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42BC3B-CD05-4F79-951F-A71175F12006}" v="4" dt="2018-10-03T15:45:02.682"/>
  </p1510:revLst>
</p1510:revInfo>
</file>

<file path=ppt/tableStyles.xml><?xml version="1.0" encoding="utf-8"?>
<a:tblStyleLst xmlns:a="http://schemas.openxmlformats.org/drawingml/2006/main" def="{60A6972C-1111-462C-953F-909AB88F3ED5}">
  <a:tblStyle styleId="{60A6972C-1111-462C-953F-909AB88F3ED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659"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0842BC3B-CD05-4F79-951F-A71175F12006}"/>
    <pc:docChg chg="modMainMaster">
      <pc:chgData name="Jennifer Snapp" userId="42622253-5fe4-47d2-9c8f-1ef2d995c939" providerId="ADAL" clId="{0842BC3B-CD05-4F79-951F-A71175F12006}" dt="2018-10-03T15:45:02.682" v="3" actId="1076"/>
      <pc:docMkLst>
        <pc:docMk/>
      </pc:docMkLst>
      <pc:sldMasterChg chg="addSp modSp">
        <pc:chgData name="Jennifer Snapp" userId="42622253-5fe4-47d2-9c8f-1ef2d995c939" providerId="ADAL" clId="{0842BC3B-CD05-4F79-951F-A71175F12006}" dt="2018-10-03T15:44:49.472" v="1" actId="1076"/>
        <pc:sldMasterMkLst>
          <pc:docMk/>
          <pc:sldMasterMk cId="0" sldId="2147483670"/>
        </pc:sldMasterMkLst>
        <pc:picChg chg="add mod">
          <ac:chgData name="Jennifer Snapp" userId="42622253-5fe4-47d2-9c8f-1ef2d995c939" providerId="ADAL" clId="{0842BC3B-CD05-4F79-951F-A71175F12006}" dt="2018-10-03T15:44:49.472" v="1" actId="1076"/>
          <ac:picMkLst>
            <pc:docMk/>
            <pc:sldMasterMk cId="0" sldId="2147483670"/>
            <ac:picMk id="3" creationId="{64A2AF9E-B125-43C1-A356-543723930700}"/>
          </ac:picMkLst>
        </pc:picChg>
      </pc:sldMasterChg>
      <pc:sldMasterChg chg="addSp modSp">
        <pc:chgData name="Jennifer Snapp" userId="42622253-5fe4-47d2-9c8f-1ef2d995c939" providerId="ADAL" clId="{0842BC3B-CD05-4F79-951F-A71175F12006}" dt="2018-10-03T15:45:02.682" v="3" actId="1076"/>
        <pc:sldMasterMkLst>
          <pc:docMk/>
          <pc:sldMasterMk cId="0" sldId="2147483671"/>
        </pc:sldMasterMkLst>
        <pc:picChg chg="add mod">
          <ac:chgData name="Jennifer Snapp" userId="42622253-5fe4-47d2-9c8f-1ef2d995c939" providerId="ADAL" clId="{0842BC3B-CD05-4F79-951F-A71175F12006}" dt="2018-10-03T15:45:02.682" v="3" actId="1076"/>
          <ac:picMkLst>
            <pc:docMk/>
            <pc:sldMasterMk cId="0" sldId="2147483671"/>
            <ac:picMk id="3" creationId="{C1137790-7F28-4B40-A9A4-A1DE6AF1B9D6}"/>
          </ac:picMkLst>
        </pc:picChg>
      </pc:sldMasterChg>
    </pc:docChg>
  </pc:docChgLst>
  <pc:docChgLst>
    <pc:chgData name="Jennifer Snapp" userId="S::jennifer.snapp@detroitk12.org::42622253-5fe4-47d2-9c8f-1ef2d995c939" providerId="AD" clId="Web-{0F551EDD-3D91-4647-8664-F42B2DBD067F}"/>
    <pc:docChg chg="modSld">
      <pc:chgData name="Jennifer Snapp" userId="S::jennifer.snapp@detroitk12.org::42622253-5fe4-47d2-9c8f-1ef2d995c939" providerId="AD" clId="Web-{0F551EDD-3D91-4647-8664-F42B2DBD067F}" dt="2018-10-03T15:44:19.633" v="1" actId="1076"/>
      <pc:docMkLst>
        <pc:docMk/>
      </pc:docMkLst>
      <pc:sldChg chg="addSp modSp">
        <pc:chgData name="Jennifer Snapp" userId="S::jennifer.snapp@detroitk12.org::42622253-5fe4-47d2-9c8f-1ef2d995c939" providerId="AD" clId="Web-{0F551EDD-3D91-4647-8664-F42B2DBD067F}" dt="2018-10-03T15:44:19.633" v="1" actId="1076"/>
        <pc:sldMkLst>
          <pc:docMk/>
          <pc:sldMk cId="0" sldId="261"/>
        </pc:sldMkLst>
        <pc:picChg chg="add mod">
          <ac:chgData name="Jennifer Snapp" userId="S::jennifer.snapp@detroitk12.org::42622253-5fe4-47d2-9c8f-1ef2d995c939" providerId="AD" clId="Web-{0F551EDD-3D91-4647-8664-F42B2DBD067F}" dt="2018-10-03T15:44:19.633" v="1" actId="1076"/>
          <ac:picMkLst>
            <pc:docMk/>
            <pc:sldMk cId="0" sldId="261"/>
            <ac:picMk id="2" creationId="{878B4F19-9D5C-4385-A390-E7C9FE0F8C0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099569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curriculum.eleducation.org/curriculum/ela/grade-4/module-2/unit-2/lesson-2"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which they cite evidence, determine the main idea, and then summarize and organize their research. </a:t>
            </a:r>
            <a:endParaRPr sz="1200" dirty="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r>
              <a:rPr lang="en" sz="1200" dirty="0">
                <a:solidFill>
                  <a:schemeClr val="dk1"/>
                </a:solidFill>
                <a:latin typeface="Calibri"/>
                <a:ea typeface="Calibri"/>
                <a:cs typeface="Calibri"/>
                <a:sym typeface="Calibri"/>
              </a:rPr>
              <a:t>In the second half of the unit, students synthesize information from their research by writing an informative piece detailing their expert group animal’s physical characteristics, habitat, predators, and defense mechanisms. </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615"/>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816427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0ec85b7ca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40ec85b7ca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Suggested slide pacing: 8-10 minutes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Grouping: Whole Group/Partners</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they read this text for the gist and summarized it in Unit 1. Read through the entire text aloud for the whole group. Ask students to read along silently in their heads.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a student to reread the first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physical</a:t>
            </a:r>
            <a:r>
              <a:rPr lang="en" sz="1200" dirty="0">
                <a:latin typeface="Calibri"/>
                <a:ea typeface="Calibri"/>
                <a:cs typeface="Calibri"/>
                <a:sym typeface="Calibri"/>
              </a:rPr>
              <a:t>. Ask them to discuss with their partner and to use the glossary if this word is new to them. Select volunteers to share with the whole group:</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physical mean?” </a:t>
            </a:r>
            <a:r>
              <a:rPr lang="en" sz="1200" b="1" dirty="0">
                <a:latin typeface="Calibri"/>
                <a:ea typeface="Calibri"/>
                <a:cs typeface="Calibri"/>
                <a:sym typeface="Calibri"/>
              </a:rPr>
              <a:t>(having to do with the body)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Repeat with the word </a:t>
            </a:r>
            <a:r>
              <a:rPr lang="en" sz="1200" i="1" dirty="0">
                <a:latin typeface="Calibri"/>
                <a:ea typeface="Calibri"/>
                <a:cs typeface="Calibri"/>
                <a:sym typeface="Calibri"/>
              </a:rPr>
              <a:t>behavior. </a:t>
            </a:r>
            <a:r>
              <a:rPr lang="en" sz="1200" b="1" dirty="0">
                <a:latin typeface="Calibri"/>
                <a:ea typeface="Calibri"/>
                <a:cs typeface="Calibri"/>
                <a:sym typeface="Calibri"/>
              </a:rPr>
              <a:t>(the way we act or behave)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could</a:t>
            </a:r>
            <a:r>
              <a:rPr lang="en" sz="1200" dirty="0">
                <a:latin typeface="Calibri"/>
                <a:ea typeface="Calibri"/>
                <a:cs typeface="Calibri"/>
                <a:sym typeface="Calibri"/>
              </a:rPr>
              <a:t>. Tell them that this is a </a:t>
            </a:r>
            <a:r>
              <a:rPr lang="en" sz="1200" i="1" dirty="0">
                <a:latin typeface="Calibri"/>
                <a:ea typeface="Calibri"/>
                <a:cs typeface="Calibri"/>
                <a:sym typeface="Calibri"/>
              </a:rPr>
              <a:t>modal auxiliary.  </a:t>
            </a:r>
            <a:r>
              <a:rPr lang="en" sz="1200" dirty="0">
                <a:latin typeface="Calibri"/>
                <a:ea typeface="Calibri"/>
                <a:cs typeface="Calibri"/>
                <a:sym typeface="Calibri"/>
              </a:rPr>
              <a:t>Refer to </a:t>
            </a:r>
            <a:r>
              <a:rPr lang="en" sz="1200" i="1" dirty="0">
                <a:latin typeface="Calibri"/>
                <a:ea typeface="Calibri"/>
                <a:cs typeface="Calibri"/>
                <a:sym typeface="Calibri"/>
              </a:rPr>
              <a:t>modal auxiliary </a:t>
            </a:r>
            <a:r>
              <a:rPr lang="en" sz="1200" dirty="0">
                <a:latin typeface="Calibri"/>
                <a:ea typeface="Calibri"/>
                <a:cs typeface="Calibri"/>
                <a:sym typeface="Calibri"/>
              </a:rPr>
              <a:t>on the slide. Have a student read the definition of a </a:t>
            </a:r>
            <a:r>
              <a:rPr lang="en" sz="1200" i="1" dirty="0">
                <a:latin typeface="Calibri"/>
                <a:ea typeface="Calibri"/>
                <a:cs typeface="Calibri"/>
                <a:sym typeface="Calibri"/>
              </a:rPr>
              <a:t>modal auxiliary </a:t>
            </a:r>
            <a:r>
              <a:rPr lang="en" sz="1200" b="1" i="1" dirty="0">
                <a:latin typeface="Calibri"/>
                <a:ea typeface="Calibri"/>
                <a:cs typeface="Calibri"/>
                <a:sym typeface="Calibri"/>
              </a:rPr>
              <a:t>(</a:t>
            </a:r>
            <a:r>
              <a:rPr lang="en" sz="1200" b="1" dirty="0">
                <a:latin typeface="Calibri"/>
                <a:ea typeface="Calibri"/>
                <a:cs typeface="Calibri"/>
                <a:sym typeface="Calibri"/>
              </a:rPr>
              <a:t>a phrase that is used with a verb to help express the condition of that action; it describes the possibility of the action in the verb)</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Refer to the examples of modal auxiliaries on the slide: </a:t>
            </a:r>
            <a:r>
              <a:rPr lang="en" sz="1200" i="1" dirty="0">
                <a:latin typeface="Calibri"/>
                <a:ea typeface="Calibri"/>
                <a:cs typeface="Calibri"/>
                <a:sym typeface="Calibri"/>
              </a:rPr>
              <a:t>can, could, should, would, might, must, shall.</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“If the verb is run, is the meaning of the sentence ‘I can run’ different from ‘I must run?</a:t>
            </a:r>
            <a:r>
              <a:rPr lang="en-US" sz="1200" i="1" dirty="0">
                <a:latin typeface="Calibri"/>
                <a:ea typeface="Calibri"/>
                <a:cs typeface="Calibri"/>
                <a:sym typeface="Calibri"/>
              </a:rPr>
              <a:t>’”</a:t>
            </a:r>
            <a:r>
              <a:rPr lang="en" sz="1200" i="1" dirty="0">
                <a:latin typeface="Calibri"/>
                <a:ea typeface="Calibri"/>
                <a:cs typeface="Calibri"/>
                <a:sym typeface="Calibri"/>
              </a:rPr>
              <a:t> </a:t>
            </a:r>
            <a:r>
              <a:rPr lang="en" sz="1200" b="1" dirty="0">
                <a:latin typeface="Calibri"/>
                <a:ea typeface="Calibri"/>
                <a:cs typeface="Calibri"/>
                <a:sym typeface="Calibri"/>
              </a:rPr>
              <a:t>(Yes.)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productive, use a Goal 3 Conversation Cue to encourage students to provide reasoning:</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AutoNum type="romanLcPeriod"/>
            </a:pPr>
            <a:r>
              <a:rPr lang="en" sz="1200" i="1" dirty="0">
                <a:latin typeface="Calibri"/>
                <a:ea typeface="Calibri"/>
                <a:cs typeface="Calibri"/>
                <a:sym typeface="Calibri"/>
              </a:rPr>
              <a:t>“Why do you think that?” </a:t>
            </a:r>
            <a:r>
              <a:rPr lang="en" sz="1200" b="1" dirty="0">
                <a:latin typeface="Calibri"/>
                <a:ea typeface="Calibri"/>
                <a:cs typeface="Calibri"/>
                <a:sym typeface="Calibri"/>
              </a:rPr>
              <a:t>(Can means you are able to, whereas must means that you have to.)</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“If the verb is eat, is the meaning of the sentence ‘I could eat’ different from ‘I shall eat?</a:t>
            </a:r>
            <a:r>
              <a:rPr lang="en-US" sz="1200" i="1" dirty="0">
                <a:latin typeface="Calibri"/>
                <a:ea typeface="Calibri"/>
                <a:cs typeface="Calibri"/>
                <a:sym typeface="Calibri"/>
              </a:rPr>
              <a:t>’”</a:t>
            </a:r>
            <a:r>
              <a:rPr lang="en" sz="1200" i="1" dirty="0">
                <a:latin typeface="Calibri"/>
                <a:ea typeface="Calibri"/>
                <a:cs typeface="Calibri"/>
                <a:sym typeface="Calibri"/>
              </a:rPr>
              <a:t> </a:t>
            </a:r>
            <a:r>
              <a:rPr lang="en" sz="1200" b="1" dirty="0">
                <a:latin typeface="Calibri"/>
                <a:ea typeface="Calibri"/>
                <a:cs typeface="Calibri"/>
                <a:sym typeface="Calibri"/>
              </a:rPr>
              <a:t>(Yes.)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productive, use a Goal 3 Conversation Cue to encourage students to provide reasoning:</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AutoNum type="romanLcPeriod"/>
            </a:pPr>
            <a:r>
              <a:rPr lang="en" sz="1200" i="1" dirty="0">
                <a:latin typeface="Calibri"/>
                <a:ea typeface="Calibri"/>
                <a:cs typeface="Calibri"/>
                <a:sym typeface="Calibri"/>
              </a:rPr>
              <a:t>“Why do you think that?” </a:t>
            </a:r>
            <a:r>
              <a:rPr lang="en" sz="1200" b="1" dirty="0">
                <a:latin typeface="Calibri"/>
                <a:ea typeface="Calibri"/>
                <a:cs typeface="Calibri"/>
                <a:sym typeface="Calibri"/>
              </a:rPr>
              <a:t>(Could means it is a possibility, whereas shall means that you will.)</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Add </a:t>
            </a:r>
            <a:r>
              <a:rPr lang="en" sz="1200" i="1" dirty="0">
                <a:latin typeface="Calibri"/>
                <a:ea typeface="Calibri"/>
                <a:cs typeface="Calibri"/>
                <a:sym typeface="Calibri"/>
              </a:rPr>
              <a:t>modal auxiliary </a:t>
            </a:r>
            <a:r>
              <a:rPr lang="en" sz="1200" dirty="0">
                <a:latin typeface="Calibri"/>
                <a:ea typeface="Calibri"/>
                <a:cs typeface="Calibri"/>
                <a:sym typeface="Calibri"/>
              </a:rPr>
              <a:t>to the </a:t>
            </a:r>
            <a:r>
              <a:rPr lang="en" sz="1200" b="1" dirty="0">
                <a:latin typeface="Calibri"/>
                <a:ea typeface="Calibri"/>
                <a:cs typeface="Calibri"/>
                <a:sym typeface="Calibri"/>
              </a:rPr>
              <a:t>Academic Word Wall</a:t>
            </a:r>
            <a:r>
              <a:rPr lang="en" sz="1200" dirty="0">
                <a:latin typeface="Calibri"/>
                <a:ea typeface="Calibri"/>
                <a:cs typeface="Calibri"/>
                <a:sym typeface="Calibri"/>
              </a:rPr>
              <a:t> and invite students to add it to their </a:t>
            </a:r>
            <a:r>
              <a:rPr lang="en" sz="1200" b="1" dirty="0">
                <a:latin typeface="Calibri"/>
                <a:ea typeface="Calibri"/>
                <a:cs typeface="Calibri"/>
                <a:sym typeface="Calibri"/>
              </a:rPr>
              <a:t>vocabulary log</a:t>
            </a:r>
            <a:r>
              <a:rPr lang="en" sz="1200" dirty="0">
                <a:latin typeface="Calibri"/>
                <a:ea typeface="Calibri"/>
                <a:cs typeface="Calibri"/>
                <a:sym typeface="Calibri"/>
              </a:rPr>
              <a:t>. Ask students to look for other modal auxiliaries in the first paragraph </a:t>
            </a:r>
            <a:r>
              <a:rPr lang="en" sz="1200" b="1" dirty="0">
                <a:latin typeface="Calibri"/>
                <a:ea typeface="Calibri"/>
                <a:cs typeface="Calibri"/>
                <a:sym typeface="Calibri"/>
              </a:rPr>
              <a:t>(the word </a:t>
            </a:r>
            <a:r>
              <a:rPr lang="en" sz="1200" b="1" i="1" dirty="0">
                <a:latin typeface="Calibri"/>
                <a:ea typeface="Calibri"/>
                <a:cs typeface="Calibri"/>
                <a:sym typeface="Calibri"/>
              </a:rPr>
              <a:t>would</a:t>
            </a:r>
            <a:r>
              <a:rPr lang="en" sz="1200" b="1" dirty="0">
                <a:latin typeface="Calibri"/>
                <a:ea typeface="Calibri"/>
                <a:cs typeface="Calibri"/>
                <a:sym typeface="Calibri"/>
              </a:rPr>
              <a:t>, which shows the condition of the word </a:t>
            </a:r>
            <a:r>
              <a:rPr lang="en" sz="1200" b="1" i="1" dirty="0">
                <a:latin typeface="Calibri"/>
                <a:ea typeface="Calibri"/>
                <a:cs typeface="Calibri"/>
                <a:sym typeface="Calibri"/>
              </a:rPr>
              <a:t>prefer</a:t>
            </a:r>
            <a:r>
              <a:rPr lang="en" sz="1200" b="1"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Questions 1 and 2.</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by main idea? How do you identify the main idea?” </a:t>
            </a:r>
            <a:r>
              <a:rPr lang="en" sz="1200" b="1" dirty="0">
                <a:latin typeface="Calibri"/>
                <a:ea typeface="Calibri"/>
                <a:cs typeface="Calibri"/>
                <a:sym typeface="Calibri"/>
              </a:rPr>
              <a:t>(the important thing the author wants us to know from reading the text)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pairs to answer Question 1 and then to complete Question 2 independently once they have finished. Select volunteers to share with the whole group what they underlined and their summary. </a:t>
            </a:r>
            <a:r>
              <a:rPr lang="en" sz="1200" b="1" dirty="0">
                <a:latin typeface="Calibri"/>
                <a:ea typeface="Calibri"/>
                <a:cs typeface="Calibri"/>
                <a:sym typeface="Calibri"/>
              </a:rPr>
              <a:t>(Question 1: Over many generations, they have developed both physical and behavioral defense mechanisms that allow them to survive. Question 2: Animals have special body parts and things they do that help them defend themselves and survive.)</a:t>
            </a: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offering sentence frames to strategically selected peer models. Offering these supports for engagement promotes a safe learning space for all students.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25825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ec85b7c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ec85b7c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highlight>
                  <a:schemeClr val="lt1"/>
                </a:highlight>
                <a:latin typeface="Calibri"/>
                <a:ea typeface="Calibri"/>
                <a:cs typeface="Calibri"/>
                <a:sym typeface="Calibri"/>
              </a:rPr>
              <a:t>Suggested slide pacing: 6-8 minutes </a:t>
            </a:r>
            <a:endParaRPr sz="1200" dirty="0">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highlight>
                  <a:schemeClr val="lt1"/>
                </a:highlight>
                <a:latin typeface="Calibri"/>
                <a:ea typeface="Calibri"/>
                <a:cs typeface="Calibri"/>
                <a:sym typeface="Calibri"/>
              </a:rPr>
              <a:t>Grouping: Whole Group/Partners</a:t>
            </a:r>
            <a:endParaRPr sz="1200" dirty="0">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a student to read the second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title: </a:t>
            </a:r>
            <a:r>
              <a:rPr lang="en" sz="1200" i="0" dirty="0">
                <a:latin typeface="Calibri"/>
                <a:ea typeface="Calibri"/>
                <a:cs typeface="Calibri"/>
                <a:sym typeface="Calibri"/>
              </a:rPr>
              <a:t>“Physical Defense Mechanisms.”</a:t>
            </a:r>
            <a:r>
              <a:rPr lang="en" sz="1200" i="1" dirty="0">
                <a:latin typeface="Calibri"/>
                <a:ea typeface="Calibri"/>
                <a:cs typeface="Calibri"/>
                <a:sym typeface="Calibri"/>
              </a:rPr>
              <a:t>  </a:t>
            </a:r>
            <a:r>
              <a:rPr lang="en" sz="1200" dirty="0">
                <a:latin typeface="Calibri"/>
                <a:ea typeface="Calibri"/>
                <a:cs typeface="Calibri"/>
                <a:sym typeface="Calibri"/>
              </a:rPr>
              <a:t>Ask: </a:t>
            </a:r>
            <a:r>
              <a:rPr lang="en" sz="1200" i="1" dirty="0">
                <a:latin typeface="Calibri"/>
                <a:ea typeface="Calibri"/>
                <a:cs typeface="Calibri"/>
                <a:sym typeface="Calibri"/>
              </a:rPr>
              <a:t>“How does this title connect with the sentence you underlined in the first paragraph?” </a:t>
            </a:r>
            <a:r>
              <a:rPr lang="en" sz="1200" b="1" dirty="0">
                <a:latin typeface="Calibri"/>
                <a:ea typeface="Calibri"/>
                <a:cs typeface="Calibri"/>
                <a:sym typeface="Calibri"/>
              </a:rPr>
              <a:t>(They both talk about physical defense mechanisms.)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external</a:t>
            </a:r>
            <a:r>
              <a:rPr lang="en" sz="1200" dirty="0">
                <a:latin typeface="Calibri"/>
                <a:ea typeface="Calibri"/>
                <a:cs typeface="Calibri"/>
                <a:sym typeface="Calibri"/>
              </a:rPr>
              <a:t> in that paragraph. Remind students that a prefix is part of a word that is added to the beginning of another word, and that prefixes can help us figure out what words mean.</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Ask students to underline the prefix they see in the word </a:t>
            </a:r>
            <a:r>
              <a:rPr lang="en" sz="1200" i="1" dirty="0">
                <a:solidFill>
                  <a:schemeClr val="dk1"/>
                </a:solidFill>
                <a:latin typeface="Calibri"/>
                <a:ea typeface="Calibri"/>
                <a:cs typeface="Calibri"/>
                <a:sym typeface="Calibri"/>
              </a:rPr>
              <a:t>external</a:t>
            </a:r>
            <a:r>
              <a:rPr lang="en" sz="1200" dirty="0">
                <a:solidFill>
                  <a:schemeClr val="dk1"/>
                </a:solidFill>
                <a:latin typeface="Calibri"/>
                <a:ea typeface="Calibri"/>
                <a:cs typeface="Calibri"/>
                <a:sym typeface="Calibri"/>
              </a:rPr>
              <a:t>, inviting them to retrieve their </a:t>
            </a:r>
            <a:r>
              <a:rPr lang="en" sz="1200" b="1" dirty="0">
                <a:solidFill>
                  <a:schemeClr val="dk1"/>
                </a:solidFill>
                <a:latin typeface="Calibri"/>
                <a:ea typeface="Calibri"/>
                <a:cs typeface="Calibri"/>
                <a:sym typeface="Calibri"/>
              </a:rPr>
              <a:t>affix lists </a:t>
            </a:r>
            <a:r>
              <a:rPr lang="en" sz="1200" dirty="0">
                <a:solidFill>
                  <a:schemeClr val="dk1"/>
                </a:solidFill>
                <a:latin typeface="Calibri"/>
                <a:ea typeface="Calibri"/>
                <a:cs typeface="Calibri"/>
                <a:sym typeface="Calibri"/>
              </a:rPr>
              <a:t>if they need to. Then cold call students to share their responses with the whole group </a:t>
            </a:r>
            <a:r>
              <a:rPr lang="en" sz="1200" b="1" dirty="0">
                <a:solidFill>
                  <a:schemeClr val="dk1"/>
                </a:solidFill>
                <a:latin typeface="Calibri"/>
                <a:ea typeface="Calibri"/>
                <a:cs typeface="Calibri"/>
                <a:sym typeface="Calibri"/>
              </a:rPr>
              <a:t>(ex-)</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Give students a minute or two to underline the other words in the paragraph beginning with the prefix </a:t>
            </a:r>
            <a:r>
              <a:rPr lang="en" sz="1200" i="1" dirty="0">
                <a:solidFill>
                  <a:schemeClr val="dk1"/>
                </a:solidFill>
                <a:latin typeface="Calibri"/>
                <a:ea typeface="Calibri"/>
                <a:cs typeface="Calibri"/>
                <a:sym typeface="Calibri"/>
              </a:rPr>
              <a:t>ex.</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read the definitions of the three words that begin with </a:t>
            </a:r>
            <a:r>
              <a:rPr lang="en" sz="1200" i="1" dirty="0">
                <a:latin typeface="Calibri"/>
                <a:ea typeface="Calibri"/>
                <a:cs typeface="Calibri"/>
                <a:sym typeface="Calibri"/>
              </a:rPr>
              <a:t>ex</a:t>
            </a:r>
            <a:r>
              <a:rPr lang="en" sz="1200" dirty="0">
                <a:latin typeface="Calibri"/>
                <a:ea typeface="Calibri"/>
                <a:cs typeface="Calibri"/>
                <a:sym typeface="Calibri"/>
              </a:rPr>
              <a:t> and to discuss with their partner; then select a volunteer to share his/her responses:  </a:t>
            </a:r>
            <a:r>
              <a:rPr lang="en" sz="1200" i="1" dirty="0">
                <a:latin typeface="Calibri"/>
                <a:ea typeface="Calibri"/>
                <a:cs typeface="Calibri"/>
                <a:sym typeface="Calibri"/>
              </a:rPr>
              <a:t>“What do you think the prefix ex means?” </a:t>
            </a:r>
            <a:r>
              <a:rPr lang="en" sz="1200" b="1" dirty="0">
                <a:latin typeface="Calibri"/>
                <a:ea typeface="Calibri"/>
                <a:cs typeface="Calibri"/>
                <a:sym typeface="Calibri"/>
              </a:rPr>
              <a:t>(outside or outer)</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Question 3 aloud. </a:t>
            </a:r>
            <a:r>
              <a:rPr lang="en" sz="1200" dirty="0">
                <a:solidFill>
                  <a:schemeClr val="dk1"/>
                </a:solidFill>
                <a:latin typeface="Calibri"/>
                <a:ea typeface="Calibri"/>
                <a:cs typeface="Calibri"/>
                <a:sym typeface="Calibri"/>
              </a:rPr>
              <a:t>Invite students to work in pairs to answer Question 3 and then to complete Question 4 independently once they have finished. Select volunteers to share with the whole group.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Question 3:  </a:t>
            </a:r>
            <a:r>
              <a:rPr lang="en" sz="1200" b="1" dirty="0">
                <a:latin typeface="Calibri"/>
                <a:ea typeface="Calibri"/>
                <a:cs typeface="Calibri"/>
                <a:sym typeface="Calibri"/>
              </a:rPr>
              <a:t>(They both have a hard shell; the millipede “uses its hard exoskeleton to protect itself,” and the armadillo “relies on a tough external shell for protection.”)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Question 4 </a:t>
            </a:r>
            <a:r>
              <a:rPr lang="en" sz="1200" b="1" dirty="0">
                <a:latin typeface="Calibri"/>
                <a:ea typeface="Calibri"/>
                <a:cs typeface="Calibri"/>
                <a:sym typeface="Calibri"/>
              </a:rPr>
              <a:t>(Armor keeps animals safe.)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offering sentence frames to strategically selected peer models. Offering these supports for engagement promotes a safe learning space for all students.</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33778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ec85b7ca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ec85b7ca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Suggested slide pacing: 6-8 minutes </a:t>
            </a: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Grouping: Whole Group/Partners</a:t>
            </a: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a student to read the third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a student to read Question 5 aloud. Ask students and cold call to share responses.  Say, </a:t>
            </a:r>
            <a:r>
              <a:rPr lang="en" sz="1200" i="1" dirty="0">
                <a:latin typeface="Calibri"/>
                <a:ea typeface="Calibri"/>
                <a:cs typeface="Calibri"/>
                <a:sym typeface="Calibri"/>
              </a:rPr>
              <a:t>“So we figured out that ex means outside or outer. When we talk about the outside structures of the ostrich and the baby springbok, what do we mean?” </a:t>
            </a:r>
            <a:r>
              <a:rPr lang="en" sz="1200" b="1" dirty="0">
                <a:latin typeface="Calibri"/>
                <a:ea typeface="Calibri"/>
                <a:cs typeface="Calibri"/>
                <a:sym typeface="Calibri"/>
              </a:rPr>
              <a:t>(things we can see on the outside of the ostrich and springbok bodies)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discuss and write their answer to this question and remind them to underline evidence from the text to support their answer. Select students to share their responses with the whole group. </a:t>
            </a:r>
            <a:r>
              <a:rPr lang="en" sz="1200" b="1" dirty="0">
                <a:latin typeface="Calibri"/>
                <a:ea typeface="Calibri"/>
                <a:cs typeface="Calibri"/>
                <a:sym typeface="Calibri"/>
              </a:rPr>
              <a:t>(The color of these animals helps them blend into their environment so predators don’t see them. Evidence: “Since the head and neck are lightly colored, they blend into the sandy soil. From a distance, only the ostrich’s body can be seen” and “Their tawny coats blend into the background, making it difficult for predators to see them.”)</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student to read Question 6 for the whole group. Highlight the similarity to Question 4. Invite students to work in pairs to respond to this prompt.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pair up with another pair to share their ideas for Question 6. Circulate as students discuss, supporting as needed. </a:t>
            </a:r>
            <a:r>
              <a:rPr lang="en" sz="1200" b="1" dirty="0">
                <a:solidFill>
                  <a:schemeClr val="dk1"/>
                </a:solidFill>
                <a:latin typeface="Calibri"/>
                <a:ea typeface="Calibri"/>
                <a:cs typeface="Calibri"/>
                <a:sym typeface="Calibri"/>
              </a:rPr>
              <a:t>(Camouflage hides animals from predators.)</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offering sentence frames to strategically selected peer models. Offering these supports for engagement promotes a safe learning space for all students.</a:t>
            </a:r>
            <a:endParaRPr sz="1200" dirty="0">
              <a:latin typeface="Calibri"/>
              <a:ea typeface="Calibri"/>
              <a:cs typeface="Calibri"/>
              <a:sym typeface="Calibri"/>
            </a:endParaRPr>
          </a:p>
        </p:txBody>
      </p:sp>
    </p:spTree>
    <p:extLst>
      <p:ext uri="{BB962C8B-B14F-4D97-AF65-F5344CB8AC3E}">
        <p14:creationId xmlns:p14="http://schemas.microsoft.com/office/powerpoint/2010/main" val="91676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0ec85b7ca_1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40ec85b7ca_1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Suggested slide pacing: 8-10 minutes </a:t>
            </a: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Grouping: Whole Group/Partners</a:t>
            </a:r>
            <a:endParaRPr sz="1200" dirty="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a student to read the fourth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internal</a:t>
            </a:r>
            <a:r>
              <a:rPr lang="en" sz="1200" dirty="0">
                <a:latin typeface="Calibri"/>
                <a:ea typeface="Calibri"/>
                <a:cs typeface="Calibri"/>
                <a:sym typeface="Calibri"/>
              </a:rPr>
              <a:t>. Ask them to underline the prefix they can see in the word </a:t>
            </a:r>
            <a:r>
              <a:rPr lang="en" sz="1200" i="1" dirty="0">
                <a:latin typeface="Calibri"/>
                <a:ea typeface="Calibri"/>
                <a:cs typeface="Calibri"/>
                <a:sym typeface="Calibri"/>
              </a:rPr>
              <a:t>internal</a:t>
            </a:r>
            <a:r>
              <a:rPr lang="en" sz="1200" dirty="0">
                <a:latin typeface="Calibri"/>
                <a:ea typeface="Calibri"/>
                <a:cs typeface="Calibri"/>
                <a:sym typeface="Calibri"/>
              </a:rPr>
              <a:t>, and then cold call students to share their responses with the whole group </a:t>
            </a:r>
            <a:r>
              <a:rPr lang="en" sz="1200" b="1" dirty="0">
                <a:latin typeface="Calibri"/>
                <a:ea typeface="Calibri"/>
                <a:cs typeface="Calibri"/>
                <a:sym typeface="Calibri"/>
              </a:rPr>
              <a:t>(in-)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Give students a minute or two to underline the other words in the paragraph beginning with the prefix </a:t>
            </a:r>
            <a:r>
              <a:rPr lang="en" sz="1200" i="1" dirty="0">
                <a:latin typeface="Calibri"/>
                <a:ea typeface="Calibri"/>
                <a:cs typeface="Calibri"/>
                <a:sym typeface="Calibri"/>
              </a:rPr>
              <a:t>in-.</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read the definitions of the three words that begin with </a:t>
            </a:r>
            <a:r>
              <a:rPr lang="en" sz="1200" i="1" dirty="0">
                <a:latin typeface="Calibri"/>
                <a:ea typeface="Calibri"/>
                <a:cs typeface="Calibri"/>
                <a:sym typeface="Calibri"/>
              </a:rPr>
              <a:t>in-</a:t>
            </a:r>
            <a:r>
              <a:rPr lang="en" sz="1200" dirty="0">
                <a:latin typeface="Calibri"/>
                <a:ea typeface="Calibri"/>
                <a:cs typeface="Calibri"/>
                <a:sym typeface="Calibri"/>
              </a:rPr>
              <a:t> and to discuss with their partner. Select a volunteer to share his/her responses.  Ask:  </a:t>
            </a:r>
            <a:r>
              <a:rPr lang="en" sz="1200" i="1" dirty="0">
                <a:latin typeface="Calibri"/>
                <a:ea typeface="Calibri"/>
                <a:cs typeface="Calibri"/>
                <a:sym typeface="Calibri"/>
              </a:rPr>
              <a:t>“What do you think the prefix in- means?” </a:t>
            </a:r>
            <a:r>
              <a:rPr lang="en" sz="1200" b="1" dirty="0">
                <a:latin typeface="Calibri"/>
                <a:ea typeface="Calibri"/>
                <a:cs typeface="Calibri"/>
                <a:sym typeface="Calibri"/>
              </a:rPr>
              <a:t>(inner or inside)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Focus students on the word </a:t>
            </a:r>
            <a:r>
              <a:rPr lang="en" sz="1200" i="1" dirty="0">
                <a:latin typeface="Calibri"/>
                <a:ea typeface="Calibri"/>
                <a:cs typeface="Calibri"/>
                <a:sym typeface="Calibri"/>
              </a:rPr>
              <a:t>toxic</a:t>
            </a:r>
            <a:r>
              <a:rPr lang="en" sz="1200" dirty="0">
                <a:latin typeface="Calibri"/>
                <a:ea typeface="Calibri"/>
                <a:cs typeface="Calibri"/>
                <a:sym typeface="Calibri"/>
              </a:rPr>
              <a:t>. Ask them to discuss and cold call students to share their responses: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does toxic mean?” </a:t>
            </a:r>
            <a:r>
              <a:rPr lang="en" sz="1200" b="1" dirty="0">
                <a:latin typeface="Calibri"/>
                <a:ea typeface="Calibri"/>
                <a:cs typeface="Calibri"/>
                <a:sym typeface="Calibri"/>
              </a:rPr>
              <a:t>(poisonous)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“So what do you think a toxin might be?” </a:t>
            </a:r>
            <a:r>
              <a:rPr lang="en" sz="1200" b="1" dirty="0">
                <a:latin typeface="Calibri"/>
                <a:ea typeface="Calibri"/>
                <a:cs typeface="Calibri"/>
                <a:sym typeface="Calibri"/>
              </a:rPr>
              <a:t>(something poisonous)</a:t>
            </a:r>
            <a:endParaRPr sz="1200" b="1"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“Look at the vocabulary strategies on the </a:t>
            </a:r>
            <a:r>
              <a:rPr lang="en" sz="1200" b="1" i="1" dirty="0">
                <a:latin typeface="Calibri"/>
                <a:ea typeface="Calibri"/>
                <a:cs typeface="Calibri"/>
                <a:sym typeface="Calibri"/>
              </a:rPr>
              <a:t>Close Readers Do These Things anchor chart</a:t>
            </a:r>
            <a:r>
              <a:rPr lang="en" sz="1200" i="1" dirty="0">
                <a:latin typeface="Calibri"/>
                <a:ea typeface="Calibri"/>
                <a:cs typeface="Calibri"/>
                <a:sym typeface="Calibri"/>
              </a:rPr>
              <a:t>. Which strategy did you use to figure out the meaning of the word toxin?”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Select a student to read Questions 7 and 8 aloud. Highlight the similarity between Question 8 and Questions 4 and 6.</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discuss and write their answers to these questions and remind them to underline evidence from the text to support their answer.</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Select students to share their responses to Question 7 with the whole group. </a:t>
            </a:r>
            <a:r>
              <a:rPr lang="en" sz="1200" b="1" dirty="0">
                <a:latin typeface="Calibri"/>
                <a:ea typeface="Calibri"/>
                <a:cs typeface="Calibri"/>
                <a:sym typeface="Calibri"/>
              </a:rPr>
              <a:t>(Poisons make predators sick, and so they soon learn to stay away. Evidence: “The yellow-spotted millipede produces a toxic fluid, hydrogen cyanide, when threatened. Hydrogen cyanide is not only poisonous, but it also has a foul smell”</a:t>
            </a:r>
            <a:r>
              <a:rPr lang="en" sz="1200" dirty="0">
                <a:latin typeface="Calibri"/>
                <a:ea typeface="Calibri"/>
                <a:cs typeface="Calibri"/>
                <a:sym typeface="Calibri"/>
              </a:rPr>
              <a:t> </a:t>
            </a:r>
            <a:r>
              <a:rPr lang="en" sz="1200" b="1" dirty="0">
                <a:latin typeface="Calibri"/>
                <a:ea typeface="Calibri"/>
                <a:cs typeface="Calibri"/>
                <a:sym typeface="Calibri"/>
              </a:rPr>
              <a:t>and</a:t>
            </a:r>
            <a:r>
              <a:rPr lang="en" sz="1200" dirty="0">
                <a:latin typeface="Calibri"/>
                <a:ea typeface="Calibri"/>
                <a:cs typeface="Calibri"/>
                <a:sym typeface="Calibri"/>
              </a:rPr>
              <a:t> </a:t>
            </a:r>
            <a:r>
              <a:rPr lang="en" sz="1200" b="1" dirty="0">
                <a:latin typeface="Calibri"/>
                <a:ea typeface="Calibri"/>
                <a:cs typeface="Calibri"/>
                <a:sym typeface="Calibri"/>
              </a:rPr>
              <a:t>“Animals that ingest a monarch get very sick. Predators, especially birds, will not make that mistake more than once.”)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pairs to pair up with another pair to share their ideas for Question 8. Circulate as students discuss, supporting as needed. </a:t>
            </a:r>
            <a:r>
              <a:rPr lang="en" sz="1200" b="1" dirty="0">
                <a:latin typeface="Calibri"/>
                <a:ea typeface="Calibri"/>
                <a:cs typeface="Calibri"/>
                <a:sym typeface="Calibri"/>
              </a:rPr>
              <a:t>(Poisons warn predators to stay away.)</a:t>
            </a:r>
            <a:endParaRPr sz="1200" b="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solidFill>
                  <a:schemeClr val="dk1"/>
                </a:solidFill>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sentence frames to strategically selected peer models. Offering these supports for engagement promotes a safe learning space for all students.</a:t>
            </a:r>
            <a:endParaRPr dirty="0"/>
          </a:p>
        </p:txBody>
      </p:sp>
    </p:spTree>
    <p:extLst>
      <p:ext uri="{BB962C8B-B14F-4D97-AF65-F5344CB8AC3E}">
        <p14:creationId xmlns:p14="http://schemas.microsoft.com/office/powerpoint/2010/main" val="4139173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0ec85b7ca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0ec85b7ca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Suggested slide pacing: 8-10 minutes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highlight>
                  <a:schemeClr val="lt1"/>
                </a:highlight>
                <a:latin typeface="Calibri"/>
                <a:ea typeface="Calibri"/>
                <a:cs typeface="Calibri"/>
                <a:sym typeface="Calibri"/>
              </a:rPr>
              <a:t>Grouping: Whole Group/Partners</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a student to read the fifth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title: </a:t>
            </a:r>
            <a:r>
              <a:rPr lang="en" sz="1200" i="1" dirty="0">
                <a:latin typeface="Calibri"/>
                <a:ea typeface="Calibri"/>
                <a:cs typeface="Calibri"/>
                <a:sym typeface="Calibri"/>
              </a:rPr>
              <a:t>“Behavioral Defense Mechanisms.”  </a:t>
            </a:r>
            <a:r>
              <a:rPr lang="en" sz="1200" dirty="0">
                <a:latin typeface="Calibri"/>
                <a:ea typeface="Calibri"/>
                <a:cs typeface="Calibri"/>
                <a:sym typeface="Calibri"/>
              </a:rPr>
              <a:t>Ask :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title connect with the sentence you underlined in the first paragraph?” </a:t>
            </a:r>
            <a:r>
              <a:rPr lang="en" sz="1200" b="1" dirty="0">
                <a:latin typeface="Calibri"/>
                <a:ea typeface="Calibri"/>
                <a:cs typeface="Calibri"/>
                <a:sym typeface="Calibri"/>
              </a:rPr>
              <a:t>(They both talk about behavioral defense mechanisms.)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Question 9. Give students 3 - 4 minutes to work together to complete this.  </a:t>
            </a:r>
            <a:r>
              <a:rPr lang="en" sz="1200" b="1" dirty="0">
                <a:latin typeface="Calibri"/>
                <a:ea typeface="Calibri"/>
                <a:cs typeface="Calibri"/>
                <a:sym typeface="Calibri"/>
              </a:rPr>
              <a:t>(injure the attacker)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a student to read the sixth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a student to read Question 10 for the whole group and remind students that they should be familiar with Question 11 by now.</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work in pairs to respond to these prompts, and then select students to share their responses to Question 10. </a:t>
            </a:r>
            <a:r>
              <a:rPr lang="en" sz="1200" b="1" dirty="0">
                <a:latin typeface="Calibri"/>
                <a:ea typeface="Calibri"/>
                <a:cs typeface="Calibri"/>
                <a:sym typeface="Calibri"/>
              </a:rPr>
              <a:t>(The defense is running fast. Evidence: “If you can’t fight, run! Fleeing from predators is a very effective defensive behavior.”)</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pairs to pair up with another pair to share their ideas for Question 11. Circulate as students discuss, supporting as necessary. </a:t>
            </a:r>
            <a:r>
              <a:rPr lang="en" sz="1200" b="1" dirty="0">
                <a:latin typeface="Calibri"/>
                <a:ea typeface="Calibri"/>
                <a:cs typeface="Calibri"/>
                <a:sym typeface="Calibri"/>
              </a:rPr>
              <a:t>(Fast runners escape predators.)</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Question 12. </a:t>
            </a:r>
            <a:r>
              <a:rPr lang="en" sz="1200" b="1" dirty="0">
                <a:latin typeface="Calibri"/>
                <a:ea typeface="Calibri"/>
                <a:cs typeface="Calibri"/>
                <a:sym typeface="Calibri"/>
              </a:rPr>
              <a:t>(can and can’t)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it change the meaning if we changed the modal auxiliary from can to must: ‘An adult springbok must run almost as fast as a car on a highway?</a:t>
            </a:r>
            <a:r>
              <a:rPr lang="en-US" sz="1200" i="1" dirty="0">
                <a:latin typeface="Calibri"/>
                <a:ea typeface="Calibri"/>
                <a:cs typeface="Calibri"/>
                <a:sym typeface="Calibri"/>
              </a:rPr>
              <a:t>’</a:t>
            </a:r>
            <a:r>
              <a:rPr lang="en" sz="1200" i="1" dirty="0">
                <a:latin typeface="Calibri"/>
                <a:ea typeface="Calibri"/>
                <a:cs typeface="Calibri"/>
                <a:sym typeface="Calibri"/>
              </a:rPr>
              <a:t>” </a:t>
            </a:r>
            <a:r>
              <a:rPr lang="en" sz="1200" b="1" dirty="0">
                <a:latin typeface="Calibri"/>
                <a:ea typeface="Calibri"/>
                <a:cs typeface="Calibri"/>
                <a:sym typeface="Calibri"/>
              </a:rPr>
              <a:t>(It would mean that the springbok has to run that fast, which makes the text inaccurate, because it doesn’t always have to run that fast.)</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solidFill>
                  <a:schemeClr val="dk1"/>
                </a:solidFill>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sentence frames to strategically selected peer models. Offering these supports for engagement promotes a safe learning space for all students.</a:t>
            </a:r>
            <a:endParaRPr dirty="0"/>
          </a:p>
        </p:txBody>
      </p:sp>
    </p:spTree>
    <p:extLst>
      <p:ext uri="{BB962C8B-B14F-4D97-AF65-F5344CB8AC3E}">
        <p14:creationId xmlns:p14="http://schemas.microsoft.com/office/powerpoint/2010/main" val="1840379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0ec85b7ca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0ec85b7ca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Suggested slide pacing: 8-10 minutes </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latin typeface="Calibri" panose="020F0502020204030204" pitchFamily="34" charset="0"/>
                <a:sym typeface="Calibri"/>
              </a:rPr>
              <a:t>Grouping: Whole Group/Partners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a student to read the seventh paragraph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a student to read Question 13 for the whole group and remind students that they should be familiar with Questions 14 and 15 by now.</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work in pairs to respond to these prompts, and then select students to share their responses to Question 13. </a:t>
            </a:r>
            <a:r>
              <a:rPr lang="en" sz="1200" b="1" dirty="0">
                <a:latin typeface="Calibri"/>
                <a:ea typeface="Calibri"/>
                <a:cs typeface="Calibri"/>
                <a:sym typeface="Calibri"/>
              </a:rPr>
              <a:t>(One animal can alert the group, the odds of being eaten are lower, and animals work together to raise and protect young. Evidence: “One alert springbok is all that is needed to set the whole herd in motion,” “Many animals moving at once can confuse a predator and make it difficult to choose only one,” and “There is a lot of help for raising babies.”)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pairs to pair up with another pair to share their ideas for Question 14. Circulate as students discuss, supporting as necessary. </a:t>
            </a:r>
            <a:r>
              <a:rPr lang="en" sz="1200" b="1" dirty="0">
                <a:latin typeface="Calibri"/>
                <a:ea typeface="Calibri"/>
                <a:cs typeface="Calibri"/>
                <a:sym typeface="Calibri"/>
              </a:rPr>
              <a:t>(Living is safer in a group.)</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students to share their responses to Question 15. </a:t>
            </a:r>
            <a:r>
              <a:rPr lang="en" sz="1200" b="1" dirty="0">
                <a:latin typeface="Calibri"/>
                <a:ea typeface="Calibri"/>
                <a:cs typeface="Calibri"/>
                <a:sym typeface="Calibri"/>
              </a:rPr>
              <a:t>(could, can)</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use a Goal 3 Conversation Cue to challenge students: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if we changed the modal auxiliary from could to will, so that the sentence reads, ‘A cheetah slinking through tall grass will easily be missed by some members of the herd?</a:t>
            </a:r>
            <a:r>
              <a:rPr lang="en-US" sz="1200" i="1" dirty="0">
                <a:latin typeface="Calibri"/>
                <a:ea typeface="Calibri"/>
                <a:cs typeface="Calibri"/>
                <a:sym typeface="Calibri"/>
              </a:rPr>
              <a:t>’</a:t>
            </a:r>
            <a:r>
              <a:rPr lang="en" sz="1200" i="1" dirty="0">
                <a:latin typeface="Calibri"/>
                <a:ea typeface="Calibri"/>
                <a:cs typeface="Calibri"/>
                <a:sym typeface="Calibri"/>
              </a:rPr>
              <a:t>” </a:t>
            </a:r>
            <a:r>
              <a:rPr lang="en" sz="1200" b="1" dirty="0">
                <a:latin typeface="Calibri"/>
                <a:ea typeface="Calibri"/>
                <a:cs typeface="Calibri"/>
                <a:sym typeface="Calibri"/>
              </a:rPr>
              <a:t>(It would change the meaning so that rather than it being a possibility that the cheetah will be missed, it will definitely be missed, which is inaccurate.)</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a student to read the eighth paragraph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underline the two sentences in this paragraph that best sum up the main idea of this article.  Pick students to share their thinking with the group.</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actively engaged in the close reading discussion and tasks. </a:t>
            </a: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dirty="0">
                <a:latin typeface="Calibri" panose="020F0502020204030204" pitchFamily="34" charset="0"/>
                <a:sym typeface="Calibri"/>
              </a:rPr>
              <a:t>Supports for Students Who Need It: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For example, </a:t>
            </a:r>
            <a:r>
              <a:rPr lang="en" sz="1200" i="1" dirty="0">
                <a:solidFill>
                  <a:schemeClr val="dk1"/>
                </a:solidFill>
                <a:latin typeface="Calibri"/>
                <a:ea typeface="Calibri"/>
                <a:cs typeface="Calibri"/>
                <a:sym typeface="Calibri"/>
              </a:rPr>
              <a:t>“I can remember when I’m sharing that if I forget my idea or need help, I can ask my partner to help me. My partner could help me by giving me prompts that will help me share my thinking.”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sentence frames to strategically selected peer models. Offering these supports for engagement promotes a safe learning space for all students.</a:t>
            </a:r>
            <a:endParaRPr dirty="0"/>
          </a:p>
        </p:txBody>
      </p:sp>
    </p:spTree>
    <p:extLst>
      <p:ext uri="{BB962C8B-B14F-4D97-AF65-F5344CB8AC3E}">
        <p14:creationId xmlns:p14="http://schemas.microsoft.com/office/powerpoint/2010/main" val="38209364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Groups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and move to sit with their expert animal groups.</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Ask them to turn to the </a:t>
            </a:r>
            <a:r>
              <a:rPr lang="en" sz="1200" b="1" dirty="0">
                <a:solidFill>
                  <a:schemeClr val="dk1"/>
                </a:solidFill>
                <a:latin typeface="Calibri"/>
                <a:ea typeface="Calibri"/>
                <a:cs typeface="Calibri"/>
                <a:sym typeface="Calibri"/>
              </a:rPr>
              <a:t>KWEL chart</a:t>
            </a:r>
            <a:r>
              <a:rPr lang="en" sz="1200" dirty="0">
                <a:solidFill>
                  <a:schemeClr val="dk1"/>
                </a:solidFill>
                <a:latin typeface="Calibri"/>
                <a:ea typeface="Calibri"/>
                <a:cs typeface="Calibri"/>
                <a:sym typeface="Calibri"/>
              </a:rPr>
              <a:t> on page 1 of their research notebooks.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E means evidence and the L is what they learned.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Source column of their </a:t>
            </a:r>
            <a:r>
              <a:rPr lang="en" sz="1200" b="1" dirty="0">
                <a:solidFill>
                  <a:schemeClr val="dk1"/>
                </a:solidFill>
                <a:latin typeface="Calibri"/>
                <a:ea typeface="Calibri"/>
                <a:cs typeface="Calibri"/>
                <a:sym typeface="Calibri"/>
              </a:rPr>
              <a:t>KWEL charts</a:t>
            </a:r>
            <a:r>
              <a:rPr lang="en" sz="1200" dirty="0">
                <a:solidFill>
                  <a:schemeClr val="dk1"/>
                </a:solidFill>
                <a:latin typeface="Calibri"/>
                <a:ea typeface="Calibri"/>
                <a:cs typeface="Calibri"/>
                <a:sym typeface="Calibri"/>
              </a:rPr>
              <a:t>. Tell them that when they cite evidence, it is important to explain where that evidence came from so they can return to it later or others can find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do this on the </a:t>
            </a: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Millipede KWEL chart (example,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evidence should be copied carefully, word for word, and should be written inside quotation marks.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Citing Sources section of the </a:t>
            </a: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Invite them to follow along and read silently as you read the criteria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on the </a:t>
            </a: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in the column next to the evidence you recorded as a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what they learned from today’s close read. Then ask students to add their source, learning, and evidence to their own </a:t>
            </a:r>
            <a:r>
              <a:rPr lang="en" sz="1200" b="1" dirty="0">
                <a:solidFill>
                  <a:schemeClr val="dk1"/>
                </a:solidFill>
                <a:latin typeface="Calibri"/>
                <a:ea typeface="Calibri"/>
                <a:cs typeface="Calibri"/>
                <a:sym typeface="Calibri"/>
              </a:rPr>
              <a:t>KWEL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their discussions and recordings. Look specifically at how well students use quotation marks and cite textual evidence.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discussing and recording on their chart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the phrase </a:t>
            </a:r>
            <a:r>
              <a:rPr lang="en" sz="1200" i="1" dirty="0">
                <a:solidFill>
                  <a:schemeClr val="dk1"/>
                </a:solidFill>
                <a:latin typeface="Calibri"/>
                <a:ea typeface="Calibri"/>
                <a:cs typeface="Calibri"/>
                <a:sym typeface="Calibri"/>
              </a:rPr>
              <a:t>quotation marks</a:t>
            </a:r>
            <a:r>
              <a:rPr lang="en" sz="1200" dirty="0">
                <a:solidFill>
                  <a:schemeClr val="dk1"/>
                </a:solidFill>
                <a:latin typeface="Calibri"/>
                <a:ea typeface="Calibri"/>
                <a:cs typeface="Calibri"/>
                <a:sym typeface="Calibri"/>
              </a:rPr>
              <a:t> on the board and explain that quotation marks signal language that is borrowed exactly as it appears from another text. Quotation marks are frequently used when citing evidence.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361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0ec85b7ca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40ec85b7ca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5865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a:t>
            </a:r>
            <a:r>
              <a:rPr lang="en-US" sz="1200">
                <a:solidFill>
                  <a:schemeClr val="dk1"/>
                </a:solidFill>
                <a:latin typeface="Calibri"/>
                <a:ea typeface="Calibri"/>
                <a:cs typeface="Calibri"/>
                <a:sym typeface="Calibri"/>
              </a:rPr>
              <a:t>s</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5992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d834d5ecf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47" name="Google Shape;247;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8876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0b458fed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0b458fed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a:t>
            </a:r>
            <a:r>
              <a:rPr lang="en" sz="1200" dirty="0">
                <a:solidFill>
                  <a:schemeClr val="dk1"/>
                </a:solidFill>
                <a:uFill>
                  <a:noFill/>
                </a:uFill>
                <a:latin typeface="Calibri"/>
                <a:ea typeface="Calibri"/>
                <a:cs typeface="Calibri"/>
                <a:sym typeface="Calibri"/>
                <a:hlinkClick r:id="rId3"/>
              </a:rPr>
              <a:t> </a:t>
            </a:r>
            <a:r>
              <a:rPr lang="en" sz="1200" u="sng" dirty="0">
                <a:solidFill>
                  <a:srgbClr val="2200CC"/>
                </a:solidFill>
                <a:latin typeface="Calibri"/>
                <a:ea typeface="Calibri"/>
                <a:cs typeface="Calibri"/>
                <a:sym typeface="Calibri"/>
                <a:hlinkClick r:id="rId4"/>
              </a:rPr>
              <a:t>http://curriculum.eleducation.org/curriculum/ela/grade-4/module-2/unit-2/lesson-2</a:t>
            </a:r>
            <a:endParaRPr sz="1200" dirty="0">
              <a:latin typeface="Calibri"/>
              <a:ea typeface="Calibri"/>
              <a:cs typeface="Calibri"/>
              <a:sym typeface="Calibri"/>
            </a:endParaRPr>
          </a:p>
          <a:p>
            <a:pPr marL="0" lvl="0" indent="0" algn="l" rtl="0">
              <a:lnSpc>
                <a:spcPct val="120000"/>
              </a:lnSpc>
              <a:spcBef>
                <a:spcPts val="0"/>
              </a:spcBef>
              <a:spcAft>
                <a:spcPts val="0"/>
              </a:spcAft>
              <a:buNone/>
            </a:pPr>
            <a:endParaRPr sz="1200" dirty="0">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participate in a teacher-led close read of a complex text about animal defenses. This close read guides students through the text’s challenging vocabulary and helps them understand the animals’ defense mechanisms, which they will research in expert groups over the next several lessons. In addition, students cite evidence from the text to support the answers to their questions. This close read aims to gradually release students by introducing question patterns that repeat throughout the close read.</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second in a series of three that include built-out instruction for the use of Goal 3 Conversation Cues to promote productive and equitable conversation.</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the habit of character focus is w</a:t>
            </a:r>
            <a:r>
              <a:rPr lang="en" sz="1200" i="1" dirty="0">
                <a:solidFill>
                  <a:schemeClr val="dk1"/>
                </a:solidFill>
                <a:latin typeface="Calibri"/>
                <a:ea typeface="Calibri"/>
                <a:cs typeface="Calibri"/>
                <a:sym typeface="Calibri"/>
              </a:rPr>
              <a:t>orking to become effective learners</a:t>
            </a:r>
            <a:r>
              <a:rPr lang="en" sz="1200" dirty="0">
                <a:solidFill>
                  <a:schemeClr val="dk1"/>
                </a:solidFill>
                <a:latin typeface="Calibri"/>
                <a:ea typeface="Calibri"/>
                <a:cs typeface="Calibri"/>
                <a:sym typeface="Calibri"/>
              </a:rPr>
              <a:t>. The characteristics they are reminded of in this lesson are perseverance and collaboration as students closely read the complex text “Fight to Survive!”</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dirty="0">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uFill>
                <a:noFill/>
              </a:uFill>
              <a:latin typeface="Calibri"/>
              <a:ea typeface="Calibri"/>
              <a:cs typeface="Calibri"/>
              <a:sym typeface="Calibri"/>
              <a:hlinkClick r:id="rId3"/>
            </a:endParaRPr>
          </a:p>
          <a:p>
            <a:pPr marL="0" lvl="0" indent="0" algn="l" rtl="0">
              <a:lnSpc>
                <a:spcPct val="115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219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http://curriculum.eleducation.org/curriculum/ela/grade-4/module-2/unit-2/lesson-2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“Fight to Survive!” (for teacher reference)</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Millipede KWEL chart</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Millipede KWEL chart (example,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(from Unit 1;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(distributed in Lesson 1;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(page 2 of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KWEL chart</a:t>
            </a:r>
            <a:r>
              <a:rPr lang="en" sz="1200" dirty="0">
                <a:solidFill>
                  <a:schemeClr val="dk1"/>
                </a:solidFill>
                <a:latin typeface="Calibri"/>
                <a:ea typeface="Calibri"/>
                <a:cs typeface="Calibri"/>
                <a:sym typeface="Calibri"/>
              </a:rPr>
              <a:t> (page 1 of the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 added to with students during Work Time A)</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Affix Lists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Researchers Do These Things anchor chart</a:t>
            </a:r>
            <a:r>
              <a:rPr lang="en" sz="1200" dirty="0">
                <a:solidFill>
                  <a:schemeClr val="dk1"/>
                </a:solidFill>
                <a:latin typeface="Calibri"/>
                <a:ea typeface="Calibri"/>
                <a:cs typeface="Calibri"/>
                <a:sym typeface="Calibri"/>
              </a:rPr>
              <a:t> (begun in Module 1, Unit 1, Lesson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strategic pairing of students to enable peer support during the close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9502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(or another checking for understanding protocol)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Expert groups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Interactive Word Wall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6555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0b458fedb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40b458fedb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explain to others who need heavier support why U.S. readers expect scientific claims to be supported by evidence, and that the evidence is often placed in quotation marks to give credit to the researcher. (Quotation marks may be new to some.) Make sure they explain that in some cultures it is okay to borrow evidence without giving credit, but in the U.S., you must give credit.</a:t>
            </a:r>
            <a:endParaRPr sz="1200" dirty="0">
              <a:latin typeface="Calibri"/>
              <a:ea typeface="Calibri"/>
              <a:cs typeface="Calibri"/>
              <a:sym typeface="Calibri"/>
            </a:endParaRPr>
          </a:p>
          <a:p>
            <a:pPr marL="457200" lvl="0" indent="0" algn="l" rtl="0">
              <a:lnSpc>
                <a:spcPct val="100000"/>
              </a:lnSpc>
              <a:spcBef>
                <a:spcPts val="180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Evidence may be a new concept to many. Provide them with multiple examples of evidence and how it corresponds to a claim</a:t>
            </a:r>
            <a:r>
              <a:rPr lang="en" sz="1200" i="0" dirty="0">
                <a:latin typeface="Calibri"/>
                <a:ea typeface="Calibri"/>
                <a:cs typeface="Calibri"/>
                <a:sym typeface="Calibri"/>
              </a:rPr>
              <a:t>: “The claim is that _____. The evidence that supports the claim is _____.” </a:t>
            </a:r>
            <a:r>
              <a:rPr lang="en" sz="1200" dirty="0">
                <a:latin typeface="Calibri"/>
                <a:ea typeface="Calibri"/>
                <a:cs typeface="Calibri"/>
                <a:sym typeface="Calibri"/>
              </a:rPr>
              <a:t>A helpful kinesthetic activity could be for students to match shuffled “claim” cards to “evidence” cards from the target complex text.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Direct students to visuals of their expert group animal and allow them to share with a partner one thing they have learned: </a:t>
            </a:r>
            <a:r>
              <a:rPr lang="en" sz="1200" i="0" dirty="0">
                <a:latin typeface="Calibri"/>
                <a:ea typeface="Calibri"/>
                <a:cs typeface="Calibri"/>
                <a:sym typeface="Calibri"/>
              </a:rPr>
              <a:t>“I learned that.…”</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Activate student background knowledge with visual evidence. For example, ask students: </a:t>
            </a:r>
            <a:r>
              <a:rPr lang="en" sz="1200" i="1" dirty="0">
                <a:latin typeface="Calibri"/>
                <a:ea typeface="Calibri"/>
                <a:cs typeface="Calibri"/>
                <a:sym typeface="Calibri"/>
              </a:rPr>
              <a:t>“Do three-banded armadillos and millipedes protect themselves?” </a:t>
            </a:r>
            <a:r>
              <a:rPr lang="en" sz="1200" b="1" dirty="0">
                <a:latin typeface="Calibri"/>
                <a:ea typeface="Calibri"/>
                <a:cs typeface="Calibri"/>
                <a:sym typeface="Calibri"/>
              </a:rPr>
              <a:t>(Yes.)</a:t>
            </a:r>
            <a:r>
              <a:rPr lang="en" sz="1200" dirty="0">
                <a:latin typeface="Calibri"/>
                <a:ea typeface="Calibri"/>
                <a:cs typeface="Calibri"/>
                <a:sym typeface="Calibri"/>
              </a:rPr>
              <a:t> Show pictures of armadillos and millipedes rolled into balls. </a:t>
            </a:r>
            <a:r>
              <a:rPr lang="en" sz="1200" i="1" dirty="0">
                <a:latin typeface="Calibri"/>
                <a:ea typeface="Calibri"/>
                <a:cs typeface="Calibri"/>
                <a:sym typeface="Calibri"/>
              </a:rPr>
              <a:t>“How do you know?”</a:t>
            </a:r>
            <a:r>
              <a:rPr lang="en" sz="1200" dirty="0">
                <a:latin typeface="Calibri"/>
                <a:ea typeface="Calibri"/>
                <a:cs typeface="Calibri"/>
                <a:sym typeface="Calibri"/>
              </a:rPr>
              <a:t> </a:t>
            </a:r>
            <a:r>
              <a:rPr lang="en" sz="1200" b="1" dirty="0">
                <a:latin typeface="Calibri"/>
                <a:ea typeface="Calibri"/>
                <a:cs typeface="Calibri"/>
                <a:sym typeface="Calibri"/>
              </a:rPr>
              <a:t>(They roll themselves into balls so that their hard shell surrounds them.)</a:t>
            </a:r>
            <a:r>
              <a:rPr lang="en" sz="1200" dirty="0">
                <a:latin typeface="Calibri"/>
                <a:ea typeface="Calibri"/>
                <a:cs typeface="Calibri"/>
                <a:sym typeface="Calibri"/>
              </a:rPr>
              <a:t> </a:t>
            </a:r>
            <a:r>
              <a:rPr lang="en" sz="1200" i="1" dirty="0">
                <a:latin typeface="Calibri"/>
                <a:ea typeface="Calibri"/>
                <a:cs typeface="Calibri"/>
                <a:sym typeface="Calibri"/>
              </a:rPr>
              <a:t>“When you share your ideas, it’s good to be able to show that they’re believable.”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Recycle the word “source” by having students find examples of a source and defining what it is.</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07218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528514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950592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for volunteers to read them aloud:</a:t>
            </a:r>
          </a:p>
          <a:p>
            <a:pPr marL="914400" lvl="1" indent="-304800" algn="l" rtl="0">
              <a:spcBef>
                <a:spcPts val="0"/>
              </a:spcBef>
              <a:spcAft>
                <a:spcPts val="0"/>
              </a:spcAft>
              <a:buClr>
                <a:schemeClr val="dk1"/>
              </a:buClr>
              <a:buSzPts val="1200"/>
              <a:buFont typeface="Calibri"/>
              <a:buAutoNum type="arabicPeriod"/>
            </a:pPr>
            <a:r>
              <a:rPr lang="en" sz="1200" b="1" i="0" dirty="0">
                <a:solidFill>
                  <a:schemeClr val="dk1"/>
                </a:solidFill>
                <a:latin typeface="Calibri"/>
                <a:ea typeface="Calibri"/>
                <a:cs typeface="Calibri"/>
                <a:sym typeface="Calibri"/>
              </a:rPr>
              <a:t>“I can cite evidence from the text to support the answers to my questions.”</a:t>
            </a:r>
          </a:p>
          <a:p>
            <a:pPr marL="914400" lvl="1" indent="-304800" algn="l" rtl="0">
              <a:spcBef>
                <a:spcPts val="0"/>
              </a:spcBef>
              <a:spcAft>
                <a:spcPts val="0"/>
              </a:spcAft>
              <a:buClr>
                <a:schemeClr val="dk1"/>
              </a:buClr>
              <a:buSzPts val="1200"/>
              <a:buFont typeface="Calibri"/>
              <a:buAutoNum type="arabicPeriod"/>
            </a:pPr>
            <a:r>
              <a:rPr lang="en" sz="1200" b="1" i="0" dirty="0">
                <a:solidFill>
                  <a:schemeClr val="dk1"/>
                </a:solidFill>
                <a:latin typeface="Calibri"/>
                <a:ea typeface="Calibri"/>
                <a:cs typeface="Calibri"/>
                <a:sym typeface="Calibri"/>
              </a:rPr>
              <a:t>“I can determine the main idea of a text and explain how it is supported by key details.”</a:t>
            </a:r>
          </a:p>
          <a:p>
            <a:pPr marL="914400" lvl="1" indent="-304800" algn="l" rtl="0">
              <a:spcBef>
                <a:spcPts val="0"/>
              </a:spcBef>
              <a:spcAft>
                <a:spcPts val="0"/>
              </a:spcAft>
              <a:buClr>
                <a:schemeClr val="dk1"/>
              </a:buClr>
              <a:buSzPts val="1200"/>
              <a:buFont typeface="Calibri"/>
              <a:buAutoNum type="arabicPeriod"/>
            </a:pPr>
            <a:r>
              <a:rPr lang="en" sz="1200" b="1" i="0" dirty="0">
                <a:solidFill>
                  <a:schemeClr val="dk1"/>
                </a:solidFill>
                <a:latin typeface="Calibri"/>
                <a:ea typeface="Calibri"/>
                <a:cs typeface="Calibri"/>
                <a:sym typeface="Calibri"/>
              </a:rPr>
              <a:t>“I can identify modal auxiliaries in a text.”</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cite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evidence</a:t>
            </a:r>
            <a:r>
              <a:rPr lang="en" sz="1200" dirty="0">
                <a:solidFill>
                  <a:schemeClr val="dk1"/>
                </a:solidFill>
                <a:latin typeface="Calibri"/>
                <a:ea typeface="Calibri"/>
                <a:cs typeface="Calibri"/>
                <a:sym typeface="Calibri"/>
              </a:rPr>
              <a:t> in the first target and ask students to discuss with an elbow partner;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dirty="0">
                <a:solidFill>
                  <a:schemeClr val="dk1"/>
                </a:solidFill>
                <a:latin typeface="Calibri"/>
                <a:ea typeface="Calibri"/>
                <a:cs typeface="Calibri"/>
                <a:sym typeface="Calibri"/>
              </a:rPr>
              <a:t>“What is evidence?” </a:t>
            </a:r>
            <a:r>
              <a:rPr lang="en" sz="1200" b="1" dirty="0">
                <a:solidFill>
                  <a:schemeClr val="dk1"/>
                </a:solidFill>
                <a:latin typeface="Calibri"/>
                <a:ea typeface="Calibri"/>
                <a:cs typeface="Calibri"/>
                <a:sym typeface="Calibri"/>
              </a:rPr>
              <a:t>(Evidence is information taken directly from the text that supports an answer or claims.)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 and then cold call students to share out:</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dirty="0">
                <a:solidFill>
                  <a:schemeClr val="dk1"/>
                </a:solidFill>
                <a:latin typeface="Calibri"/>
                <a:ea typeface="Calibri"/>
                <a:cs typeface="Calibri"/>
                <a:sym typeface="Calibri"/>
              </a:rPr>
              <a:t>“Why is it important to provide evidence to support your answers or claims?” </a:t>
            </a:r>
            <a:r>
              <a:rPr lang="en" sz="1200" b="1" dirty="0">
                <a:solidFill>
                  <a:schemeClr val="dk1"/>
                </a:solidFill>
                <a:latin typeface="Calibri"/>
                <a:ea typeface="Calibri"/>
                <a:cs typeface="Calibri"/>
                <a:sym typeface="Calibri"/>
              </a:rPr>
              <a:t>(When you use evidence, it makes your answer or claim stronger, and people are more likely to trust and believe it.)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when professionals such as scientists, doctors, and lawyers make claims, they support them with evidence to persuade as many people as possible to believe them. For instance, when doctors claim that eating fruits and vegetables keeps us healthy, they provide evidence from research. When lawyers claim that their client is innocent, they provide evidence so the judge can decide guilt or innocence.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cite</a:t>
            </a:r>
            <a:r>
              <a:rPr lang="en" sz="1200" dirty="0">
                <a:solidFill>
                  <a:schemeClr val="dk1"/>
                </a:solidFill>
                <a:latin typeface="Calibri"/>
                <a:ea typeface="Calibri"/>
                <a:cs typeface="Calibri"/>
                <a:sym typeface="Calibri"/>
              </a:rPr>
              <a:t>. Ask them to discuss with an elbow partner,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a:t>
            </a:r>
          </a:p>
          <a:p>
            <a:pPr marL="914400" lvl="1" indent="-304800" algn="l"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“Look at the rest of the learning target. What word could you use in place of cite and keep the meaning of the learning target the same?” </a:t>
            </a:r>
            <a:r>
              <a:rPr lang="en" sz="1200" b="1" dirty="0">
                <a:solidFill>
                  <a:schemeClr val="dk1"/>
                </a:solidFill>
                <a:latin typeface="Calibri"/>
                <a:ea typeface="Calibri"/>
                <a:cs typeface="Calibri"/>
                <a:sym typeface="Calibri"/>
              </a:rPr>
              <a:t>(Words such as say, give, provide, write, and quote.)</a:t>
            </a:r>
          </a:p>
          <a:p>
            <a:pPr marL="914400" lvl="1" indent="-304800" algn="l"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“So what does cite mean?” </a:t>
            </a:r>
            <a:r>
              <a:rPr lang="en" sz="1200" b="1" dirty="0">
                <a:solidFill>
                  <a:schemeClr val="dk1"/>
                </a:solidFill>
                <a:latin typeface="Calibri"/>
                <a:ea typeface="Calibri"/>
                <a:cs typeface="Calibri"/>
                <a:sym typeface="Calibri"/>
              </a:rPr>
              <a:t>(To cite evidence means to give evidence.)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modal auxiliaries</a:t>
            </a:r>
            <a:r>
              <a:rPr lang="en" sz="1200" dirty="0">
                <a:solidFill>
                  <a:schemeClr val="dk1"/>
                </a:solidFill>
                <a:latin typeface="Calibri"/>
                <a:ea typeface="Calibri"/>
                <a:cs typeface="Calibri"/>
                <a:sym typeface="Calibri"/>
              </a:rPr>
              <a:t> in the third target. Explain that students will learn more about modal auxiliaries in the context of </a:t>
            </a: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the text they will read closely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add these words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do a close read of a complex text that they read for gist in Unit 1. Today they will dig deeper. Tell them they may struggle with some sections of the text at first, but by working through it in small chunks and persevering, they will have a deeper understanding of animal defense mechanisms by the end of the lesson.</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participate accordingly during partner discussions.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595205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35-</a:t>
            </a:r>
            <a:r>
              <a:rPr lang="en" sz="1200" b="1" dirty="0">
                <a:solidFill>
                  <a:schemeClr val="dk1"/>
                </a:solidFill>
                <a:latin typeface="Calibri"/>
                <a:ea typeface="Calibri"/>
                <a:cs typeface="Calibri"/>
                <a:sym typeface="Calibri"/>
              </a:rPr>
              <a:t>40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Partners/small Groups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want to consider pairing students prior to beginning this section of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you are going to guide them through this close read. Some of the questions will be discussed as a whole group, and others will be discussed with a partner.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dirty="0">
                <a:solidFill>
                  <a:schemeClr val="dk1"/>
                </a:solidFill>
                <a:latin typeface="Calibri"/>
                <a:ea typeface="Calibri"/>
                <a:cs typeface="Calibri"/>
                <a:sym typeface="Calibri"/>
              </a:rPr>
              <a:t>“Fight to Survive!” </a:t>
            </a:r>
            <a:r>
              <a:rPr lang="en" sz="1200" dirty="0">
                <a:solidFill>
                  <a:schemeClr val="dk1"/>
                </a:solidFill>
                <a:latin typeface="Calibri"/>
                <a:ea typeface="Calibri"/>
                <a:cs typeface="Calibri"/>
                <a:sym typeface="Calibri"/>
              </a:rPr>
              <a:t>and invite students to turn to the </a:t>
            </a:r>
            <a:r>
              <a:rPr lang="en" sz="1200" b="1" dirty="0">
                <a:solidFill>
                  <a:schemeClr val="dk1"/>
                </a:solidFill>
                <a:latin typeface="Calibri"/>
                <a:ea typeface="Calibri"/>
                <a:cs typeface="Calibri"/>
                <a:sym typeface="Calibri"/>
              </a:rPr>
              <a:t>Close Read Questions: “Fight to Survive!”</a:t>
            </a:r>
            <a:r>
              <a:rPr lang="en" sz="1200" dirty="0">
                <a:solidFill>
                  <a:schemeClr val="dk1"/>
                </a:solidFill>
                <a:latin typeface="Calibri"/>
                <a:ea typeface="Calibri"/>
                <a:cs typeface="Calibri"/>
                <a:sym typeface="Calibri"/>
              </a:rPr>
              <a:t> on page 2 of their </a:t>
            </a: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focus students on the final criteria and bullets.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 Remind students that as they will be working to read a complex text and will need to persevere as they read it, and will be working with one another as they read so will need to collaborate.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students to two new cues that will help </a:t>
            </a:r>
            <a:r>
              <a:rPr lang="en" sz="1200" i="0" dirty="0">
                <a:solidFill>
                  <a:schemeClr val="dk1"/>
                </a:solidFill>
                <a:latin typeface="Calibri"/>
                <a:ea typeface="Calibri"/>
                <a:cs typeface="Calibri"/>
                <a:sym typeface="Calibri"/>
              </a:rPr>
              <a:t>them “Provide reasoning and evidence” </a:t>
            </a:r>
            <a:r>
              <a:rPr lang="en" sz="1200" dirty="0">
                <a:solidFill>
                  <a:schemeClr val="dk1"/>
                </a:solidFill>
                <a:latin typeface="Calibri"/>
                <a:ea typeface="Calibri"/>
                <a:cs typeface="Calibri"/>
                <a:sym typeface="Calibri"/>
              </a:rPr>
              <a:t>(Goal 3 Conversation Cues) for their responses as they complete the close read:</a:t>
            </a:r>
            <a:r>
              <a:rPr lang="en" sz="1200" i="1" dirty="0">
                <a:solidFill>
                  <a:schemeClr val="dk1"/>
                </a:solidFill>
                <a:latin typeface="Calibri"/>
                <a:ea typeface="Calibri"/>
                <a:cs typeface="Calibri"/>
                <a:sym typeface="Calibri"/>
              </a:rPr>
              <a:t>“Why do you think that?” “What, in the _____ (sentence/text), makes you think so?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two new cues will be added to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today. Focus student attention on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add the “Provide reasoning and evidence” cues. See the </a:t>
            </a:r>
            <a:r>
              <a:rPr lang="en" sz="1200" b="1" dirty="0">
                <a:solidFill>
                  <a:schemeClr val="dk1"/>
                </a:solidFill>
                <a:latin typeface="Calibri"/>
                <a:ea typeface="Calibri"/>
                <a:cs typeface="Calibri"/>
                <a:sym typeface="Calibri"/>
              </a:rPr>
              <a:t>Discussion Norms anchor chart (example, for teacher reference)</a:t>
            </a:r>
            <a:r>
              <a:rPr lang="en" sz="1200" dirty="0">
                <a:solidFill>
                  <a:schemeClr val="dk1"/>
                </a:solidFill>
                <a:latin typeface="Calibri"/>
                <a:ea typeface="Calibri"/>
                <a:cs typeface="Calibri"/>
                <a:sym typeface="Calibri"/>
              </a:rPr>
              <a:t>. Ensure students understand how to use these cues.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are following along in their research notebooks.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Provide students with a version of the close read text that has a few key language structures highlighted; alternatively, tell students which key language structures to underline.</a:t>
            </a:r>
            <a:endParaRPr sz="1200" dirty="0">
              <a:latin typeface="Calibri"/>
              <a:ea typeface="Calibri"/>
              <a:cs typeface="Calibri"/>
              <a:sym typeface="Calibri"/>
            </a:endParaRPr>
          </a:p>
        </p:txBody>
      </p:sp>
    </p:spTree>
    <p:extLst>
      <p:ext uri="{BB962C8B-B14F-4D97-AF65-F5344CB8AC3E}">
        <p14:creationId xmlns:p14="http://schemas.microsoft.com/office/powerpoint/2010/main" val="3295177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4A2AF9E-B125-43C1-A356-543723930700}"/>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1137790-7F28-4B40-A9A4-A1DE6AF1B9D6}"/>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2"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2</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algn="l"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17500" algn="l" rtl="0">
              <a:lnSpc>
                <a:spcPct val="90000"/>
              </a:lnSpc>
              <a:spcBef>
                <a:spcPts val="0"/>
              </a:spcBef>
              <a:spcAft>
                <a:spcPts val="0"/>
              </a:spcAft>
              <a:buClr>
                <a:schemeClr val="dk1"/>
              </a:buClr>
              <a:buSzPts val="1400"/>
              <a:buChar char="●"/>
            </a:pPr>
            <a:r>
              <a:rPr lang="en" sz="1400">
                <a:solidFill>
                  <a:schemeClr val="dk1"/>
                </a:solidFill>
              </a:rPr>
              <a:t>Have students participate in a teacher-led close read of a complex text about animal defenses. </a:t>
            </a:r>
            <a:endParaRPr sz="1400">
              <a:solidFill>
                <a:schemeClr val="dk1"/>
              </a:solidFill>
            </a:endParaRPr>
          </a:p>
          <a:p>
            <a:pPr marL="457200" lvl="0" indent="-317500" algn="l" rtl="0">
              <a:lnSpc>
                <a:spcPct val="90000"/>
              </a:lnSpc>
              <a:spcBef>
                <a:spcPts val="0"/>
              </a:spcBef>
              <a:spcAft>
                <a:spcPts val="0"/>
              </a:spcAft>
              <a:buClr>
                <a:schemeClr val="dk1"/>
              </a:buClr>
              <a:buSzPts val="1400"/>
              <a:buChar char="●"/>
            </a:pPr>
            <a:r>
              <a:rPr lang="en" sz="1400">
                <a:solidFill>
                  <a:schemeClr val="dk1"/>
                </a:solidFill>
              </a:rPr>
              <a:t>Guide students through the text’s challenging vocabulary and help them understand the animals’ defense mechanisms. </a:t>
            </a:r>
            <a:endParaRPr sz="1600" i="1">
              <a:solidFill>
                <a:schemeClr val="dk1"/>
              </a:solidFill>
            </a:endParaRPr>
          </a:p>
          <a:p>
            <a:pPr marL="628650" lvl="1" indent="-95250" algn="l"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a:solidFill>
                  <a:schemeClr val="dk1"/>
                </a:solidFill>
              </a:rPr>
              <a:t>I can cite evidence from the text to support the answers to my questions. </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 can determine the main idea of a text and explain how it is supported by key details. </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 can identify modal auxiliaries in a text.</a:t>
            </a:r>
            <a:endParaRPr sz="1600">
              <a:solidFill>
                <a:schemeClr val="dk1"/>
              </a:solidFill>
            </a:endParaRPr>
          </a:p>
          <a:p>
            <a:pPr marL="457200" lvl="0" indent="0" algn="l" rtl="0">
              <a:lnSpc>
                <a:spcPct val="90000"/>
              </a:lnSpc>
              <a:spcBef>
                <a:spcPts val="10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dirty="0"/>
              <a:t>Close Reading:  “Fight To Survive!</a:t>
            </a:r>
            <a:r>
              <a:rPr lang="en-US" sz="2600" dirty="0"/>
              <a:t>,</a:t>
            </a:r>
            <a:r>
              <a:rPr lang="en" sz="2600" dirty="0"/>
              <a:t>” 1st Paragraph</a:t>
            </a:r>
            <a:endParaRPr sz="2600" dirty="0"/>
          </a:p>
        </p:txBody>
      </p:sp>
      <p:sp>
        <p:nvSpPr>
          <p:cNvPr id="192" name="Google Shape;192;p34"/>
          <p:cNvSpPr txBox="1">
            <a:spLocks noGrp="1"/>
          </p:cNvSpPr>
          <p:nvPr>
            <p:ph type="body" idx="1"/>
          </p:nvPr>
        </p:nvSpPr>
        <p:spPr>
          <a:xfrm>
            <a:off x="311699" y="1152475"/>
            <a:ext cx="4140557" cy="34641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indent="-457200" algn="l" rtl="0">
              <a:spcBef>
                <a:spcPts val="0"/>
              </a:spcBef>
              <a:spcAft>
                <a:spcPts val="0"/>
              </a:spcAft>
              <a:buSzPct val="100000"/>
              <a:buFont typeface="+mj-lt"/>
              <a:buAutoNum type="arabicPeriod"/>
            </a:pPr>
            <a:r>
              <a:rPr lang="en" sz="2400" dirty="0"/>
              <a:t>Underline the sentence that tells you the main idea of the whole article.</a:t>
            </a:r>
          </a:p>
          <a:p>
            <a:pPr lvl="0" indent="-457200" algn="l" rtl="0">
              <a:spcBef>
                <a:spcPts val="0"/>
              </a:spcBef>
              <a:spcAft>
                <a:spcPts val="0"/>
              </a:spcAft>
              <a:buSzPct val="100000"/>
              <a:buFont typeface="+mj-lt"/>
              <a:buAutoNum type="arabicPeriod"/>
            </a:pPr>
            <a:endParaRPr lang="en" sz="2400" dirty="0"/>
          </a:p>
          <a:p>
            <a:pPr lvl="0" indent="-457200" algn="l" rtl="0">
              <a:spcBef>
                <a:spcPts val="0"/>
              </a:spcBef>
              <a:spcAft>
                <a:spcPts val="0"/>
              </a:spcAft>
              <a:buSzPct val="100000"/>
              <a:buFont typeface="+mj-lt"/>
              <a:buAutoNum type="arabicPeriod"/>
            </a:pPr>
            <a:r>
              <a:rPr lang="en" sz="2400" dirty="0"/>
              <a:t>In your own words, what is the focus (main idea) of this article?</a:t>
            </a:r>
            <a:endParaRPr sz="2400" dirty="0"/>
          </a:p>
        </p:txBody>
      </p:sp>
      <p:sp>
        <p:nvSpPr>
          <p:cNvPr id="193" name="Google Shape;193;p34"/>
          <p:cNvSpPr txBox="1"/>
          <p:nvPr/>
        </p:nvSpPr>
        <p:spPr>
          <a:xfrm>
            <a:off x="4992525" y="1152475"/>
            <a:ext cx="3435600" cy="3195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Modal Auxiliary is a phrase that is used with a verb to help express the condition of that action, it describes the possibility of the action in the verb.  Examples of modal auxiliaries:  can, could, should, would, might, must shall.</a:t>
            </a:r>
            <a:endParaRPr sz="20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dirty="0"/>
              <a:t>Close Reading, “Fight To Survive!</a:t>
            </a:r>
            <a:r>
              <a:rPr lang="en-US" sz="2600" dirty="0"/>
              <a:t>,</a:t>
            </a:r>
            <a:r>
              <a:rPr lang="en" sz="2600" dirty="0"/>
              <a:t>” 2nd Paragraph</a:t>
            </a:r>
            <a:endParaRPr sz="2600" dirty="0"/>
          </a:p>
        </p:txBody>
      </p:sp>
      <p:sp>
        <p:nvSpPr>
          <p:cNvPr id="199" name="Google Shape;199;p35"/>
          <p:cNvSpPr txBox="1">
            <a:spLocks noGrp="1"/>
          </p:cNvSpPr>
          <p:nvPr>
            <p:ph type="body" idx="1"/>
          </p:nvPr>
        </p:nvSpPr>
        <p:spPr>
          <a:xfrm>
            <a:off x="311700" y="1152475"/>
            <a:ext cx="8520600" cy="34164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indent="-457200" algn="l" rtl="0">
              <a:spcBef>
                <a:spcPts val="0"/>
              </a:spcBef>
              <a:spcAft>
                <a:spcPts val="0"/>
              </a:spcAft>
              <a:buSzPct val="100000"/>
              <a:buFont typeface="+mj-lt"/>
              <a:buAutoNum type="arabicPeriod" startAt="3"/>
            </a:pPr>
            <a:r>
              <a:rPr lang="en" sz="2400" dirty="0"/>
              <a:t>What external structure do both the millipede and armadillo use to survive? What, in the text, makes you think so?  Underline evidence from the text to support your answer.</a:t>
            </a:r>
          </a:p>
          <a:p>
            <a:pPr lvl="0" indent="-457200" algn="l" rtl="0">
              <a:spcBef>
                <a:spcPts val="0"/>
              </a:spcBef>
              <a:spcAft>
                <a:spcPts val="0"/>
              </a:spcAft>
              <a:buSzPct val="100000"/>
              <a:buFont typeface="+mj-lt"/>
              <a:buAutoNum type="arabicPeriod" startAt="3"/>
            </a:pPr>
            <a:endParaRPr lang="en" sz="2400" dirty="0"/>
          </a:p>
          <a:p>
            <a:pPr lvl="0" indent="-457200" algn="l" rtl="0">
              <a:spcBef>
                <a:spcPts val="0"/>
              </a:spcBef>
              <a:spcAft>
                <a:spcPts val="0"/>
              </a:spcAft>
              <a:buSzPct val="100000"/>
              <a:buFont typeface="+mj-lt"/>
              <a:buAutoNum type="arabicPeriod" startAt="3"/>
            </a:pPr>
            <a:r>
              <a:rPr lang="en" sz="2400" dirty="0"/>
              <a:t>From this section, choose the one word that you feel is most important to understanding the main idea of the section.  Use this word to write a new heading that clearly expresses the main idea.</a:t>
            </a:r>
            <a:endParaRPr sz="2400"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dirty="0"/>
              <a:t>Close Reading, “Fight To Survive!</a:t>
            </a:r>
            <a:r>
              <a:rPr lang="en-US" sz="2600" dirty="0"/>
              <a:t>,</a:t>
            </a:r>
            <a:r>
              <a:rPr lang="en" sz="2600" dirty="0"/>
              <a:t>” 3rd Paragraph</a:t>
            </a:r>
            <a:endParaRPr sz="2600" dirty="0"/>
          </a:p>
        </p:txBody>
      </p:sp>
      <p:sp>
        <p:nvSpPr>
          <p:cNvPr id="205" name="Google Shape;205;p36"/>
          <p:cNvSpPr txBox="1">
            <a:spLocks noGrp="1"/>
          </p:cNvSpPr>
          <p:nvPr>
            <p:ph type="body" idx="1"/>
          </p:nvPr>
        </p:nvSpPr>
        <p:spPr>
          <a:xfrm>
            <a:off x="311700" y="1152475"/>
            <a:ext cx="8520600" cy="34164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indent="-457200" algn="l" rtl="0">
              <a:spcBef>
                <a:spcPts val="0"/>
              </a:spcBef>
              <a:spcAft>
                <a:spcPts val="0"/>
              </a:spcAft>
              <a:buSzPct val="100000"/>
              <a:buFont typeface="+mj-lt"/>
              <a:buAutoNum type="arabicPeriod" startAt="5"/>
            </a:pPr>
            <a:r>
              <a:rPr lang="en" sz="2400" dirty="0"/>
              <a:t>How do external structures help both the ostrich and baby springbok survive?  What, in the text, makes you think so?  Underline evidence from the text to support your answer.</a:t>
            </a:r>
          </a:p>
          <a:p>
            <a:pPr lvl="0" indent="-457200" algn="l" rtl="0">
              <a:spcBef>
                <a:spcPts val="0"/>
              </a:spcBef>
              <a:spcAft>
                <a:spcPts val="0"/>
              </a:spcAft>
              <a:buSzPct val="100000"/>
              <a:buFont typeface="+mj-lt"/>
              <a:buAutoNum type="arabicPeriod" startAt="5"/>
            </a:pPr>
            <a:endParaRPr lang="en" sz="2400" dirty="0"/>
          </a:p>
          <a:p>
            <a:pPr lvl="0" indent="-457200" algn="l" rtl="0">
              <a:spcBef>
                <a:spcPts val="0"/>
              </a:spcBef>
              <a:spcAft>
                <a:spcPts val="0"/>
              </a:spcAft>
              <a:buSzPct val="100000"/>
              <a:buFont typeface="+mj-lt"/>
              <a:buAutoNum type="arabicPeriod" startAt="5"/>
            </a:pPr>
            <a:r>
              <a:rPr lang="en" sz="2400" dirty="0"/>
              <a:t>From this section, choose the one word that you feel is most important to understanding the main idea of the section.  Use this word to write a new heading that clearly expresses the main idea.</a:t>
            </a:r>
            <a:endParaRPr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600" dirty="0"/>
              <a:t>Close Reading, “Fight To Survive!</a:t>
            </a:r>
            <a:r>
              <a:rPr lang="en-US" sz="2600" dirty="0"/>
              <a:t>,</a:t>
            </a:r>
            <a:r>
              <a:rPr lang="en" sz="2600" dirty="0"/>
              <a:t>” 4th Paragraph</a:t>
            </a:r>
            <a:endParaRPr sz="2600" dirty="0"/>
          </a:p>
        </p:txBody>
      </p:sp>
      <p:sp>
        <p:nvSpPr>
          <p:cNvPr id="211" name="Google Shape;211;p37"/>
          <p:cNvSpPr txBox="1">
            <a:spLocks noGrp="1"/>
          </p:cNvSpPr>
          <p:nvPr>
            <p:ph type="body" idx="1"/>
          </p:nvPr>
        </p:nvSpPr>
        <p:spPr>
          <a:xfrm>
            <a:off x="311700" y="1152475"/>
            <a:ext cx="8520600" cy="34164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indent="-457200" algn="l" rtl="0">
              <a:spcBef>
                <a:spcPts val="0"/>
              </a:spcBef>
              <a:spcAft>
                <a:spcPts val="0"/>
              </a:spcAft>
              <a:buSzPct val="100000"/>
              <a:buFont typeface="+mj-lt"/>
              <a:buAutoNum type="arabicPeriod" startAt="7"/>
            </a:pPr>
            <a:r>
              <a:rPr lang="en" sz="2400" dirty="0"/>
              <a:t>How do internal structures help the millipede and monarch to survive?  What, in the text, makes you think so?  Underline evidence from the text to support your answer.</a:t>
            </a:r>
          </a:p>
          <a:p>
            <a:pPr lvl="0" indent="-457200" algn="l" rtl="0">
              <a:spcBef>
                <a:spcPts val="0"/>
              </a:spcBef>
              <a:spcAft>
                <a:spcPts val="0"/>
              </a:spcAft>
              <a:buSzPct val="100000"/>
              <a:buFont typeface="+mj-lt"/>
              <a:buAutoNum type="arabicPeriod" startAt="7"/>
            </a:pPr>
            <a:endParaRPr lang="en" sz="2400" dirty="0"/>
          </a:p>
          <a:p>
            <a:pPr lvl="0" indent="-457200" algn="l" rtl="0">
              <a:spcBef>
                <a:spcPts val="0"/>
              </a:spcBef>
              <a:spcAft>
                <a:spcPts val="0"/>
              </a:spcAft>
              <a:buSzPct val="100000"/>
              <a:buFont typeface="+mj-lt"/>
              <a:buAutoNum type="arabicPeriod" startAt="7"/>
            </a:pPr>
            <a:r>
              <a:rPr lang="en" sz="2400" dirty="0"/>
              <a:t>From this section, choose the one word that you feel is most important to understanding the main idea of the section.  Use this word to write a new heading that clearly expresses the main idea.</a:t>
            </a:r>
            <a:endParaRP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11700" y="334175"/>
            <a:ext cx="8520600" cy="88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600"/>
              <a:t>Close Reading, “Fight To Survive!” </a:t>
            </a:r>
            <a:endParaRPr sz="2600"/>
          </a:p>
          <a:p>
            <a:pPr marL="0" lvl="0" indent="0" algn="ctr" rtl="0">
              <a:spcBef>
                <a:spcPts val="0"/>
              </a:spcBef>
              <a:spcAft>
                <a:spcPts val="0"/>
              </a:spcAft>
              <a:buClr>
                <a:schemeClr val="dk1"/>
              </a:buClr>
              <a:buSzPts val="1100"/>
              <a:buFont typeface="Arial"/>
              <a:buNone/>
            </a:pPr>
            <a:r>
              <a:rPr lang="en" sz="2600"/>
              <a:t>5th and 6th Paragraphs</a:t>
            </a:r>
            <a:endParaRPr sz="2600"/>
          </a:p>
          <a:p>
            <a:pPr marL="0" lvl="0" indent="0" algn="l" rtl="0">
              <a:spcBef>
                <a:spcPts val="0"/>
              </a:spcBef>
              <a:spcAft>
                <a:spcPts val="0"/>
              </a:spcAft>
              <a:buNone/>
            </a:pPr>
            <a:endParaRPr/>
          </a:p>
        </p:txBody>
      </p:sp>
      <p:sp>
        <p:nvSpPr>
          <p:cNvPr id="217" name="Google Shape;217;p38"/>
          <p:cNvSpPr txBox="1">
            <a:spLocks noGrp="1"/>
          </p:cNvSpPr>
          <p:nvPr>
            <p:ph type="body" idx="1"/>
          </p:nvPr>
        </p:nvSpPr>
        <p:spPr>
          <a:xfrm>
            <a:off x="311700" y="1295625"/>
            <a:ext cx="8520600" cy="37506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342900" lvl="0" algn="l" rtl="0">
              <a:spcBef>
                <a:spcPts val="0"/>
              </a:spcBef>
              <a:spcAft>
                <a:spcPts val="0"/>
              </a:spcAft>
              <a:buFont typeface="+mj-lt"/>
              <a:buAutoNum type="arabicPeriod" startAt="9"/>
            </a:pPr>
            <a:r>
              <a:rPr lang="en" dirty="0"/>
              <a:t>From this section, choose the one word that you feel is most important to understanding the main idea of the section.  Use this word to write a new heading that clearly expresses the main idea.</a:t>
            </a:r>
          </a:p>
          <a:p>
            <a:pPr marL="342900" lvl="0" algn="l" rtl="0">
              <a:spcBef>
                <a:spcPts val="0"/>
              </a:spcBef>
              <a:spcAft>
                <a:spcPts val="0"/>
              </a:spcAft>
              <a:buFont typeface="+mj-lt"/>
              <a:buAutoNum type="arabicPeriod" startAt="9"/>
            </a:pPr>
            <a:endParaRPr lang="en" dirty="0"/>
          </a:p>
          <a:p>
            <a:pPr marL="342900" lvl="0" algn="l" rtl="0">
              <a:spcBef>
                <a:spcPts val="0"/>
              </a:spcBef>
              <a:spcAft>
                <a:spcPts val="0"/>
              </a:spcAft>
              <a:buFont typeface="+mj-lt"/>
              <a:buAutoNum type="arabicPeriod" startAt="9"/>
            </a:pPr>
            <a:r>
              <a:rPr lang="en" dirty="0"/>
              <a:t>What behavioral defense mechanism is being discussed in this section?  What in the text, makes you think so?  Underline evidence from the text to support your answer.</a:t>
            </a:r>
          </a:p>
          <a:p>
            <a:pPr marL="342900" lvl="0" algn="l" rtl="0">
              <a:spcBef>
                <a:spcPts val="0"/>
              </a:spcBef>
              <a:spcAft>
                <a:spcPts val="0"/>
              </a:spcAft>
              <a:buFont typeface="+mj-lt"/>
              <a:buAutoNum type="arabicPeriod" startAt="9"/>
            </a:pPr>
            <a:endParaRPr lang="en" dirty="0"/>
          </a:p>
          <a:p>
            <a:pPr marL="342900" lvl="0" algn="l" rtl="0">
              <a:spcBef>
                <a:spcPts val="0"/>
              </a:spcBef>
              <a:spcAft>
                <a:spcPts val="0"/>
              </a:spcAft>
              <a:buFont typeface="+mj-lt"/>
              <a:buAutoNum type="arabicPeriod" startAt="9"/>
            </a:pPr>
            <a:r>
              <a:rPr lang="en" dirty="0"/>
              <a:t>From this section, choose the one word that you feel is most important to understanding the main idea of the section.  Use this word to write a new heading that clearly expresses the main idea.</a:t>
            </a:r>
          </a:p>
          <a:p>
            <a:pPr marL="342900" lvl="0" algn="l" rtl="0">
              <a:spcBef>
                <a:spcPts val="0"/>
              </a:spcBef>
              <a:spcAft>
                <a:spcPts val="0"/>
              </a:spcAft>
              <a:buFont typeface="+mj-lt"/>
              <a:buAutoNum type="arabicPeriod" startAt="9"/>
            </a:pPr>
            <a:endParaRPr lang="en" dirty="0"/>
          </a:p>
          <a:p>
            <a:pPr marL="342900" lvl="0" algn="l" rtl="0">
              <a:spcBef>
                <a:spcPts val="0"/>
              </a:spcBef>
              <a:spcAft>
                <a:spcPts val="0"/>
              </a:spcAft>
              <a:buFont typeface="+mj-lt"/>
              <a:buAutoNum type="arabicPeriod" startAt="9"/>
            </a:pPr>
            <a:r>
              <a:rPr lang="en" dirty="0"/>
              <a:t>Circle any modal auxiliaries you can see in paragraph 6.</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972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600"/>
              <a:t>Close Reading, “Fight To Survive!” </a:t>
            </a:r>
            <a:endParaRPr sz="2600"/>
          </a:p>
          <a:p>
            <a:pPr marL="0" lvl="0" indent="0" algn="ctr" rtl="0">
              <a:spcBef>
                <a:spcPts val="0"/>
              </a:spcBef>
              <a:spcAft>
                <a:spcPts val="0"/>
              </a:spcAft>
              <a:buClr>
                <a:schemeClr val="dk1"/>
              </a:buClr>
              <a:buSzPts val="1100"/>
              <a:buFont typeface="Arial"/>
              <a:buNone/>
            </a:pPr>
            <a:r>
              <a:rPr lang="en" sz="2600"/>
              <a:t>7th and 8th Paragraphs</a:t>
            </a:r>
            <a:endParaRPr sz="2600"/>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23" name="Google Shape;223;p39"/>
          <p:cNvSpPr txBox="1">
            <a:spLocks noGrp="1"/>
          </p:cNvSpPr>
          <p:nvPr>
            <p:ph type="body" idx="1"/>
          </p:nvPr>
        </p:nvSpPr>
        <p:spPr>
          <a:xfrm>
            <a:off x="311700" y="1306275"/>
            <a:ext cx="8520600" cy="3561000"/>
          </a:xfrm>
          <a:prstGeom prst="rect">
            <a:avLst/>
          </a:prstGeom>
        </p:spPr>
        <p:txBody>
          <a:bodyPr spcFirstLastPara="1" wrap="square" lIns="91425" tIns="91425" rIns="91425" bIns="91425" anchor="t" anchorCtr="0">
            <a:noAutofit/>
          </a:bodyPr>
          <a:lstStyle/>
          <a:p>
            <a:pPr marL="342900" lvl="0" algn="l" rtl="0">
              <a:spcBef>
                <a:spcPts val="0"/>
              </a:spcBef>
              <a:spcAft>
                <a:spcPts val="0"/>
              </a:spcAft>
              <a:buFont typeface="+mj-lt"/>
              <a:buAutoNum type="arabicPeriod" startAt="13"/>
            </a:pPr>
            <a:r>
              <a:rPr lang="en" dirty="0"/>
              <a:t>How does this defense mechanism help keep animals safe?  What, in the text, makes you think so?  Underline evidence from the text to support your answer.</a:t>
            </a:r>
          </a:p>
          <a:p>
            <a:pPr marL="342900" lvl="0" algn="l" rtl="0">
              <a:spcBef>
                <a:spcPts val="0"/>
              </a:spcBef>
              <a:spcAft>
                <a:spcPts val="0"/>
              </a:spcAft>
              <a:buFont typeface="+mj-lt"/>
              <a:buAutoNum type="arabicPeriod" startAt="13"/>
            </a:pPr>
            <a:endParaRPr lang="en" dirty="0"/>
          </a:p>
          <a:p>
            <a:pPr marL="342900" lvl="0" algn="l" rtl="0">
              <a:spcBef>
                <a:spcPts val="0"/>
              </a:spcBef>
              <a:spcAft>
                <a:spcPts val="0"/>
              </a:spcAft>
              <a:buFont typeface="+mj-lt"/>
              <a:buAutoNum type="arabicPeriod" startAt="13"/>
            </a:pPr>
            <a:r>
              <a:rPr lang="en" dirty="0"/>
              <a:t>From this section, choose the one word that you feel is most important to understanding the main idea of the section.  Use this word to write a new heading that clearly expresses the main idea.</a:t>
            </a:r>
          </a:p>
          <a:p>
            <a:pPr marL="342900" lvl="0" algn="l" rtl="0">
              <a:spcBef>
                <a:spcPts val="0"/>
              </a:spcBef>
              <a:spcAft>
                <a:spcPts val="0"/>
              </a:spcAft>
              <a:buFont typeface="+mj-lt"/>
              <a:buAutoNum type="arabicPeriod" startAt="13"/>
            </a:pPr>
            <a:endParaRPr lang="en" dirty="0"/>
          </a:p>
          <a:p>
            <a:pPr marL="342900" lvl="0" algn="l" rtl="0">
              <a:spcBef>
                <a:spcPts val="0"/>
              </a:spcBef>
              <a:spcAft>
                <a:spcPts val="0"/>
              </a:spcAft>
              <a:buFont typeface="+mj-lt"/>
              <a:buAutoNum type="arabicPeriod" startAt="13"/>
            </a:pPr>
            <a:r>
              <a:rPr lang="en" dirty="0"/>
              <a:t>Circle any modal auxiliaries you can see in this paragraph.</a:t>
            </a:r>
          </a:p>
          <a:p>
            <a:pPr marL="342900" lvl="0" algn="l" rtl="0">
              <a:spcBef>
                <a:spcPts val="0"/>
              </a:spcBef>
              <a:spcAft>
                <a:spcPts val="0"/>
              </a:spcAft>
              <a:buFont typeface="+mj-lt"/>
              <a:buAutoNum type="arabicPeriod" startAt="13"/>
            </a:pPr>
            <a:endParaRPr lang="en" dirty="0"/>
          </a:p>
          <a:p>
            <a:pPr marL="342900" lvl="0" algn="l" rtl="0">
              <a:spcBef>
                <a:spcPts val="0"/>
              </a:spcBef>
              <a:spcAft>
                <a:spcPts val="0"/>
              </a:spcAft>
              <a:buFont typeface="+mj-lt"/>
              <a:buAutoNum type="arabicPeriod" startAt="13"/>
            </a:pPr>
            <a:r>
              <a:rPr lang="en" dirty="0"/>
              <a:t>Underline the two sentences in this paragraph that best sum up the main idea of this article.</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a:t>Millipede Web Page Research Notebook:</a:t>
            </a:r>
            <a:endParaRPr sz="3000"/>
          </a:p>
          <a:p>
            <a:pPr marL="0" lvl="0" indent="0" algn="ctr" rtl="0">
              <a:spcBef>
                <a:spcPts val="0"/>
              </a:spcBef>
              <a:spcAft>
                <a:spcPts val="0"/>
              </a:spcAft>
              <a:buNone/>
            </a:pPr>
            <a:r>
              <a:rPr lang="en" sz="3000"/>
              <a:t>KWEL Chart</a:t>
            </a:r>
            <a:endParaRPr sz="3000"/>
          </a:p>
          <a:p>
            <a:pPr marL="0" lvl="0" indent="0" algn="l" rtl="0">
              <a:spcBef>
                <a:spcPts val="0"/>
              </a:spcBef>
              <a:spcAft>
                <a:spcPts val="0"/>
              </a:spcAft>
              <a:buNone/>
            </a:pPr>
            <a:r>
              <a:rPr lang="en"/>
              <a:t> </a:t>
            </a:r>
            <a:endParaRPr i="1"/>
          </a:p>
        </p:txBody>
      </p:sp>
      <p:pic>
        <p:nvPicPr>
          <p:cNvPr id="229" name="Google Shape;229;p40" descr="Users"/>
          <p:cNvPicPr preferRelativeResize="0"/>
          <p:nvPr/>
        </p:nvPicPr>
        <p:blipFill rotWithShape="1">
          <a:blip r:embed="rId3">
            <a:alphaModFix/>
          </a:blip>
          <a:srcRect/>
          <a:stretch/>
        </p:blipFill>
        <p:spPr>
          <a:xfrm>
            <a:off x="8414656" y="4528457"/>
            <a:ext cx="535693" cy="586196"/>
          </a:xfrm>
          <a:prstGeom prst="rect">
            <a:avLst/>
          </a:prstGeom>
          <a:noFill/>
          <a:ln>
            <a:noFill/>
          </a:ln>
        </p:spPr>
      </p:pic>
      <p:graphicFrame>
        <p:nvGraphicFramePr>
          <p:cNvPr id="230" name="Google Shape;230;p40"/>
          <p:cNvGraphicFramePr/>
          <p:nvPr>
            <p:extLst>
              <p:ext uri="{D42A27DB-BD31-4B8C-83A1-F6EECF244321}">
                <p14:modId xmlns:p14="http://schemas.microsoft.com/office/powerpoint/2010/main" val="2322152389"/>
              </p:ext>
            </p:extLst>
          </p:nvPr>
        </p:nvGraphicFramePr>
        <p:xfrm>
          <a:off x="621400" y="1467760"/>
          <a:ext cx="7570100" cy="2599110"/>
        </p:xfrm>
        <a:graphic>
          <a:graphicData uri="http://schemas.openxmlformats.org/drawingml/2006/table">
            <a:tbl>
              <a:tblPr>
                <a:noFill/>
                <a:tableStyleId>{60A6972C-1111-462C-953F-909AB88F3ED5}</a:tableStyleId>
              </a:tblPr>
              <a:tblGrid>
                <a:gridCol w="1892525">
                  <a:extLst>
                    <a:ext uri="{9D8B030D-6E8A-4147-A177-3AD203B41FA5}">
                      <a16:colId xmlns:a16="http://schemas.microsoft.com/office/drawing/2014/main" val="20000"/>
                    </a:ext>
                  </a:extLst>
                </a:gridCol>
                <a:gridCol w="1892525">
                  <a:extLst>
                    <a:ext uri="{9D8B030D-6E8A-4147-A177-3AD203B41FA5}">
                      <a16:colId xmlns:a16="http://schemas.microsoft.com/office/drawing/2014/main" val="20001"/>
                    </a:ext>
                  </a:extLst>
                </a:gridCol>
                <a:gridCol w="1892525">
                  <a:extLst>
                    <a:ext uri="{9D8B030D-6E8A-4147-A177-3AD203B41FA5}">
                      <a16:colId xmlns:a16="http://schemas.microsoft.com/office/drawing/2014/main" val="20002"/>
                    </a:ext>
                  </a:extLst>
                </a:gridCol>
                <a:gridCol w="1892525">
                  <a:extLst>
                    <a:ext uri="{9D8B030D-6E8A-4147-A177-3AD203B41FA5}">
                      <a16:colId xmlns:a16="http://schemas.microsoft.com/office/drawing/2014/main" val="20003"/>
                    </a:ext>
                  </a:extLst>
                </a:gridCol>
              </a:tblGrid>
              <a:tr h="552300">
                <a:tc>
                  <a:txBody>
                    <a:bodyPr/>
                    <a:lstStyle/>
                    <a:p>
                      <a:pPr marL="0" lvl="0" indent="0" algn="l" rtl="0">
                        <a:spcBef>
                          <a:spcPts val="0"/>
                        </a:spcBef>
                        <a:spcAft>
                          <a:spcPts val="0"/>
                        </a:spcAft>
                        <a:buNone/>
                      </a:pPr>
                      <a:r>
                        <a:rPr lang="en" sz="1800" b="1" dirty="0">
                          <a:latin typeface="Century Gothic" panose="020B0502020202020204" pitchFamily="34" charset="0"/>
                        </a:rPr>
                        <a:t>K:  I think I know . . . </a:t>
                      </a:r>
                      <a:endParaRPr sz="1800" b="1" dirty="0">
                        <a:latin typeface="Century Gothic" panose="020B0502020202020204" pitchFamily="34" charset="0"/>
                      </a:endParaRPr>
                    </a:p>
                  </a:txBody>
                  <a:tcPr marL="91425" marR="91425" marT="91425" marB="91425">
                    <a:lnR w="19050" cap="flat" cmpd="sng">
                      <a:solidFill>
                        <a:srgbClr val="9E9E9E"/>
                      </a:solidFill>
                      <a:prstDash val="solid"/>
                      <a:round/>
                      <a:headEnd type="none" w="sm" len="sm"/>
                      <a:tailEnd type="none" w="sm" len="sm"/>
                    </a:lnR>
                    <a:solidFill>
                      <a:srgbClr val="B7B7B7"/>
                    </a:solidFill>
                  </a:tcPr>
                </a:tc>
                <a:tc>
                  <a:txBody>
                    <a:bodyPr/>
                    <a:lstStyle/>
                    <a:p>
                      <a:pPr marL="0" lvl="0" indent="0" algn="l" rtl="0">
                        <a:spcBef>
                          <a:spcPts val="0"/>
                        </a:spcBef>
                        <a:spcAft>
                          <a:spcPts val="0"/>
                        </a:spcAft>
                        <a:buNone/>
                      </a:pPr>
                      <a:r>
                        <a:rPr lang="en" sz="1800" b="1" dirty="0">
                          <a:latin typeface="Century Gothic" panose="020B0502020202020204" pitchFamily="34" charset="0"/>
                        </a:rPr>
                        <a:t>W:  I want to know . . . </a:t>
                      </a:r>
                      <a:endParaRPr sz="1800" b="1" dirty="0">
                        <a:latin typeface="Century Gothic" panose="020B0502020202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solidFill>
                      <a:srgbClr val="B7B7B7"/>
                    </a:solidFill>
                  </a:tcPr>
                </a:tc>
                <a:tc>
                  <a:txBody>
                    <a:bodyPr/>
                    <a:lstStyle/>
                    <a:p>
                      <a:pPr marL="0" lvl="0" indent="0" algn="l" rtl="0">
                        <a:spcBef>
                          <a:spcPts val="0"/>
                        </a:spcBef>
                        <a:spcAft>
                          <a:spcPts val="0"/>
                        </a:spcAft>
                        <a:buNone/>
                      </a:pPr>
                      <a:r>
                        <a:rPr lang="en" sz="1800" b="1" dirty="0">
                          <a:latin typeface="Century Gothic" panose="020B0502020202020204" pitchFamily="34" charset="0"/>
                        </a:rPr>
                        <a:t>E:  Evidence, and L:  I Learned . . . </a:t>
                      </a:r>
                      <a:endParaRPr sz="1800" b="1" dirty="0">
                        <a:latin typeface="Century Gothic" panose="020B0502020202020204" pitchFamily="34" charset="0"/>
                      </a:endParaRPr>
                    </a:p>
                  </a:txBody>
                  <a:tcPr marL="91425" marR="91425" marT="91425" marB="91425">
                    <a:lnL w="19050" cap="flat" cmpd="sng">
                      <a:solidFill>
                        <a:srgbClr val="9E9E9E"/>
                      </a:solidFill>
                      <a:prstDash val="solid"/>
                      <a:round/>
                      <a:headEnd type="none" w="sm" len="sm"/>
                      <a:tailEnd type="none" w="sm" len="sm"/>
                    </a:lnL>
                    <a:solidFill>
                      <a:srgbClr val="B7B7B7"/>
                    </a:solidFill>
                  </a:tcPr>
                </a:tc>
                <a:tc>
                  <a:txBody>
                    <a:bodyPr/>
                    <a:lstStyle/>
                    <a:p>
                      <a:pPr marL="0" lvl="0" indent="0" algn="l" rtl="0">
                        <a:spcBef>
                          <a:spcPts val="0"/>
                        </a:spcBef>
                        <a:spcAft>
                          <a:spcPts val="0"/>
                        </a:spcAft>
                        <a:buNone/>
                      </a:pPr>
                      <a:r>
                        <a:rPr lang="en" sz="1800" b="1" dirty="0">
                          <a:latin typeface="Century Gothic" panose="020B0502020202020204" pitchFamily="34" charset="0"/>
                        </a:rPr>
                        <a:t>Source</a:t>
                      </a:r>
                      <a:endParaRPr sz="1800" b="1" dirty="0">
                        <a:latin typeface="Century Gothic" panose="020B0502020202020204" pitchFamily="34" charset="0"/>
                      </a:endParaRPr>
                    </a:p>
                  </a:txBody>
                  <a:tcPr marL="91425" marR="91425" marT="91425" marB="91425">
                    <a:solidFill>
                      <a:srgbClr val="B7B7B7"/>
                    </a:solidFill>
                  </a:tcPr>
                </a:tc>
                <a:extLst>
                  <a:ext uri="{0D108BD9-81ED-4DB2-BD59-A6C34878D82A}">
                    <a16:rowId xmlns:a16="http://schemas.microsoft.com/office/drawing/2014/main" val="10000"/>
                  </a:ext>
                </a:extLst>
              </a:tr>
              <a:tr h="531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T w="19050"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531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531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Homework</a:t>
            </a:r>
            <a:endParaRPr/>
          </a:p>
        </p:txBody>
      </p:sp>
      <p:sp>
        <p:nvSpPr>
          <p:cNvPr id="236" name="Google Shape;236;p41"/>
          <p:cNvSpPr txBox="1">
            <a:spLocks noGrp="1"/>
          </p:cNvSpPr>
          <p:nvPr>
            <p:ph type="body" idx="1"/>
          </p:nvPr>
        </p:nvSpPr>
        <p:spPr>
          <a:xfrm>
            <a:off x="311700" y="1152475"/>
            <a:ext cx="3508500" cy="3416400"/>
          </a:xfrm>
          <a:prstGeom prst="rect">
            <a:avLst/>
          </a:prstGeom>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AutoNum type="alphaUcPeriod"/>
            </a:pPr>
            <a:r>
              <a:rPr lang="en" dirty="0"/>
              <a:t> </a:t>
            </a:r>
            <a:r>
              <a:rPr lang="en" sz="2000" dirty="0"/>
              <a:t>Accountable Research Reading</a:t>
            </a:r>
            <a:r>
              <a:rPr lang="en-US" sz="2000" dirty="0"/>
              <a:t>:</a:t>
            </a:r>
            <a:r>
              <a:rPr lang="en" sz="2000" dirty="0"/>
              <a:t> Select a prompt to respond to in the front of your independent reading journal.</a:t>
            </a:r>
            <a:endParaRPr sz="2000" dirty="0"/>
          </a:p>
          <a:p>
            <a:pPr marL="0" lvl="0" indent="0" algn="l" rtl="0">
              <a:spcBef>
                <a:spcPts val="0"/>
              </a:spcBef>
              <a:spcAft>
                <a:spcPts val="0"/>
              </a:spcAft>
              <a:buNone/>
            </a:pPr>
            <a:endParaRPr dirty="0"/>
          </a:p>
        </p:txBody>
      </p:sp>
      <p:sp>
        <p:nvSpPr>
          <p:cNvPr id="237" name="Google Shape;237;p41"/>
          <p:cNvSpPr txBox="1"/>
          <p:nvPr/>
        </p:nvSpPr>
        <p:spPr>
          <a:xfrm>
            <a:off x="4775125" y="1152475"/>
            <a:ext cx="3000000" cy="3224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chemeClr val="dk1"/>
              </a:solidFill>
              <a:latin typeface="Calibri"/>
              <a:ea typeface="Calibri"/>
              <a:cs typeface="Calibri"/>
              <a:sym typeface="Calibri"/>
            </a:endParaRPr>
          </a:p>
          <a:p>
            <a:pPr marL="342900" lvl="0" indent="-323850" algn="l" rtl="0">
              <a:lnSpc>
                <a:spcPct val="90000"/>
              </a:lnSpc>
              <a:spcBef>
                <a:spcPts val="34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How do animals’ bodies and behaviors help them survive?</a:t>
            </a:r>
            <a:endParaRPr>
              <a:solidFill>
                <a:schemeClr val="dk1"/>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How can writers use knowledge from their research to inform and entertain?</a:t>
            </a:r>
            <a:br>
              <a:rPr lang="en">
                <a:solidFill>
                  <a:schemeClr val="dk1"/>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t>Homework: Accountable Research Reading</a:t>
            </a:r>
            <a:endParaRPr sz="3000"/>
          </a:p>
          <a:p>
            <a:pPr marL="0" lvl="0" indent="0" algn="l" rtl="0">
              <a:spcBef>
                <a:spcPts val="0"/>
              </a:spcBef>
              <a:spcAft>
                <a:spcPts val="0"/>
              </a:spcAft>
              <a:buNone/>
            </a:pPr>
            <a:endParaRPr/>
          </a:p>
        </p:txBody>
      </p:sp>
      <p:sp>
        <p:nvSpPr>
          <p:cNvPr id="243" name="Google Shape;243;p42"/>
          <p:cNvSpPr txBox="1">
            <a:spLocks noGrp="1"/>
          </p:cNvSpPr>
          <p:nvPr>
            <p:ph type="body" idx="1"/>
          </p:nvPr>
        </p:nvSpPr>
        <p:spPr>
          <a:xfrm>
            <a:off x="311700" y="795775"/>
            <a:ext cx="8520600" cy="4145400"/>
          </a:xfrm>
          <a:prstGeom prst="rect">
            <a:avLst/>
          </a:prstGeom>
        </p:spPr>
        <p:txBody>
          <a:bodyPr spcFirstLastPara="1" wrap="square" lIns="91425" tIns="91425" rIns="91425" bIns="91425" anchor="t" anchorCtr="0">
            <a:noAutofit/>
          </a:bodyPr>
          <a:lstStyle/>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Take out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Select a prompt.</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Copy prompt into front of independent reading journal.</a:t>
            </a:r>
            <a:endParaRPr sz="1000" dirty="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dirty="0">
                <a:solidFill>
                  <a:schemeClr val="dk1"/>
                </a:solidFill>
              </a:rPr>
              <a:t>Respond to prompt for HW.</a:t>
            </a:r>
            <a:endParaRPr sz="1000" dirty="0">
              <a:solidFill>
                <a:schemeClr val="dk1"/>
              </a:solidFill>
            </a:endParaRPr>
          </a:p>
          <a:p>
            <a:pPr marL="0" lvl="0" indent="0" algn="ctr" rtl="0">
              <a:lnSpc>
                <a:spcPct val="120000"/>
              </a:lnSpc>
              <a:spcBef>
                <a:spcPts val="0"/>
              </a:spcBef>
              <a:spcAft>
                <a:spcPts val="0"/>
              </a:spcAft>
              <a:buNone/>
            </a:pPr>
            <a:r>
              <a:rPr lang="en" sz="1300" b="1" dirty="0">
                <a:solidFill>
                  <a:schemeClr val="dk1"/>
                </a:solidFill>
              </a:rPr>
              <a:t>Module 2: Journal Prompts</a:t>
            </a:r>
            <a:endParaRPr sz="1300" b="1" dirty="0">
              <a:solidFill>
                <a:schemeClr val="dk1"/>
              </a:solidFill>
            </a:endParaRPr>
          </a:p>
          <a:p>
            <a:pPr marL="457200" lvl="0" indent="-292100" algn="l" rtl="0">
              <a:lnSpc>
                <a:spcPct val="138000"/>
              </a:lnSpc>
              <a:spcBef>
                <a:spcPts val="900"/>
              </a:spcBef>
              <a:spcAft>
                <a:spcPts val="0"/>
              </a:spcAft>
              <a:buClr>
                <a:schemeClr val="dk1"/>
              </a:buClr>
              <a:buSzPts val="1000"/>
              <a:buFont typeface="Century Gothic"/>
              <a:buChar char="●"/>
            </a:pPr>
            <a:r>
              <a:rPr lang="en" sz="1000" dirty="0">
                <a:solidFill>
                  <a:schemeClr val="dk1"/>
                </a:solidFill>
              </a:rPr>
              <a:t>Record 2–3 facts in your own words about animals or animal defenses that you found out in your research reading today.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questions do you have about animals or animal defenses after reading?</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would you like to research further after reading? Why?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your research reading today in no more than 4 sentences.</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How would you describe the setting of the particular part of the</a:t>
            </a:r>
            <a:br>
              <a:rPr lang="en" sz="1000" dirty="0">
                <a:solidFill>
                  <a:schemeClr val="dk1"/>
                </a:solidFill>
              </a:rPr>
            </a:br>
            <a:r>
              <a:rPr lang="en" sz="1000" dirty="0">
                <a:solidFill>
                  <a:schemeClr val="dk1"/>
                </a:solidFill>
              </a:rPr>
              <a:t>text you read?</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do you think is going to happen next? Why?</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Summarize the pages you just read in no more than 4 sentences.</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is the main idea of the part of the text you just read?</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Think about the title of your text. Why do you think the author</a:t>
            </a:r>
            <a:br>
              <a:rPr lang="en" sz="1000" dirty="0">
                <a:solidFill>
                  <a:schemeClr val="dk1"/>
                </a:solidFill>
              </a:rPr>
            </a:br>
            <a:r>
              <a:rPr lang="en" sz="1000" dirty="0">
                <a:solidFill>
                  <a:schemeClr val="dk1"/>
                </a:solidFill>
              </a:rPr>
              <a:t>chose this title?</a:t>
            </a:r>
            <a:endParaRPr sz="1000" dirty="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1000" dirty="0">
                <a:solidFill>
                  <a:schemeClr val="dk1"/>
                </a:solidFill>
              </a:rPr>
              <a:t>What are two new words you learned in this text? Tell about the</a:t>
            </a:r>
            <a:br>
              <a:rPr lang="en" sz="1000" dirty="0">
                <a:solidFill>
                  <a:schemeClr val="dk1"/>
                </a:solidFill>
              </a:rPr>
            </a:br>
            <a:r>
              <a:rPr lang="en-US" sz="1000" dirty="0">
                <a:solidFill>
                  <a:schemeClr val="dk1"/>
                </a:solidFill>
              </a:rPr>
              <a:t>w</a:t>
            </a:r>
            <a:r>
              <a:rPr lang="en" sz="1000" dirty="0">
                <a:solidFill>
                  <a:schemeClr val="dk1"/>
                </a:solidFill>
              </a:rPr>
              <a:t>ords.</a:t>
            </a:r>
            <a:endParaRPr sz="1000" dirty="0">
              <a:solidFill>
                <a:schemeClr val="dk1"/>
              </a:solidFill>
            </a:endParaRPr>
          </a:p>
          <a:p>
            <a:pPr lvl="0" indent="-292100">
              <a:lnSpc>
                <a:spcPct val="138000"/>
              </a:lnSpc>
              <a:buClr>
                <a:schemeClr val="dk1"/>
              </a:buClr>
              <a:buSzPts val="1000"/>
            </a:pPr>
            <a:r>
              <a:rPr lang="en" sz="1000" dirty="0">
                <a:solidFill>
                  <a:schemeClr val="dk1"/>
                </a:solidFill>
              </a:rPr>
              <a:t>Choose a picture, chart, graph, or diagram from your text. </a:t>
            </a:r>
            <a:r>
              <a:rPr lang="en" sz="1000" dirty="0"/>
              <a:t>Explain</a:t>
            </a:r>
            <a:r>
              <a:rPr lang="en-US" sz="1000" dirty="0"/>
              <a:t> how the information you learned from the image helped you understand the text. </a:t>
            </a:r>
            <a:br>
              <a:rPr lang="en" sz="1000" dirty="0"/>
            </a:br>
            <a:br>
              <a:rPr lang="en" sz="1100" dirty="0">
                <a:solidFill>
                  <a:schemeClr val="dk1"/>
                </a:solidFill>
              </a:rPr>
            </a:b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51" name="Google Shape;251;p43"/>
          <p:cNvGraphicFramePr/>
          <p:nvPr/>
        </p:nvGraphicFramePr>
        <p:xfrm>
          <a:off x="773775" y="3463850"/>
          <a:ext cx="7239000" cy="1471550"/>
        </p:xfrm>
        <a:graphic>
          <a:graphicData uri="http://schemas.openxmlformats.org/drawingml/2006/table">
            <a:tbl>
              <a:tblPr>
                <a:noFill/>
                <a:tableStyleId>{60A6972C-1111-462C-953F-909AB88F3ED5}</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2: Lesson 2</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lgn="l" rtl="0">
              <a:spcBef>
                <a:spcPts val="0"/>
              </a:spcBef>
              <a:spcAft>
                <a:spcPts val="0"/>
              </a:spcAft>
              <a:buNone/>
            </a:pPr>
            <a:endParaRPr/>
          </a:p>
        </p:txBody>
      </p:sp>
      <p:sp>
        <p:nvSpPr>
          <p:cNvPr id="136" name="Google Shape;136;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8000"/>
              </a:lnSpc>
              <a:spcBef>
                <a:spcPts val="0"/>
              </a:spcBef>
              <a:spcAft>
                <a:spcPts val="0"/>
              </a:spcAft>
              <a:buNone/>
            </a:pPr>
            <a:r>
              <a:rPr lang="en" b="1" dirty="0">
                <a:solidFill>
                  <a:schemeClr val="dk1"/>
                </a:solidFill>
              </a:rPr>
              <a:t>Preparing for Lesson 2: </a:t>
            </a:r>
            <a:r>
              <a:rPr lang="en" i="1" dirty="0">
                <a:solidFill>
                  <a:schemeClr val="dk1"/>
                </a:solidFill>
              </a:rPr>
              <a:t>Pre-Reading and Preparing</a:t>
            </a:r>
            <a:endParaRPr i="1" dirty="0">
              <a:solidFill>
                <a:schemeClr val="dk1"/>
              </a:solidFill>
            </a:endParaRPr>
          </a:p>
          <a:p>
            <a:pPr marL="0" lvl="0" indent="0" algn="l" rtl="0">
              <a:lnSpc>
                <a:spcPct val="108000"/>
              </a:lnSpc>
              <a:spcBef>
                <a:spcPts val="0"/>
              </a:spcBef>
              <a:spcAft>
                <a:spcPts val="0"/>
              </a:spcAft>
              <a:buClr>
                <a:schemeClr val="dk1"/>
              </a:buClr>
              <a:buSzPts val="1100"/>
              <a:buFont typeface="Arial"/>
              <a:buNone/>
            </a:pPr>
            <a:endParaRPr i="1" dirty="0">
              <a:solidFill>
                <a:schemeClr val="dk1"/>
              </a:solidFill>
            </a:endParaRPr>
          </a:p>
          <a:p>
            <a:pPr marL="457200" lvl="0" indent="-342900" algn="l" rtl="0">
              <a:lnSpc>
                <a:spcPct val="115000"/>
              </a:lnSpc>
              <a:spcBef>
                <a:spcPts val="0"/>
              </a:spcBef>
              <a:spcAft>
                <a:spcPts val="0"/>
              </a:spcAft>
              <a:buClr>
                <a:schemeClr val="dk1"/>
              </a:buClr>
              <a:buSzPts val="1800"/>
              <a:buChar char="●"/>
            </a:pPr>
            <a:r>
              <a:rPr lang="en" dirty="0">
                <a:solidFill>
                  <a:schemeClr val="dk1"/>
                </a:solidFill>
              </a:rPr>
              <a:t>Read through lesson 2 </a:t>
            </a:r>
            <a:r>
              <a:rPr lang="en" u="sng" dirty="0">
                <a:solidFill>
                  <a:schemeClr val="hlink"/>
                </a:solidFill>
                <a:hlinkClick r:id="rId3"/>
              </a:rPr>
              <a:t>here</a:t>
            </a:r>
            <a:r>
              <a:rPr lang="en" dirty="0">
                <a:solidFill>
                  <a:schemeClr val="dk1"/>
                </a:solidFill>
              </a:rPr>
              <a:t>.</a:t>
            </a:r>
            <a:endParaRPr dirty="0">
              <a:solidFill>
                <a:schemeClr val="dk1"/>
              </a:solidFill>
            </a:endParaRPr>
          </a:p>
          <a:p>
            <a:pPr marL="457200" lvl="0" indent="-342900" algn="l" rtl="0">
              <a:lnSpc>
                <a:spcPct val="115000"/>
              </a:lnSpc>
              <a:spcBef>
                <a:spcPts val="0"/>
              </a:spcBef>
              <a:spcAft>
                <a:spcPts val="0"/>
              </a:spcAft>
              <a:buClr>
                <a:schemeClr val="dk1"/>
              </a:buClr>
              <a:buSzPts val="1800"/>
              <a:buChar char="●"/>
            </a:pPr>
            <a:r>
              <a:rPr lang="en" dirty="0">
                <a:solidFill>
                  <a:schemeClr val="dk1"/>
                </a:solidFill>
              </a:rPr>
              <a:t>Familiarize yourself with the </a:t>
            </a:r>
            <a:r>
              <a:rPr lang="en" b="1" dirty="0">
                <a:solidFill>
                  <a:schemeClr val="dk1"/>
                </a:solidFill>
              </a:rPr>
              <a:t>Close Reading Guide: “Fight to Survive!”</a:t>
            </a:r>
            <a:endParaRPr b="1" dirty="0">
              <a:solidFill>
                <a:schemeClr val="dk1"/>
              </a:solidFill>
            </a:endParaRPr>
          </a:p>
          <a:p>
            <a:pPr marL="457200" lvl="0" indent="-342900" algn="l" rtl="0">
              <a:lnSpc>
                <a:spcPct val="115000"/>
              </a:lnSpc>
              <a:spcBef>
                <a:spcPts val="0"/>
              </a:spcBef>
              <a:spcAft>
                <a:spcPts val="0"/>
              </a:spcAft>
              <a:buClr>
                <a:schemeClr val="dk1"/>
              </a:buClr>
              <a:buSzPts val="1800"/>
              <a:buChar char="●"/>
            </a:pPr>
            <a:r>
              <a:rPr lang="en" dirty="0">
                <a:solidFill>
                  <a:schemeClr val="dk1"/>
                </a:solidFill>
              </a:rPr>
              <a:t>Consider strategic pairing of students to enable peer support during the close read.</a:t>
            </a:r>
            <a:endParaRPr dirty="0">
              <a:solidFill>
                <a:schemeClr val="dk1"/>
              </a:solidFill>
            </a:endParaRPr>
          </a:p>
          <a:p>
            <a:pPr marL="457200" lvl="0" indent="0" algn="l" rtl="0">
              <a:lnSpc>
                <a:spcPct val="115000"/>
              </a:lnSpc>
              <a:spcBef>
                <a:spcPts val="0"/>
              </a:spcBef>
              <a:spcAft>
                <a:spcPts val="0"/>
              </a:spcAft>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2</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500"/>
              <a:buFont typeface="Arial"/>
              <a:buNone/>
            </a:pPr>
            <a:r>
              <a:rPr lang="en" b="1">
                <a:solidFill>
                  <a:schemeClr val="dk1"/>
                </a:solidFill>
              </a:rPr>
              <a:t>Preparing for Lesson 2: </a:t>
            </a:r>
            <a:r>
              <a:rPr lang="en" i="1">
                <a:solidFill>
                  <a:schemeClr val="dk1"/>
                </a:solidFill>
              </a:rPr>
              <a:t>Materials and Student Pairings</a:t>
            </a:r>
            <a:endParaRPr i="1">
              <a:solidFill>
                <a:schemeClr val="dk1"/>
              </a:solidFill>
            </a:endParaRPr>
          </a:p>
          <a:p>
            <a:pPr marL="0" lvl="0" indent="0" algn="l" rtl="0">
              <a:lnSpc>
                <a:spcPct val="90000"/>
              </a:lnSpc>
              <a:spcBef>
                <a:spcPts val="0"/>
              </a:spcBef>
              <a:spcAft>
                <a:spcPts val="0"/>
              </a:spcAft>
              <a:buClr>
                <a:schemeClr val="dk1"/>
              </a:buClr>
              <a:buSzPts val="2500"/>
              <a:buFont typeface="Arial"/>
              <a:buNone/>
            </a:pPr>
            <a:endParaRPr i="1">
              <a:solidFill>
                <a:schemeClr val="dk1"/>
              </a:solidFill>
            </a:endParaRPr>
          </a:p>
          <a:p>
            <a:pPr marL="457200" lvl="0" indent="-317500" algn="l" rtl="0">
              <a:lnSpc>
                <a:spcPct val="115000"/>
              </a:lnSpc>
              <a:spcBef>
                <a:spcPts val="0"/>
              </a:spcBef>
              <a:spcAft>
                <a:spcPts val="0"/>
              </a:spcAft>
              <a:buClr>
                <a:schemeClr val="dk1"/>
              </a:buClr>
              <a:buSzPts val="1400"/>
              <a:buFont typeface="Arial"/>
              <a:buChar char="●"/>
            </a:pPr>
            <a:r>
              <a:rPr lang="en">
                <a:solidFill>
                  <a:schemeClr val="dk1"/>
                </a:solidFill>
              </a:rPr>
              <a:t>There are important materials in EL lessons that you will want to prepare ahead of time. These are detailed on the slides. </a:t>
            </a:r>
            <a:endParaRPr>
              <a:solidFill>
                <a:schemeClr val="dk1"/>
              </a:solidFill>
            </a:endParaRPr>
          </a:p>
          <a:p>
            <a:pPr marL="457200" lvl="0" indent="-317500" algn="l" rtl="0">
              <a:lnSpc>
                <a:spcPct val="115000"/>
              </a:lnSpc>
              <a:spcBef>
                <a:spcPts val="0"/>
              </a:spcBef>
              <a:spcAft>
                <a:spcPts val="0"/>
              </a:spcAft>
              <a:buClr>
                <a:schemeClr val="dk1"/>
              </a:buClr>
              <a:buSzPts val="1400"/>
              <a:buFont typeface="Arial"/>
              <a:buChar char="●"/>
            </a:pPr>
            <a:r>
              <a:rPr lang="en">
                <a:solidFill>
                  <a:schemeClr val="dk1"/>
                </a:solidFill>
              </a:rPr>
              <a:t>There are materials that will need to be gathered and/or created prior to each lesson. Some of these materials will be used throughout multiple lessons. </a:t>
            </a:r>
            <a:endParaRPr>
              <a:solidFill>
                <a:schemeClr val="dk1"/>
              </a:solidFill>
            </a:endParaRPr>
          </a:p>
          <a:p>
            <a:pPr marL="457200" lvl="0" indent="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4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2</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138000"/>
            <a:ext cx="8520600" cy="36675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500"/>
              <a:buFont typeface="Arial"/>
              <a:buNone/>
            </a:pPr>
            <a:r>
              <a:rPr lang="en" b="1">
                <a:solidFill>
                  <a:schemeClr val="dk1"/>
                </a:solidFill>
              </a:rPr>
              <a:t>Preparing for Lesson 2: </a:t>
            </a:r>
            <a:r>
              <a:rPr lang="en" i="1">
                <a:solidFill>
                  <a:schemeClr val="dk1"/>
                </a:solidFill>
              </a:rPr>
              <a:t>Pre-reading and Protocols</a:t>
            </a:r>
            <a:endParaRPr sz="1200">
              <a:solidFill>
                <a:schemeClr val="dk1"/>
              </a:solidFill>
              <a:latin typeface="Calibri"/>
              <a:ea typeface="Calibri"/>
              <a:cs typeface="Calibri"/>
              <a:sym typeface="Calibri"/>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rPr>
              <a:t>Read the close reading guide, “Fight to Survive!”</a:t>
            </a:r>
            <a:endParaRPr sz="1600">
              <a:solidFill>
                <a:schemeClr val="dk1"/>
              </a:solidFill>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rPr>
              <a:t>Review these protocols before teaching. They are used in this lesson:</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Turn and Talk </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Thumb-O-Meter (or another checking for understanding protocol)</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Expert Groups </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Equity Sticks  </a:t>
            </a:r>
            <a:endParaRPr sz="1600">
              <a:solidFill>
                <a:schemeClr val="dk1"/>
              </a:solidFill>
            </a:endParaRPr>
          </a:p>
          <a:p>
            <a:pPr marL="91440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Interactive Word Wall </a:t>
            </a:r>
            <a:endParaRPr sz="1600">
              <a:solidFill>
                <a:schemeClr val="dk1"/>
              </a:solidFill>
            </a:endParaRPr>
          </a:p>
        </p:txBody>
      </p:sp>
      <p:pic>
        <p:nvPicPr>
          <p:cNvPr id="149" name="Google Shape;149;p28"/>
          <p:cNvPicPr preferRelativeResize="0"/>
          <p:nvPr/>
        </p:nvPicPr>
        <p:blipFill>
          <a:blip r:embed="rId3">
            <a:alphaModFix/>
          </a:blip>
          <a:stretch>
            <a:fillRect/>
          </a:stretch>
        </p:blipFill>
        <p:spPr>
          <a:xfrm>
            <a:off x="2667850" y="2075450"/>
            <a:ext cx="572675" cy="572675"/>
          </a:xfrm>
          <a:prstGeom prst="rect">
            <a:avLst/>
          </a:prstGeom>
          <a:noFill/>
          <a:ln>
            <a:noFill/>
          </a:ln>
        </p:spPr>
      </p:pic>
      <p:pic>
        <p:nvPicPr>
          <p:cNvPr id="150" name="Google Shape;150;p28"/>
          <p:cNvPicPr preferRelativeResize="0"/>
          <p:nvPr/>
        </p:nvPicPr>
        <p:blipFill>
          <a:blip r:embed="rId4">
            <a:alphaModFix/>
          </a:blip>
          <a:stretch>
            <a:fillRect/>
          </a:stretch>
        </p:blipFill>
        <p:spPr>
          <a:xfrm>
            <a:off x="7802875" y="2571750"/>
            <a:ext cx="691375" cy="403375"/>
          </a:xfrm>
          <a:prstGeom prst="rect">
            <a:avLst/>
          </a:prstGeom>
          <a:noFill/>
          <a:ln>
            <a:noFill/>
          </a:ln>
        </p:spPr>
      </p:pic>
      <p:pic>
        <p:nvPicPr>
          <p:cNvPr id="151" name="Google Shape;151;p28"/>
          <p:cNvPicPr preferRelativeResize="0"/>
          <p:nvPr/>
        </p:nvPicPr>
        <p:blipFill>
          <a:blip r:embed="rId5">
            <a:alphaModFix/>
          </a:blip>
          <a:stretch>
            <a:fillRect/>
          </a:stretch>
        </p:blipFill>
        <p:spPr>
          <a:xfrm>
            <a:off x="3615313" y="3614225"/>
            <a:ext cx="572700" cy="572700"/>
          </a:xfrm>
          <a:prstGeom prst="rect">
            <a:avLst/>
          </a:prstGeom>
          <a:noFill/>
          <a:ln>
            <a:noFill/>
          </a:ln>
        </p:spPr>
      </p:pic>
      <p:pic>
        <p:nvPicPr>
          <p:cNvPr id="152" name="Google Shape;152;p28"/>
          <p:cNvPicPr preferRelativeResize="0"/>
          <p:nvPr/>
        </p:nvPicPr>
        <p:blipFill>
          <a:blip r:embed="rId6">
            <a:alphaModFix/>
          </a:blip>
          <a:stretch>
            <a:fillRect/>
          </a:stretch>
        </p:blipFill>
        <p:spPr>
          <a:xfrm>
            <a:off x="2818238" y="3143525"/>
            <a:ext cx="572700" cy="470712"/>
          </a:xfrm>
          <a:prstGeom prst="rect">
            <a:avLst/>
          </a:prstGeom>
          <a:noFill/>
          <a:ln>
            <a:noFill/>
          </a:ln>
        </p:spPr>
      </p:pic>
      <p:pic>
        <p:nvPicPr>
          <p:cNvPr id="153" name="Google Shape;153;p28"/>
          <p:cNvPicPr preferRelativeResize="0"/>
          <p:nvPr/>
        </p:nvPicPr>
        <p:blipFill>
          <a:blip r:embed="rId7">
            <a:alphaModFix/>
          </a:blip>
          <a:stretch>
            <a:fillRect/>
          </a:stretch>
        </p:blipFill>
        <p:spPr>
          <a:xfrm>
            <a:off x="3555975" y="4186926"/>
            <a:ext cx="691375" cy="5394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2: Lesson 2</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a:p>
            <a:pPr marL="0" lvl="0" indent="0" algn="l" rtl="0">
              <a:spcBef>
                <a:spcPts val="0"/>
              </a:spcBef>
              <a:spcAft>
                <a:spcPts val="0"/>
              </a:spcAft>
              <a:buNone/>
            </a:pPr>
            <a:endParaRPr/>
          </a:p>
        </p:txBody>
      </p:sp>
      <p:sp>
        <p:nvSpPr>
          <p:cNvPr id="159" name="Google Shape;159;p29"/>
          <p:cNvSpPr txBox="1">
            <a:spLocks noGrp="1"/>
          </p:cNvSpPr>
          <p:nvPr>
            <p:ph type="body" idx="1"/>
          </p:nvPr>
        </p:nvSpPr>
        <p:spPr>
          <a:xfrm>
            <a:off x="311700" y="1152475"/>
            <a:ext cx="8520600" cy="3870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dirty="0">
                <a:solidFill>
                  <a:schemeClr val="dk1"/>
                </a:solidFill>
              </a:rPr>
              <a:t>Preparing for Lesson 2:  </a:t>
            </a:r>
            <a:r>
              <a:rPr lang="en" dirty="0">
                <a:solidFill>
                  <a:schemeClr val="dk1"/>
                </a:solidFill>
              </a:rPr>
              <a:t>Support for Students Who Need It</a:t>
            </a:r>
            <a:endParaRPr dirty="0">
              <a:solidFill>
                <a:schemeClr val="dk1"/>
              </a:solidFill>
            </a:endParaRPr>
          </a:p>
          <a:p>
            <a:pPr marL="0" lvl="0" indent="0" algn="l" rtl="0">
              <a:lnSpc>
                <a:spcPct val="100000"/>
              </a:lnSpc>
              <a:spcBef>
                <a:spcPts val="0"/>
              </a:spcBef>
              <a:spcAft>
                <a:spcPts val="0"/>
              </a:spcAft>
              <a:buNone/>
            </a:pP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 sz="1400" dirty="0">
                <a:solidFill>
                  <a:schemeClr val="dk1"/>
                </a:solidFill>
              </a:rPr>
              <a:t>In this lesson, support visual learners and learners with auditory processing needs by writing key words that students use during class discussions on the board as visual cues.  Provide explicit feedback to ensure students have an accurate understanding of these words and their meanings.</a:t>
            </a:r>
            <a:endParaRPr sz="1400" dirty="0">
              <a:solidFill>
                <a:schemeClr val="dk1"/>
              </a:solidFill>
            </a:endParaRPr>
          </a:p>
          <a:p>
            <a:pPr marL="457200" lvl="0" indent="0" algn="l" rtl="0">
              <a:lnSpc>
                <a:spcPct val="100000"/>
              </a:lnSpc>
              <a:spcBef>
                <a:spcPts val="0"/>
              </a:spcBef>
              <a:spcAft>
                <a:spcPts val="0"/>
              </a:spcAft>
              <a:buNone/>
            </a:pP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 sz="1400" dirty="0">
                <a:solidFill>
                  <a:schemeClr val="dk1"/>
                </a:solidFill>
              </a:rPr>
              <a:t>In advance, fill out the source column of the </a:t>
            </a:r>
            <a:r>
              <a:rPr lang="en" sz="1400" b="1" dirty="0">
                <a:solidFill>
                  <a:schemeClr val="dk1"/>
                </a:solidFill>
              </a:rPr>
              <a:t>KWEL chart </a:t>
            </a:r>
            <a:r>
              <a:rPr lang="en" sz="1400" dirty="0">
                <a:solidFill>
                  <a:schemeClr val="dk1"/>
                </a:solidFill>
              </a:rPr>
              <a:t>for students who may need additional support so they can focus their effort on learning and evidence during this lesson. Let these students write their learning in modified ways, such as in the margins, with sentence frames, or by underlining.</a:t>
            </a:r>
            <a:endParaRPr sz="1400" dirty="0">
              <a:solidFill>
                <a:schemeClr val="dk1"/>
              </a:solidFill>
            </a:endParaRPr>
          </a:p>
          <a:p>
            <a:pPr marL="457200" lvl="0" indent="0" algn="l" rtl="0">
              <a:lnSpc>
                <a:spcPct val="100000"/>
              </a:lnSpc>
              <a:spcBef>
                <a:spcPts val="0"/>
              </a:spcBef>
              <a:spcAft>
                <a:spcPts val="0"/>
              </a:spcAft>
              <a:buNone/>
            </a:pP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 sz="1400" dirty="0">
                <a:solidFill>
                  <a:schemeClr val="dk1"/>
                </a:solidFill>
              </a:rPr>
              <a:t>Throughout this lesson, students have opportunities to share ideas and thinking with classmates. Some students may need support for engagement during these activities, so encourage self-regulatory skills by helping them anticipate and manage frustration by modeling what to do if they need help from their partners.  </a:t>
            </a:r>
            <a:endParaRPr sz="14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878B4F19-9D5C-4385-A390-E7C9FE0F8C0F}"/>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70" name="Google Shape;170;p31"/>
          <p:cNvSpPr txBox="1">
            <a:spLocks noGrp="1"/>
          </p:cNvSpPr>
          <p:nvPr>
            <p:ph type="body" idx="1"/>
          </p:nvPr>
        </p:nvSpPr>
        <p:spPr>
          <a:xfrm>
            <a:off x="373425" y="1152475"/>
            <a:ext cx="8458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dirty="0">
                <a:solidFill>
                  <a:schemeClr val="dk1"/>
                </a:solidFill>
              </a:rPr>
              <a:t>Welcome back as we continue to explore defense mechanisms of various animals! </a:t>
            </a:r>
            <a:endParaRPr dirty="0">
              <a:solidFill>
                <a:schemeClr val="dk1"/>
              </a:solidFill>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Clr>
                <a:srgbClr val="000000"/>
              </a:buClr>
              <a:buSzPts val="1100"/>
              <a:buFont typeface="Arial"/>
              <a:buNone/>
            </a:pPr>
            <a:r>
              <a:rPr lang="en" dirty="0">
                <a:solidFill>
                  <a:schemeClr val="dk1"/>
                </a:solidFill>
              </a:rPr>
              <a:t>What are we learning and doing today?</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Reviewing Learning Targets, </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Completing a close read of “Fight to Survive!”, and</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Filling in more of your </a:t>
            </a:r>
            <a:r>
              <a:rPr lang="en" b="1" dirty="0">
                <a:solidFill>
                  <a:schemeClr val="dk1"/>
                </a:solidFill>
              </a:rPr>
              <a:t>KWEL chart</a:t>
            </a:r>
            <a:r>
              <a:rPr lang="en" dirty="0">
                <a:solidFill>
                  <a:schemeClr val="dk1"/>
                </a:solidFill>
              </a:rPr>
              <a:t>.</a:t>
            </a:r>
            <a:endParaRPr dirty="0">
              <a:solidFill>
                <a:schemeClr val="dk1"/>
              </a:solidFill>
            </a:endParaRPr>
          </a:p>
          <a:p>
            <a:pPr marL="0" lvl="0" indent="0" algn="l" rtl="0">
              <a:lnSpc>
                <a:spcPct val="100000"/>
              </a:lnSpc>
              <a:spcBef>
                <a:spcPts val="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9" name="Google Shape;179;p32"/>
          <p:cNvPicPr preferRelativeResize="0"/>
          <p:nvPr/>
        </p:nvPicPr>
        <p:blipFill>
          <a:blip r:embed="rId3">
            <a:alphaModFix/>
          </a:blip>
          <a:stretch>
            <a:fillRect/>
          </a:stretch>
        </p:blipFill>
        <p:spPr>
          <a:xfrm>
            <a:off x="6976479" y="4404075"/>
            <a:ext cx="603306" cy="654950"/>
          </a:xfrm>
          <a:prstGeom prst="rect">
            <a:avLst/>
          </a:prstGeom>
          <a:noFill/>
          <a:ln>
            <a:noFill/>
          </a:ln>
        </p:spPr>
      </p:pic>
      <p:sp>
        <p:nvSpPr>
          <p:cNvPr id="175" name="Google Shape;175;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Reviewing Our Learning Targets</a:t>
            </a:r>
            <a:endParaRPr/>
          </a:p>
        </p:txBody>
      </p:sp>
      <p:sp>
        <p:nvSpPr>
          <p:cNvPr id="176" name="Google Shape;176;p32"/>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457200" lvl="0" indent="-342900" algn="l" rtl="0">
              <a:lnSpc>
                <a:spcPct val="90000"/>
              </a:lnSpc>
              <a:spcBef>
                <a:spcPts val="1000"/>
              </a:spcBef>
              <a:spcAft>
                <a:spcPts val="0"/>
              </a:spcAft>
              <a:buClr>
                <a:schemeClr val="dk1"/>
              </a:buClr>
              <a:buSzPts val="1800"/>
              <a:buChar char="●"/>
            </a:pPr>
            <a:r>
              <a:rPr lang="en">
                <a:solidFill>
                  <a:schemeClr val="dk1"/>
                </a:solidFill>
              </a:rPr>
              <a:t>I can cite evidence from the text to support the answers to my questions. </a:t>
            </a:r>
            <a:endParaRPr>
              <a:solidFill>
                <a:schemeClr val="dk1"/>
              </a:solidFill>
            </a:endParaRPr>
          </a:p>
          <a:p>
            <a:pPr marL="457200" lvl="0" indent="0" algn="l" rtl="0">
              <a:lnSpc>
                <a:spcPct val="90000"/>
              </a:lnSpc>
              <a:spcBef>
                <a:spcPts val="1000"/>
              </a:spcBef>
              <a:spcAft>
                <a:spcPts val="0"/>
              </a:spcAft>
              <a:buNone/>
            </a:pPr>
            <a:endParaRPr>
              <a:solidFill>
                <a:schemeClr val="dk1"/>
              </a:solidFill>
            </a:endParaRPr>
          </a:p>
          <a:p>
            <a:pPr marL="457200" lvl="0" indent="-342900" algn="l" rtl="0">
              <a:lnSpc>
                <a:spcPct val="90000"/>
              </a:lnSpc>
              <a:spcBef>
                <a:spcPts val="1000"/>
              </a:spcBef>
              <a:spcAft>
                <a:spcPts val="0"/>
              </a:spcAft>
              <a:buClr>
                <a:schemeClr val="dk1"/>
              </a:buClr>
              <a:buSzPts val="1800"/>
              <a:buChar char="●"/>
            </a:pPr>
            <a:r>
              <a:rPr lang="en">
                <a:solidFill>
                  <a:schemeClr val="dk1"/>
                </a:solidFill>
              </a:rPr>
              <a:t>I can determine the main idea of a text and explain how it is supported by key details. </a:t>
            </a:r>
            <a:endParaRPr>
              <a:solidFill>
                <a:schemeClr val="dk1"/>
              </a:solidFill>
            </a:endParaRPr>
          </a:p>
          <a:p>
            <a:pPr marL="457200" lvl="0" indent="0" algn="l" rtl="0">
              <a:lnSpc>
                <a:spcPct val="90000"/>
              </a:lnSpc>
              <a:spcBef>
                <a:spcPts val="1000"/>
              </a:spcBef>
              <a:spcAft>
                <a:spcPts val="0"/>
              </a:spcAft>
              <a:buNone/>
            </a:pPr>
            <a:endParaRPr>
              <a:solidFill>
                <a:schemeClr val="dk1"/>
              </a:solidFill>
            </a:endParaRPr>
          </a:p>
          <a:p>
            <a:pPr marL="457200" lvl="0" indent="-342900" algn="l" rtl="0">
              <a:lnSpc>
                <a:spcPct val="90000"/>
              </a:lnSpc>
              <a:spcBef>
                <a:spcPts val="1000"/>
              </a:spcBef>
              <a:spcAft>
                <a:spcPts val="0"/>
              </a:spcAft>
              <a:buClr>
                <a:schemeClr val="dk1"/>
              </a:buClr>
              <a:buSzPts val="1800"/>
              <a:buChar char="●"/>
            </a:pPr>
            <a:r>
              <a:rPr lang="en">
                <a:solidFill>
                  <a:schemeClr val="dk1"/>
                </a:solidFill>
              </a:rPr>
              <a:t>I can identify </a:t>
            </a:r>
            <a:r>
              <a:rPr lang="en" u="sng">
                <a:solidFill>
                  <a:schemeClr val="dk1"/>
                </a:solidFill>
              </a:rPr>
              <a:t>modal auxiliaries</a:t>
            </a:r>
            <a:r>
              <a:rPr lang="en">
                <a:solidFill>
                  <a:schemeClr val="dk1"/>
                </a:solidFill>
              </a:rPr>
              <a:t> in a text.</a:t>
            </a:r>
            <a:endParaRPr>
              <a:solidFill>
                <a:schemeClr val="dk1"/>
              </a:solidFill>
            </a:endParaRPr>
          </a:p>
          <a:p>
            <a:pPr marL="457200" lvl="0" indent="0" algn="l" rtl="0">
              <a:lnSpc>
                <a:spcPct val="90000"/>
              </a:lnSpc>
              <a:spcBef>
                <a:spcPts val="1000"/>
              </a:spcBef>
              <a:spcAft>
                <a:spcPts val="0"/>
              </a:spcAft>
              <a:buNone/>
            </a:pPr>
            <a:endParaRPr/>
          </a:p>
        </p:txBody>
      </p:sp>
      <p:pic>
        <p:nvPicPr>
          <p:cNvPr id="177" name="Google Shape;177;p32"/>
          <p:cNvPicPr preferRelativeResize="0"/>
          <p:nvPr/>
        </p:nvPicPr>
        <p:blipFill>
          <a:blip r:embed="rId4">
            <a:alphaModFix/>
          </a:blip>
          <a:stretch>
            <a:fillRect/>
          </a:stretch>
        </p:blipFill>
        <p:spPr>
          <a:xfrm>
            <a:off x="8341718" y="4430864"/>
            <a:ext cx="675150" cy="545911"/>
          </a:xfrm>
          <a:prstGeom prst="rect">
            <a:avLst/>
          </a:prstGeom>
          <a:noFill/>
          <a:ln>
            <a:noFill/>
          </a:ln>
        </p:spPr>
      </p:pic>
      <p:pic>
        <p:nvPicPr>
          <p:cNvPr id="178" name="Google Shape;178;p32"/>
          <p:cNvPicPr preferRelativeResize="0"/>
          <p:nvPr/>
        </p:nvPicPr>
        <p:blipFill>
          <a:blip r:embed="rId5">
            <a:alphaModFix/>
          </a:blip>
          <a:stretch>
            <a:fillRect/>
          </a:stretch>
        </p:blipFill>
        <p:spPr>
          <a:xfrm>
            <a:off x="7467111" y="4321825"/>
            <a:ext cx="874607" cy="737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Close Read: “A Fight to Survive!”</a:t>
            </a:r>
            <a:endParaRPr/>
          </a:p>
        </p:txBody>
      </p:sp>
      <p:sp>
        <p:nvSpPr>
          <p:cNvPr id="185" name="Google Shape;185;p33"/>
          <p:cNvSpPr txBox="1">
            <a:spLocks noGrp="1"/>
          </p:cNvSpPr>
          <p:nvPr>
            <p:ph type="body" idx="1"/>
          </p:nvPr>
        </p:nvSpPr>
        <p:spPr>
          <a:xfrm>
            <a:off x="450425" y="906875"/>
            <a:ext cx="8382000" cy="3853200"/>
          </a:xfrm>
          <a:prstGeom prst="rect">
            <a:avLst/>
          </a:prstGeom>
        </p:spPr>
        <p:txBody>
          <a:bodyPr spcFirstLastPara="1" wrap="square" lIns="91425" tIns="91425" rIns="91425" bIns="91425" anchor="t" anchorCtr="0">
            <a:noAutofit/>
          </a:bodyPr>
          <a:lstStyle/>
          <a:p>
            <a:pPr lvl="0" indent="-457200" algn="l" rtl="0">
              <a:spcBef>
                <a:spcPts val="0"/>
              </a:spcBef>
              <a:spcAft>
                <a:spcPts val="0"/>
              </a:spcAft>
              <a:buSzPct val="100000"/>
              <a:buFont typeface="+mj-lt"/>
              <a:buAutoNum type="arabicPeriod"/>
            </a:pPr>
            <a:r>
              <a:rPr lang="en" sz="2000" dirty="0">
                <a:solidFill>
                  <a:schemeClr val="dk1"/>
                </a:solidFill>
              </a:rPr>
              <a:t>Remember, close reading requires perseverance and collaboration.</a:t>
            </a:r>
            <a:endParaRPr sz="2000" dirty="0">
              <a:solidFill>
                <a:schemeClr val="dk1"/>
              </a:solidFill>
            </a:endParaRPr>
          </a:p>
          <a:p>
            <a:pPr marL="914400" lvl="0" indent="-355600" algn="l" rtl="0">
              <a:spcBef>
                <a:spcPts val="0"/>
              </a:spcBef>
              <a:spcAft>
                <a:spcPts val="0"/>
              </a:spcAft>
              <a:buClr>
                <a:schemeClr val="dk1"/>
              </a:buClr>
              <a:buSzPts val="2000"/>
              <a:buChar char="●"/>
            </a:pPr>
            <a:r>
              <a:rPr lang="en" sz="2000" dirty="0">
                <a:solidFill>
                  <a:schemeClr val="dk1"/>
                </a:solidFill>
              </a:rPr>
              <a:t>As you are reading, you will need to work hard and persevere.</a:t>
            </a:r>
            <a:endParaRPr sz="2000" dirty="0">
              <a:solidFill>
                <a:schemeClr val="dk1"/>
              </a:solidFill>
            </a:endParaRPr>
          </a:p>
          <a:p>
            <a:pPr marL="914400" lvl="0" indent="-355600" algn="l" rtl="0">
              <a:spcBef>
                <a:spcPts val="0"/>
              </a:spcBef>
              <a:spcAft>
                <a:spcPts val="0"/>
              </a:spcAft>
              <a:buClr>
                <a:schemeClr val="dk1"/>
              </a:buClr>
              <a:buSzPts val="2000"/>
              <a:buChar char="●"/>
            </a:pPr>
            <a:r>
              <a:rPr lang="en" sz="2000" dirty="0">
                <a:solidFill>
                  <a:schemeClr val="dk1"/>
                </a:solidFill>
              </a:rPr>
              <a:t>You will be working with one another as you read, so you will need to collaborate with each other.</a:t>
            </a:r>
            <a:endParaRPr sz="2000" dirty="0">
              <a:solidFill>
                <a:schemeClr val="dk1"/>
              </a:solidFill>
            </a:endParaRPr>
          </a:p>
          <a:p>
            <a:pPr marL="0" lvl="0" indent="0" algn="l" rtl="0">
              <a:spcBef>
                <a:spcPts val="0"/>
              </a:spcBef>
              <a:spcAft>
                <a:spcPts val="0"/>
              </a:spcAft>
              <a:buNone/>
            </a:pPr>
            <a:endParaRPr sz="2000" dirty="0">
              <a:solidFill>
                <a:schemeClr val="dk1"/>
              </a:solidFill>
            </a:endParaRPr>
          </a:p>
          <a:p>
            <a:pPr lvl="0" indent="-457200" algn="l" rtl="0">
              <a:spcBef>
                <a:spcPts val="0"/>
              </a:spcBef>
              <a:spcAft>
                <a:spcPts val="0"/>
              </a:spcAft>
              <a:buSzPct val="100000"/>
              <a:buFont typeface="+mj-lt"/>
              <a:buAutoNum type="arabicPeriod" startAt="2"/>
            </a:pPr>
            <a:r>
              <a:rPr lang="en" sz="2000" dirty="0">
                <a:solidFill>
                  <a:schemeClr val="dk1"/>
                </a:solidFill>
              </a:rPr>
              <a:t>In order to “provide reasoning and evidence” for your responses as you complete the close read, ask:</a:t>
            </a:r>
            <a:endParaRPr sz="2000" dirty="0">
              <a:solidFill>
                <a:schemeClr val="dk1"/>
              </a:solidFill>
            </a:endParaRPr>
          </a:p>
          <a:p>
            <a:pPr marL="914400" lvl="0" indent="-355600" algn="l" rtl="0">
              <a:spcBef>
                <a:spcPts val="0"/>
              </a:spcBef>
              <a:spcAft>
                <a:spcPts val="0"/>
              </a:spcAft>
              <a:buClr>
                <a:schemeClr val="dk1"/>
              </a:buClr>
              <a:buSzPts val="2000"/>
              <a:buChar char="●"/>
            </a:pPr>
            <a:r>
              <a:rPr lang="en" sz="2000" dirty="0">
                <a:solidFill>
                  <a:schemeClr val="dk1"/>
                </a:solidFill>
              </a:rPr>
              <a:t>Why do you think that?</a:t>
            </a:r>
            <a:endParaRPr sz="2000" dirty="0">
              <a:solidFill>
                <a:schemeClr val="dk1"/>
              </a:solidFill>
            </a:endParaRPr>
          </a:p>
          <a:p>
            <a:pPr marL="914400" lvl="0" indent="-355600" algn="l" rtl="0">
              <a:spcBef>
                <a:spcPts val="0"/>
              </a:spcBef>
              <a:spcAft>
                <a:spcPts val="0"/>
              </a:spcAft>
              <a:buClr>
                <a:schemeClr val="dk1"/>
              </a:buClr>
              <a:buSzPts val="2000"/>
              <a:buChar char="●"/>
            </a:pPr>
            <a:r>
              <a:rPr lang="en" sz="2000" dirty="0">
                <a:solidFill>
                  <a:schemeClr val="dk1"/>
                </a:solidFill>
              </a:rPr>
              <a:t>What, in the _____________________ (sentence/text), makes you think so?</a:t>
            </a:r>
            <a:endParaRPr sz="2000" dirty="0">
              <a:solidFill>
                <a:schemeClr val="dk1"/>
              </a:solidFill>
            </a:endParaRPr>
          </a:p>
          <a:p>
            <a:pPr marL="0" lvl="0" indent="0" algn="l" rtl="0">
              <a:spcBef>
                <a:spcPts val="0"/>
              </a:spcBef>
              <a:spcAft>
                <a:spcPts val="0"/>
              </a:spcAft>
              <a:buNone/>
            </a:pPr>
            <a:endParaRPr dirty="0">
              <a:solidFill>
                <a:schemeClr val="dk1"/>
              </a:solidFill>
            </a:endParaRPr>
          </a:p>
        </p:txBody>
      </p:sp>
      <p:pic>
        <p:nvPicPr>
          <p:cNvPr id="186" name="Google Shape;186;p33"/>
          <p:cNvPicPr preferRelativeResize="0"/>
          <p:nvPr/>
        </p:nvPicPr>
        <p:blipFill>
          <a:blip r:embed="rId3">
            <a:alphaModFix/>
          </a:blip>
          <a:stretch>
            <a:fillRect/>
          </a:stretch>
        </p:blipFill>
        <p:spPr>
          <a:xfrm>
            <a:off x="8398450" y="4495497"/>
            <a:ext cx="572700" cy="5727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3A1912-A0A2-4E7D-850A-92FDDE0C53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CBF230-7CF3-443B-895F-5E03D4D4A8A3}">
  <ds:schemaRefs>
    <ds:schemaRef ds:uri="http://schemas.microsoft.com/sharepoint/v3/contenttype/forms"/>
  </ds:schemaRefs>
</ds:datastoreItem>
</file>

<file path=customXml/itemProps3.xml><?xml version="1.0" encoding="utf-8"?>
<ds:datastoreItem xmlns:ds="http://schemas.openxmlformats.org/officeDocument/2006/customXml" ds:itemID="{E0215EE3-7EBD-4745-8CCD-9E28C52EE69B}">
  <ds:schemaRefs>
    <ds:schemaRef ds:uri="http://purl.org/dc/elements/1.1/"/>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TotalTime>
  <Words>7139</Words>
  <Application>Microsoft Office PowerPoint</Application>
  <PresentationFormat>On-screen Show (16:9)</PresentationFormat>
  <Paragraphs>448</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Century Gothic</vt:lpstr>
      <vt:lpstr>Calibri</vt:lpstr>
      <vt:lpstr>Arial</vt:lpstr>
      <vt:lpstr>Overlock</vt:lpstr>
      <vt:lpstr>Simple Light</vt:lpstr>
      <vt:lpstr>Office Theme</vt:lpstr>
      <vt:lpstr>Grade 4: Module 2: Unit 2: Lesson 2 Teacher slide, before teaching.</vt:lpstr>
      <vt:lpstr>Grade 4: Module 2: Unit 2: Lesson 2 Teacher slide, before teaching. </vt:lpstr>
      <vt:lpstr>Grade 4: Module 2: Unit 2: Lesson 2 Teacher slide, before teaching.</vt:lpstr>
      <vt:lpstr>Grade 4: Module 2: Unit 2: Lesson 2 Teacher slide, before teaching.</vt:lpstr>
      <vt:lpstr>Grade 4: Module 2: Unit 2: Lesson 2 Teacher slide, before teaching. </vt:lpstr>
      <vt:lpstr>PowerPoint Presentation</vt:lpstr>
      <vt:lpstr>Hello, Students!</vt:lpstr>
      <vt:lpstr>Reviewing Our Learning Targets</vt:lpstr>
      <vt:lpstr>Close Read: “A Fight to Survive!”</vt:lpstr>
      <vt:lpstr>Close Reading:  “Fight To Survive!,” 1st Paragraph</vt:lpstr>
      <vt:lpstr>Close Reading, “Fight To Survive!,” 2nd Paragraph</vt:lpstr>
      <vt:lpstr>Close Reading, “Fight To Survive!,” 3rd Paragraph</vt:lpstr>
      <vt:lpstr>Close Reading, “Fight To Survive!,” 4th Paragraph</vt:lpstr>
      <vt:lpstr>Close Reading, “Fight To Survive!”  5th and 6th Paragraphs </vt:lpstr>
      <vt:lpstr>Close Reading, “Fight To Survive!”  7th and 8th Paragraphs  </vt:lpstr>
      <vt:lpstr>Millipede Web Page Research Notebook: KWEL Chart  </vt:lpstr>
      <vt:lpstr>Homework</vt:lpstr>
      <vt:lpstr>Homework: Accountable Research Reading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2 Teacher slide, before teaching.</dc:title>
  <dc:creator>nbravo</dc:creator>
  <cp:lastModifiedBy>Jennifer Snapp</cp:lastModifiedBy>
  <cp:revision>7</cp:revision>
  <dcterms:modified xsi:type="dcterms:W3CDTF">2018-10-03T15:45:14Z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