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6.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2.xml" ContentType="application/vnd.openxmlformats-officedocument.presentationml.slideLayout+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slideLayouts/slideLayout3.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16.xml" ContentType="application/vnd.openxmlformats-officedocument.presentationml.slideLayout+xml"/>
  <Override PartName="/ppt/notesSlides/notesSlide9.xml" ContentType="application/vnd.openxmlformats-officedocument.presentationml.notesSlide+xml"/>
  <Override PartName="/ppt/slideLayouts/slideLayout4.xml" ContentType="application/vnd.openxmlformats-officedocument.presentationml.slideLayout+xml"/>
  <Override PartName="/ppt/notesSlides/notesSlide4.xml" ContentType="application/vnd.openxmlformats-officedocument.presentationml.notes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5.xml" ContentType="application/vnd.openxmlformats-officedocument.presentationml.slideLayout+xml"/>
  <Override PartName="/ppt/notesSlides/notesSlide7.xml" ContentType="application/vnd.openxmlformats-officedocument.presentationml.notesSlide+xml"/>
  <Override PartName="/ppt/slideLayouts/slideLayout6.xml" ContentType="application/vnd.openxmlformats-officedocument.presentationml.slideLayout+xml"/>
  <Override PartName="/ppt/notesSlides/notesSlide8.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74A61072-AF66-41DE-8CE6-666D7199CB85}">
  <a:tblStyle styleId="{74A61072-AF66-41DE-8CE6-666D7199CB8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347" autoAdjust="0"/>
  </p:normalViewPr>
  <p:slideViewPr>
    <p:cSldViewPr snapToGrid="0">
      <p:cViewPr varScale="1">
        <p:scale>
          <a:sx n="104" d="100"/>
          <a:sy n="104" d="100"/>
        </p:scale>
        <p:origin x="-1232" y="-104"/>
      </p:cViewPr>
      <p:guideLst>
        <p:guide orient="horz" pos="1620"/>
        <p:guide pos="2880"/>
      </p:guideLst>
    </p:cSldViewPr>
  </p:slideViewPr>
  <p:notesTextViewPr>
    <p:cViewPr>
      <p:scale>
        <a:sx n="1" d="1"/>
        <a:sy n="1" d="1"/>
      </p:scale>
      <p:origin x="0" y="144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Master" Target="slideMasters/slideMaster3.xml"/><Relationship Id="rId25" Type="http://schemas.openxmlformats.org/officeDocument/2006/relationships/tableStyles" Target="tableStyle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notesMaster" Target="notesMasters/notesMaster1.xml"/><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viewProps" Target="view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esProps" Target="pres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1393394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32c235f5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50-55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Writer: Discussing the Focus Question (5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Learning Targets (6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Understanding Invisibility (25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Understanding Resistance (15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Preview Homework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Look back at your </a:t>
            </a:r>
            <a:r>
              <a:rPr lang="en" sz="1200" b="1" dirty="0">
                <a:latin typeface="Calibri"/>
                <a:ea typeface="Calibri"/>
                <a:cs typeface="Calibri"/>
                <a:sym typeface="Calibri"/>
              </a:rPr>
              <a:t>Gathering Textual Evidence note-catcher</a:t>
            </a:r>
            <a:r>
              <a:rPr lang="en" sz="1200" dirty="0">
                <a:latin typeface="Calibri"/>
                <a:ea typeface="Calibri"/>
                <a:cs typeface="Calibri"/>
                <a:sym typeface="Calibri"/>
              </a:rPr>
              <a:t>. Choose the six strongest pieces of evidence to use in your essay (three about the POWs and three about the Japanese-American internees). Place a star in the “Used in your writing?” column next to these six pieces of evidence.</a:t>
            </a:r>
            <a:r>
              <a:rPr lang="en" dirty="0"/>
              <a:t/>
            </a:r>
            <a:br>
              <a:rPr lang="en" dirty="0"/>
            </a:br>
            <a:endParaRPr dirty="0"/>
          </a:p>
          <a:p>
            <a:pPr marL="0" lvl="0" indent="0" algn="l" rtl="0">
              <a:spcBef>
                <a:spcPts val="0"/>
              </a:spcBef>
              <a:spcAft>
                <a:spcPts val="0"/>
              </a:spcAft>
              <a:buNone/>
            </a:pPr>
            <a:endParaRPr dirty="0"/>
          </a:p>
        </p:txBody>
      </p:sp>
      <p:sp>
        <p:nvSpPr>
          <p:cNvPr id="208" name="Google Shape;208;g432c235f5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5192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507301af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Understanding Invisibility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need sticky notes (one per student) for this part of the Work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attention to “Dehumanization” and “Isolation” as headings in the top two boxes.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one of the best ways to understand a word is by naming examples of it (as they did when they used the Frayer model to define </a:t>
            </a:r>
            <a:r>
              <a:rPr lang="en" sz="1200" i="1" dirty="0">
                <a:solidFill>
                  <a:schemeClr val="dk1"/>
                </a:solidFill>
                <a:latin typeface="Calibri"/>
                <a:ea typeface="Calibri"/>
                <a:cs typeface="Calibri"/>
                <a:sym typeface="Calibri"/>
              </a:rPr>
              <a:t>propaganda</a:t>
            </a:r>
            <a:r>
              <a:rPr lang="en" sz="1200" dirty="0">
                <a:solidFill>
                  <a:schemeClr val="dk1"/>
                </a:solidFill>
                <a:latin typeface="Calibri"/>
                <a:ea typeface="Calibri"/>
                <a:cs typeface="Calibri"/>
                <a:sym typeface="Calibri"/>
              </a:rPr>
              <a:t> yesterday).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“Examples” in the right-hand box underneath each heading.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of the sticky notes to each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write down one example of a way people tried to make captives </a:t>
            </a:r>
            <a:r>
              <a:rPr lang="en" sz="1200" i="1" dirty="0">
                <a:solidFill>
                  <a:schemeClr val="dk1"/>
                </a:solidFill>
                <a:latin typeface="Calibri"/>
                <a:ea typeface="Calibri"/>
                <a:cs typeface="Calibri"/>
                <a:sym typeface="Calibri"/>
              </a:rPr>
              <a:t>invisible </a:t>
            </a:r>
            <a:r>
              <a:rPr lang="en" sz="1200" dirty="0">
                <a:solidFill>
                  <a:schemeClr val="dk1"/>
                </a:solidFill>
                <a:latin typeface="Calibri"/>
                <a:ea typeface="Calibri"/>
                <a:cs typeface="Calibri"/>
                <a:sym typeface="Calibri"/>
              </a:rPr>
              <a:t>on their sticky note.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students to place their sticky note in the correct column on the anchor chart (under “isolation” or “dehumanization”).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indicate examples such as</a:t>
            </a:r>
            <a:r>
              <a:rPr lang="en" sz="1200" b="0" dirty="0">
                <a:solidFill>
                  <a:schemeClr val="dk1"/>
                </a:solidFill>
                <a:latin typeface="Calibri"/>
                <a:ea typeface="Calibri"/>
                <a:cs typeface="Calibri"/>
                <a:sym typeface="Calibri"/>
              </a:rPr>
              <a:t>:</a:t>
            </a:r>
            <a:r>
              <a:rPr lang="en" sz="700" b="0" dirty="0">
                <a:solidFill>
                  <a:schemeClr val="dk1"/>
                </a:solidFill>
              </a:rPr>
              <a:t> </a:t>
            </a:r>
            <a:r>
              <a:rPr lang="en" sz="1200" b="0" dirty="0">
                <a:solidFill>
                  <a:schemeClr val="dk1"/>
                </a:solidFill>
                <a:latin typeface="Calibri"/>
                <a:ea typeface="Calibri"/>
                <a:cs typeface="Calibri"/>
                <a:sym typeface="Calibri"/>
              </a:rPr>
              <a:t>torture, abuse, stereotyping, racism, humiliation, and intimidation.</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the makeup of your class, consider providing students with pre-written examples instead. Give each student one or two examples on sentence strips or sticky notes and ask them to categorize these examples into either the “Isolation” or “Dehumanization” column. </a:t>
            </a:r>
            <a:endParaRPr dirty="0"/>
          </a:p>
        </p:txBody>
      </p:sp>
      <p:sp>
        <p:nvSpPr>
          <p:cNvPr id="273" name="Google Shape;273;g4507301af3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8449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507301af3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Understanding Invisibility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have stuck their examples to the anchor chart, ask for a few volunteers to read them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each example, poll the class; ask for a thumbs-up if students agree that this is an example of a way to make someone invisible.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for a thumbs-up if students agree that this example is listed in the correct column (under either “Isolation” or “Dehumanization”).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seem divided or confused, ask for a volunteer to explain why this is an example of a way to make someone </a:t>
            </a:r>
            <a:r>
              <a:rPr lang="en" sz="1200" i="1" dirty="0">
                <a:solidFill>
                  <a:schemeClr val="dk1"/>
                </a:solidFill>
                <a:latin typeface="Calibri"/>
                <a:ea typeface="Calibri"/>
                <a:cs typeface="Calibri"/>
                <a:sym typeface="Calibri"/>
              </a:rPr>
              <a:t>invisible</a:t>
            </a:r>
            <a:r>
              <a:rPr lang="en" sz="1200" dirty="0">
                <a:solidFill>
                  <a:schemeClr val="dk1"/>
                </a:solidFill>
                <a:latin typeface="Calibri"/>
                <a:ea typeface="Calibri"/>
                <a:cs typeface="Calibri"/>
                <a:sym typeface="Calibri"/>
              </a:rPr>
              <a:t>, and/or explain where this example should go on the anchor chart.</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provide appropriate explanations for their example placement.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choose to use the suggested support on slide 10, change the class review. After each thumbs-up poll, have a student explain why this example connects to either “dehumanization” or “isolation.”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2" name="Google Shape;282;g4507301af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06181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507301af3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Class/Individual/Partners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Understanding Invisibility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students with tape to attach their sentence strips to the anchor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why using the same words, like “dehumanization” or “isolation,” over and over in their essays might not be a good idea.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good writers, like Laura Hillenbrand, use synonyms to avoid repetition and help their readers understand complicated topics.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the left-hand box underneath each heading, point to “Synonyms and Related Phrases.”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Invisibility Synonyms strips</a:t>
            </a:r>
            <a:r>
              <a:rPr lang="en" sz="1200" dirty="0">
                <a:solidFill>
                  <a:schemeClr val="dk1"/>
                </a:solidFill>
                <a:latin typeface="Calibri"/>
                <a:ea typeface="Calibri"/>
                <a:cs typeface="Calibri"/>
                <a:sym typeface="Calibri"/>
              </a:rPr>
              <a:t> to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attached their synonyms to the anchor chart, use the same thumbs-up polling method to check for understanding.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someone sitting next to them: </a:t>
            </a:r>
            <a:r>
              <a:rPr lang="en" sz="1200" i="1" dirty="0">
                <a:solidFill>
                  <a:schemeClr val="dk1"/>
                </a:solidFill>
                <a:latin typeface="Calibri"/>
                <a:ea typeface="Calibri"/>
                <a:cs typeface="Calibri"/>
                <a:sym typeface="Calibri"/>
              </a:rPr>
              <a:t>“How might this anchor chart be useful as you begin to write your essays?”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moment, cold call several pairs to share out.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a:t>
            </a:r>
            <a:r>
              <a:rPr lang="en" sz="1200" b="0" dirty="0">
                <a:solidFill>
                  <a:schemeClr val="dk1"/>
                </a:solidFill>
                <a:latin typeface="Calibri"/>
                <a:ea typeface="Calibri"/>
                <a:cs typeface="Calibri"/>
                <a:sym typeface="Calibri"/>
              </a:rPr>
              <a:t>that the essay will be repetitive or boring.</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Look for students to indicate these possible synonyms for Dehumanization: loss of dignity, loss of identity, objectification, exclusion.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Look for students to indicate these possible synonyms for Isolation: solitude, separation, loss of community, being “cut off” from others, disconnection, absence.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Some of the  synonyms could apply to both categories.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say that the examples will be helpful to use as evidence in their essays, and the synonyms will help them avoid repetition.</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definitions for the terms on their sentence strip. (Ex. objectification: treating a person as an object,  exclusion: leaving someone out, solitude: state of being alone, etc.)</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0" name="Google Shape;290;g4507301af3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087253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432c235f55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(Proximity)</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Understanding Resistance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a reminder, call on a volunteer to explain what “resistance” is.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by asking students to turn and talk: </a:t>
            </a:r>
            <a:r>
              <a:rPr lang="en" sz="1200" i="1" dirty="0">
                <a:solidFill>
                  <a:schemeClr val="dk1"/>
                </a:solidFill>
                <a:latin typeface="Calibri"/>
                <a:ea typeface="Calibri"/>
                <a:cs typeface="Calibri"/>
                <a:sym typeface="Calibri"/>
              </a:rPr>
              <a:t>“What might ‘resisting invisibility’ look like?”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moment, cold call several pairs to share 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does Louie resist efforts to make him invisible?”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turn and talk about this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moments, call on volunteers to name ways that Louie resists invisibility.</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Listen for him or her to say that </a:t>
            </a:r>
            <a:r>
              <a:rPr lang="en" sz="1200" b="0" i="1" dirty="0" smtClean="0">
                <a:solidFill>
                  <a:schemeClr val="dk1"/>
                </a:solidFill>
                <a:latin typeface="Calibri"/>
                <a:ea typeface="Calibri"/>
                <a:cs typeface="Calibri"/>
                <a:sym typeface="Calibri"/>
              </a:rPr>
              <a:t>resistance</a:t>
            </a:r>
            <a:r>
              <a:rPr lang="en" sz="1200" b="0" dirty="0" smtClean="0">
                <a:solidFill>
                  <a:schemeClr val="dk1"/>
                </a:solidFill>
                <a:latin typeface="Calibri"/>
                <a:ea typeface="Calibri"/>
                <a:cs typeface="Calibri"/>
                <a:sym typeface="Calibri"/>
              </a:rPr>
              <a:t> means fighting back, refusing to do something, or pushing in the opposite direction.</a:t>
            </a:r>
            <a:endParaRPr sz="1200" b="0" dirty="0" smtClean="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Listen for students to say that resisting invisibility might mean refusing to lose one’s dignity/identity or staying connected with other people.</a:t>
            </a:r>
            <a:endParaRPr sz="1200" b="0" dirty="0" smtClean="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Listen for them to say that Louie refuses to record the propaganda radio message (dehumanization/isolation), fights back against the Bird’s violence (dehumanization), and helps other POWs (isolation/dehumanization).</a:t>
            </a:r>
            <a:endParaRPr sz="1200" b="0"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Support </a:t>
            </a:r>
            <a:r>
              <a:rPr lang="en" sz="1200" dirty="0">
                <a:solidFill>
                  <a:schemeClr val="dk1"/>
                </a:solidFill>
                <a:latin typeface="Calibri"/>
                <a:ea typeface="Calibri"/>
                <a:cs typeface="Calibri"/>
                <a:sym typeface="Calibri"/>
              </a:rPr>
              <a:t>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2" name="Google Shape;302;g432c235f55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96764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432c235f55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Understanding Resistance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specifically the section indicated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it contains the same question they just answered.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there  is time, students should also work on the box for Miné (“How does Miné resist efforts to make her invisible?”).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more structure for students who may struggle to complete this task independently; give these students a list of Louie’s actions to choose from as they think about ways that he resisted.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consider providing additional time for students to complete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10" name="Google Shape;310;g432c235f55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2514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432c235f55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 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begin planning their essays tomorrow, so it will be important that they have chosen the strongest evidence to include.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to preview tonight’s homework.</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18" name="Google Shape;318;g432c235f55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30039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4651ea4a4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g4651ea4a46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6" name="Google Shape;326;g4651ea4a46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6810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2c235f55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a blank</a:t>
            </a:r>
            <a:r>
              <a:rPr lang="en" sz="1200" b="1" dirty="0">
                <a:solidFill>
                  <a:schemeClr val="dk1"/>
                </a:solidFill>
                <a:latin typeface="Calibri"/>
                <a:ea typeface="Calibri"/>
                <a:cs typeface="Calibri"/>
                <a:sym typeface="Calibri"/>
              </a:rPr>
              <a:t> Being Made Invisible anchor chart</a:t>
            </a:r>
            <a:r>
              <a:rPr lang="en" sz="1200" dirty="0">
                <a:solidFill>
                  <a:schemeClr val="dk1"/>
                </a:solidFill>
                <a:latin typeface="Calibri"/>
                <a:ea typeface="Calibri"/>
                <a:cs typeface="Calibri"/>
                <a:sym typeface="Calibri"/>
              </a:rPr>
              <a:t> (see supporting materials; create chart with all boxes and headings but no words filled in yet).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Being Made Invisible anchor chart sample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(one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Invisibility Synonyms strips </a:t>
            </a:r>
            <a:r>
              <a:rPr lang="en" sz="1200" dirty="0">
                <a:solidFill>
                  <a:schemeClr val="dk1"/>
                </a:solidFill>
                <a:latin typeface="Calibri"/>
                <a:ea typeface="Calibri"/>
                <a:cs typeface="Calibri"/>
                <a:sym typeface="Calibri"/>
              </a:rPr>
              <a:t>(one set per class; cut apart or rewritten on sticky notes)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(from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work with their Iwo Jima discussion partners in today’s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(one per student; for anchor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blank </a:t>
            </a:r>
            <a:r>
              <a:rPr lang="en" sz="1200" b="1" dirty="0">
                <a:solidFill>
                  <a:schemeClr val="dk1"/>
                </a:solidFill>
                <a:latin typeface="Calibri"/>
                <a:ea typeface="Calibri"/>
                <a:cs typeface="Calibri"/>
                <a:sym typeface="Calibri"/>
              </a:rPr>
              <a:t>Being Made Invisible anchor chart.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32c235f5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31052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32c235f55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essay prompt on the </a:t>
            </a:r>
            <a:r>
              <a:rPr lang="en" sz="1200" b="1" dirty="0">
                <a:solidFill>
                  <a:schemeClr val="dk1"/>
                </a:solidFill>
                <a:latin typeface="Calibri"/>
                <a:ea typeface="Calibri"/>
                <a:cs typeface="Calibri"/>
                <a:sym typeface="Calibri"/>
              </a:rPr>
              <a:t>Gathering Textual Evidence note-catcher (for teacher reference</a:t>
            </a:r>
            <a:r>
              <a:rPr lang="en" sz="1200" b="1"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Being Made Invisible anchor chart (for theacher reference)</a:t>
            </a:r>
            <a:r>
              <a:rPr lang="en" sz="1200" b="1"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Note: The chart for teacher reference in the supporting materials may require some additions or revisions. It does not include all of the Invisibility Synonyms </a:t>
            </a:r>
            <a:r>
              <a:rPr lang="en" sz="1200" i="0" dirty="0" smtClean="0">
                <a:solidFill>
                  <a:schemeClr val="dk1"/>
                </a:solidFill>
                <a:latin typeface="Calibri"/>
                <a:ea typeface="Calibri"/>
                <a:cs typeface="Calibri"/>
                <a:sym typeface="Calibri"/>
              </a:rPr>
              <a:t>that </a:t>
            </a:r>
            <a:r>
              <a:rPr lang="en" sz="1200" i="0" dirty="0">
                <a:solidFill>
                  <a:schemeClr val="dk1"/>
                </a:solidFill>
                <a:latin typeface="Calibri"/>
                <a:ea typeface="Calibri"/>
                <a:cs typeface="Calibri"/>
                <a:sym typeface="Calibri"/>
              </a:rPr>
              <a:t>apply to the Isolation column. Suggested answers have been provided in the Student Look-fors. </a:t>
            </a:r>
            <a:endParaRPr sz="1200" i="0" dirty="0">
              <a:solidFill>
                <a:schemeClr val="dk1"/>
              </a:solidFill>
              <a:latin typeface="Calibri"/>
              <a:ea typeface="Calibri"/>
              <a:cs typeface="Calibri"/>
              <a:sym typeface="Calibri"/>
            </a:endParaRPr>
          </a:p>
          <a:p>
            <a:pPr marL="457200" lvl="0" indent="0" algn="l" rtl="0">
              <a:lnSpc>
                <a:spcPct val="90000"/>
              </a:lnSpc>
              <a:spcBef>
                <a:spcPts val="100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32c235f55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80262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32c235f55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32c235f55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07910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32c235f55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32c235f55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7129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32c235f55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Writer: Discussing the Focus Question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sit with their Iwo Jima discussion partners.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cold call several pairs to share their thinking about the focus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return to their own seats.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understand: </a:t>
            </a:r>
            <a:r>
              <a:rPr lang="en" sz="1200" b="0" dirty="0">
                <a:solidFill>
                  <a:schemeClr val="dk1"/>
                </a:solidFill>
                <a:latin typeface="Calibri"/>
                <a:ea typeface="Calibri"/>
                <a:cs typeface="Calibri"/>
                <a:sym typeface="Calibri"/>
              </a:rPr>
              <a:t>Louie and the other POWs did not trust the Japanese guards because they previously had been tricked and lied to, their life in the camp did not change right away, or they did not believe the news until they saw an American plane blinking the message to them in code.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32c235f55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7260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32c235f55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(Proximity)</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B. Reviewing Learning Targets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targets posted in the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 in Opening B.</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today’s learning targets aloud as students read along silently.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about when they have worked with these sorts of targets before.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how useful it is, as a writer, to be very clear on your purpose before you begin writing in earnest.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sort through all of the textual evidence they’ve gathered in the past several weeks in order to write their informational essays. Before they can do that, however, they must have a complete understanding of the essay prompt.</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recognize that in each module, they have spent time understanding the essay prompt before they begin writing.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0" name="Google Shape;250;g432c235f55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82279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507301af3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B. Reviewing Learning Targets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 in Opening B.</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a:t>
            </a: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and have a volunteer read the prompt at the top of the page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this question can be divided into two smaller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another volunteer to name those two smaller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use the first half of class exploring the thematic concept of “invisibility” and the second half exploring resistance.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0" dirty="0">
                <a:solidFill>
                  <a:schemeClr val="dk1"/>
                </a:solidFill>
                <a:latin typeface="Calibri"/>
                <a:ea typeface="Calibri"/>
                <a:cs typeface="Calibri"/>
                <a:sym typeface="Calibri"/>
              </a:rPr>
              <a:t>: “What were the efforts to make both Japanese-American internees and American POWs in Japan ‘</a:t>
            </a:r>
            <a:r>
              <a:rPr lang="en" sz="1200" b="0" dirty="0" smtClean="0">
                <a:solidFill>
                  <a:schemeClr val="dk1"/>
                </a:solidFill>
                <a:latin typeface="Calibri"/>
                <a:ea typeface="Calibri"/>
                <a:cs typeface="Calibri"/>
                <a:sym typeface="Calibri"/>
              </a:rPr>
              <a:t>invisible?</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and “How did each group resist?”</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 None.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8" name="Google Shape;258;g4507301af3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9519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32c235f55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Understanding Invisibility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will continue to address the question of how war affects individuals and societies by analyzing the theme concept of “invisibility”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and “The Life of Miné Okubo.”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work builds toward the </a:t>
            </a:r>
            <a:r>
              <a:rPr lang="en" sz="1200" b="1" dirty="0">
                <a:solidFill>
                  <a:schemeClr val="dk1"/>
                </a:solidFill>
                <a:latin typeface="Calibri"/>
                <a:ea typeface="Calibri"/>
                <a:cs typeface="Calibri"/>
                <a:sym typeface="Calibri"/>
              </a:rPr>
              <a:t>End-of-Unit 2 Assessment </a:t>
            </a:r>
            <a:r>
              <a:rPr lang="en" sz="1200" dirty="0">
                <a:solidFill>
                  <a:schemeClr val="dk1"/>
                </a:solidFill>
                <a:latin typeface="Calibri"/>
                <a:ea typeface="Calibri"/>
                <a:cs typeface="Calibri"/>
                <a:sym typeface="Calibri"/>
              </a:rPr>
              <a:t>by helping students fully understand the essay prompt before they begin writing.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Being Made Invisible anchor chart</a:t>
            </a:r>
            <a:r>
              <a:rPr lang="en" sz="1200" dirty="0">
                <a:solidFill>
                  <a:schemeClr val="dk1"/>
                </a:solidFill>
                <a:latin typeface="Calibri"/>
                <a:ea typeface="Calibri"/>
                <a:cs typeface="Calibri"/>
                <a:sym typeface="Calibri"/>
              </a:rPr>
              <a:t> posted.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name two kinds of </a:t>
            </a:r>
            <a:r>
              <a:rPr lang="en" sz="1200" i="1" dirty="0">
                <a:solidFill>
                  <a:schemeClr val="dk1"/>
                </a:solidFill>
                <a:latin typeface="Calibri"/>
                <a:ea typeface="Calibri"/>
                <a:cs typeface="Calibri"/>
                <a:sym typeface="Calibri"/>
              </a:rPr>
              <a:t>invisibility </a:t>
            </a:r>
            <a:r>
              <a:rPr lang="en" sz="1200" dirty="0">
                <a:solidFill>
                  <a:schemeClr val="dk1"/>
                </a:solidFill>
                <a:latin typeface="Calibri"/>
                <a:ea typeface="Calibri"/>
                <a:cs typeface="Calibri"/>
                <a:sym typeface="Calibri"/>
              </a:rPr>
              <a:t>discussed in recent classes.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a:t>
            </a:r>
            <a:r>
              <a:rPr lang="en" sz="1200" b="1" dirty="0">
                <a:solidFill>
                  <a:schemeClr val="dk1"/>
                </a:solidFill>
                <a:latin typeface="Calibri"/>
                <a:ea typeface="Calibri"/>
                <a:cs typeface="Calibri"/>
                <a:sym typeface="Calibri"/>
              </a:rPr>
              <a:t>Being Made Invisible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define the two types of </a:t>
            </a:r>
            <a:r>
              <a:rPr lang="en" sz="1200" i="1" dirty="0">
                <a:solidFill>
                  <a:schemeClr val="dk1"/>
                </a:solidFill>
                <a:latin typeface="Calibri"/>
                <a:ea typeface="Calibri"/>
                <a:cs typeface="Calibri"/>
                <a:sym typeface="Calibri"/>
              </a:rPr>
              <a:t>invisibility </a:t>
            </a:r>
            <a:r>
              <a:rPr lang="en" sz="1200" dirty="0">
                <a:solidFill>
                  <a:schemeClr val="dk1"/>
                </a:solidFill>
                <a:latin typeface="Calibri"/>
                <a:ea typeface="Calibri"/>
                <a:cs typeface="Calibri"/>
                <a:sym typeface="Calibri"/>
              </a:rPr>
              <a:t>as: </a:t>
            </a:r>
            <a:r>
              <a:rPr lang="en" sz="1200" b="0" dirty="0">
                <a:solidFill>
                  <a:schemeClr val="dk1"/>
                </a:solidFill>
                <a:latin typeface="Calibri"/>
                <a:ea typeface="Calibri"/>
                <a:cs typeface="Calibri"/>
                <a:sym typeface="Calibri"/>
              </a:rPr>
              <a:t>“Isolation and </a:t>
            </a:r>
            <a:r>
              <a:rPr lang="en" sz="1200" b="0" dirty="0" smtClean="0">
                <a:solidFill>
                  <a:schemeClr val="dk1"/>
                </a:solidFill>
                <a:latin typeface="Calibri"/>
                <a:ea typeface="Calibri"/>
                <a:cs typeface="Calibri"/>
                <a:sym typeface="Calibri"/>
              </a:rPr>
              <a:t>dehumanization</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5" name="Google Shape;265;g432c235f55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9353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5" Type="http://schemas.openxmlformats.org/officeDocument/2006/relationships/image" Target="../media/image10.png"/><Relationship Id="rId6"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This lesson will take approximately 50-55 minutes to complete. </a:t>
            </a: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purpose of today’s lesson is to:</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continue to address the question of how war affects individuals and societies by analyzing the thematic concept of “invisibility” in </a:t>
            </a:r>
            <a:r>
              <a:rPr lang="en" sz="1400" i="1" dirty="0">
                <a:latin typeface="Century Gothic"/>
                <a:ea typeface="Century Gothic"/>
                <a:cs typeface="Century Gothic"/>
                <a:sym typeface="Century Gothic"/>
              </a:rPr>
              <a:t>Unbroken </a:t>
            </a:r>
            <a:r>
              <a:rPr lang="en" sz="1400" dirty="0">
                <a:latin typeface="Century Gothic"/>
                <a:ea typeface="Century Gothic"/>
                <a:cs typeface="Century Gothic"/>
                <a:sym typeface="Century Gothic"/>
              </a:rPr>
              <a:t>and “The Life of Miné Okubo.”</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help students fully understand the essay prompt before they begin writing.</a:t>
            </a: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AutoNum type="arabicPeriod"/>
            </a:pPr>
            <a:r>
              <a:rPr lang="en" sz="1400" dirty="0">
                <a:latin typeface="Century Gothic"/>
                <a:ea typeface="Century Gothic"/>
                <a:cs typeface="Century Gothic"/>
                <a:sym typeface="Century Gothic"/>
              </a:rPr>
              <a:t>I can explain the </a:t>
            </a:r>
            <a:r>
              <a:rPr lang="en" sz="1400" b="1" dirty="0">
                <a:latin typeface="Century Gothic"/>
                <a:ea typeface="Century Gothic"/>
                <a:cs typeface="Century Gothic"/>
                <a:sym typeface="Century Gothic"/>
              </a:rPr>
              <a:t>end of unit assessment </a:t>
            </a:r>
            <a:r>
              <a:rPr lang="en" sz="1400" dirty="0">
                <a:latin typeface="Century Gothic"/>
                <a:ea typeface="Century Gothic"/>
                <a:cs typeface="Century Gothic"/>
                <a:sym typeface="Century Gothic"/>
              </a:rPr>
              <a:t>essay prompt.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explain ways that people tried to make American POWs and Japanese-American internees “invisible” during WWII.</a:t>
            </a:r>
            <a:endParaRPr sz="14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400" dirty="0">
                <a:latin typeface="Century Gothic"/>
                <a:ea typeface="Century Gothic"/>
                <a:cs typeface="Century Gothic"/>
                <a:sym typeface="Century Gothic"/>
              </a:rPr>
              <a:t>I can explain ways that POWs and Japanese-American internees resisted “invisibility” during WWII.</a:t>
            </a: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Examples of </a:t>
            </a:r>
            <a:r>
              <a:rPr lang="en" i="1">
                <a:latin typeface="Century Gothic"/>
                <a:ea typeface="Century Gothic"/>
                <a:cs typeface="Century Gothic"/>
                <a:sym typeface="Century Gothic"/>
              </a:rPr>
              <a:t>Invisibility</a:t>
            </a:r>
            <a:endParaRPr sz="3300" i="1" u="none" strike="noStrike" cap="none">
              <a:solidFill>
                <a:schemeClr val="dk1"/>
              </a:solidFill>
              <a:latin typeface="Century Gothic"/>
              <a:ea typeface="Century Gothic"/>
              <a:cs typeface="Century Gothic"/>
              <a:sym typeface="Century Gothic"/>
            </a:endParaRPr>
          </a:p>
        </p:txBody>
      </p:sp>
      <p:sp>
        <p:nvSpPr>
          <p:cNvPr id="276" name="Google Shape;276;p46"/>
          <p:cNvSpPr txBox="1">
            <a:spLocks noGrp="1"/>
          </p:cNvSpPr>
          <p:nvPr>
            <p:ph type="body" idx="1"/>
          </p:nvPr>
        </p:nvSpPr>
        <p:spPr>
          <a:xfrm>
            <a:off x="269250" y="1565875"/>
            <a:ext cx="8246100" cy="34566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sz="1800">
                <a:latin typeface="Century Gothic"/>
                <a:ea typeface="Century Gothic"/>
                <a:cs typeface="Century Gothic"/>
                <a:sym typeface="Century Gothic"/>
              </a:rPr>
              <a:t>Think about this question: </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What are some examples of ways that people tried to make the POWs and Japanese-American internees </a:t>
            </a:r>
            <a:r>
              <a:rPr lang="en" sz="1800" i="1">
                <a:latin typeface="Century Gothic"/>
                <a:ea typeface="Century Gothic"/>
                <a:cs typeface="Century Gothic"/>
                <a:sym typeface="Century Gothic"/>
              </a:rPr>
              <a:t>invisible </a:t>
            </a:r>
            <a:r>
              <a:rPr lang="en" sz="1800">
                <a:latin typeface="Century Gothic"/>
                <a:ea typeface="Century Gothic"/>
                <a:cs typeface="Century Gothic"/>
                <a:sym typeface="Century Gothic"/>
              </a:rPr>
              <a:t>during World War II?</a:t>
            </a:r>
            <a:endParaRPr sz="1800">
              <a:latin typeface="Century Gothic"/>
              <a:ea typeface="Century Gothic"/>
              <a:cs typeface="Century Gothic"/>
              <a:sym typeface="Century Gothic"/>
            </a:endParaRPr>
          </a:p>
        </p:txBody>
      </p:sp>
      <p:pic>
        <p:nvPicPr>
          <p:cNvPr id="277" name="Google Shape;277;p46"/>
          <p:cNvPicPr preferRelativeResize="0"/>
          <p:nvPr/>
        </p:nvPicPr>
        <p:blipFill>
          <a:blip r:embed="rId3">
            <a:alphaModFix/>
          </a:blip>
          <a:stretch>
            <a:fillRect/>
          </a:stretch>
        </p:blipFill>
        <p:spPr>
          <a:xfrm>
            <a:off x="1116650" y="1176050"/>
            <a:ext cx="6457950" cy="2348700"/>
          </a:xfrm>
          <a:prstGeom prst="rect">
            <a:avLst/>
          </a:prstGeom>
          <a:noFill/>
          <a:ln>
            <a:noFill/>
          </a:ln>
        </p:spPr>
      </p:pic>
      <p:sp>
        <p:nvSpPr>
          <p:cNvPr id="278" name="Google Shape;278;p46"/>
          <p:cNvSpPr/>
          <p:nvPr/>
        </p:nvSpPr>
        <p:spPr>
          <a:xfrm>
            <a:off x="3641550" y="1565875"/>
            <a:ext cx="269100" cy="510000"/>
          </a:xfrm>
          <a:prstGeom prst="down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46"/>
          <p:cNvSpPr/>
          <p:nvPr/>
        </p:nvSpPr>
        <p:spPr>
          <a:xfrm>
            <a:off x="6769500" y="1565875"/>
            <a:ext cx="269100" cy="510000"/>
          </a:xfrm>
          <a:prstGeom prst="down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Check for Understanding</a:t>
            </a:r>
            <a:endParaRPr sz="3300" u="none" strike="noStrike" cap="none">
              <a:solidFill>
                <a:schemeClr val="dk1"/>
              </a:solidFill>
              <a:latin typeface="Century Gothic"/>
              <a:ea typeface="Century Gothic"/>
              <a:cs typeface="Century Gothic"/>
              <a:sym typeface="Century Gothic"/>
            </a:endParaRPr>
          </a:p>
        </p:txBody>
      </p:sp>
      <p:sp>
        <p:nvSpPr>
          <p:cNvPr id="285" name="Google Shape;285;p47"/>
          <p:cNvSpPr txBox="1">
            <a:spLocks noGrp="1"/>
          </p:cNvSpPr>
          <p:nvPr>
            <p:ph type="body" idx="1"/>
          </p:nvPr>
        </p:nvSpPr>
        <p:spPr>
          <a:xfrm>
            <a:off x="765150" y="1369225"/>
            <a:ext cx="77502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After hearing each example read aloud, ask yourself:</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 sz="2400">
                <a:latin typeface="Century Gothic"/>
                <a:ea typeface="Century Gothic"/>
                <a:cs typeface="Century Gothic"/>
                <a:sym typeface="Century Gothic"/>
              </a:rPr>
              <a:t>Is this an example of a way to make someone </a:t>
            </a:r>
            <a:r>
              <a:rPr lang="en" sz="2400" i="1">
                <a:latin typeface="Century Gothic"/>
                <a:ea typeface="Century Gothic"/>
                <a:cs typeface="Century Gothic"/>
                <a:sym typeface="Century Gothic"/>
              </a:rPr>
              <a:t>invisible</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 sz="2400">
                <a:latin typeface="Century Gothic"/>
                <a:ea typeface="Century Gothic"/>
                <a:cs typeface="Century Gothic"/>
                <a:sym typeface="Century Gothic"/>
              </a:rPr>
              <a:t>Do you agree that this example is listed in the correct column?</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286" name="Google Shape;286;p47"/>
          <p:cNvPicPr preferRelativeResize="0"/>
          <p:nvPr/>
        </p:nvPicPr>
        <p:blipFill>
          <a:blip r:embed="rId3">
            <a:alphaModFix/>
          </a:blip>
          <a:stretch>
            <a:fillRect/>
          </a:stretch>
        </p:blipFill>
        <p:spPr>
          <a:xfrm>
            <a:off x="8479972" y="4397830"/>
            <a:ext cx="518925" cy="507313"/>
          </a:xfrm>
          <a:prstGeom prst="rect">
            <a:avLst/>
          </a:prstGeom>
          <a:noFill/>
          <a:ln>
            <a:noFill/>
          </a:ln>
        </p:spPr>
      </p:pic>
      <p:pic>
        <p:nvPicPr>
          <p:cNvPr id="287" name="Google Shape;287;p47"/>
          <p:cNvPicPr preferRelativeResize="0"/>
          <p:nvPr/>
        </p:nvPicPr>
        <p:blipFill>
          <a:blip r:embed="rId3">
            <a:alphaModFix/>
          </a:blip>
          <a:stretch>
            <a:fillRect/>
          </a:stretch>
        </p:blipFill>
        <p:spPr>
          <a:xfrm>
            <a:off x="152400" y="4785019"/>
            <a:ext cx="206081" cy="20608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8"/>
          <p:cNvSpPr txBox="1">
            <a:spLocks noGrp="1"/>
          </p:cNvSpPr>
          <p:nvPr>
            <p:ph type="title"/>
          </p:nvPr>
        </p:nvSpPr>
        <p:spPr>
          <a:xfrm>
            <a:off x="191925" y="273850"/>
            <a:ext cx="88284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Synonyms to Use in Our  Writing</a:t>
            </a:r>
            <a:endParaRPr sz="3300" u="none" strike="noStrike" cap="none">
              <a:solidFill>
                <a:schemeClr val="dk1"/>
              </a:solidFill>
              <a:latin typeface="Century Gothic"/>
              <a:ea typeface="Century Gothic"/>
              <a:cs typeface="Century Gothic"/>
              <a:sym typeface="Century Gothic"/>
            </a:endParaRPr>
          </a:p>
        </p:txBody>
      </p:sp>
      <p:sp>
        <p:nvSpPr>
          <p:cNvPr id="293" name="Google Shape;293;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Chose the appropriate column to place your </a:t>
            </a:r>
            <a:r>
              <a:rPr lang="en" b="1">
                <a:latin typeface="Century Gothic"/>
                <a:ea typeface="Century Gothic"/>
                <a:cs typeface="Century Gothic"/>
                <a:sym typeface="Century Gothic"/>
              </a:rPr>
              <a:t>Invisibility Sentence Strip</a:t>
            </a:r>
            <a:r>
              <a:rPr lang="en">
                <a:latin typeface="Century Gothic"/>
                <a:ea typeface="Century Gothic"/>
                <a:cs typeface="Century Gothic"/>
                <a:sym typeface="Century Gothic"/>
              </a:rPr>
              <a:t>.</a:t>
            </a:r>
            <a:endParaRPr>
              <a:latin typeface="Century Gothic"/>
              <a:ea typeface="Century Gothic"/>
              <a:cs typeface="Century Gothic"/>
              <a:sym typeface="Century Gothic"/>
            </a:endParaRPr>
          </a:p>
        </p:txBody>
      </p:sp>
      <p:pic>
        <p:nvPicPr>
          <p:cNvPr id="294" name="Google Shape;294;p48"/>
          <p:cNvPicPr preferRelativeResize="0"/>
          <p:nvPr/>
        </p:nvPicPr>
        <p:blipFill>
          <a:blip r:embed="rId3">
            <a:alphaModFix/>
          </a:blip>
          <a:stretch>
            <a:fillRect/>
          </a:stretch>
        </p:blipFill>
        <p:spPr>
          <a:xfrm>
            <a:off x="1254375" y="2283925"/>
            <a:ext cx="6457950" cy="2348700"/>
          </a:xfrm>
          <a:prstGeom prst="rect">
            <a:avLst/>
          </a:prstGeom>
          <a:noFill/>
          <a:ln>
            <a:noFill/>
          </a:ln>
        </p:spPr>
      </p:pic>
      <p:sp>
        <p:nvSpPr>
          <p:cNvPr id="295" name="Google Shape;295;p48"/>
          <p:cNvSpPr/>
          <p:nvPr/>
        </p:nvSpPr>
        <p:spPr>
          <a:xfrm>
            <a:off x="2697550" y="2745925"/>
            <a:ext cx="269100" cy="510000"/>
          </a:xfrm>
          <a:prstGeom prst="down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48"/>
          <p:cNvSpPr/>
          <p:nvPr/>
        </p:nvSpPr>
        <p:spPr>
          <a:xfrm>
            <a:off x="5912975" y="2745925"/>
            <a:ext cx="269100" cy="510000"/>
          </a:xfrm>
          <a:prstGeom prst="down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99" name="Google Shape;299;p48"/>
          <p:cNvPicPr preferRelativeResize="0"/>
          <p:nvPr/>
        </p:nvPicPr>
        <p:blipFill>
          <a:blip r:embed="rId4">
            <a:alphaModFix/>
          </a:blip>
          <a:stretch>
            <a:fillRect/>
          </a:stretch>
        </p:blipFill>
        <p:spPr>
          <a:xfrm>
            <a:off x="7952023" y="4325098"/>
            <a:ext cx="601501" cy="615042"/>
          </a:xfrm>
          <a:prstGeom prst="rect">
            <a:avLst/>
          </a:prstGeom>
          <a:noFill/>
          <a:ln>
            <a:noFill/>
          </a:ln>
        </p:spPr>
      </p:pic>
      <p:pic>
        <p:nvPicPr>
          <p:cNvPr id="10" name="Google Shape;286;p47"/>
          <p:cNvPicPr preferRelativeResize="0"/>
          <p:nvPr/>
        </p:nvPicPr>
        <p:blipFill>
          <a:blip r:embed="rId5">
            <a:alphaModFix/>
          </a:blip>
          <a:stretch>
            <a:fillRect/>
          </a:stretch>
        </p:blipFill>
        <p:spPr>
          <a:xfrm>
            <a:off x="8479972" y="4397830"/>
            <a:ext cx="518925" cy="507313"/>
          </a:xfrm>
          <a:prstGeom prst="rect">
            <a:avLst/>
          </a:prstGeom>
          <a:noFill/>
          <a:ln>
            <a:noFill/>
          </a:ln>
        </p:spPr>
      </p:pic>
      <p:pic>
        <p:nvPicPr>
          <p:cNvPr id="298" name="Google Shape;298;p48"/>
          <p:cNvPicPr preferRelativeResize="0"/>
          <p:nvPr/>
        </p:nvPicPr>
        <p:blipFill>
          <a:blip r:embed="rId6">
            <a:alphaModFix/>
          </a:blip>
          <a:stretch>
            <a:fillRect/>
          </a:stretch>
        </p:blipFill>
        <p:spPr>
          <a:xfrm>
            <a:off x="7610477" y="4397830"/>
            <a:ext cx="481588" cy="46067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Explore </a:t>
            </a:r>
            <a:r>
              <a:rPr lang="en" i="1">
                <a:latin typeface="Century Gothic"/>
                <a:ea typeface="Century Gothic"/>
                <a:cs typeface="Century Gothic"/>
                <a:sym typeface="Century Gothic"/>
              </a:rPr>
              <a:t>Resisting Invisibility</a:t>
            </a:r>
            <a:endParaRPr sz="3300" i="1" u="none" strike="noStrike" cap="none">
              <a:solidFill>
                <a:schemeClr val="dk1"/>
              </a:solidFill>
              <a:latin typeface="Century Gothic"/>
              <a:ea typeface="Century Gothic"/>
              <a:cs typeface="Century Gothic"/>
              <a:sym typeface="Century Gothic"/>
            </a:endParaRPr>
          </a:p>
        </p:txBody>
      </p:sp>
      <p:sp>
        <p:nvSpPr>
          <p:cNvPr id="305" name="Google Shape;305;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Now, you’re going to dig deeper into the second half of the essay prompt: </a:t>
            </a:r>
            <a:br>
              <a:rPr lang="en" sz="2400" dirty="0">
                <a:latin typeface="Century Gothic"/>
                <a:ea typeface="Century Gothic"/>
                <a:cs typeface="Century Gothic"/>
                <a:sym typeface="Century Gothic"/>
              </a:rPr>
            </a:br>
            <a:r>
              <a:rPr lang="en" sz="2000" i="1" dirty="0">
                <a:latin typeface="Century Gothic"/>
                <a:ea typeface="Century Gothic"/>
                <a:cs typeface="Century Gothic"/>
                <a:sym typeface="Century Gothic"/>
              </a:rPr>
              <a:t/>
            </a:r>
            <a:br>
              <a:rPr lang="en" sz="2000" i="1" dirty="0">
                <a:latin typeface="Century Gothic"/>
                <a:ea typeface="Century Gothic"/>
                <a:cs typeface="Century Gothic"/>
                <a:sym typeface="Century Gothic"/>
              </a:rPr>
            </a:br>
            <a:r>
              <a:rPr lang="en" sz="2400" dirty="0">
                <a:latin typeface="Century Gothic"/>
                <a:ea typeface="Century Gothic"/>
                <a:cs typeface="Century Gothic"/>
                <a:sym typeface="Century Gothic"/>
              </a:rPr>
              <a:t>During World War II, what were the efforts to make both Japanese-American internees and American POWs in Japan “invisibile,” and </a:t>
            </a:r>
            <a:r>
              <a:rPr lang="en" sz="2400" u="sng" dirty="0">
                <a:latin typeface="Century Gothic"/>
                <a:ea typeface="Century Gothic"/>
                <a:cs typeface="Century Gothic"/>
                <a:sym typeface="Century Gothic"/>
              </a:rPr>
              <a:t>how did each group resist?</a:t>
            </a:r>
            <a:endParaRPr sz="2400" u="sng"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p:txBody>
      </p:sp>
      <p:pic>
        <p:nvPicPr>
          <p:cNvPr id="6" name="Google Shape;270;p45"/>
          <p:cNvPicPr preferRelativeResize="0"/>
          <p:nvPr/>
        </p:nvPicPr>
        <p:blipFill>
          <a:blip r:embed="rId3">
            <a:alphaModFix/>
          </a:blip>
          <a:stretch>
            <a:fillRect/>
          </a:stretch>
        </p:blipFill>
        <p:spPr>
          <a:xfrm>
            <a:off x="8515350" y="4397829"/>
            <a:ext cx="536742" cy="549729"/>
          </a:xfrm>
          <a:prstGeom prst="rect">
            <a:avLst/>
          </a:prstGeom>
          <a:noFill/>
          <a:ln>
            <a:noFill/>
          </a:ln>
        </p:spPr>
      </p:pic>
      <p:pic>
        <p:nvPicPr>
          <p:cNvPr id="306" name="Google Shape;306;p49"/>
          <p:cNvPicPr preferRelativeResize="0"/>
          <p:nvPr/>
        </p:nvPicPr>
        <p:blipFill>
          <a:blip r:embed="rId4">
            <a:alphaModFix/>
          </a:blip>
          <a:stretch>
            <a:fillRect/>
          </a:stretch>
        </p:blipFill>
        <p:spPr>
          <a:xfrm>
            <a:off x="8112150" y="4441373"/>
            <a:ext cx="476743" cy="49913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Gather Evidence of Resistance in the Texts</a:t>
            </a:r>
            <a:endParaRPr sz="3000" i="0" u="none" strike="noStrike" cap="none">
              <a:solidFill>
                <a:schemeClr val="dk1"/>
              </a:solidFill>
              <a:latin typeface="Century Gothic"/>
              <a:ea typeface="Century Gothic"/>
              <a:cs typeface="Century Gothic"/>
              <a:sym typeface="Century Gothic"/>
            </a:endParaRPr>
          </a:p>
        </p:txBody>
      </p:sp>
      <p:sp>
        <p:nvSpPr>
          <p:cNvPr id="313" name="Google Shape;313;p50"/>
          <p:cNvSpPr txBox="1">
            <a:spLocks noGrp="1"/>
          </p:cNvSpPr>
          <p:nvPr>
            <p:ph type="body" idx="1"/>
          </p:nvPr>
        </p:nvSpPr>
        <p:spPr>
          <a:xfrm>
            <a:off x="139025" y="1268050"/>
            <a:ext cx="4201200" cy="31650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Jot down notes on this section of your </a:t>
            </a:r>
            <a:r>
              <a:rPr lang="en" b="1">
                <a:latin typeface="Century Gothic"/>
                <a:ea typeface="Century Gothic"/>
                <a:cs typeface="Century Gothic"/>
                <a:sym typeface="Century Gothic"/>
              </a:rPr>
              <a:t>Gathering Textual Evidence Note-catcher</a:t>
            </a:r>
            <a:r>
              <a:rPr lang="en">
                <a:latin typeface="Century Gothic"/>
                <a:ea typeface="Century Gothic"/>
                <a:cs typeface="Century Gothic"/>
                <a:sym typeface="Century Gothic"/>
              </a:rPr>
              <a:t>.</a:t>
            </a: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Since this asks for evidence from the text, be as specific as possible.</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314" name="Google Shape;314;p50"/>
          <p:cNvPicPr preferRelativeResize="0"/>
          <p:nvPr/>
        </p:nvPicPr>
        <p:blipFill>
          <a:blip r:embed="rId3">
            <a:alphaModFix/>
          </a:blip>
          <a:stretch>
            <a:fillRect/>
          </a:stretch>
        </p:blipFill>
        <p:spPr>
          <a:xfrm>
            <a:off x="4479325" y="1559469"/>
            <a:ext cx="4267200" cy="2373806"/>
          </a:xfrm>
          <a:prstGeom prst="rect">
            <a:avLst/>
          </a:prstGeom>
          <a:noFill/>
          <a:ln>
            <a:noFill/>
          </a:ln>
        </p:spPr>
      </p:pic>
      <p:pic>
        <p:nvPicPr>
          <p:cNvPr id="315" name="Google Shape;315;p50"/>
          <p:cNvPicPr preferRelativeResize="0"/>
          <p:nvPr/>
        </p:nvPicPr>
        <p:blipFill>
          <a:blip r:embed="rId4">
            <a:alphaModFix/>
          </a:blip>
          <a:stretch>
            <a:fillRect/>
          </a:stretch>
        </p:blipFill>
        <p:spPr>
          <a:xfrm>
            <a:off x="8515350" y="4487480"/>
            <a:ext cx="455467" cy="4056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21" name="Google Shape;321;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55600" algn="l" rtl="0">
              <a:spcBef>
                <a:spcPts val="800"/>
              </a:spcBef>
              <a:spcAft>
                <a:spcPts val="0"/>
              </a:spcAft>
              <a:buSzPts val="2000"/>
              <a:buFont typeface="Century Gothic"/>
              <a:buChar char="•"/>
            </a:pPr>
            <a:r>
              <a:rPr lang="en" sz="2000">
                <a:latin typeface="Century Gothic"/>
                <a:ea typeface="Century Gothic"/>
                <a:cs typeface="Century Gothic"/>
                <a:sym typeface="Century Gothic"/>
              </a:rPr>
              <a:t>Look back at your </a:t>
            </a:r>
            <a:r>
              <a:rPr lang="en" sz="2000" b="1">
                <a:latin typeface="Century Gothic"/>
                <a:ea typeface="Century Gothic"/>
                <a:cs typeface="Century Gothic"/>
                <a:sym typeface="Century Gothic"/>
              </a:rPr>
              <a:t>Gathering Textual Evidence note-catcher</a:t>
            </a:r>
            <a:r>
              <a:rPr lang="en" sz="2000">
                <a:latin typeface="Century Gothic"/>
                <a:ea typeface="Century Gothic"/>
                <a:cs typeface="Century Gothic"/>
                <a:sym typeface="Century Gothic"/>
              </a:rPr>
              <a:t>. </a:t>
            </a:r>
            <a:br>
              <a:rPr lang="en" sz="2000">
                <a:latin typeface="Century Gothic"/>
                <a:ea typeface="Century Gothic"/>
                <a:cs typeface="Century Gothic"/>
                <a:sym typeface="Century Gothic"/>
              </a:rPr>
            </a:b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Choose the six strongest pieces of evidence to use in your essay (three about the POWs and three about the Japanese-American internees). </a:t>
            </a:r>
            <a:br>
              <a:rPr lang="en" sz="2000">
                <a:latin typeface="Century Gothic"/>
                <a:ea typeface="Century Gothic"/>
                <a:cs typeface="Century Gothic"/>
                <a:sym typeface="Century Gothic"/>
              </a:rPr>
            </a:b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Place a star in the “Used in your writing?” column next to these six pieces of evidence.</a:t>
            </a:r>
            <a:endParaRPr sz="2000">
              <a:latin typeface="Century Gothic"/>
              <a:ea typeface="Century Gothic"/>
              <a:cs typeface="Century Gothic"/>
              <a:sym typeface="Century Gothic"/>
            </a:endParaRPr>
          </a:p>
        </p:txBody>
      </p:sp>
      <p:pic>
        <p:nvPicPr>
          <p:cNvPr id="5" name="Google Shape;315;p50"/>
          <p:cNvPicPr preferRelativeResize="0"/>
          <p:nvPr/>
        </p:nvPicPr>
        <p:blipFill>
          <a:blip r:embed="rId3">
            <a:alphaModFix/>
          </a:blip>
          <a:stretch>
            <a:fillRect/>
          </a:stretch>
        </p:blipFill>
        <p:spPr>
          <a:xfrm>
            <a:off x="8515350" y="4487480"/>
            <a:ext cx="455467" cy="4056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29" name="Google Shape;329;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30" name="Google Shape;330;p52"/>
          <p:cNvGraphicFramePr/>
          <p:nvPr/>
        </p:nvGraphicFramePr>
        <p:xfrm>
          <a:off x="577216" y="1385887"/>
          <a:ext cx="7989600" cy="3230175"/>
        </p:xfrm>
        <a:graphic>
          <a:graphicData uri="http://schemas.openxmlformats.org/drawingml/2006/table">
            <a:tbl>
              <a:tblPr firstRow="1" bandRow="1">
                <a:noFill/>
                <a:tableStyleId>{74A61072-AF66-41DE-8CE6-666D7199CB85}</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14: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a:latin typeface="Century Gothic"/>
                <a:ea typeface="Century Gothic"/>
                <a:cs typeface="Century Gothic"/>
                <a:sym typeface="Century Gothic"/>
              </a:rPr>
              <a:t>Create a blank </a:t>
            </a:r>
            <a:r>
              <a:rPr lang="en" sz="1800" b="1">
                <a:latin typeface="Century Gothic"/>
                <a:ea typeface="Century Gothic"/>
                <a:cs typeface="Century Gothic"/>
                <a:sym typeface="Century Gothic"/>
              </a:rPr>
              <a:t>Being Made Invisible anchor chart</a:t>
            </a:r>
            <a:r>
              <a:rPr lang="en" sz="1800">
                <a:latin typeface="Century Gothic"/>
                <a:ea typeface="Century Gothic"/>
                <a:cs typeface="Century Gothic"/>
                <a:sym typeface="Century Gothic"/>
              </a:rPr>
              <a:t> (see supporting materials; create chart with all boxes and headings but no words filled in yet)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Cut </a:t>
            </a:r>
            <a:r>
              <a:rPr lang="en" sz="1800" b="1">
                <a:latin typeface="Century Gothic"/>
                <a:ea typeface="Century Gothic"/>
                <a:cs typeface="Century Gothic"/>
                <a:sym typeface="Century Gothic"/>
              </a:rPr>
              <a:t>Invisibility Synonyms strips</a:t>
            </a:r>
            <a:r>
              <a:rPr lang="en" sz="1800">
                <a:latin typeface="Century Gothic"/>
                <a:ea typeface="Century Gothic"/>
                <a:cs typeface="Century Gothic"/>
                <a:sym typeface="Century Gothic"/>
              </a:rPr>
              <a:t> apart (or rewrite on sticky notes).</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14: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Review the essay prompt on the </a:t>
            </a:r>
            <a:r>
              <a:rPr lang="en" sz="1800" b="1" dirty="0">
                <a:latin typeface="Century Gothic"/>
                <a:ea typeface="Century Gothic"/>
                <a:cs typeface="Century Gothic"/>
                <a:sym typeface="Century Gothic"/>
              </a:rPr>
              <a:t>Gathering Textual Evidence </a:t>
            </a:r>
            <a:r>
              <a:rPr lang="en" sz="1800" b="1" dirty="0" smtClean="0">
                <a:latin typeface="Century Gothic"/>
                <a:ea typeface="Century Gothic"/>
                <a:cs typeface="Century Gothic"/>
                <a:sym typeface="Century Gothic"/>
              </a:rPr>
              <a:t>note-catcher</a:t>
            </a:r>
            <a:r>
              <a:rPr lang="en-US"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Being Made Invisible anchor chart (for teacher reference)</a:t>
            </a:r>
            <a:br>
              <a:rPr lang="en" sz="1800" b="1" dirty="0">
                <a:latin typeface="Century Gothic"/>
                <a:ea typeface="Century Gothic"/>
                <a:cs typeface="Century Gothic"/>
                <a:sym typeface="Century Gothic"/>
              </a:rPr>
            </a:br>
            <a:r>
              <a:rPr lang="en-US" sz="1800" b="1" dirty="0" smtClean="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14</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prepare to write the End-of-Unit 2 essay by exploring the theme of “invisibility” and how POWs and Japanese-American internees resisted “invisibility.”</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 your answer to the focus question from </a:t>
            </a:r>
            <a:r>
              <a:rPr lang="en" sz="1800" dirty="0" smtClean="0">
                <a:latin typeface="Century Gothic"/>
                <a:ea typeface="Century Gothic"/>
                <a:cs typeface="Century Gothic"/>
                <a:sym typeface="Century Gothic"/>
              </a:rPr>
              <a:t>homework</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End-of-Unit 2 Essay Prompt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Analyze the theme of invisibility by creating a </a:t>
            </a:r>
            <a:r>
              <a:rPr lang="en" sz="1800" b="1" dirty="0">
                <a:latin typeface="Century Gothic"/>
                <a:ea typeface="Century Gothic"/>
                <a:cs typeface="Century Gothic"/>
                <a:sym typeface="Century Gothic"/>
              </a:rPr>
              <a:t>Being Made Invisible anchor chart.</a:t>
            </a:r>
            <a:endParaRPr sz="18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Identify examples of how Louie resisted invisibility in </a:t>
            </a:r>
            <a:r>
              <a:rPr lang="en" sz="1800" i="1" dirty="0">
                <a:latin typeface="Century Gothic"/>
                <a:ea typeface="Century Gothic"/>
                <a:cs typeface="Century Gothic"/>
                <a:sym typeface="Century Gothic"/>
              </a:rPr>
              <a:t>Unbroken</a:t>
            </a:r>
            <a:r>
              <a:rPr lang="en" sz="1800" b="1" dirty="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Our Thinking</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Working with your Iwo Jima partner, discuss your answer to the focus question from homework.</a:t>
            </a:r>
            <a:endParaRPr sz="24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4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400" i="1">
                <a:latin typeface="Century Gothic"/>
                <a:ea typeface="Century Gothic"/>
                <a:cs typeface="Century Gothic"/>
                <a:sym typeface="Century Gothic"/>
              </a:rPr>
              <a:t>Why did the men doubt that the war was over?</a:t>
            </a:r>
            <a:endParaRPr sz="2400" i="1">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022775" y="4385462"/>
            <a:ext cx="547005" cy="541879"/>
          </a:xfrm>
          <a:prstGeom prst="rect">
            <a:avLst/>
          </a:prstGeom>
          <a:noFill/>
          <a:ln>
            <a:noFill/>
          </a:ln>
        </p:spPr>
      </p:pic>
      <p:pic>
        <p:nvPicPr>
          <p:cNvPr id="246" name="Google Shape;246;p42"/>
          <p:cNvPicPr preferRelativeResize="0"/>
          <p:nvPr/>
        </p:nvPicPr>
        <p:blipFill>
          <a:blip r:embed="rId4">
            <a:alphaModFix/>
          </a:blip>
          <a:stretch>
            <a:fillRect/>
          </a:stretch>
        </p:blipFill>
        <p:spPr>
          <a:xfrm>
            <a:off x="8515350" y="4428080"/>
            <a:ext cx="493200" cy="456645"/>
          </a:xfrm>
          <a:prstGeom prst="rect">
            <a:avLst/>
          </a:prstGeom>
          <a:noFill/>
          <a:ln>
            <a:noFill/>
          </a:ln>
        </p:spPr>
      </p:pic>
      <p:pic>
        <p:nvPicPr>
          <p:cNvPr id="247" name="Google Shape;247;p42"/>
          <p:cNvPicPr preferRelativeResize="0"/>
          <p:nvPr/>
        </p:nvPicPr>
        <p:blipFill>
          <a:blip r:embed="rId5">
            <a:alphaModFix/>
          </a:blip>
          <a:stretch>
            <a:fillRect/>
          </a:stretch>
        </p:blipFill>
        <p:spPr>
          <a:xfrm>
            <a:off x="7630888" y="4428080"/>
            <a:ext cx="489236" cy="4244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53" name="Google Shape;253;p43"/>
          <p:cNvSpPr txBox="1">
            <a:spLocks noGrp="1"/>
          </p:cNvSpPr>
          <p:nvPr>
            <p:ph type="body" idx="1"/>
          </p:nvPr>
        </p:nvSpPr>
        <p:spPr>
          <a:xfrm>
            <a:off x="628650" y="1369225"/>
            <a:ext cx="8351400" cy="3263400"/>
          </a:xfrm>
          <a:prstGeom prst="rect">
            <a:avLst/>
          </a:prstGeom>
          <a:noFill/>
          <a:ln>
            <a:noFill/>
          </a:ln>
        </p:spPr>
        <p:txBody>
          <a:bodyPr spcFirstLastPara="1" wrap="square" lIns="68575" tIns="34275" rIns="68575" bIns="34275" anchor="t" anchorCtr="0">
            <a:noAutofit/>
          </a:bodyPr>
          <a:lstStyle/>
          <a:p>
            <a:pPr marL="457200" lvl="0" indent="-368300" algn="l" rtl="0">
              <a:spcBef>
                <a:spcPts val="800"/>
              </a:spcBef>
              <a:spcAft>
                <a:spcPts val="0"/>
              </a:spcAft>
              <a:buSzPts val="2200"/>
              <a:buFont typeface="Century Gothic"/>
              <a:buAutoNum type="arabicPeriod"/>
            </a:pPr>
            <a:r>
              <a:rPr lang="en" sz="2200" dirty="0">
                <a:latin typeface="Century Gothic"/>
                <a:ea typeface="Century Gothic"/>
                <a:cs typeface="Century Gothic"/>
                <a:sym typeface="Century Gothic"/>
              </a:rPr>
              <a:t>I can </a:t>
            </a:r>
            <a:r>
              <a:rPr lang="en" sz="2200" i="1" dirty="0">
                <a:latin typeface="Century Gothic"/>
                <a:ea typeface="Century Gothic"/>
                <a:cs typeface="Century Gothic"/>
                <a:sym typeface="Century Gothic"/>
              </a:rPr>
              <a:t>explain the end of unit assessment essay prompt</a:t>
            </a:r>
            <a:r>
              <a:rPr lang="en" sz="2200" dirty="0">
                <a:latin typeface="Century Gothic"/>
                <a:ea typeface="Century Gothic"/>
                <a:cs typeface="Century Gothic"/>
                <a:sym typeface="Century Gothic"/>
              </a:rPr>
              <a:t>.</a:t>
            </a:r>
            <a:br>
              <a:rPr lang="en" sz="2200" dirty="0">
                <a:latin typeface="Century Gothic"/>
                <a:ea typeface="Century Gothic"/>
                <a:cs typeface="Century Gothic"/>
                <a:sym typeface="Century Gothic"/>
              </a:rPr>
            </a:br>
            <a:endParaRPr sz="2200" dirty="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 sz="2200" dirty="0">
                <a:latin typeface="Century Gothic"/>
                <a:ea typeface="Century Gothic"/>
                <a:cs typeface="Century Gothic"/>
                <a:sym typeface="Century Gothic"/>
              </a:rPr>
              <a:t>I can </a:t>
            </a:r>
            <a:r>
              <a:rPr lang="en" sz="2200" i="1" dirty="0">
                <a:latin typeface="Century Gothic"/>
                <a:ea typeface="Century Gothic"/>
                <a:cs typeface="Century Gothic"/>
                <a:sym typeface="Century Gothic"/>
              </a:rPr>
              <a:t>explain ways that people tried to make American POWs and Japanese-American internees “invisible” during WWII</a:t>
            </a:r>
            <a:r>
              <a:rPr lang="en" sz="2200" dirty="0">
                <a:latin typeface="Century Gothic"/>
                <a:ea typeface="Century Gothic"/>
                <a:cs typeface="Century Gothic"/>
                <a:sym typeface="Century Gothic"/>
              </a:rPr>
              <a:t>.</a:t>
            </a:r>
            <a:br>
              <a:rPr lang="en" sz="2200" dirty="0">
                <a:latin typeface="Century Gothic"/>
                <a:ea typeface="Century Gothic"/>
                <a:cs typeface="Century Gothic"/>
                <a:sym typeface="Century Gothic"/>
              </a:rPr>
            </a:br>
            <a:endParaRPr sz="2200" dirty="0">
              <a:latin typeface="Century Gothic"/>
              <a:ea typeface="Century Gothic"/>
              <a:cs typeface="Century Gothic"/>
              <a:sym typeface="Century Gothic"/>
            </a:endParaRPr>
          </a:p>
          <a:p>
            <a:pPr marL="457200" lvl="0" indent="-368300" algn="l" rtl="0">
              <a:spcBef>
                <a:spcPts val="0"/>
              </a:spcBef>
              <a:spcAft>
                <a:spcPts val="0"/>
              </a:spcAft>
              <a:buSzPts val="2200"/>
              <a:buAutoNum type="arabicPeriod"/>
            </a:pPr>
            <a:r>
              <a:rPr lang="en" sz="2200" dirty="0">
                <a:latin typeface="Century Gothic"/>
                <a:ea typeface="Century Gothic"/>
                <a:cs typeface="Century Gothic"/>
                <a:sym typeface="Century Gothic"/>
              </a:rPr>
              <a:t>I can </a:t>
            </a:r>
            <a:r>
              <a:rPr lang="en" sz="2200" i="1" dirty="0">
                <a:latin typeface="Century Gothic"/>
                <a:ea typeface="Century Gothic"/>
                <a:cs typeface="Century Gothic"/>
                <a:sym typeface="Century Gothic"/>
              </a:rPr>
              <a:t>explain ways that POWs and Japanese-American internees resisted “invisibility” during WWII</a:t>
            </a:r>
            <a:r>
              <a:rPr lang="en" sz="2200" dirty="0">
                <a:latin typeface="Century Gothic"/>
                <a:ea typeface="Century Gothic"/>
                <a:cs typeface="Century Gothic"/>
                <a:sym typeface="Century Gothic"/>
              </a:rPr>
              <a:t>.</a:t>
            </a:r>
            <a:br>
              <a:rPr lang="en" sz="2200" dirty="0">
                <a:latin typeface="Century Gothic"/>
                <a:ea typeface="Century Gothic"/>
                <a:cs typeface="Century Gothic"/>
                <a:sym typeface="Century Gothic"/>
              </a:rPr>
            </a:br>
            <a:endParaRPr sz="2200" dirty="0">
              <a:latin typeface="Century Gothic"/>
              <a:ea typeface="Century Gothic"/>
              <a:cs typeface="Century Gothic"/>
              <a:sym typeface="Century Gothic"/>
            </a:endParaRPr>
          </a:p>
        </p:txBody>
      </p:sp>
      <p:pic>
        <p:nvPicPr>
          <p:cNvPr id="254" name="Google Shape;254;p43"/>
          <p:cNvPicPr preferRelativeResize="0"/>
          <p:nvPr/>
        </p:nvPicPr>
        <p:blipFill>
          <a:blip r:embed="rId3">
            <a:alphaModFix/>
          </a:blip>
          <a:stretch>
            <a:fillRect/>
          </a:stretch>
        </p:blipFill>
        <p:spPr>
          <a:xfrm>
            <a:off x="8419139" y="4414919"/>
            <a:ext cx="615775" cy="498050"/>
          </a:xfrm>
          <a:prstGeom prst="rect">
            <a:avLst/>
          </a:prstGeom>
          <a:noFill/>
          <a:ln>
            <a:noFill/>
          </a:ln>
        </p:spPr>
      </p:pic>
      <p:pic>
        <p:nvPicPr>
          <p:cNvPr id="255" name="Google Shape;255;p43"/>
          <p:cNvPicPr preferRelativeResize="0"/>
          <p:nvPr/>
        </p:nvPicPr>
        <p:blipFill>
          <a:blip r:embed="rId4">
            <a:alphaModFix/>
          </a:blip>
          <a:stretch>
            <a:fillRect/>
          </a:stretch>
        </p:blipFill>
        <p:spPr>
          <a:xfrm>
            <a:off x="7947898" y="4458091"/>
            <a:ext cx="470807" cy="4766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Essay Prompt</a:t>
            </a:r>
            <a:endParaRPr sz="3300" b="0" i="0" u="none" strike="noStrike" cap="none">
              <a:solidFill>
                <a:schemeClr val="dk1"/>
              </a:solidFill>
              <a:latin typeface="Calibri"/>
              <a:ea typeface="Calibri"/>
              <a:cs typeface="Calibri"/>
              <a:sym typeface="Calibri"/>
            </a:endParaRPr>
          </a:p>
        </p:txBody>
      </p:sp>
      <p:sp>
        <p:nvSpPr>
          <p:cNvPr id="261" name="Google Shape;261;p44"/>
          <p:cNvSpPr txBox="1">
            <a:spLocks noGrp="1"/>
          </p:cNvSpPr>
          <p:nvPr>
            <p:ph type="body" idx="1"/>
          </p:nvPr>
        </p:nvSpPr>
        <p:spPr>
          <a:xfrm>
            <a:off x="396300" y="1567050"/>
            <a:ext cx="83514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During World War II, what were the efforts to make both Japanese-American internees and American POWs in Japan “invisibile,” and how did each group resist?</a:t>
            </a:r>
            <a:endParaRPr sz="2400">
              <a:latin typeface="Century Gothic"/>
              <a:ea typeface="Century Gothic"/>
              <a:cs typeface="Century Gothic"/>
              <a:sym typeface="Century Gothic"/>
            </a:endParaRPr>
          </a:p>
        </p:txBody>
      </p:sp>
      <p:sp>
        <p:nvSpPr>
          <p:cNvPr id="262" name="Google Shape;262;p44"/>
          <p:cNvSpPr txBox="1"/>
          <p:nvPr/>
        </p:nvSpPr>
        <p:spPr>
          <a:xfrm>
            <a:off x="1311675" y="3463400"/>
            <a:ext cx="7315200" cy="58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Explore the Theme of </a:t>
            </a:r>
            <a:r>
              <a:rPr lang="en" i="1">
                <a:latin typeface="Century Gothic"/>
                <a:ea typeface="Century Gothic"/>
                <a:cs typeface="Century Gothic"/>
                <a:sym typeface="Century Gothic"/>
              </a:rPr>
              <a:t>Invisibility</a:t>
            </a:r>
            <a:endParaRPr sz="3300" i="1" u="none" strike="noStrike" cap="none">
              <a:solidFill>
                <a:schemeClr val="dk1"/>
              </a:solidFill>
              <a:latin typeface="Century Gothic"/>
              <a:ea typeface="Century Gothic"/>
              <a:cs typeface="Century Gothic"/>
              <a:sym typeface="Century Gothic"/>
            </a:endParaRPr>
          </a:p>
        </p:txBody>
      </p:sp>
      <p:sp>
        <p:nvSpPr>
          <p:cNvPr id="268" name="Google Shape;268;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As you you prepare to write the essay, you will fill in this chart together.</a:t>
            </a:r>
            <a:endParaRPr>
              <a:latin typeface="Century Gothic"/>
              <a:ea typeface="Century Gothic"/>
              <a:cs typeface="Century Gothic"/>
              <a:sym typeface="Century Gothic"/>
            </a:endParaRPr>
          </a:p>
        </p:txBody>
      </p:sp>
      <p:pic>
        <p:nvPicPr>
          <p:cNvPr id="269" name="Google Shape;269;p45"/>
          <p:cNvPicPr preferRelativeResize="0"/>
          <p:nvPr/>
        </p:nvPicPr>
        <p:blipFill>
          <a:blip r:embed="rId3">
            <a:alphaModFix/>
          </a:blip>
          <a:stretch>
            <a:fillRect/>
          </a:stretch>
        </p:blipFill>
        <p:spPr>
          <a:xfrm>
            <a:off x="1343025" y="2283925"/>
            <a:ext cx="6457950" cy="2348700"/>
          </a:xfrm>
          <a:prstGeom prst="rect">
            <a:avLst/>
          </a:prstGeom>
          <a:noFill/>
          <a:ln>
            <a:noFill/>
          </a:ln>
        </p:spPr>
      </p:pic>
      <p:pic>
        <p:nvPicPr>
          <p:cNvPr id="270" name="Google Shape;270;p45"/>
          <p:cNvPicPr preferRelativeResize="0"/>
          <p:nvPr/>
        </p:nvPicPr>
        <p:blipFill>
          <a:blip r:embed="rId4">
            <a:alphaModFix/>
          </a:blip>
          <a:stretch>
            <a:fillRect/>
          </a:stretch>
        </p:blipFill>
        <p:spPr>
          <a:xfrm>
            <a:off x="8515350" y="4397829"/>
            <a:ext cx="536742" cy="54972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43AD95D-161B-4346-8032-01CB20C92168}"/>
</file>

<file path=customXml/itemProps2.xml><?xml version="1.0" encoding="utf-8"?>
<ds:datastoreItem xmlns:ds="http://schemas.openxmlformats.org/officeDocument/2006/customXml" ds:itemID="{D43DB28B-B373-491D-B122-1A506CB5DD8A}"/>
</file>

<file path=customXml/itemProps3.xml><?xml version="1.0" encoding="utf-8"?>
<ds:datastoreItem xmlns:ds="http://schemas.openxmlformats.org/officeDocument/2006/customXml" ds:itemID="{84C5CEA0-B01B-4AFA-81CB-DFC79F522F6B}"/>
</file>

<file path=docProps/app.xml><?xml version="1.0" encoding="utf-8"?>
<Properties xmlns="http://schemas.openxmlformats.org/officeDocument/2006/extended-properties" xmlns:vt="http://schemas.openxmlformats.org/officeDocument/2006/docPropsVTypes">
  <TotalTime>19</TotalTime>
  <Words>1235</Words>
  <Application>Microsoft Macintosh PowerPoint</Application>
  <PresentationFormat>On-screen Show (16:9)</PresentationFormat>
  <Paragraphs>323</Paragraphs>
  <Slides>16</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Calibri</vt:lpstr>
      <vt:lpstr>Century Gothic</vt:lpstr>
      <vt:lpstr>Overlock</vt:lpstr>
      <vt:lpstr>Simple Light</vt:lpstr>
      <vt:lpstr>Office Theme</vt:lpstr>
      <vt:lpstr>Office Theme</vt:lpstr>
      <vt:lpstr>  Grade 8: Module 3: Unit 2: Lesson 14 Teacher slide, before teaching. </vt:lpstr>
      <vt:lpstr>  Grade 8: Module 3: Unit 2: Lesson 14 Teacher slide, before teaching. </vt:lpstr>
      <vt:lpstr>  Grade 8: Module 3: Unit 2: Lesson 14 Teacher slide, before teaching. </vt:lpstr>
      <vt:lpstr>Grade 8: Module 3:  Unit 2: Lesson 14</vt:lpstr>
      <vt:lpstr>Hello, Students!</vt:lpstr>
      <vt:lpstr>Let’s Share Our Thinking</vt:lpstr>
      <vt:lpstr>Let’s Review the Learning Targets</vt:lpstr>
      <vt:lpstr>Let’s Review the Essay Prompt</vt:lpstr>
      <vt:lpstr>Let’s Explore the Theme of Invisibility</vt:lpstr>
      <vt:lpstr>Let’s Identify Examples of Invisibility</vt:lpstr>
      <vt:lpstr>Let’s Check for Understanding</vt:lpstr>
      <vt:lpstr>Let’s Identify Synonyms to Use in Our  Writing</vt:lpstr>
      <vt:lpstr>Let’s Explore Resisting Invisibility</vt:lpstr>
      <vt:lpstr>Let’s Gather Evidence of Resistance in the Texts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2: Lesson 14 Teacher slide, before teaching. </dc:title>
  <dc:creator>nbravo</dc:creator>
  <cp:lastModifiedBy>Alexander Specht</cp:lastModifiedBy>
  <cp:revision>4</cp:revision>
  <dcterms:modified xsi:type="dcterms:W3CDTF">2018-10-28T20:36:52Z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