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2"/>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x="12192000" cy="6858000"/>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AE13B7-76C6-4517-AB15-01C10CEE3508}" v="5" dt="2018-09-20T17:36:18.787"/>
  </p1510:revLst>
</p1510:revInfo>
</file>

<file path=ppt/tableStyles.xml><?xml version="1.0" encoding="utf-8"?>
<a:tblStyleLst xmlns:a="http://schemas.openxmlformats.org/drawingml/2006/main" def="{C3EF69AA-2CF3-4CD2-B5C4-963B3E4E21EE}">
  <a:tblStyle styleId="{C3EF69AA-2CF3-4CD2-B5C4-963B3E4E21EE}"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B8E84004-7ED5-4ADD-9819-EF62E25D3022}"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BCB54904-D59C-4B8F-9C4A-54BC217AF375}" styleName="Table_2">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8611" autoAdjust="0"/>
  </p:normalViewPr>
  <p:slideViewPr>
    <p:cSldViewPr snapToGrid="0">
      <p:cViewPr varScale="1">
        <p:scale>
          <a:sx n="58" d="100"/>
          <a:sy n="58" d="100"/>
        </p:scale>
        <p:origin x="964"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85AE13B7-76C6-4517-AB15-01C10CEE3508}"/>
    <pc:docChg chg="modSld modMainMaster">
      <pc:chgData name="Steven Benson" userId="7888f041-e9c4-484d-a793-6a135ed92492" providerId="ADAL" clId="{85AE13B7-76C6-4517-AB15-01C10CEE3508}" dt="2018-09-20T17:36:18.788" v="4" actId="14100"/>
      <pc:docMkLst>
        <pc:docMk/>
      </pc:docMkLst>
      <pc:sldChg chg="addSp modSp">
        <pc:chgData name="Steven Benson" userId="7888f041-e9c4-484d-a793-6a135ed92492" providerId="ADAL" clId="{85AE13B7-76C6-4517-AB15-01C10CEE3508}" dt="2018-09-20T17:36:18.788" v="4" actId="14100"/>
        <pc:sldMkLst>
          <pc:docMk/>
          <pc:sldMk cId="0" sldId="258"/>
        </pc:sldMkLst>
        <pc:picChg chg="add mod">
          <ac:chgData name="Steven Benson" userId="7888f041-e9c4-484d-a793-6a135ed92492" providerId="ADAL" clId="{85AE13B7-76C6-4517-AB15-01C10CEE3508}" dt="2018-09-20T17:36:18.788" v="4" actId="14100"/>
          <ac:picMkLst>
            <pc:docMk/>
            <pc:sldMk cId="0" sldId="258"/>
            <ac:picMk id="3" creationId="{CA4A1BE9-0935-42F3-9C13-796AE1534030}"/>
          </ac:picMkLst>
        </pc:picChg>
      </pc:sldChg>
      <pc:sldMasterChg chg="addSp modSp">
        <pc:chgData name="Steven Benson" userId="7888f041-e9c4-484d-a793-6a135ed92492" providerId="ADAL" clId="{85AE13B7-76C6-4517-AB15-01C10CEE3508}" dt="2018-09-20T17:36:09.230" v="1" actId="1076"/>
        <pc:sldMasterMkLst>
          <pc:docMk/>
          <pc:sldMasterMk cId="0" sldId="2147483659"/>
        </pc:sldMasterMkLst>
        <pc:picChg chg="add mod">
          <ac:chgData name="Steven Benson" userId="7888f041-e9c4-484d-a793-6a135ed92492" providerId="ADAL" clId="{85AE13B7-76C6-4517-AB15-01C10CEE3508}" dt="2018-09-20T17:36:09.230" v="1" actId="1076"/>
          <ac:picMkLst>
            <pc:docMk/>
            <pc:sldMasterMk cId="0" sldId="2147483659"/>
            <ac:picMk id="7" creationId="{3ED7309C-C1EA-4A74-A976-67FFCD21C9C9}"/>
          </ac:picMkLst>
        </pc:picChg>
        <pc:picChg chg="add mod">
          <ac:chgData name="Steven Benson" userId="7888f041-e9c4-484d-a793-6a135ed92492" providerId="ADAL" clId="{85AE13B7-76C6-4517-AB15-01C10CEE3508}" dt="2018-09-20T17:36:09.230" v="1" actId="1076"/>
          <ac:picMkLst>
            <pc:docMk/>
            <pc:sldMasterMk cId="0" sldId="2147483659"/>
            <ac:picMk id="8" creationId="{2FA721F7-002C-4113-8BB8-736BA4E4F6E1}"/>
          </ac:picMkLst>
        </pc:picChg>
        <pc:picChg chg="add mod">
          <ac:chgData name="Steven Benson" userId="7888f041-e9c4-484d-a793-6a135ed92492" providerId="ADAL" clId="{85AE13B7-76C6-4517-AB15-01C10CEE3508}" dt="2018-09-20T17:36:09.230" v="1" actId="1076"/>
          <ac:picMkLst>
            <pc:docMk/>
            <pc:sldMasterMk cId="0" sldId="2147483659"/>
            <ac:picMk id="9" creationId="{856B7884-558A-4394-B79F-92167260557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9303741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sz="1200" dirty="0">
                <a:solidFill>
                  <a:srgbClr val="000000"/>
                </a:solidFill>
              </a:rPr>
              <a:t>Teacher Notes:</a:t>
            </a:r>
            <a:endParaRPr sz="1200" dirty="0">
              <a:solidFill>
                <a:srgbClr val="000000"/>
              </a:solidFill>
            </a:endParaRPr>
          </a:p>
          <a:p>
            <a:pPr marL="457200" lvl="0" indent="-298450" rtl="0">
              <a:lnSpc>
                <a:spcPct val="115000"/>
              </a:lnSpc>
              <a:spcBef>
                <a:spcPts val="0"/>
              </a:spcBef>
              <a:spcAft>
                <a:spcPts val="0"/>
              </a:spcAft>
              <a:buSzPts val="1100"/>
              <a:buFont typeface="Calibri"/>
              <a:buChar char="●"/>
            </a:pPr>
            <a:r>
              <a:rPr lang="en-US" sz="1200" dirty="0">
                <a:solidFill>
                  <a:srgbClr val="000000"/>
                </a:solidFill>
              </a:rPr>
              <a:t>In Lessons 2–5, students focused on understanding </a:t>
            </a:r>
            <a:r>
              <a:rPr lang="en-US" sz="1200" dirty="0" err="1">
                <a:solidFill>
                  <a:srgbClr val="000000"/>
                </a:solidFill>
              </a:rPr>
              <a:t>Lyddie</a:t>
            </a:r>
            <a:r>
              <a:rPr lang="en-US" sz="1200" dirty="0">
                <a:solidFill>
                  <a:srgbClr val="000000"/>
                </a:solidFill>
              </a:rPr>
              <a:t>, the main character in the novel. </a:t>
            </a:r>
            <a:endParaRPr sz="1200" dirty="0">
              <a:solidFill>
                <a:srgbClr val="000000"/>
              </a:solidFill>
            </a:endParaRPr>
          </a:p>
          <a:p>
            <a:pPr marL="457200" lvl="0" indent="-298450" rtl="0">
              <a:lnSpc>
                <a:spcPct val="115000"/>
              </a:lnSpc>
              <a:spcBef>
                <a:spcPts val="0"/>
              </a:spcBef>
              <a:spcAft>
                <a:spcPts val="0"/>
              </a:spcAft>
              <a:buSzPts val="1100"/>
              <a:buFont typeface="Calibri"/>
              <a:buChar char="●"/>
            </a:pPr>
            <a:r>
              <a:rPr lang="en-US" sz="1200" dirty="0">
                <a:solidFill>
                  <a:srgbClr val="000000"/>
                </a:solidFill>
              </a:rPr>
              <a:t>The purpose of this lesson is for students to begin to focus on working conditions in the mill and how they affected </a:t>
            </a:r>
            <a:r>
              <a:rPr lang="en-US" sz="1200" dirty="0" err="1">
                <a:solidFill>
                  <a:srgbClr val="000000"/>
                </a:solidFill>
              </a:rPr>
              <a:t>Lyddie</a:t>
            </a:r>
            <a:r>
              <a:rPr lang="en-US" sz="1200" dirty="0">
                <a:solidFill>
                  <a:srgbClr val="000000"/>
                </a:solidFill>
              </a:rPr>
              <a:t>. </a:t>
            </a:r>
            <a:endParaRPr sz="1200" dirty="0">
              <a:solidFill>
                <a:srgbClr val="000000"/>
              </a:solidFill>
            </a:endParaRPr>
          </a:p>
          <a:p>
            <a:pPr marL="457200" lvl="0" indent="-298450" rtl="0">
              <a:lnSpc>
                <a:spcPct val="115000"/>
              </a:lnSpc>
              <a:spcBef>
                <a:spcPts val="0"/>
              </a:spcBef>
              <a:spcAft>
                <a:spcPts val="0"/>
              </a:spcAft>
              <a:buSzPts val="1100"/>
              <a:buFont typeface="Calibri"/>
              <a:buChar char="●"/>
            </a:pPr>
            <a:r>
              <a:rPr lang="en-US" sz="1200" dirty="0">
                <a:solidFill>
                  <a:srgbClr val="000000"/>
                </a:solidFill>
              </a:rPr>
              <a:t>This focus continues in Lessons 7 and 8 and is also the focus of the Mid-Unit 2 Assessment in Lesson 9. </a:t>
            </a:r>
            <a:endParaRPr sz="1200" dirty="0">
              <a:solidFill>
                <a:srgbClr val="000000"/>
              </a:solidFill>
            </a:endParaRPr>
          </a:p>
          <a:p>
            <a:pPr marL="457200" lvl="0" indent="-298450" rtl="0">
              <a:lnSpc>
                <a:spcPct val="115000"/>
              </a:lnSpc>
              <a:spcBef>
                <a:spcPts val="0"/>
              </a:spcBef>
              <a:spcAft>
                <a:spcPts val="0"/>
              </a:spcAft>
              <a:buSzPts val="1100"/>
              <a:buFont typeface="Calibri"/>
              <a:buChar char="●"/>
            </a:pPr>
            <a:r>
              <a:rPr lang="en-US" sz="1200" dirty="0">
                <a:solidFill>
                  <a:srgbClr val="000000"/>
                </a:solidFill>
              </a:rPr>
              <a:t>As a group, Lessons 6–9 center on RL.7.1 (gathering evidence from text) in the context of RL.7.3 (noticing how setting, character, and plot interact).</a:t>
            </a:r>
            <a:endParaRPr sz="1200" dirty="0">
              <a:solidFill>
                <a:srgbClr val="000000"/>
              </a:solidFill>
            </a:endParaRPr>
          </a:p>
          <a:p>
            <a:pPr marL="457200" lvl="0" indent="-298450" rtl="0">
              <a:lnSpc>
                <a:spcPct val="115000"/>
              </a:lnSpc>
              <a:spcBef>
                <a:spcPts val="0"/>
              </a:spcBef>
              <a:spcAft>
                <a:spcPts val="0"/>
              </a:spcAft>
              <a:buSzPts val="1100"/>
              <a:buFont typeface="Calibri"/>
              <a:buChar char="●"/>
            </a:pPr>
            <a:r>
              <a:rPr lang="en-US" sz="1200" dirty="0">
                <a:solidFill>
                  <a:srgbClr val="000000"/>
                </a:solidFill>
              </a:rPr>
              <a:t>In these lessons, students add both evidence about working conditions in the mills and questions about working conditions in the garment industry today to the </a:t>
            </a:r>
            <a:r>
              <a:rPr lang="en-US" sz="1200" b="1" dirty="0">
                <a:solidFill>
                  <a:srgbClr val="000000"/>
                </a:solidFill>
              </a:rPr>
              <a:t>Working Conditions anchor chart.</a:t>
            </a:r>
            <a:r>
              <a:rPr lang="en-US" sz="1200" dirty="0">
                <a:solidFill>
                  <a:srgbClr val="000000"/>
                </a:solidFill>
              </a:rPr>
              <a:t> </a:t>
            </a:r>
            <a:endParaRPr sz="1200" dirty="0">
              <a:solidFill>
                <a:srgbClr val="000000"/>
              </a:solidFill>
            </a:endParaRPr>
          </a:p>
          <a:p>
            <a:pPr marL="457200" lvl="0" indent="-298450" rtl="0">
              <a:lnSpc>
                <a:spcPct val="115000"/>
              </a:lnSpc>
              <a:spcBef>
                <a:spcPts val="0"/>
              </a:spcBef>
              <a:spcAft>
                <a:spcPts val="0"/>
              </a:spcAft>
              <a:buSzPts val="1100"/>
              <a:buFont typeface="Calibri"/>
              <a:buChar char="●"/>
            </a:pPr>
            <a:r>
              <a:rPr lang="en-US" sz="1200" dirty="0">
                <a:solidFill>
                  <a:srgbClr val="000000"/>
                </a:solidFill>
              </a:rPr>
              <a:t>Encourage students to use their understanding of working conditions in </a:t>
            </a:r>
            <a:r>
              <a:rPr lang="en-US" sz="1200" b="0" i="1" dirty="0" err="1">
                <a:solidFill>
                  <a:srgbClr val="000000"/>
                </a:solidFill>
              </a:rPr>
              <a:t>Lyddie</a:t>
            </a:r>
            <a:r>
              <a:rPr lang="en-US" sz="1200" i="1" dirty="0">
                <a:solidFill>
                  <a:srgbClr val="000000"/>
                </a:solidFill>
              </a:rPr>
              <a:t> </a:t>
            </a:r>
            <a:r>
              <a:rPr lang="en-US" sz="1200" dirty="0">
                <a:solidFill>
                  <a:srgbClr val="000000"/>
                </a:solidFill>
              </a:rPr>
              <a:t>to ask questions about the modern world; this will make the conversation more relevant and engaging to them. Remind students that their developing understanding of working conditions will help them in the three case studies that make up this module.</a:t>
            </a:r>
            <a:endParaRPr sz="1200" dirty="0">
              <a:solidFill>
                <a:srgbClr val="000000"/>
              </a:solidFill>
            </a:endParaRPr>
          </a:p>
          <a:p>
            <a:pPr marL="457200" lvl="0" indent="-298450" rtl="0">
              <a:lnSpc>
                <a:spcPct val="115000"/>
              </a:lnSpc>
              <a:spcBef>
                <a:spcPts val="0"/>
              </a:spcBef>
              <a:spcAft>
                <a:spcPts val="0"/>
              </a:spcAft>
              <a:buSzPts val="1100"/>
              <a:buFont typeface="Calibri"/>
              <a:buChar char="●"/>
            </a:pPr>
            <a:r>
              <a:rPr lang="en-US" sz="1200" dirty="0">
                <a:solidFill>
                  <a:srgbClr val="000000"/>
                </a:solidFill>
              </a:rPr>
              <a:t>In this lesson, students focus on </a:t>
            </a:r>
            <a:r>
              <a:rPr lang="en-US" sz="1200" b="0" dirty="0">
                <a:solidFill>
                  <a:srgbClr val="000000"/>
                </a:solidFill>
              </a:rPr>
              <a:t>pages 62-66 of </a:t>
            </a:r>
            <a:r>
              <a:rPr lang="en-US" sz="1200" b="0" i="1" dirty="0" err="1">
                <a:solidFill>
                  <a:srgbClr val="000000"/>
                </a:solidFill>
              </a:rPr>
              <a:t>Lyddie</a:t>
            </a:r>
            <a:r>
              <a:rPr lang="en-US" sz="1200" dirty="0">
                <a:solidFill>
                  <a:srgbClr val="000000"/>
                </a:solidFill>
              </a:rPr>
              <a:t>. The routine of closely reading an excerpt of the text continues, and students’ conversations about the excerpts in this lesson are practice for the </a:t>
            </a:r>
            <a:r>
              <a:rPr lang="en-US" sz="1200" b="1" dirty="0">
                <a:solidFill>
                  <a:srgbClr val="000000"/>
                </a:solidFill>
              </a:rPr>
              <a:t>Working Conditions in </a:t>
            </a:r>
            <a:r>
              <a:rPr lang="en-US" sz="1200" b="1" i="1" dirty="0" err="1">
                <a:solidFill>
                  <a:srgbClr val="000000"/>
                </a:solidFill>
              </a:rPr>
              <a:t>Lyddie</a:t>
            </a:r>
            <a:r>
              <a:rPr lang="en-US" sz="1200" b="1" dirty="0">
                <a:solidFill>
                  <a:srgbClr val="000000"/>
                </a:solidFill>
              </a:rPr>
              <a:t>: Textual Evidence note-catcher </a:t>
            </a:r>
            <a:r>
              <a:rPr lang="en-US" sz="1200" dirty="0">
                <a:solidFill>
                  <a:srgbClr val="000000"/>
                </a:solidFill>
              </a:rPr>
              <a:t>that they will complete in Lesson 8. </a:t>
            </a:r>
            <a:endParaRPr sz="1200" dirty="0">
              <a:solidFill>
                <a:srgbClr val="000000"/>
              </a:solidFill>
            </a:endParaRPr>
          </a:p>
          <a:p>
            <a:pPr marL="457200" lvl="0" indent="-298450" rtl="0">
              <a:lnSpc>
                <a:spcPct val="115000"/>
              </a:lnSpc>
              <a:spcBef>
                <a:spcPts val="0"/>
              </a:spcBef>
              <a:spcAft>
                <a:spcPts val="0"/>
              </a:spcAft>
              <a:buSzPts val="1100"/>
              <a:buFont typeface="Calibri"/>
              <a:buChar char="●"/>
            </a:pPr>
            <a:r>
              <a:rPr lang="en-US" sz="1200" dirty="0">
                <a:solidFill>
                  <a:srgbClr val="000000"/>
                </a:solidFill>
              </a:rPr>
              <a:t>The </a:t>
            </a:r>
            <a:r>
              <a:rPr lang="en-US" sz="1200" b="1" dirty="0">
                <a:solidFill>
                  <a:srgbClr val="000000"/>
                </a:solidFill>
              </a:rPr>
              <a:t>note-catcher </a:t>
            </a:r>
            <a:r>
              <a:rPr lang="en-US" sz="1200" dirty="0">
                <a:solidFill>
                  <a:srgbClr val="000000"/>
                </a:solidFill>
              </a:rPr>
              <a:t>will help them tie their understanding of working conditions to specific textual evidence (the focus of the assessment in Lesson 9) and will also be a resource when they write their essays about </a:t>
            </a:r>
            <a:r>
              <a:rPr lang="en-US" sz="1200" dirty="0" err="1">
                <a:solidFill>
                  <a:srgbClr val="000000"/>
                </a:solidFill>
              </a:rPr>
              <a:t>Lyddie</a:t>
            </a:r>
            <a:r>
              <a:rPr lang="en-US" sz="1200" dirty="0">
                <a:solidFill>
                  <a:srgbClr val="000000"/>
                </a:solidFill>
              </a:rPr>
              <a:t> later in the unit.</a:t>
            </a:r>
            <a:endParaRPr sz="1200" dirty="0">
              <a:solidFill>
                <a:srgbClr val="000000"/>
              </a:solidFill>
            </a:endParaRPr>
          </a:p>
          <a:p>
            <a:pPr marL="457200" lvl="0" indent="-298450" rtl="0">
              <a:lnSpc>
                <a:spcPct val="115000"/>
              </a:lnSpc>
              <a:spcBef>
                <a:spcPts val="0"/>
              </a:spcBef>
              <a:spcAft>
                <a:spcPts val="0"/>
              </a:spcAft>
              <a:buSzPts val="1100"/>
              <a:buFont typeface="Calibri"/>
              <a:buChar char="●"/>
            </a:pPr>
            <a:r>
              <a:rPr lang="en-US" sz="1200" dirty="0">
                <a:solidFill>
                  <a:srgbClr val="000000"/>
                </a:solidFill>
              </a:rPr>
              <a:t>In this lesson, return the </a:t>
            </a:r>
            <a:r>
              <a:rPr lang="en-US" sz="1200" b="1" dirty="0">
                <a:solidFill>
                  <a:srgbClr val="000000"/>
                </a:solidFill>
              </a:rPr>
              <a:t>Reader’s Notes for Chapters 1–7</a:t>
            </a:r>
            <a:r>
              <a:rPr lang="en-US" sz="1200" dirty="0">
                <a:solidFill>
                  <a:srgbClr val="000000"/>
                </a:solidFill>
              </a:rPr>
              <a:t> (collected in Lesson 5) with feedback. As students continue with this routine, encourage them to use this feedback to strengthen their notes. Also use the opportunity to celebrate students’ progress with taking notes and determining the meaning of words they encounter while reading.</a:t>
            </a:r>
            <a:endParaRPr sz="1200" dirty="0">
              <a:solidFill>
                <a:srgbClr val="000000"/>
              </a:solidFill>
            </a:endParaRPr>
          </a:p>
          <a:p>
            <a:pPr marL="457200" lvl="0" indent="-298450" rtl="0">
              <a:lnSpc>
                <a:spcPct val="115000"/>
              </a:lnSpc>
              <a:spcBef>
                <a:spcPts val="0"/>
              </a:spcBef>
              <a:spcAft>
                <a:spcPts val="0"/>
              </a:spcAft>
              <a:buSzPts val="1100"/>
              <a:buFont typeface="Calibri"/>
              <a:buChar char="●"/>
            </a:pPr>
            <a:r>
              <a:rPr lang="en-US" sz="1200" dirty="0">
                <a:solidFill>
                  <a:srgbClr val="000000"/>
                </a:solidFill>
              </a:rPr>
              <a:t>In advance: Review the </a:t>
            </a:r>
            <a:r>
              <a:rPr lang="en-US" sz="1200" b="1" dirty="0">
                <a:solidFill>
                  <a:srgbClr val="000000"/>
                </a:solidFill>
              </a:rPr>
              <a:t>Reader’s Notes for Chapters 1–7 </a:t>
            </a:r>
            <a:r>
              <a:rPr lang="en-US" sz="1200" dirty="0">
                <a:solidFill>
                  <a:srgbClr val="000000"/>
                </a:solidFill>
              </a:rPr>
              <a:t>and give feedback to students. Consider doing this by posting one or two exemplars for students to read. </a:t>
            </a:r>
            <a:endParaRPr sz="1200" dirty="0">
              <a:solidFill>
                <a:srgbClr val="000000"/>
              </a:solidFill>
            </a:endParaRPr>
          </a:p>
          <a:p>
            <a:pPr marL="457200" lvl="0" indent="-298450" rtl="0">
              <a:lnSpc>
                <a:spcPct val="115000"/>
              </a:lnSpc>
              <a:spcBef>
                <a:spcPts val="0"/>
              </a:spcBef>
              <a:spcAft>
                <a:spcPts val="0"/>
              </a:spcAft>
              <a:buSzPts val="1100"/>
              <a:buFont typeface="Calibri"/>
              <a:buChar char="●"/>
            </a:pPr>
            <a:r>
              <a:rPr lang="en-US" sz="1200" dirty="0">
                <a:solidFill>
                  <a:srgbClr val="000000"/>
                </a:solidFill>
              </a:rPr>
              <a:t>If many students are still struggling with this task, consider extending the Checking for Understanding time in this lesson and using it to model the </a:t>
            </a:r>
            <a:r>
              <a:rPr lang="en-US" sz="1200" b="1" dirty="0">
                <a:solidFill>
                  <a:srgbClr val="000000"/>
                </a:solidFill>
              </a:rPr>
              <a:t>Reader’s Notes</a:t>
            </a:r>
            <a:r>
              <a:rPr lang="en-US" sz="1200" dirty="0">
                <a:solidFill>
                  <a:srgbClr val="000000"/>
                </a:solidFill>
              </a:rPr>
              <a:t> again, using a structure similar to that in the Opening of Lesson 3.</a:t>
            </a:r>
            <a:endParaRPr sz="1200" dirty="0">
              <a:solidFill>
                <a:srgbClr val="000000"/>
              </a:solidFill>
            </a:endParaRPr>
          </a:p>
          <a:p>
            <a:pPr marL="457200" lvl="0" indent="-298450" rtl="0">
              <a:lnSpc>
                <a:spcPct val="115000"/>
              </a:lnSpc>
              <a:spcBef>
                <a:spcPts val="0"/>
              </a:spcBef>
              <a:spcAft>
                <a:spcPts val="0"/>
              </a:spcAft>
              <a:buSzPts val="1100"/>
              <a:buFont typeface="Calibri"/>
              <a:buChar char="●"/>
            </a:pPr>
            <a:r>
              <a:rPr lang="en-US" sz="1200" dirty="0">
                <a:solidFill>
                  <a:srgbClr val="000000"/>
                </a:solidFill>
              </a:rPr>
              <a:t>Review: </a:t>
            </a:r>
            <a:r>
              <a:rPr lang="en-US" sz="1200" b="1" i="1" dirty="0" err="1">
                <a:solidFill>
                  <a:srgbClr val="000000"/>
                </a:solidFill>
              </a:rPr>
              <a:t>Lyddie</a:t>
            </a:r>
            <a:r>
              <a:rPr lang="en-US" sz="1200" b="1" dirty="0">
                <a:solidFill>
                  <a:srgbClr val="000000"/>
                </a:solidFill>
              </a:rPr>
              <a:t> Reader’s Notes, </a:t>
            </a:r>
            <a:r>
              <a:rPr lang="en-US" sz="1200" b="0" dirty="0">
                <a:solidFill>
                  <a:srgbClr val="000000"/>
                </a:solidFill>
              </a:rPr>
              <a:t>Chapter 9 and Chapter 10, Teacher’s Edition; </a:t>
            </a:r>
            <a:r>
              <a:rPr lang="en-US" sz="1200" b="0" i="1" dirty="0" err="1">
                <a:solidFill>
                  <a:srgbClr val="000000"/>
                </a:solidFill>
              </a:rPr>
              <a:t>Lyddie</a:t>
            </a:r>
            <a:r>
              <a:rPr lang="en-US" sz="1200" b="0" dirty="0">
                <a:solidFill>
                  <a:srgbClr val="000000"/>
                </a:solidFill>
              </a:rPr>
              <a:t>, Chapters 9 and 10.</a:t>
            </a:r>
            <a:endParaRPr sz="1200" b="0" dirty="0">
              <a:solidFill>
                <a:srgbClr val="000000"/>
              </a:solidFill>
            </a:endParaRPr>
          </a:p>
          <a:p>
            <a:pPr marL="457200" lvl="0" indent="-298450" rtl="0">
              <a:lnSpc>
                <a:spcPct val="115000"/>
              </a:lnSpc>
              <a:spcBef>
                <a:spcPts val="0"/>
              </a:spcBef>
              <a:spcAft>
                <a:spcPts val="0"/>
              </a:spcAft>
              <a:buSzPts val="1100"/>
              <a:buFont typeface="Calibri"/>
              <a:buChar char="●"/>
            </a:pPr>
            <a:r>
              <a:rPr lang="en-US" sz="1200" dirty="0">
                <a:solidFill>
                  <a:srgbClr val="000000"/>
                </a:solidFill>
              </a:rPr>
              <a:t>Post: Learning targets.</a:t>
            </a:r>
            <a:endParaRPr sz="1200" dirty="0">
              <a:solidFill>
                <a:srgbClr val="000000"/>
              </a:solidFill>
            </a:endParaRPr>
          </a:p>
          <a:p>
            <a:pPr marL="0" lvl="0" indent="0" rtl="0">
              <a:lnSpc>
                <a:spcPct val="115000"/>
              </a:lnSpc>
              <a:spcBef>
                <a:spcPts val="0"/>
              </a:spcBef>
              <a:spcAft>
                <a:spcPts val="0"/>
              </a:spcAft>
              <a:buNone/>
            </a:pPr>
            <a:endParaRPr sz="1200" dirty="0">
              <a:solidFill>
                <a:srgbClr val="000000"/>
              </a:solidFill>
            </a:endParaRPr>
          </a:p>
        </p:txBody>
      </p:sp>
    </p:spTree>
    <p:extLst>
      <p:ext uri="{BB962C8B-B14F-4D97-AF65-F5344CB8AC3E}">
        <p14:creationId xmlns:p14="http://schemas.microsoft.com/office/powerpoint/2010/main" val="4016302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3f99b83215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 name="Google Shape;167;g3f99b83215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20 - 25</a:t>
            </a:r>
            <a:r>
              <a:rPr lang="en-US" b="1" i="0" u="none" strike="noStrike" cap="none" dirty="0">
                <a:solidFill>
                  <a:schemeClr val="dk1"/>
                </a:solidFill>
              </a:rPr>
              <a:t> minutes (this s</a:t>
            </a:r>
            <a:r>
              <a:rPr lang="en-US" b="1" dirty="0"/>
              <a:t>lide, 8 -10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4</a:t>
            </a:r>
            <a:endParaRPr b="1" dirty="0"/>
          </a:p>
          <a:p>
            <a:pPr marL="0" lvl="0" indent="0" rtl="0">
              <a:lnSpc>
                <a:spcPct val="100000"/>
              </a:lnSpc>
              <a:spcBef>
                <a:spcPts val="0"/>
              </a:spcBef>
              <a:spcAft>
                <a:spcPts val="0"/>
              </a:spcAft>
              <a:buClr>
                <a:schemeClr val="dk1"/>
              </a:buClr>
              <a:buSzPts val="1100"/>
              <a:buFont typeface="Arial"/>
              <a:buNone/>
            </a:pPr>
            <a:r>
              <a:rPr lang="en-US" b="1" dirty="0"/>
              <a:t>Work Time A. Close Read of Pages 62-66 in </a:t>
            </a:r>
            <a:r>
              <a:rPr lang="en-US" b="1" i="1" dirty="0" err="1"/>
              <a:t>Lyddie</a:t>
            </a:r>
            <a:r>
              <a:rPr lang="en-US" b="1" i="1" dirty="0"/>
              <a:t> </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This reading lesson mirrors the structure of students’ homework, so it does not have a Close Reading Guide. Rather than rereading text that they already read for homework, in this lesson students are encountering this section of the text for the first time.</a:t>
            </a:r>
            <a:endParaRPr dirty="0"/>
          </a:p>
          <a:p>
            <a:pPr marL="457200" marR="0" lvl="0" indent="-304800" algn="l" rtl="0">
              <a:lnSpc>
                <a:spcPct val="100000"/>
              </a:lnSpc>
              <a:spcBef>
                <a:spcPts val="0"/>
              </a:spcBef>
              <a:spcAft>
                <a:spcPts val="0"/>
              </a:spcAft>
              <a:buSzPts val="1200"/>
              <a:buFont typeface="Calibri"/>
              <a:buChar char="●"/>
            </a:pPr>
            <a:r>
              <a:rPr lang="en-US" dirty="0"/>
              <a:t>Hearing a complex text read slowly, fluently, and without interruption or explanation promotes fluency for students. They are hearing a strong reader read the text aloud with accuracy and expression and are simultaneously looking at and thinking about the words on the printed page. Be sure to set clear expectations that students read along silently in their heads as you read the text aloud.</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100000"/>
              </a:lnSpc>
              <a:spcBef>
                <a:spcPts val="0"/>
              </a:spcBef>
              <a:spcAft>
                <a:spcPts val="0"/>
              </a:spcAft>
              <a:buClr>
                <a:schemeClr val="dk1"/>
              </a:buClr>
              <a:buSzPts val="1200"/>
              <a:buFont typeface="Calibri"/>
              <a:buAutoNum type="arabicPeriod"/>
            </a:pPr>
            <a:r>
              <a:rPr lang="en-US" dirty="0"/>
              <a:t>Begin by asking students to read silently in their heads as you read the text aloud. </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Ask them to note words they do not know as you read. </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Read the text aloud with expression and drama from the beginning of Chapter 9 to the end of the first paragraph on page 66.</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Read the bottom half of the slide after the first read of pages 62-66. </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Font typeface="Calibri"/>
              <a:buChar char="●"/>
            </a:pPr>
            <a:r>
              <a:rPr lang="en-US" dirty="0"/>
              <a:t>Listen for students to be making connections between setting, character and plot.</a:t>
            </a:r>
            <a:endParaRPr dirty="0"/>
          </a:p>
          <a:p>
            <a:pPr marL="457200" lvl="0" indent="-304800" rtl="0">
              <a:lnSpc>
                <a:spcPct val="100000"/>
              </a:lnSpc>
              <a:spcBef>
                <a:spcPts val="0"/>
              </a:spcBef>
              <a:spcAft>
                <a:spcPts val="0"/>
              </a:spcAft>
              <a:buSzPts val="1200"/>
              <a:buFont typeface="Calibri"/>
              <a:buChar char="●"/>
            </a:pPr>
            <a:r>
              <a:rPr lang="en-US" dirty="0"/>
              <a:t>Look for students to be using context clues to define words.</a:t>
            </a:r>
            <a:endParaRPr dirty="0"/>
          </a:p>
          <a:p>
            <a:pPr marL="0" lvl="0" indent="0">
              <a:lnSpc>
                <a:spcPct val="100000"/>
              </a:lnSpc>
              <a:spcBef>
                <a:spcPts val="0"/>
              </a:spcBef>
              <a:spcAft>
                <a:spcPts val="0"/>
              </a:spcAft>
              <a:buClr>
                <a:schemeClr val="dk1"/>
              </a:buClr>
              <a:buSzPts val="1100"/>
              <a:buFont typeface="Arial"/>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The teacher could provide examples on a separate paper and ask students to identify if the examples are of setting, character or plot and why.</a:t>
            </a:r>
            <a:endParaRPr dirty="0"/>
          </a:p>
          <a:p>
            <a:pPr marL="457200" marR="0" lvl="0" indent="-304800" algn="l" rtl="0">
              <a:lnSpc>
                <a:spcPct val="100000"/>
              </a:lnSpc>
              <a:spcBef>
                <a:spcPts val="0"/>
              </a:spcBef>
              <a:spcAft>
                <a:spcPts val="0"/>
              </a:spcAft>
              <a:buSzPts val="1200"/>
              <a:buFont typeface="Calibri"/>
              <a:buChar char="●"/>
            </a:pPr>
            <a:r>
              <a:rPr lang="en-US" dirty="0"/>
              <a:t>The teacher could identify 2-3 words that might be unfamiliar and possibly provide the definition as well.</a:t>
            </a:r>
            <a:endParaRPr dirty="0"/>
          </a:p>
        </p:txBody>
      </p:sp>
      <p:sp>
        <p:nvSpPr>
          <p:cNvPr id="168" name="Google Shape;168;g3f99b83215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5898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f99b83215_0_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g3f99b83215_0_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20-25</a:t>
            </a:r>
            <a:r>
              <a:rPr lang="en-US" b="1" i="0" u="none" strike="noStrike" cap="none" dirty="0">
                <a:solidFill>
                  <a:schemeClr val="dk1"/>
                </a:solidFill>
              </a:rPr>
              <a:t> minutes (this </a:t>
            </a:r>
            <a:r>
              <a:rPr lang="en-US" b="1" dirty="0"/>
              <a:t>slide, 5-8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3 of 4</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Close Read of Pages 62-66 in </a:t>
            </a:r>
            <a:r>
              <a:rPr lang="en-US" b="1" i="1" dirty="0" err="1"/>
              <a:t>Lyddie</a:t>
            </a:r>
            <a:r>
              <a:rPr lang="en-US" b="1" i="1" dirty="0"/>
              <a:t> </a:t>
            </a:r>
            <a:endParaRPr sz="1100" b="1"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Students will begin to fill out the </a:t>
            </a:r>
            <a:r>
              <a:rPr lang="en-US" b="1" dirty="0"/>
              <a:t>Reader’s Notes </a:t>
            </a:r>
            <a:r>
              <a:rPr lang="en-US" dirty="0"/>
              <a:t>for Chapter 9.  </a:t>
            </a:r>
            <a:endParaRPr dirty="0"/>
          </a:p>
          <a:p>
            <a:pPr marL="457200" marR="0" lvl="0" indent="-304800" algn="l" rtl="0">
              <a:lnSpc>
                <a:spcPct val="100000"/>
              </a:lnSpc>
              <a:spcBef>
                <a:spcPts val="0"/>
              </a:spcBef>
              <a:spcAft>
                <a:spcPts val="0"/>
              </a:spcAft>
              <a:buSzPts val="1200"/>
              <a:buFont typeface="Calibri"/>
              <a:buChar char="●"/>
            </a:pPr>
            <a:r>
              <a:rPr lang="en-US" dirty="0"/>
              <a:t>Students will finish reading Chapter 9 and read all of Chapter 10 for homework.</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a:t>
            </a:r>
            <a:r>
              <a:rPr lang="en-US" b="1" dirty="0" err="1"/>
              <a:t>Lyddie</a:t>
            </a:r>
            <a:r>
              <a:rPr lang="en-US" b="1" dirty="0"/>
              <a:t> Reader’s Notes, Chapter 9 and Chapter 10</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Ask several students to share out their answers. As students share, script their answers on a copy of the </a:t>
            </a:r>
            <a:r>
              <a:rPr lang="en-US" b="1" dirty="0"/>
              <a:t>Reader’s Notes </a:t>
            </a:r>
            <a:r>
              <a:rPr lang="en-US" dirty="0"/>
              <a:t>and prompt the class to add the information to their own </a:t>
            </a:r>
            <a:r>
              <a:rPr lang="en-US" b="1" dirty="0"/>
              <a:t>Reader’s Notes</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how looking at the picture of the loom and watching the video (in Lesson 5) helped them make meaning of this text. </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share words whose definitions they determined from context or by using word parts. Point them especially to the following words and prompt them to use the </a:t>
            </a:r>
            <a:r>
              <a:rPr lang="en-US" b="1" dirty="0"/>
              <a:t>Reader’s Dictionary</a:t>
            </a:r>
            <a:r>
              <a:rPr lang="en-US" dirty="0"/>
              <a:t> for the words that appear there:</a:t>
            </a:r>
          </a:p>
          <a:p>
            <a:pPr marL="914400" lvl="1" indent="-304800" rtl="0">
              <a:lnSpc>
                <a:spcPct val="100000"/>
              </a:lnSpc>
              <a:spcBef>
                <a:spcPts val="0"/>
              </a:spcBef>
              <a:spcAft>
                <a:spcPts val="0"/>
              </a:spcAft>
              <a:buSzPts val="1200"/>
              <a:buFont typeface="Courier New" panose="02070309020205020404" pitchFamily="49" charset="0"/>
              <a:buChar char="o"/>
            </a:pPr>
            <a:r>
              <a:rPr lang="en-US" i="1"/>
              <a:t>vigilant</a:t>
            </a:r>
            <a:r>
              <a:rPr lang="en-US" i="1" dirty="0"/>
              <a:t>, din</a:t>
            </a:r>
            <a:r>
              <a:rPr lang="en-US" dirty="0"/>
              <a:t> (62), </a:t>
            </a:r>
            <a:r>
              <a:rPr lang="en-US" i="1" dirty="0"/>
              <a:t>shuttle</a:t>
            </a:r>
            <a:r>
              <a:rPr lang="en-US" dirty="0"/>
              <a:t> (63), </a:t>
            </a:r>
            <a:r>
              <a:rPr lang="en-US" i="1" dirty="0"/>
              <a:t>goods, flaw, paled, dexterity</a:t>
            </a:r>
            <a:r>
              <a:rPr lang="en-US" dirty="0"/>
              <a:t> (65). Also consider briefly sharing words related to </a:t>
            </a:r>
            <a:r>
              <a:rPr lang="en-US" i="1" dirty="0"/>
              <a:t>vigilant (vigil, vigilante)</a:t>
            </a:r>
            <a:r>
              <a:rPr lang="en-US" dirty="0"/>
              <a:t> and </a:t>
            </a:r>
            <a:r>
              <a:rPr lang="en-US" i="1" dirty="0"/>
              <a:t>dexterity (dexterous)</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Ask: </a:t>
            </a:r>
            <a:r>
              <a:rPr lang="en-US" i="1" dirty="0"/>
              <a:t>“How is the process you just went through similar to the process you use when reading for homework and completing the </a:t>
            </a:r>
            <a:r>
              <a:rPr lang="en-US" b="1" i="1" dirty="0"/>
              <a:t>Reader’s Notes</a:t>
            </a:r>
            <a:r>
              <a:rPr lang="en-US" i="1" dirty="0"/>
              <a:t>?”</a:t>
            </a:r>
            <a:endParaRPr i="1" dirty="0"/>
          </a:p>
          <a:p>
            <a:pPr marL="457200" marR="0" lvl="0" indent="-304800" algn="l" rtl="0">
              <a:lnSpc>
                <a:spcPct val="100000"/>
              </a:lnSpc>
              <a:spcBef>
                <a:spcPts val="0"/>
              </a:spcBef>
              <a:spcAft>
                <a:spcPts val="0"/>
              </a:spcAft>
              <a:buSzPts val="1200"/>
              <a:buFont typeface="Calibri"/>
              <a:buAutoNum type="arabicPeriod"/>
            </a:pPr>
            <a:r>
              <a:rPr lang="en-US" dirty="0"/>
              <a:t>Listen for them to notice that even in this exercise, they reread. They first listened to you read, and then reread with their partners to take their notes. Encourage them to reread just as much and take as much care with the work they do at home. Urge them to consider which of the things they just did in class could help them address the feedback they received on the </a:t>
            </a:r>
            <a:r>
              <a:rPr lang="en-US" b="1" dirty="0"/>
              <a:t>Reader’s Notes for Chapters 1–7</a:t>
            </a:r>
            <a:r>
              <a:rPr lang="en-US" dirty="0"/>
              <a:t>.</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When sharing out about the Chapter 9 </a:t>
            </a:r>
            <a:r>
              <a:rPr lang="en-US" b="1" dirty="0"/>
              <a:t>Reader’s Notes,</a:t>
            </a:r>
            <a:r>
              <a:rPr lang="en-US" dirty="0"/>
              <a:t> listen for students to explain the setting (</a:t>
            </a:r>
            <a:r>
              <a:rPr lang="en-US" b="1" dirty="0"/>
              <a:t>the weaving room of the mill, where mechanized looms are producing cloth</a:t>
            </a:r>
            <a:r>
              <a:rPr lang="en-US" dirty="0"/>
              <a:t>), the characters (</a:t>
            </a:r>
            <a:r>
              <a:rPr lang="en-US" b="1" dirty="0" err="1"/>
              <a:t>Lyddie</a:t>
            </a:r>
            <a:r>
              <a:rPr lang="en-US" b="1" dirty="0"/>
              <a:t>, Mr. </a:t>
            </a:r>
            <a:r>
              <a:rPr lang="en-US" b="1" dirty="0" err="1"/>
              <a:t>Mardsen</a:t>
            </a:r>
            <a:r>
              <a:rPr lang="en-US" b="1" dirty="0"/>
              <a:t>, and Diana</a:t>
            </a:r>
            <a:r>
              <a:rPr lang="en-US" dirty="0"/>
              <a:t>), and the plot (</a:t>
            </a:r>
            <a:r>
              <a:rPr lang="en-US" b="1" dirty="0"/>
              <a:t>Diana is showing </a:t>
            </a:r>
            <a:r>
              <a:rPr lang="en-US" b="1" dirty="0" err="1"/>
              <a:t>Lyddie</a:t>
            </a:r>
            <a:r>
              <a:rPr lang="en-US" b="1" dirty="0"/>
              <a:t> how to tend the looms</a:t>
            </a:r>
            <a:r>
              <a:rPr lang="en-US" dirty="0"/>
              <a:t>). </a:t>
            </a:r>
            <a:endParaRPr dirty="0"/>
          </a:p>
          <a:p>
            <a:pPr marL="457200" lvl="0" indent="-304800" rtl="0">
              <a:spcBef>
                <a:spcPts val="0"/>
              </a:spcBef>
              <a:spcAft>
                <a:spcPts val="0"/>
              </a:spcAft>
              <a:buSzPts val="1200"/>
              <a:buFont typeface="Calibri"/>
              <a:buChar char="●"/>
            </a:pPr>
            <a:r>
              <a:rPr lang="en-US" dirty="0"/>
              <a:t>In response to the question in #3, listen for them to notice that texts that have a lot of technical words place particular demands on readers; readers need to slow down and find the resources they need to make sense of these sections.</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79" name="Google Shape;179;g3f99b83215_0_4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80543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f99b83215_0_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g3f99b83215_0_5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20-25 minutes (this s</a:t>
            </a:r>
            <a:r>
              <a:rPr lang="en-US" b="1" dirty="0"/>
              <a:t>lide, 3-5</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4 of 4</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Close Read of Pages 62-66 in </a:t>
            </a:r>
            <a:r>
              <a:rPr lang="en-US" b="1" i="1" dirty="0" err="1"/>
              <a:t>Lyddie</a:t>
            </a:r>
            <a:r>
              <a:rPr lang="en-US" b="1" i="1" dirty="0"/>
              <a:t> </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Students are beginning to identify and use context clues to define words they are not familiar with.  Practicing this skill helps all readers become more fluent.</a:t>
            </a:r>
            <a:endParaRPr dirty="0"/>
          </a:p>
          <a:p>
            <a:pPr marL="457200" lvl="0" indent="-304800" rtl="0">
              <a:spcBef>
                <a:spcPts val="0"/>
              </a:spcBef>
              <a:spcAft>
                <a:spcPts val="0"/>
              </a:spcAft>
              <a:buSzPts val="1200"/>
              <a:buFont typeface="Calibri"/>
              <a:buChar char="●"/>
            </a:pPr>
            <a:r>
              <a:rPr lang="en-US" dirty="0"/>
              <a:t>The teacher could consider listing the words and definitions on the board as the students share them.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share words whose definitions they determined from context or by using word parts. </a:t>
            </a:r>
            <a:endParaRPr dirty="0"/>
          </a:p>
          <a:p>
            <a:pPr marL="457200" marR="0" lvl="0" indent="-304800" algn="l" rtl="0">
              <a:lnSpc>
                <a:spcPct val="100000"/>
              </a:lnSpc>
              <a:spcBef>
                <a:spcPts val="0"/>
              </a:spcBef>
              <a:spcAft>
                <a:spcPts val="0"/>
              </a:spcAft>
              <a:buSzPts val="1200"/>
              <a:buFont typeface="Calibri"/>
              <a:buAutoNum type="arabicPeriod"/>
            </a:pPr>
            <a:r>
              <a:rPr lang="en-US" dirty="0"/>
              <a:t>Point them especially to the following words and prompt them to use the </a:t>
            </a:r>
            <a:r>
              <a:rPr lang="en-US" b="1" dirty="0"/>
              <a:t>Reader’s Dictionary </a:t>
            </a:r>
            <a:r>
              <a:rPr lang="en-US" dirty="0"/>
              <a:t>for the words that appear there:</a:t>
            </a:r>
            <a:r>
              <a:rPr lang="en-US" baseline="0" dirty="0"/>
              <a:t> </a:t>
            </a:r>
            <a:r>
              <a:rPr lang="en-US" i="1" dirty="0"/>
              <a:t>vigilant, din</a:t>
            </a:r>
            <a:r>
              <a:rPr lang="en-US" dirty="0"/>
              <a:t> (62), </a:t>
            </a:r>
            <a:r>
              <a:rPr lang="en-US" i="1" dirty="0"/>
              <a:t>shuttle</a:t>
            </a:r>
            <a:r>
              <a:rPr lang="en-US" dirty="0"/>
              <a:t> (63), </a:t>
            </a:r>
            <a:r>
              <a:rPr lang="en-US" i="1" dirty="0"/>
              <a:t>goods, flaw, paled, dexterity</a:t>
            </a:r>
            <a:r>
              <a:rPr lang="en-US" dirty="0"/>
              <a:t> (65). Also consider briefly sharing words related to </a:t>
            </a:r>
            <a:r>
              <a:rPr lang="en-US" i="1" dirty="0"/>
              <a:t>vigilant (vigil, vigilante)</a:t>
            </a:r>
            <a:r>
              <a:rPr lang="en-US" dirty="0"/>
              <a:t> and </a:t>
            </a:r>
            <a:r>
              <a:rPr lang="en-US" i="1" dirty="0"/>
              <a:t>dexterity (dexterous)</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Ask: </a:t>
            </a:r>
            <a:r>
              <a:rPr lang="en-US" i="1" dirty="0"/>
              <a:t>“How is the process you just went through similar to the process you use when reading for homework and completing the </a:t>
            </a:r>
            <a:r>
              <a:rPr lang="en-US" b="1" i="1" dirty="0"/>
              <a:t>Reader’s Notes</a:t>
            </a:r>
            <a:r>
              <a:rPr lang="en-US" i="1" dirty="0"/>
              <a:t>?”</a:t>
            </a:r>
            <a:endParaRPr i="1" dirty="0"/>
          </a:p>
          <a:p>
            <a:pPr marL="457200" marR="0" lvl="0" indent="-304800" algn="l" rtl="0">
              <a:lnSpc>
                <a:spcPct val="100000"/>
              </a:lnSpc>
              <a:spcBef>
                <a:spcPts val="0"/>
              </a:spcBef>
              <a:spcAft>
                <a:spcPts val="0"/>
              </a:spcAft>
              <a:buSzPts val="1200"/>
              <a:buFont typeface="Calibri"/>
              <a:buAutoNum type="arabicPeriod"/>
            </a:pPr>
            <a:r>
              <a:rPr lang="en-US" dirty="0"/>
              <a:t>Encourage them to reread just as much and take as much care with the work they do at home. Urge them to consider which of the things they just did in class could help them address the feedback they received on the </a:t>
            </a:r>
            <a:r>
              <a:rPr lang="en-US" b="1" dirty="0"/>
              <a:t>Reader’s Notes for Chapters 1–7</a:t>
            </a:r>
            <a:r>
              <a:rPr lang="en-US" dirty="0"/>
              <a:t>.</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Listen for them to notice that even in this exercise, they reread: They first listened to you read, and then reread with their partners to take their notes.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marR="0" lvl="0" indent="-304800" algn="l" rtl="0">
              <a:lnSpc>
                <a:spcPct val="100000"/>
              </a:lnSpc>
              <a:spcBef>
                <a:spcPts val="0"/>
              </a:spcBef>
              <a:spcAft>
                <a:spcPts val="0"/>
              </a:spcAft>
              <a:buSzPts val="1200"/>
              <a:buFont typeface="Calibri"/>
              <a:buChar char="●"/>
            </a:pPr>
            <a:r>
              <a:rPr lang="en-US" dirty="0"/>
              <a:t>The teacher could assist students by asking context or word part questions to guide them to the definitions.</a:t>
            </a:r>
            <a:endParaRPr dirty="0"/>
          </a:p>
        </p:txBody>
      </p:sp>
      <p:sp>
        <p:nvSpPr>
          <p:cNvPr id="189" name="Google Shape;189;g3f99b83215_0_5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731095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df4d7c66e_0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Google Shape;198;g3df4d7c66e_0_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10 -1</a:t>
            </a:r>
            <a:r>
              <a:rPr lang="en-US" b="1" dirty="0"/>
              <a:t>5</a:t>
            </a:r>
            <a:r>
              <a:rPr lang="en-US" b="1" i="0" u="none" strike="noStrike" cap="none" dirty="0">
                <a:solidFill>
                  <a:schemeClr val="dk1"/>
                </a:solidFill>
              </a:rPr>
              <a:t> </a:t>
            </a:r>
            <a:r>
              <a:rPr lang="en-US" b="1" dirty="0"/>
              <a:t>minutes (this slide, 1-2</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3</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Work Time B. Adding to Working Conditions Anchor Chart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The students should have a personal copy of the anchor chart but there should be a chart-sized one posted in the classroom as well.</a:t>
            </a:r>
            <a:endParaRPr dirty="0"/>
          </a:p>
          <a:p>
            <a:pPr marL="457200" marR="0" lvl="0" indent="-304800" algn="l" rtl="0">
              <a:lnSpc>
                <a:spcPct val="100000"/>
              </a:lnSpc>
              <a:spcBef>
                <a:spcPts val="0"/>
              </a:spcBef>
              <a:spcAft>
                <a:spcPts val="0"/>
              </a:spcAft>
              <a:buSzPts val="1200"/>
              <a:buFont typeface="Calibri"/>
              <a:buChar char="●"/>
            </a:pPr>
            <a:r>
              <a:rPr lang="en-US" dirty="0"/>
              <a:t>The purpose of returning to the </a:t>
            </a:r>
            <a:r>
              <a:rPr lang="en-US" b="1" dirty="0"/>
              <a:t>Working Conditions anchor chart </a:t>
            </a:r>
            <a:r>
              <a:rPr lang="en-US" dirty="0"/>
              <a:t>is to continue to make connections between history and today.</a:t>
            </a:r>
            <a:endParaRPr dirty="0"/>
          </a:p>
          <a:p>
            <a:pPr marL="457200" marR="0" lvl="0" indent="-304800" algn="l" rtl="0">
              <a:lnSpc>
                <a:spcPct val="100000"/>
              </a:lnSpc>
              <a:spcBef>
                <a:spcPts val="0"/>
              </a:spcBef>
              <a:spcAft>
                <a:spcPts val="0"/>
              </a:spcAft>
              <a:buSzPts val="1200"/>
              <a:buFont typeface="Calibri"/>
              <a:buChar char="●"/>
            </a:pPr>
            <a:r>
              <a:rPr lang="en-US" dirty="0"/>
              <a:t>Students will work with their Warp Threads Discussion Appointment.</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Remind students of the protocol for using Discussion Appointments and direct them to move to sit with the next Discussion Appointment (Warp Threads) on their </a:t>
            </a:r>
            <a:r>
              <a:rPr lang="en-US" b="1" dirty="0"/>
              <a:t>Weaving Room Discussion Appointment handout</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Once students are settled, explain that as they learn about </a:t>
            </a:r>
            <a:r>
              <a:rPr lang="en-US" dirty="0" err="1"/>
              <a:t>Lyddie’s</a:t>
            </a:r>
            <a:r>
              <a:rPr lang="en-US" dirty="0"/>
              <a:t> working conditions, they will add to the </a:t>
            </a:r>
            <a:r>
              <a:rPr lang="en-US" b="1" dirty="0"/>
              <a:t>Working Conditions anchor chart</a:t>
            </a:r>
            <a:r>
              <a:rPr lang="en-US" dirty="0"/>
              <a:t>. Direct students to get out their </a:t>
            </a:r>
            <a:r>
              <a:rPr lang="en-US" b="1" dirty="0"/>
              <a:t>Working Conditions anchor chart, student version</a:t>
            </a:r>
            <a:r>
              <a:rPr lang="en-US" dirty="0"/>
              <a:t> from Lesson 1, which is a replica of the </a:t>
            </a:r>
            <a:r>
              <a:rPr lang="en-US" b="1" dirty="0"/>
              <a:t>Working Conditions anchor chart </a:t>
            </a:r>
            <a:r>
              <a:rPr lang="en-US" dirty="0"/>
              <a:t>that is posted.</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that today they will add to the chart anything they learned from these pages about working conditions in the mill, as well as what the chart made them wonder about working conditions in the garment industry today.</a:t>
            </a:r>
            <a:endParaRPr dirty="0"/>
          </a:p>
          <a:p>
            <a:pPr marL="0" marR="0" lvl="0" indent="0" algn="l" rtl="0">
              <a:lnSpc>
                <a:spcPct val="100000"/>
              </a:lnSpc>
              <a:spcBef>
                <a:spcPts val="0"/>
              </a:spcBef>
              <a:spcAft>
                <a:spcPts val="0"/>
              </a:spcAft>
              <a:buNone/>
            </a:pPr>
            <a:endParaRPr dirty="0"/>
          </a:p>
          <a:p>
            <a:pPr marL="0" lvl="0" indent="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a:spcBef>
                <a:spcPts val="0"/>
              </a:spcBef>
              <a:spcAft>
                <a:spcPts val="0"/>
              </a:spcAft>
              <a:buSzPts val="1200"/>
              <a:buFont typeface="Calibri"/>
              <a:buChar char="●"/>
            </a:pPr>
            <a:r>
              <a:rPr lang="en-US" dirty="0"/>
              <a:t>Look for all students to have the </a:t>
            </a:r>
            <a:r>
              <a:rPr lang="en-US" b="1" dirty="0"/>
              <a:t>Working Conditions anchor chart</a:t>
            </a:r>
            <a:r>
              <a:rPr lang="en-US" dirty="0"/>
              <a:t> out and ready to work on.</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Support for Any Students Who Need It: None</a:t>
            </a:r>
            <a:endParaRPr dirty="0"/>
          </a:p>
          <a:p>
            <a:pPr marL="914400" marR="0" lvl="0" indent="0" algn="l" rtl="0">
              <a:lnSpc>
                <a:spcPct val="100000"/>
              </a:lnSpc>
              <a:spcBef>
                <a:spcPts val="0"/>
              </a:spcBef>
              <a:spcAft>
                <a:spcPts val="0"/>
              </a:spcAft>
              <a:buNone/>
            </a:pPr>
            <a:endParaRPr i="0" u="none" strike="noStrike" cap="none" dirty="0">
              <a:solidFill>
                <a:schemeClr val="dk1"/>
              </a:solidFill>
            </a:endParaRPr>
          </a:p>
        </p:txBody>
      </p:sp>
      <p:sp>
        <p:nvSpPr>
          <p:cNvPr id="199" name="Google Shape;199;g3df4d7c66e_0_2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05565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fabff1bbf_0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0" name="Google Shape;210;g3fabff1bbf_0_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10 -1</a:t>
            </a:r>
            <a:r>
              <a:rPr lang="en-US" b="1" dirty="0"/>
              <a:t>5</a:t>
            </a:r>
            <a:r>
              <a:rPr lang="en-US" b="1" i="0" u="none" strike="noStrike" cap="none" dirty="0">
                <a:solidFill>
                  <a:schemeClr val="dk1"/>
                </a:solidFill>
              </a:rPr>
              <a:t> </a:t>
            </a:r>
            <a:r>
              <a:rPr lang="en-US" b="1" dirty="0"/>
              <a:t>minutes (this slide, 5-8</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3</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100000"/>
              </a:lnSpc>
              <a:spcBef>
                <a:spcPts val="0"/>
              </a:spcBef>
              <a:spcAft>
                <a:spcPts val="0"/>
              </a:spcAft>
              <a:buClr>
                <a:schemeClr val="dk1"/>
              </a:buClr>
              <a:buSzPts val="1200"/>
              <a:buFont typeface="Calibri"/>
              <a:buNone/>
            </a:pPr>
            <a:r>
              <a:rPr lang="en-US" b="1" dirty="0"/>
              <a:t>Work Time B. Adding to Working Conditions Anchor Chart </a:t>
            </a:r>
            <a:endParaRPr b="1" dirty="0"/>
          </a:p>
          <a:p>
            <a:pPr marL="0" lvl="0" indent="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0"/>
              </a:spcBef>
              <a:spcAft>
                <a:spcPts val="0"/>
              </a:spcAft>
              <a:buClr>
                <a:schemeClr val="dk1"/>
              </a:buClr>
              <a:buSzPts val="1200"/>
              <a:buFont typeface="Calibri"/>
              <a:buNone/>
            </a:pPr>
            <a:r>
              <a:rPr lang="en-US" dirty="0"/>
              <a:t>Teaching Notes:</a:t>
            </a:r>
            <a:endParaRPr dirty="0"/>
          </a:p>
          <a:p>
            <a:pPr marL="457200" lvl="0" indent="-304800" rtl="0">
              <a:lnSpc>
                <a:spcPct val="100000"/>
              </a:lnSpc>
              <a:spcBef>
                <a:spcPts val="0"/>
              </a:spcBef>
              <a:spcAft>
                <a:spcPts val="0"/>
              </a:spcAft>
              <a:buClr>
                <a:schemeClr val="dk1"/>
              </a:buClr>
              <a:buSzPts val="1200"/>
              <a:buChar char="●"/>
            </a:pPr>
            <a:r>
              <a:rPr lang="en-US" dirty="0"/>
              <a:t>Three quotes will be posted for student analysis.  The first one will be modeled by the teacher so the students understand and can duplicate the process.  </a:t>
            </a:r>
            <a:endParaRPr dirty="0"/>
          </a:p>
          <a:p>
            <a:pPr marL="0" lvl="0" indent="0" rtl="0">
              <a:lnSpc>
                <a:spcPct val="100000"/>
              </a:lnSpc>
              <a:spcBef>
                <a:spcPts val="0"/>
              </a:spcBef>
              <a:spcAft>
                <a:spcPts val="0"/>
              </a:spcAft>
              <a:buClr>
                <a:schemeClr val="dk1"/>
              </a:buClr>
              <a:buSzPts val="1100"/>
              <a:buFont typeface="Arial"/>
              <a:buNone/>
            </a:pPr>
            <a:endParaRPr dirty="0"/>
          </a:p>
          <a:p>
            <a:pPr marL="0" lvl="0" indent="0" rtl="0">
              <a:lnSpc>
                <a:spcPct val="100000"/>
              </a:lnSpc>
              <a:spcBef>
                <a:spcPts val="0"/>
              </a:spcBef>
              <a:spcAft>
                <a:spcPts val="0"/>
              </a:spcAft>
              <a:buClr>
                <a:schemeClr val="dk1"/>
              </a:buClr>
              <a:buSzPts val="1200"/>
              <a:buFont typeface="Calibri"/>
              <a:buNone/>
            </a:pPr>
            <a:r>
              <a:rPr lang="en-US" dirty="0"/>
              <a:t>Teacher Actions:</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Post the</a:t>
            </a:r>
            <a:r>
              <a:rPr lang="en-US" b="1" dirty="0"/>
              <a:t> </a:t>
            </a:r>
            <a:r>
              <a:rPr lang="en-US" b="0" dirty="0"/>
              <a:t>first</a:t>
            </a:r>
            <a:r>
              <a:rPr lang="en-US" dirty="0"/>
              <a:t> of the</a:t>
            </a:r>
            <a:r>
              <a:rPr lang="en-US" b="1" dirty="0"/>
              <a:t> three quotes from Chapter 9</a:t>
            </a:r>
            <a:r>
              <a:rPr lang="en-US" dirty="0"/>
              <a:t> and invite students to analyze it. (It is on the slide)</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Emphasize that analyzing often involves explaining what a quote means or the significance of the quote. They had practice with this when reading </a:t>
            </a:r>
            <a:r>
              <a:rPr lang="en-US" i="1" dirty="0"/>
              <a:t>A Long Walk to Water</a:t>
            </a:r>
            <a:r>
              <a:rPr lang="en-US" dirty="0"/>
              <a:t>.</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Read and post this quote and tell students you will model analyzing it:</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“She [</a:t>
            </a:r>
            <a:r>
              <a:rPr lang="en-US" dirty="0" err="1"/>
              <a:t>Lyddie</a:t>
            </a:r>
            <a:r>
              <a:rPr lang="en-US" dirty="0"/>
              <a:t>] took pride in her strength, but it took all of her might to yank the metal lever into place.… Still, the physical strength the work required paled beside the dexterity needed to rethread a shuttle quickly or, heaven help her, tie one of those infernal weaver’s knots (p. 65).”</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Begin to model. Point out to students that first they will need to carefully reread this passage and make sure they understand what it means.</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Model paraphrasing one sentence at a time. Say something like: </a:t>
            </a:r>
            <a:r>
              <a:rPr lang="en-US" i="1" dirty="0"/>
              <a:t>“When I reread, I can see that the first sentence means that </a:t>
            </a:r>
            <a:r>
              <a:rPr lang="en-US" i="1" dirty="0" err="1"/>
              <a:t>Lyddie</a:t>
            </a:r>
            <a:r>
              <a:rPr lang="en-US" i="1" dirty="0"/>
              <a:t> was proud of how strong she was, but it still took all of her strength to move the lever.” </a:t>
            </a:r>
            <a:endParaRPr i="1" dirty="0"/>
          </a:p>
          <a:p>
            <a:pPr marL="457200" lvl="0" indent="-304800" rtl="0">
              <a:lnSpc>
                <a:spcPct val="100000"/>
              </a:lnSpc>
              <a:spcBef>
                <a:spcPts val="0"/>
              </a:spcBef>
              <a:spcAft>
                <a:spcPts val="0"/>
              </a:spcAft>
              <a:buClr>
                <a:schemeClr val="dk1"/>
              </a:buClr>
              <a:buSzPts val="1200"/>
              <a:buFont typeface="Calibri"/>
              <a:buAutoNum type="arabicPeriod"/>
            </a:pPr>
            <a:r>
              <a:rPr lang="en-US" dirty="0"/>
              <a:t>Then say, “</a:t>
            </a:r>
            <a:r>
              <a:rPr lang="en-US" i="1" dirty="0"/>
              <a:t>The next sentence is a little confusing, as some of the words are hard. It is comparing the amount of strength the job requires to dexterity, which means how coordinated your fine motor skills are. When it says the strength required ‘paled beside the dexterity,’ I think that means that the strength is like a more pale color—not as strong. So I think this sentence is a comparison; it is saying that even though pulling the lever requires a lot of strength, it is even harder to thread the shuttle or tie a knot.”</a:t>
            </a:r>
            <a:endParaRPr i="1" dirty="0"/>
          </a:p>
          <a:p>
            <a:pPr marL="457200" lvl="0" indent="-304800" rtl="0">
              <a:lnSpc>
                <a:spcPct val="100000"/>
              </a:lnSpc>
              <a:spcBef>
                <a:spcPts val="0"/>
              </a:spcBef>
              <a:spcAft>
                <a:spcPts val="0"/>
              </a:spcAft>
              <a:buClr>
                <a:schemeClr val="dk1"/>
              </a:buClr>
              <a:buSzPts val="1200"/>
              <a:buFont typeface="Calibri"/>
              <a:buAutoNum type="arabicPeriod"/>
            </a:pPr>
            <a:r>
              <a:rPr lang="en-US" dirty="0"/>
              <a:t>Next say, </a:t>
            </a:r>
            <a:r>
              <a:rPr lang="en-US" i="1" dirty="0"/>
              <a:t>“Now that I know what this sentence is saying, I can enter the information on my </a:t>
            </a:r>
            <a:r>
              <a:rPr lang="en-US" b="1" i="1" dirty="0"/>
              <a:t>Working Conditions anchor chart</a:t>
            </a:r>
            <a:r>
              <a:rPr lang="en-US" i="1" dirty="0"/>
              <a:t>. Since it is about what muscles the work requires, I am going to put it under Health, Safety, and Environment. I imagine that pulling a lever hard many times a day or doing small motions with your hands could make you really tired or create some muscle problems. So I am going to write: ‘hard to pull lever (takes strength) and thread shuttle/tie knots.’”</a:t>
            </a:r>
            <a:endParaRPr i="1" dirty="0"/>
          </a:p>
          <a:p>
            <a:pPr marL="457200" lvl="0" indent="-304800" rtl="0">
              <a:lnSpc>
                <a:spcPct val="100000"/>
              </a:lnSpc>
              <a:spcBef>
                <a:spcPts val="0"/>
              </a:spcBef>
              <a:spcAft>
                <a:spcPts val="0"/>
              </a:spcAft>
              <a:buClr>
                <a:schemeClr val="dk1"/>
              </a:buClr>
              <a:buSzPts val="1200"/>
              <a:buFont typeface="Calibri"/>
              <a:buAutoNum type="arabicPeriod"/>
            </a:pPr>
            <a:r>
              <a:rPr lang="en-US" dirty="0"/>
              <a:t>Continue by saying, </a:t>
            </a:r>
            <a:r>
              <a:rPr lang="en-US" i="1" dirty="0"/>
              <a:t>“This makes me wonder about garment workers today. I wonder if they are tired at the end of the day, or if their hands or arms hurt. I am going to write: ‘Is their work physically demanding?’ in the Questions column of the Health, Safety, and Environment part of my chart.”</a:t>
            </a:r>
            <a:endParaRPr dirty="0"/>
          </a:p>
          <a:p>
            <a:pPr marL="0" lvl="0" indent="0" rtl="0">
              <a:lnSpc>
                <a:spcPct val="100000"/>
              </a:lnSpc>
              <a:spcBef>
                <a:spcPts val="0"/>
              </a:spcBef>
              <a:spcAft>
                <a:spcPts val="0"/>
              </a:spcAft>
              <a:buClr>
                <a:schemeClr val="dk1"/>
              </a:buClr>
              <a:buSzPts val="1100"/>
              <a:buFont typeface="Arial"/>
              <a:buNone/>
            </a:pPr>
            <a:endParaRPr dirty="0"/>
          </a:p>
          <a:p>
            <a:pPr marL="0" lvl="0" indent="0" rtl="0">
              <a:lnSpc>
                <a:spcPct val="100000"/>
              </a:lnSpc>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Clr>
                <a:schemeClr val="dk1"/>
              </a:buClr>
              <a:buSzPts val="1200"/>
              <a:buFont typeface="Calibri"/>
              <a:buChar char="●"/>
            </a:pPr>
            <a:r>
              <a:rPr lang="en-US" dirty="0"/>
              <a:t>Look for students to be engaged and filling in their personal chart.</a:t>
            </a:r>
            <a:endParaRPr dirty="0"/>
          </a:p>
          <a:p>
            <a:pPr marL="0" lvl="0" indent="0" rtl="0">
              <a:lnSpc>
                <a:spcPct val="100000"/>
              </a:lnSpc>
              <a:spcBef>
                <a:spcPts val="0"/>
              </a:spcBef>
              <a:spcAft>
                <a:spcPts val="0"/>
              </a:spcAft>
              <a:buClr>
                <a:schemeClr val="dk1"/>
              </a:buClr>
              <a:buSzPts val="1100"/>
              <a:buFont typeface="Arial"/>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lvl="0" indent="-304800" rtl="0">
              <a:lnSpc>
                <a:spcPct val="100000"/>
              </a:lnSpc>
              <a:spcBef>
                <a:spcPts val="0"/>
              </a:spcBef>
              <a:spcAft>
                <a:spcPts val="0"/>
              </a:spcAft>
              <a:buClr>
                <a:schemeClr val="dk1"/>
              </a:buClr>
              <a:buSzPts val="1200"/>
              <a:buFont typeface="Calibri"/>
              <a:buChar char="●"/>
            </a:pPr>
            <a:r>
              <a:rPr lang="en-US" dirty="0"/>
              <a:t>Additional support can be provided by filling in parts of the chart ahead of time.</a:t>
            </a:r>
            <a:endParaRPr dirty="0"/>
          </a:p>
          <a:p>
            <a:pPr marL="457200" lvl="0" indent="0" rtl="0">
              <a:lnSpc>
                <a:spcPct val="100000"/>
              </a:lnSpc>
              <a:spcBef>
                <a:spcPts val="0"/>
              </a:spcBef>
              <a:spcAft>
                <a:spcPts val="0"/>
              </a:spcAft>
              <a:buClr>
                <a:schemeClr val="dk1"/>
              </a:buClr>
              <a:buSzPts val="1100"/>
              <a:buFont typeface="Arial"/>
              <a:buNone/>
            </a:pPr>
            <a:endParaRPr dirty="0"/>
          </a:p>
          <a:p>
            <a:pPr marL="0" marR="0" lvl="0" indent="0" algn="l" rtl="0">
              <a:lnSpc>
                <a:spcPct val="100000"/>
              </a:lnSpc>
              <a:spcBef>
                <a:spcPts val="0"/>
              </a:spcBef>
              <a:spcAft>
                <a:spcPts val="0"/>
              </a:spcAft>
              <a:buNone/>
            </a:pPr>
            <a:endParaRPr dirty="0"/>
          </a:p>
        </p:txBody>
      </p:sp>
      <p:sp>
        <p:nvSpPr>
          <p:cNvPr id="211" name="Google Shape;211;g3fabff1bbf_0_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185034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fabff1bbf_0_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g3fabff1bbf_0_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Clr>
                <a:schemeClr val="dk1"/>
              </a:buClr>
              <a:buSzPts val="1200"/>
              <a:buFont typeface="Calibri"/>
              <a:buNone/>
            </a:pPr>
            <a:r>
              <a:rPr lang="en-US" b="1" dirty="0"/>
              <a:t>Suggested slide pacing: 10-15 minutes (this slide, 7-10 minutes)</a:t>
            </a:r>
            <a:endParaRPr b="1" dirty="0"/>
          </a:p>
          <a:p>
            <a:pPr marL="0" lvl="0" indent="0" rtl="0">
              <a:lnSpc>
                <a:spcPct val="100000"/>
              </a:lnSpc>
              <a:spcBef>
                <a:spcPts val="0"/>
              </a:spcBef>
              <a:spcAft>
                <a:spcPts val="0"/>
              </a:spcAft>
              <a:buClr>
                <a:schemeClr val="dk1"/>
              </a:buClr>
              <a:buSzPts val="1200"/>
              <a:buFont typeface="Calibri"/>
              <a:buNone/>
            </a:pPr>
            <a:r>
              <a:rPr lang="en-US" b="1" dirty="0"/>
              <a:t>Student Grouping: Whole Group</a:t>
            </a:r>
          </a:p>
          <a:p>
            <a:pPr marL="0" lvl="0" indent="0" rtl="0">
              <a:lnSpc>
                <a:spcPct val="100000"/>
              </a:lnSpc>
              <a:spcBef>
                <a:spcPts val="0"/>
              </a:spcBef>
              <a:spcAft>
                <a:spcPts val="0"/>
              </a:spcAft>
              <a:buClr>
                <a:schemeClr val="dk1"/>
              </a:buClr>
              <a:buSzPts val="1200"/>
              <a:buFont typeface="Calibri"/>
              <a:buNone/>
            </a:pPr>
            <a:endParaRPr b="1" dirty="0"/>
          </a:p>
          <a:p>
            <a:pPr marL="0" lvl="0" indent="0" rtl="0">
              <a:lnSpc>
                <a:spcPct val="100000"/>
              </a:lnSpc>
              <a:spcBef>
                <a:spcPts val="0"/>
              </a:spcBef>
              <a:spcAft>
                <a:spcPts val="0"/>
              </a:spcAft>
              <a:buClr>
                <a:schemeClr val="dk1"/>
              </a:buClr>
              <a:buSzPts val="1200"/>
              <a:buFont typeface="Calibri"/>
              <a:buNone/>
            </a:pPr>
            <a:r>
              <a:rPr lang="en-US" b="1" dirty="0"/>
              <a:t>Slide 3 of 3</a:t>
            </a:r>
            <a:endParaRPr b="1" dirty="0"/>
          </a:p>
          <a:p>
            <a:pPr marL="0" lvl="0" indent="0" rtl="0">
              <a:lnSpc>
                <a:spcPct val="100000"/>
              </a:lnSpc>
              <a:spcBef>
                <a:spcPts val="0"/>
              </a:spcBef>
              <a:spcAft>
                <a:spcPts val="0"/>
              </a:spcAft>
              <a:buClr>
                <a:schemeClr val="dk1"/>
              </a:buClr>
              <a:buSzPts val="1200"/>
              <a:buFont typeface="Calibri"/>
              <a:buNone/>
            </a:pPr>
            <a:endParaRPr b="1" dirty="0"/>
          </a:p>
          <a:p>
            <a:pPr marL="0" lvl="0" indent="0" rtl="0">
              <a:lnSpc>
                <a:spcPct val="100000"/>
              </a:lnSpc>
              <a:spcBef>
                <a:spcPts val="0"/>
              </a:spcBef>
              <a:spcAft>
                <a:spcPts val="0"/>
              </a:spcAft>
              <a:buClr>
                <a:schemeClr val="dk1"/>
              </a:buClr>
              <a:buSzPts val="1200"/>
              <a:buFont typeface="Calibri"/>
              <a:buNone/>
            </a:pPr>
            <a:r>
              <a:rPr lang="en-US" b="1" dirty="0"/>
              <a:t>Work Time B. Adding to Working Conditions Anchor Chart </a:t>
            </a:r>
            <a:endParaRPr b="1" dirty="0"/>
          </a:p>
          <a:p>
            <a:pPr marL="0" lvl="0" indent="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0"/>
              </a:spcBef>
              <a:spcAft>
                <a:spcPts val="0"/>
              </a:spcAft>
              <a:buClr>
                <a:schemeClr val="dk1"/>
              </a:buClr>
              <a:buSzPts val="1200"/>
              <a:buFont typeface="Calibri"/>
              <a:buNone/>
            </a:pPr>
            <a:r>
              <a:rPr lang="en-US" dirty="0"/>
              <a:t>Teaching Notes:</a:t>
            </a:r>
            <a:endParaRPr dirty="0"/>
          </a:p>
          <a:p>
            <a:pPr marL="457200" lvl="0" indent="-304800" rtl="0">
              <a:lnSpc>
                <a:spcPct val="100000"/>
              </a:lnSpc>
              <a:spcBef>
                <a:spcPts val="0"/>
              </a:spcBef>
              <a:spcAft>
                <a:spcPts val="0"/>
              </a:spcAft>
              <a:buClr>
                <a:schemeClr val="dk1"/>
              </a:buClr>
              <a:buSzPts val="1200"/>
              <a:buFont typeface="Calibri"/>
              <a:buChar char="●"/>
            </a:pPr>
            <a:r>
              <a:rPr lang="en-US" dirty="0"/>
              <a:t>Analysis is one of the more challenging skills for 7th graders.  Giving them as much practice identifying why a quote is important and how it connects to a central idea is good practice for developing fluent readers and writers.</a:t>
            </a:r>
            <a:endParaRPr dirty="0"/>
          </a:p>
          <a:p>
            <a:pPr marL="0" lvl="0" indent="0" rtl="0">
              <a:lnSpc>
                <a:spcPct val="100000"/>
              </a:lnSpc>
              <a:spcBef>
                <a:spcPts val="0"/>
              </a:spcBef>
              <a:spcAft>
                <a:spcPts val="0"/>
              </a:spcAft>
              <a:buClr>
                <a:schemeClr val="dk1"/>
              </a:buClr>
              <a:buSzPts val="1100"/>
              <a:buFont typeface="Arial"/>
              <a:buNone/>
            </a:pPr>
            <a:endParaRPr dirty="0"/>
          </a:p>
          <a:p>
            <a:pPr marL="0" lvl="0" indent="0" rtl="0">
              <a:lnSpc>
                <a:spcPct val="100000"/>
              </a:lnSpc>
              <a:spcBef>
                <a:spcPts val="0"/>
              </a:spcBef>
              <a:spcAft>
                <a:spcPts val="0"/>
              </a:spcAft>
              <a:buClr>
                <a:schemeClr val="dk1"/>
              </a:buClr>
              <a:buSzPts val="1200"/>
              <a:buFont typeface="Calibri"/>
              <a:buNone/>
            </a:pPr>
            <a:r>
              <a:rPr lang="en-US" dirty="0"/>
              <a:t>Teacher Actions:</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Direct students to work with their partners to analyze and evaluate the other two posted quotes and to add their ideas to their </a:t>
            </a:r>
            <a:r>
              <a:rPr lang="en-US" b="1" dirty="0"/>
              <a:t>Working Conditions anchor chart</a:t>
            </a:r>
            <a:r>
              <a:rPr lang="en-US" dirty="0"/>
              <a:t>. </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Tell them that after they do those quotes, they can add any other information or questions about working conditions to the </a:t>
            </a:r>
            <a:r>
              <a:rPr lang="en-US" b="0" dirty="0"/>
              <a:t>chart</a:t>
            </a:r>
            <a:r>
              <a:rPr lang="en-US" dirty="0"/>
              <a:t> from pages 62–66.</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After students have worked on this, refocus whole class and call on several pairs to share out. </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As students share, prompt them to explain what in the text supports their ideas and add their ideas to the </a:t>
            </a:r>
            <a:r>
              <a:rPr lang="en-US" b="0" dirty="0"/>
              <a:t>class’s</a:t>
            </a:r>
            <a:r>
              <a:rPr lang="en-US" b="1" dirty="0"/>
              <a:t> Working Conditions anchor chart.</a:t>
            </a:r>
            <a:r>
              <a:rPr lang="en-US" dirty="0"/>
              <a:t>   </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Prompt students to revise their own charts as necessary. </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Highlight especially interesting questions about working conditions today, as these questions will improve students’ engagement with </a:t>
            </a:r>
            <a:r>
              <a:rPr lang="en-US" i="1" dirty="0" err="1"/>
              <a:t>Lyddie</a:t>
            </a:r>
            <a:r>
              <a:rPr lang="en-US" dirty="0"/>
              <a:t>. Point out that they will keep collecting questions and will have the opportunity to explore them in Unit 3.</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Ask students to put away their copies of the </a:t>
            </a:r>
            <a:r>
              <a:rPr lang="en-US" b="1" dirty="0"/>
              <a:t>Working Conditions anchor chart</a:t>
            </a:r>
            <a:r>
              <a:rPr lang="en-US" dirty="0"/>
              <a:t> and tell them they will use it over the next few lessons.</a:t>
            </a:r>
            <a:endParaRPr dirty="0"/>
          </a:p>
          <a:p>
            <a:pPr marL="457200" lvl="0" indent="0" rtl="0">
              <a:lnSpc>
                <a:spcPct val="100000"/>
              </a:lnSpc>
              <a:spcBef>
                <a:spcPts val="0"/>
              </a:spcBef>
              <a:spcAft>
                <a:spcPts val="0"/>
              </a:spcAft>
              <a:buClr>
                <a:schemeClr val="dk1"/>
              </a:buClr>
              <a:buSzPts val="1100"/>
              <a:buFont typeface="Arial"/>
              <a:buNone/>
            </a:pPr>
            <a:endParaRPr dirty="0"/>
          </a:p>
          <a:p>
            <a:pPr marL="0" lvl="0" indent="0" rtl="0">
              <a:lnSpc>
                <a:spcPct val="100000"/>
              </a:lnSpc>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Clr>
                <a:schemeClr val="dk1"/>
              </a:buClr>
              <a:buSzPts val="1200"/>
              <a:buFont typeface="Calibri"/>
              <a:buChar char="●"/>
            </a:pPr>
            <a:r>
              <a:rPr lang="en-US" dirty="0"/>
              <a:t> Listen for students to add </a:t>
            </a:r>
            <a:r>
              <a:rPr lang="en-US" b="0" dirty="0"/>
              <a:t>“noisy,” “dusty air,” and “badly lit” </a:t>
            </a:r>
            <a:r>
              <a:rPr lang="en-US" dirty="0"/>
              <a:t>to the Health, Safety, and Environment row of the anchor chart.</a:t>
            </a:r>
            <a:endParaRPr dirty="0"/>
          </a:p>
          <a:p>
            <a:pPr marL="0" lvl="0" indent="0" rtl="0">
              <a:lnSpc>
                <a:spcPct val="100000"/>
              </a:lnSpc>
              <a:spcBef>
                <a:spcPts val="0"/>
              </a:spcBef>
              <a:spcAft>
                <a:spcPts val="0"/>
              </a:spcAft>
              <a:buClr>
                <a:schemeClr val="dk1"/>
              </a:buClr>
              <a:buSzPts val="1100"/>
              <a:buFont typeface="Arial"/>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lvl="0" indent="-304800" rtl="0">
              <a:lnSpc>
                <a:spcPct val="100000"/>
              </a:lnSpc>
              <a:spcBef>
                <a:spcPts val="0"/>
              </a:spcBef>
              <a:spcAft>
                <a:spcPts val="0"/>
              </a:spcAft>
              <a:buClr>
                <a:schemeClr val="dk1"/>
              </a:buClr>
              <a:buSzPts val="1200"/>
              <a:buFont typeface="Calibri"/>
              <a:buChar char="●"/>
            </a:pPr>
            <a:r>
              <a:rPr lang="en-US" dirty="0"/>
              <a:t>Consider scaffolding this activity, so that with the second quote, it is still led by the teacher, but the students are answering questions.  Then invite students to complete the last one on their own.</a:t>
            </a:r>
            <a:endParaRPr dirty="0"/>
          </a:p>
          <a:p>
            <a:pPr marL="457200" lvl="0" indent="0" rtl="0">
              <a:lnSpc>
                <a:spcPct val="100000"/>
              </a:lnSpc>
              <a:spcBef>
                <a:spcPts val="0"/>
              </a:spcBef>
              <a:spcAft>
                <a:spcPts val="0"/>
              </a:spcAft>
              <a:buClr>
                <a:schemeClr val="dk1"/>
              </a:buClr>
              <a:buSzPts val="1100"/>
              <a:buFont typeface="Arial"/>
              <a:buNone/>
            </a:pPr>
            <a:endParaRPr dirty="0"/>
          </a:p>
          <a:p>
            <a:pPr marL="0" marR="0" lvl="0" indent="0" algn="l" rtl="0">
              <a:lnSpc>
                <a:spcPct val="100000"/>
              </a:lnSpc>
              <a:spcBef>
                <a:spcPts val="0"/>
              </a:spcBef>
              <a:spcAft>
                <a:spcPts val="0"/>
              </a:spcAft>
              <a:buNone/>
            </a:pPr>
            <a:endParaRPr dirty="0"/>
          </a:p>
        </p:txBody>
      </p:sp>
      <p:sp>
        <p:nvSpPr>
          <p:cNvPr id="223" name="Google Shape;223;g3fabff1bbf_0_2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028745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ebd93e18c_0_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3" name="Google Shape;233;g3ebd93e18c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0"/>
              </a:spcBef>
              <a:spcAft>
                <a:spcPts val="0"/>
              </a:spcAft>
              <a:buClr>
                <a:schemeClr val="dk1"/>
              </a:buClr>
              <a:buSzPts val="1100"/>
              <a:buFont typeface="Arial"/>
              <a:buNone/>
            </a:pPr>
            <a:r>
              <a:rPr lang="en-US" b="1" dirty="0"/>
              <a:t>Closing and Assessment A. Reviewing Homework </a:t>
            </a:r>
            <a:endParaRPr b="1" dirty="0"/>
          </a:p>
          <a:p>
            <a:pPr marL="0" lvl="0" indent="0" rtl="0">
              <a:lnSpc>
                <a:spcPct val="100000"/>
              </a:lnSpc>
              <a:spcBef>
                <a:spcPts val="0"/>
              </a:spcBef>
              <a:spcAft>
                <a:spcPts val="0"/>
              </a:spcAft>
              <a:buClr>
                <a:schemeClr val="dk1"/>
              </a:buClr>
              <a:buSzPts val="11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Consider providing a </a:t>
            </a:r>
            <a:r>
              <a:rPr lang="en-US" b="1" dirty="0"/>
              <a:t>reading calendar </a:t>
            </a:r>
            <a:r>
              <a:rPr lang="en-US" dirty="0"/>
              <a:t>for students to help them, support teachers, and families understand what is due when.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b="1" dirty="0"/>
          </a:p>
          <a:p>
            <a:pPr marL="457200" marR="0" lvl="0" indent="-304800" algn="l" rtl="0">
              <a:lnSpc>
                <a:spcPct val="100000"/>
              </a:lnSpc>
              <a:spcBef>
                <a:spcPts val="0"/>
              </a:spcBef>
              <a:spcAft>
                <a:spcPts val="0"/>
              </a:spcAft>
              <a:buSzPts val="1200"/>
              <a:buFont typeface="Calibri"/>
              <a:buAutoNum type="arabicPeriod"/>
            </a:pPr>
            <a:r>
              <a:rPr lang="en-US" dirty="0"/>
              <a:t>Remind students that for homework, they are finishing Chapter 9, reading Chapter 10, and doing </a:t>
            </a:r>
            <a:r>
              <a:rPr lang="en-US" b="1" dirty="0"/>
              <a:t>Reader’s Notes </a:t>
            </a:r>
            <a:r>
              <a:rPr lang="en-US" dirty="0"/>
              <a:t>for those chapters.</a:t>
            </a:r>
            <a:endParaRPr dirty="0"/>
          </a:p>
          <a:p>
            <a:pPr marL="457200" marR="0" lvl="0" indent="-304800" algn="l" rtl="0">
              <a:lnSpc>
                <a:spcPct val="100000"/>
              </a:lnSpc>
              <a:spcBef>
                <a:spcPts val="0"/>
              </a:spcBef>
              <a:spcAft>
                <a:spcPts val="0"/>
              </a:spcAft>
              <a:buSzPts val="1200"/>
              <a:buFont typeface="Calibri"/>
              <a:buAutoNum type="arabicPeriod"/>
            </a:pPr>
            <a:r>
              <a:rPr lang="en-US" dirty="0"/>
              <a:t>Remind them of how rereading helped them in class today and encourage them to take similar care with their work at home, making sure to take the feedback they received for Chapters 1–7 into account.</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Font typeface="Calibri"/>
              <a:buChar char="●"/>
            </a:pPr>
            <a:r>
              <a:rPr lang="en-US" dirty="0"/>
              <a:t>Look for students to be engaged and paying attention.</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None</a:t>
            </a:r>
            <a:endParaRPr dirty="0"/>
          </a:p>
        </p:txBody>
      </p:sp>
      <p:sp>
        <p:nvSpPr>
          <p:cNvPr id="234" name="Google Shape;234;g3ebd93e18c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145570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fabff1bbf_0_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3fabff1bbf_0_4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Pacing: will vary, but 30-50 minutes </a:t>
            </a:r>
            <a:endParaRPr dirty="0"/>
          </a:p>
          <a:p>
            <a:pPr marL="0" lvl="0" indent="0" rtl="0">
              <a:spcBef>
                <a:spcPts val="0"/>
              </a:spcBef>
              <a:spcAft>
                <a:spcPts val="0"/>
              </a:spcAft>
              <a:buClr>
                <a:schemeClr val="dk1"/>
              </a:buClr>
              <a:buSzPts val="1100"/>
              <a:buFont typeface="Arial"/>
              <a:buNone/>
            </a:pPr>
            <a:r>
              <a:rPr lang="en-US" b="1" dirty="0"/>
              <a:t>Grouping: Small Groups</a:t>
            </a:r>
            <a:endParaRPr b="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Small group time should give every student work on what he or she needs the most. It will be up to you to rotate the students through a small menu of activities.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Here are activities you should always have:</a:t>
            </a:r>
            <a:endParaRPr dirty="0"/>
          </a:p>
          <a:p>
            <a:pPr marL="457200" lvl="0" indent="-304800" rtl="0">
              <a:spcBef>
                <a:spcPts val="0"/>
              </a:spcBef>
              <a:spcAft>
                <a:spcPts val="0"/>
              </a:spcAft>
              <a:buClr>
                <a:schemeClr val="dk1"/>
              </a:buClr>
              <a:buSzPts val="1200"/>
              <a:buFont typeface="Calibri"/>
              <a:buChar char="●"/>
            </a:pPr>
            <a:r>
              <a:rPr lang="en-US" dirty="0"/>
              <a:t>Daily fluency work (for students who need it) until every student in the class is reading smoothly and can get the gist quickly and easily. NOTE: this can be combined with #2. What is read for fluency can be the reading for the next day. </a:t>
            </a:r>
            <a:endParaRPr dirty="0"/>
          </a:p>
          <a:p>
            <a:pPr marL="457200" lvl="0" indent="-304800" rtl="0">
              <a:spcBef>
                <a:spcPts val="0"/>
              </a:spcBef>
              <a:spcAft>
                <a:spcPts val="0"/>
              </a:spcAft>
              <a:buClr>
                <a:schemeClr val="dk1"/>
              </a:buClr>
              <a:buSzPts val="1200"/>
              <a:buFont typeface="Calibri"/>
              <a:buChar char="●"/>
            </a:pPr>
            <a:r>
              <a:rPr lang="en-US" dirty="0"/>
              <a:t>Reading the homework for students who aren’t able to do this at home reliably.</a:t>
            </a:r>
            <a:endParaRPr dirty="0"/>
          </a:p>
          <a:p>
            <a:pPr marL="457200" lvl="0" indent="-304800" rtl="0">
              <a:spcBef>
                <a:spcPts val="0"/>
              </a:spcBef>
              <a:spcAft>
                <a:spcPts val="0"/>
              </a:spcAft>
              <a:buClr>
                <a:schemeClr val="dk1"/>
              </a:buClr>
              <a:buSzPts val="1200"/>
              <a:buFont typeface="Calibri"/>
              <a:buChar char="●"/>
            </a:pPr>
            <a:r>
              <a:rPr lang="en-US" dirty="0"/>
              <a:t>Accountable independent reading from the Scholastic library books that are most connected to your current module topic.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Here are activities you should cycle in as needed:</a:t>
            </a:r>
            <a:endParaRPr dirty="0"/>
          </a:p>
          <a:p>
            <a:pPr marL="457200" lvl="0" indent="-304800" rtl="0">
              <a:spcBef>
                <a:spcPts val="0"/>
              </a:spcBef>
              <a:spcAft>
                <a:spcPts val="0"/>
              </a:spcAft>
              <a:buClr>
                <a:schemeClr val="dk1"/>
              </a:buClr>
              <a:buSzPts val="1200"/>
              <a:buFont typeface="Calibri"/>
              <a:buChar char="●"/>
            </a:pPr>
            <a:r>
              <a:rPr lang="en-US" dirty="0"/>
              <a:t>Language Enrichments and ELL support activities.</a:t>
            </a:r>
            <a:endParaRPr dirty="0"/>
          </a:p>
          <a:p>
            <a:pPr marL="457200" lvl="0" indent="-304800" rtl="0">
              <a:spcBef>
                <a:spcPts val="0"/>
              </a:spcBef>
              <a:spcAft>
                <a:spcPts val="0"/>
              </a:spcAft>
              <a:buClr>
                <a:schemeClr val="dk1"/>
              </a:buClr>
              <a:buSzPts val="1200"/>
              <a:buFont typeface="Calibri"/>
              <a:buChar char="●"/>
            </a:pPr>
            <a:r>
              <a:rPr lang="en-US" dirty="0"/>
              <a:t>Text based writing work, or continuing unfinished work from class time.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dirty="0"/>
          </a:p>
          <a:p>
            <a:pPr marL="457200" lvl="0" indent="-304800" rtl="0">
              <a:spcBef>
                <a:spcPts val="0"/>
              </a:spcBef>
              <a:spcAft>
                <a:spcPts val="0"/>
              </a:spcAft>
              <a:buClr>
                <a:schemeClr val="dk1"/>
              </a:buClr>
              <a:buSzPts val="1200"/>
              <a:buFont typeface="Calibri"/>
              <a:buAutoNum type="arabicPeriod"/>
            </a:pPr>
            <a:r>
              <a:rPr lang="en-US" dirty="0"/>
              <a:t>Place your students into flexible small groups based on their needs or allow them to work independently. </a:t>
            </a:r>
            <a:endParaRPr dirty="0"/>
          </a:p>
          <a:p>
            <a:pPr marL="457200" lvl="0" indent="-304800" rtl="0">
              <a:spcBef>
                <a:spcPts val="0"/>
              </a:spcBef>
              <a:spcAft>
                <a:spcPts val="0"/>
              </a:spcAft>
              <a:buClr>
                <a:schemeClr val="dk1"/>
              </a:buClr>
              <a:buSzPts val="1200"/>
              <a:buFont typeface="Calibri"/>
              <a:buAutoNum type="arabicPeriod"/>
            </a:pPr>
            <a:r>
              <a:rPr lang="en-US" dirty="0"/>
              <a:t>Decide which activities each group should do daily. </a:t>
            </a:r>
            <a:endParaRPr dirty="0"/>
          </a:p>
          <a:p>
            <a:pPr marL="457200" lvl="0" indent="-304800" rtl="0">
              <a:spcBef>
                <a:spcPts val="0"/>
              </a:spcBef>
              <a:spcAft>
                <a:spcPts val="0"/>
              </a:spcAft>
              <a:buClr>
                <a:schemeClr val="dk1"/>
              </a:buClr>
              <a:buSzPts val="1200"/>
              <a:buFont typeface="Calibri"/>
              <a:buAutoNum type="arabicPeriod"/>
            </a:pPr>
            <a:r>
              <a:rPr lang="en-US" dirty="0"/>
              <a:t>Fill out the chart ahead of time so students have direction.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0" lvl="0" indent="0" rtl="0">
              <a:spcBef>
                <a:spcPts val="0"/>
              </a:spcBef>
              <a:spcAft>
                <a:spcPts val="0"/>
              </a:spcAft>
              <a:buClr>
                <a:schemeClr val="dk1"/>
              </a:buClr>
              <a:buSzPts val="1100"/>
              <a:buFont typeface="Arial"/>
              <a:buNone/>
            </a:pPr>
            <a:endParaRPr b="1" dirty="0"/>
          </a:p>
          <a:p>
            <a:pPr marL="0" lvl="0" indent="0">
              <a:spcBef>
                <a:spcPts val="0"/>
              </a:spcBef>
              <a:spcAft>
                <a:spcPts val="0"/>
              </a:spcAft>
              <a:buNone/>
            </a:pPr>
            <a:endParaRPr dirty="0"/>
          </a:p>
        </p:txBody>
      </p:sp>
      <p:sp>
        <p:nvSpPr>
          <p:cNvPr id="243" name="Google Shape;243;g3fabff1bbf_0_4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17</a:t>
            </a:fld>
            <a:endParaRPr/>
          </a:p>
        </p:txBody>
      </p:sp>
    </p:spTree>
    <p:extLst>
      <p:ext uri="{BB962C8B-B14F-4D97-AF65-F5344CB8AC3E}">
        <p14:creationId xmlns:p14="http://schemas.microsoft.com/office/powerpoint/2010/main" val="2030904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a:t>
            </a:r>
            <a:endParaRPr dirty="0"/>
          </a:p>
          <a:p>
            <a:pPr marL="457200" lvl="0" indent="-304800" rtl="0">
              <a:lnSpc>
                <a:spcPct val="100000"/>
              </a:lnSpc>
              <a:spcBef>
                <a:spcPts val="0"/>
              </a:spcBef>
              <a:spcAft>
                <a:spcPts val="0"/>
              </a:spcAft>
              <a:buClr>
                <a:schemeClr val="dk1"/>
              </a:buClr>
              <a:buSzPts val="1200"/>
              <a:buFont typeface="Calibri"/>
              <a:buChar char="●"/>
            </a:pPr>
            <a:r>
              <a:rPr lang="en-US" dirty="0"/>
              <a:t>Pictures for Entry Task for Lesson 6 (for display)</a:t>
            </a:r>
            <a:endParaRPr dirty="0"/>
          </a:p>
          <a:p>
            <a:pPr marL="457200" lvl="0" indent="-304800" rtl="0">
              <a:lnSpc>
                <a:spcPct val="100000"/>
              </a:lnSpc>
              <a:spcBef>
                <a:spcPts val="0"/>
              </a:spcBef>
              <a:spcAft>
                <a:spcPts val="0"/>
              </a:spcAft>
              <a:buClr>
                <a:schemeClr val="dk1"/>
              </a:buClr>
              <a:buSzPts val="1200"/>
              <a:buFont typeface="Calibri"/>
              <a:buChar char="●"/>
            </a:pPr>
            <a:r>
              <a:rPr lang="en-US" b="1" dirty="0"/>
              <a:t>Checking for Understanding Chapter 8 Entry Task </a:t>
            </a:r>
            <a:r>
              <a:rPr lang="en-US" dirty="0"/>
              <a:t>(one per student)</a:t>
            </a:r>
            <a:endParaRPr dirty="0"/>
          </a:p>
          <a:p>
            <a:pPr marL="457200" lvl="0" indent="-304800" rtl="0">
              <a:lnSpc>
                <a:spcPct val="100000"/>
              </a:lnSpc>
              <a:spcBef>
                <a:spcPts val="0"/>
              </a:spcBef>
              <a:spcAft>
                <a:spcPts val="0"/>
              </a:spcAft>
              <a:buClr>
                <a:schemeClr val="dk1"/>
              </a:buClr>
              <a:buSzPts val="1200"/>
              <a:buFont typeface="Calibri"/>
              <a:buChar char="●"/>
            </a:pPr>
            <a:r>
              <a:rPr lang="en-US" dirty="0"/>
              <a:t>Image of a power loom to display (find one in advance)</a:t>
            </a:r>
            <a:endParaRPr dirty="0"/>
          </a:p>
          <a:p>
            <a:pPr marL="457200" lvl="0" indent="-304800" rtl="0">
              <a:lnSpc>
                <a:spcPct val="100000"/>
              </a:lnSpc>
              <a:spcBef>
                <a:spcPts val="0"/>
              </a:spcBef>
              <a:spcAft>
                <a:spcPts val="0"/>
              </a:spcAft>
              <a:buClr>
                <a:schemeClr val="dk1"/>
              </a:buClr>
              <a:buSzPts val="1200"/>
              <a:buFont typeface="Calibri"/>
              <a:buChar char="●"/>
            </a:pPr>
            <a:r>
              <a:rPr lang="en-US" dirty="0"/>
              <a:t>Sticky notes (5-6 per student) (or slips of paper)</a:t>
            </a:r>
            <a:endParaRPr dirty="0"/>
          </a:p>
          <a:p>
            <a:pPr marL="457200" lvl="0" indent="-304800" rtl="0">
              <a:lnSpc>
                <a:spcPct val="100000"/>
              </a:lnSpc>
              <a:spcBef>
                <a:spcPts val="0"/>
              </a:spcBef>
              <a:spcAft>
                <a:spcPts val="0"/>
              </a:spcAft>
              <a:buClr>
                <a:schemeClr val="dk1"/>
              </a:buClr>
              <a:buSzPts val="1200"/>
              <a:buFont typeface="Calibri"/>
              <a:buChar char="●"/>
            </a:pPr>
            <a:r>
              <a:rPr lang="en-US" b="1" i="1" dirty="0" err="1"/>
              <a:t>Lyddie</a:t>
            </a:r>
            <a:r>
              <a:rPr lang="en-US" b="1" i="1" dirty="0"/>
              <a:t> </a:t>
            </a:r>
            <a:r>
              <a:rPr lang="en-US" b="1" dirty="0"/>
              <a:t>Reader’s Notes, Chapter 9 and Chapter 10 </a:t>
            </a:r>
            <a:r>
              <a:rPr lang="en-US" dirty="0"/>
              <a:t>(two separate supporting materials; one each per student)</a:t>
            </a:r>
            <a:endParaRPr dirty="0"/>
          </a:p>
          <a:p>
            <a:pPr marL="457200" lvl="0" indent="-304800" rtl="0">
              <a:lnSpc>
                <a:spcPct val="100000"/>
              </a:lnSpc>
              <a:spcBef>
                <a:spcPts val="0"/>
              </a:spcBef>
              <a:spcAft>
                <a:spcPts val="0"/>
              </a:spcAft>
              <a:buClr>
                <a:schemeClr val="dk1"/>
              </a:buClr>
              <a:buSzPts val="1200"/>
              <a:buFont typeface="Calibri"/>
              <a:buChar char="●"/>
            </a:pPr>
            <a:r>
              <a:rPr lang="en-US" b="1" i="1" dirty="0" err="1"/>
              <a:t>Lyddie</a:t>
            </a:r>
            <a:r>
              <a:rPr lang="en-US" b="1" dirty="0"/>
              <a:t> Reader’s Notes, Chapter 9 and Chapter 10 </a:t>
            </a:r>
            <a:r>
              <a:rPr lang="en-US" dirty="0"/>
              <a:t>(two separate supporting materials; for Teacher Reference)</a:t>
            </a:r>
            <a:endParaRPr dirty="0"/>
          </a:p>
          <a:p>
            <a:pPr marL="457200" lvl="0" indent="-304800" rtl="0">
              <a:lnSpc>
                <a:spcPct val="100000"/>
              </a:lnSpc>
              <a:spcBef>
                <a:spcPts val="0"/>
              </a:spcBef>
              <a:spcAft>
                <a:spcPts val="0"/>
              </a:spcAft>
              <a:buClr>
                <a:schemeClr val="dk1"/>
              </a:buClr>
              <a:buSzPts val="1200"/>
              <a:buFont typeface="Calibri"/>
              <a:buChar char="●"/>
            </a:pPr>
            <a:r>
              <a:rPr lang="en-US" b="1" dirty="0"/>
              <a:t>Three Quotes from Chapter 9 </a:t>
            </a:r>
            <a:r>
              <a:rPr lang="en-US" dirty="0"/>
              <a:t>(one per pair of students and one to display)</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Materials to Gather from Previous Lesson:</a:t>
            </a:r>
            <a:endParaRPr dirty="0"/>
          </a:p>
          <a:p>
            <a:pPr marL="457200" lvl="0" indent="-304800" rtl="0">
              <a:lnSpc>
                <a:spcPct val="100000"/>
              </a:lnSpc>
              <a:spcBef>
                <a:spcPts val="0"/>
              </a:spcBef>
              <a:spcAft>
                <a:spcPts val="0"/>
              </a:spcAft>
              <a:buClr>
                <a:schemeClr val="dk1"/>
              </a:buClr>
              <a:buSzPts val="1200"/>
              <a:buFont typeface="Calibri"/>
              <a:buChar char="●"/>
            </a:pPr>
            <a:r>
              <a:rPr lang="en-US" b="1" i="1" dirty="0" err="1"/>
              <a:t>Lyddie</a:t>
            </a:r>
            <a:r>
              <a:rPr lang="en-US" b="1" dirty="0"/>
              <a:t> Reader’s Notes, Chapters 1-7 </a:t>
            </a:r>
            <a:r>
              <a:rPr lang="en-US" dirty="0"/>
              <a:t>(students’ completed notes with teacher feedback after Lesson 5)</a:t>
            </a:r>
            <a:endParaRPr dirty="0"/>
          </a:p>
          <a:p>
            <a:pPr marL="457200" lvl="0" indent="-304800" rtl="0">
              <a:lnSpc>
                <a:spcPct val="100000"/>
              </a:lnSpc>
              <a:spcBef>
                <a:spcPts val="0"/>
              </a:spcBef>
              <a:spcAft>
                <a:spcPts val="0"/>
              </a:spcAft>
              <a:buClr>
                <a:schemeClr val="dk1"/>
              </a:buClr>
              <a:buSzPts val="1200"/>
              <a:buFont typeface="Calibri"/>
              <a:buChar char="●"/>
            </a:pPr>
            <a:r>
              <a:rPr lang="en-US" i="1" dirty="0" err="1"/>
              <a:t>Lyddie</a:t>
            </a:r>
            <a:r>
              <a:rPr lang="en-US" dirty="0"/>
              <a:t> (book; one per student)</a:t>
            </a:r>
            <a:endParaRPr dirty="0"/>
          </a:p>
          <a:p>
            <a:pPr marL="457200" lvl="0" indent="-304800" rtl="0">
              <a:lnSpc>
                <a:spcPct val="100000"/>
              </a:lnSpc>
              <a:spcBef>
                <a:spcPts val="0"/>
              </a:spcBef>
              <a:spcAft>
                <a:spcPts val="0"/>
              </a:spcAft>
              <a:buClr>
                <a:schemeClr val="dk1"/>
              </a:buClr>
              <a:buSzPts val="1200"/>
              <a:buFont typeface="Calibri"/>
              <a:buChar char="●"/>
            </a:pPr>
            <a:r>
              <a:rPr lang="en-US" dirty="0"/>
              <a:t>Document camera</a:t>
            </a:r>
            <a:endParaRPr dirty="0"/>
          </a:p>
          <a:p>
            <a:pPr marL="457200" lvl="0" indent="-304800" rtl="0">
              <a:lnSpc>
                <a:spcPct val="100000"/>
              </a:lnSpc>
              <a:spcBef>
                <a:spcPts val="0"/>
              </a:spcBef>
              <a:spcAft>
                <a:spcPts val="0"/>
              </a:spcAft>
              <a:buClr>
                <a:schemeClr val="dk1"/>
              </a:buClr>
              <a:buSzPts val="1200"/>
              <a:buFont typeface="Calibri"/>
              <a:buChar char="●"/>
            </a:pPr>
            <a:r>
              <a:rPr lang="en-US" b="1" dirty="0"/>
              <a:t>Weaving Room Discussion Appointments handout </a:t>
            </a:r>
            <a:r>
              <a:rPr lang="en-US" dirty="0"/>
              <a:t>(from Lesson 3)</a:t>
            </a:r>
            <a:endParaRPr dirty="0"/>
          </a:p>
          <a:p>
            <a:pPr marL="457200" lvl="0" indent="-304800" rtl="0">
              <a:lnSpc>
                <a:spcPct val="100000"/>
              </a:lnSpc>
              <a:spcBef>
                <a:spcPts val="0"/>
              </a:spcBef>
              <a:spcAft>
                <a:spcPts val="0"/>
              </a:spcAft>
              <a:buClr>
                <a:schemeClr val="dk1"/>
              </a:buClr>
              <a:buSzPts val="1200"/>
              <a:buFont typeface="Calibri"/>
              <a:buChar char="●"/>
            </a:pPr>
            <a:r>
              <a:rPr lang="en-US" b="1" dirty="0"/>
              <a:t>Working Conditions anchor chart </a:t>
            </a:r>
            <a:r>
              <a:rPr lang="en-US" dirty="0"/>
              <a:t>(begun in Lesson 1)</a:t>
            </a:r>
            <a:endParaRPr dirty="0"/>
          </a:p>
          <a:p>
            <a:pPr marL="457200" lvl="0" indent="-304800" rtl="0">
              <a:lnSpc>
                <a:spcPct val="100000"/>
              </a:lnSpc>
              <a:spcBef>
                <a:spcPts val="0"/>
              </a:spcBef>
              <a:spcAft>
                <a:spcPts val="0"/>
              </a:spcAft>
              <a:buClr>
                <a:schemeClr val="dk1"/>
              </a:buClr>
              <a:buSzPts val="1200"/>
              <a:buFont typeface="Calibri"/>
              <a:buChar char="●"/>
            </a:pPr>
            <a:r>
              <a:rPr lang="en-US" b="1" dirty="0"/>
              <a:t>Working Conditions anchor chart, student version </a:t>
            </a:r>
            <a:r>
              <a:rPr lang="en-US" dirty="0"/>
              <a:t>(begun in Lesson 1)</a:t>
            </a:r>
            <a:endParaRPr dirty="0"/>
          </a:p>
          <a:p>
            <a:pPr marL="0" lvl="0" indent="0"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Protocols to review:</a:t>
            </a:r>
            <a:r>
              <a:rPr lang="en-US" baseline="0" dirty="0"/>
              <a:t> </a:t>
            </a:r>
            <a:r>
              <a:rPr lang="en-US" dirty="0"/>
              <a:t>None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04800" rtl="0">
              <a:lnSpc>
                <a:spcPct val="100000"/>
              </a:lnSpc>
              <a:spcBef>
                <a:spcPts val="0"/>
              </a:spcBef>
              <a:spcAft>
                <a:spcPts val="0"/>
              </a:spcAft>
              <a:buSzPts val="1200"/>
              <a:buFont typeface="Calibri"/>
              <a:buChar char="●"/>
            </a:pPr>
            <a:r>
              <a:rPr lang="en-US" dirty="0"/>
              <a:t>Consider having the handouts in the front of the room for students to pick up as they enter.  This will save the teacher time later.</a:t>
            </a:r>
            <a:endParaRPr dirty="0"/>
          </a:p>
          <a:p>
            <a:pPr marL="91440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640952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298450">
              <a:spcBef>
                <a:spcPts val="0"/>
              </a:spcBef>
              <a:spcAft>
                <a:spcPts val="0"/>
              </a:spcAft>
              <a:buSzPts val="1100"/>
              <a:buChar char="●"/>
            </a:pPr>
            <a:r>
              <a:rPr lang="en-US" sz="1100"/>
              <a:t>Display this slide as students enter the classroom.</a:t>
            </a:r>
            <a:endParaRPr sz="1100"/>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551404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latin typeface="Calibri"/>
                <a:ea typeface="Calibri"/>
                <a:cs typeface="Calibri"/>
                <a:sym typeface="Calibri"/>
              </a:rPr>
              <a:t>Student Grouping: Whole Group</a:t>
            </a:r>
            <a:endParaRPr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In this lesson students begin to focus on working conditions in the mill and how they affected </a:t>
            </a:r>
            <a:r>
              <a:rPr lang="en-US" dirty="0" err="1"/>
              <a:t>Lyddie</a:t>
            </a:r>
            <a:r>
              <a:rPr lang="en-US" dirty="0"/>
              <a:t>.</a:t>
            </a:r>
            <a:endParaRPr dirty="0"/>
          </a:p>
          <a:p>
            <a:pPr marL="457200" marR="0" lvl="0" indent="-304800" algn="l" rtl="0">
              <a:lnSpc>
                <a:spcPct val="100000"/>
              </a:lnSpc>
              <a:spcBef>
                <a:spcPts val="0"/>
              </a:spcBef>
              <a:spcAft>
                <a:spcPts val="0"/>
              </a:spcAft>
              <a:buSzPts val="1200"/>
              <a:buChar char="●"/>
            </a:pPr>
            <a:r>
              <a:rPr lang="en-US" dirty="0"/>
              <a:t>Remind students that their developing understanding of working conditions will help them in the three case studies that make up this module.</a:t>
            </a:r>
            <a:endParaRPr dirty="0"/>
          </a:p>
          <a:p>
            <a:pPr marL="457200" marR="0" lvl="0" indent="-304800" algn="l" rtl="0">
              <a:lnSpc>
                <a:spcPct val="100000"/>
              </a:lnSpc>
              <a:spcBef>
                <a:spcPts val="0"/>
              </a:spcBef>
              <a:spcAft>
                <a:spcPts val="0"/>
              </a:spcAft>
              <a:buSzPts val="1200"/>
              <a:buFont typeface="Calibri"/>
              <a:buChar char="●"/>
            </a:pPr>
            <a:r>
              <a:rPr lang="en-US" dirty="0"/>
              <a:t>In this lesson students focus on pages 62-66 of </a:t>
            </a:r>
            <a:r>
              <a:rPr lang="en-US" i="1" dirty="0" err="1"/>
              <a:t>Lyddie</a:t>
            </a:r>
            <a:r>
              <a:rPr lang="en-US" dirty="0"/>
              <a:t>.</a:t>
            </a:r>
            <a:endParaRPr dirty="0"/>
          </a:p>
          <a:p>
            <a:pPr marL="457200" marR="0" lvl="0" indent="-304800" algn="l" rtl="0">
              <a:lnSpc>
                <a:spcPct val="100000"/>
              </a:lnSpc>
              <a:spcBef>
                <a:spcPts val="0"/>
              </a:spcBef>
              <a:spcAft>
                <a:spcPts val="0"/>
              </a:spcAft>
              <a:buSzPts val="1200"/>
              <a:buChar char="●"/>
            </a:pPr>
            <a:r>
              <a:rPr lang="en-US" dirty="0"/>
              <a:t>Close reading helps students develop an understanding of the text, while building the habit of reading closely to make meaning.</a:t>
            </a:r>
            <a:endParaRPr dirty="0"/>
          </a:p>
          <a:p>
            <a:pPr marL="0" marR="0" lvl="0" indent="0" algn="l" rtl="0">
              <a:lnSpc>
                <a:spcPct val="100000"/>
              </a:lnSpc>
              <a:spcBef>
                <a:spcPts val="0"/>
              </a:spcBef>
              <a:spcAft>
                <a:spcPts val="0"/>
              </a:spcAft>
              <a:buClr>
                <a:srgbClr val="000000"/>
              </a:buClr>
              <a:buSzPts val="1400"/>
              <a:buFont typeface="Arial"/>
              <a:buNone/>
            </a:pPr>
            <a:endParaRPr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b="0" i="0" u="none" strike="noStrike" cap="none" dirty="0">
                <a:solidFill>
                  <a:schemeClr val="dk1"/>
                </a:solidFill>
                <a:latin typeface="Calibri"/>
                <a:ea typeface="Calibri"/>
                <a:cs typeface="Calibri"/>
                <a:sym typeface="Calibri"/>
              </a:rPr>
              <a:t>Read the slide aloud </a:t>
            </a:r>
            <a:endParaRPr dirty="0"/>
          </a:p>
          <a:p>
            <a:pPr marL="0" marR="0" lvl="0" indent="0" algn="l" rtl="0">
              <a:lnSpc>
                <a:spcPct val="100000"/>
              </a:lnSpc>
              <a:spcBef>
                <a:spcPts val="0"/>
              </a:spcBef>
              <a:spcAft>
                <a:spcPts val="0"/>
              </a:spcAft>
              <a:buClr>
                <a:srgbClr val="000000"/>
              </a:buClr>
              <a:buSzPts val="1400"/>
              <a:buFont typeface="Arial"/>
              <a:buNone/>
            </a:pPr>
            <a:endParaRPr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a:t>
            </a:r>
            <a:r>
              <a:rPr lang="en-US" dirty="0"/>
              <a:t>-</a:t>
            </a:r>
            <a:r>
              <a:rPr lang="en-US" i="0" u="none" strike="noStrike" cap="none" dirty="0" err="1">
                <a:solidFill>
                  <a:schemeClr val="dk1"/>
                </a:solidFill>
              </a:rPr>
              <a:t>Fors</a:t>
            </a:r>
            <a:r>
              <a:rPr lang="en-US" i="0" u="none" strike="noStrike" cap="none" dirty="0">
                <a:solidFill>
                  <a:schemeClr val="dk1"/>
                </a:solidFill>
              </a:rPr>
              <a:t>/Listen</a:t>
            </a:r>
            <a:r>
              <a:rPr lang="en-US" dirty="0"/>
              <a:t>-</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b="0" i="0" u="none" strike="noStrike" cap="none" dirty="0">
                <a:solidFill>
                  <a:schemeClr val="dk1"/>
                </a:solidFill>
                <a:latin typeface="Calibri"/>
                <a:ea typeface="Calibri"/>
                <a:cs typeface="Calibri"/>
                <a:sym typeface="Calibri"/>
              </a:rPr>
              <a:t> </a:t>
            </a:r>
            <a:endParaRPr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17137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df216fd6f_0_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g3df216fd6f_0_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10-15 </a:t>
            </a:r>
            <a:r>
              <a:rPr lang="en-US" b="1" i="0" u="none" strike="noStrike" cap="none" dirty="0">
                <a:solidFill>
                  <a:schemeClr val="dk1"/>
                </a:solidFill>
              </a:rPr>
              <a:t>minutes </a:t>
            </a:r>
            <a:r>
              <a:rPr lang="en-US" b="1" dirty="0"/>
              <a:t>(this slide, 2-3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3</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Opening A. Entry Task: Checking for Understanding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Students should be getting used to the routine of completing the Entry Task each day by using their </a:t>
            </a:r>
            <a:r>
              <a:rPr lang="en-US" b="1" dirty="0"/>
              <a:t>Reader’s Notes</a:t>
            </a:r>
            <a:r>
              <a:rPr lang="en-US" dirty="0"/>
              <a:t>. </a:t>
            </a:r>
            <a:endParaRPr dirty="0"/>
          </a:p>
          <a:p>
            <a:pPr marL="457200" lvl="0" indent="-304800" rtl="0">
              <a:spcBef>
                <a:spcPts val="0"/>
              </a:spcBef>
              <a:spcAft>
                <a:spcPts val="0"/>
              </a:spcAft>
              <a:buClr>
                <a:schemeClr val="dk1"/>
              </a:buClr>
              <a:buSzPts val="1200"/>
              <a:buFont typeface="Calibri"/>
              <a:buChar char="●"/>
            </a:pPr>
            <a:r>
              <a:rPr lang="en-US" dirty="0"/>
              <a:t>Depending on your plans for collecting this work, you can either collect the </a:t>
            </a:r>
            <a:r>
              <a:rPr lang="en-US" b="1" dirty="0"/>
              <a:t>entry task </a:t>
            </a:r>
            <a:r>
              <a:rPr lang="en-US" dirty="0"/>
              <a:t>as students finish and before they discuss the questions, or you can have students keep their papers and correct them as the class discusses the questions.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After students complete Question 1, ask for volunteers to share answers.</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In debriefing Question 1, listen for students to name both physical aspects of the setting (new stove, lots of food, crowded bedrooms, noisy) and psychological aspects (pressure to go to church, teasing about Vermont accent, many girls her age to socialize with). </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a:spcBef>
                <a:spcPts val="0"/>
              </a:spcBef>
              <a:spcAft>
                <a:spcPts val="0"/>
              </a:spcAft>
              <a:buSzPts val="1200"/>
              <a:buFont typeface="Calibri"/>
              <a:buChar char="●"/>
            </a:pPr>
            <a:r>
              <a:rPr lang="en-US" dirty="0"/>
              <a:t>Some students may need copies of the</a:t>
            </a:r>
            <a:r>
              <a:rPr lang="en-US" b="1" dirty="0"/>
              <a:t> Reader’s Notes</a:t>
            </a:r>
            <a:r>
              <a:rPr lang="en-US" dirty="0"/>
              <a:t> already filled in.</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14" name="Google Shape;114;g3df216fd6f_0_4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30707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3fabff1bb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 name="Google Shape;122;g3fabff1bb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10-15 </a:t>
            </a:r>
            <a:r>
              <a:rPr lang="en-US" b="1" i="0" u="none" strike="noStrike" cap="none" dirty="0">
                <a:solidFill>
                  <a:schemeClr val="dk1"/>
                </a:solidFill>
              </a:rPr>
              <a:t>minutes </a:t>
            </a:r>
            <a:r>
              <a:rPr lang="en-US" b="1" dirty="0"/>
              <a:t>(this slide, 5-8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3</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Opening A. Entry Task: Checking for Understanding </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Char char="●"/>
            </a:pPr>
            <a:r>
              <a:rPr lang="en-US" dirty="0"/>
              <a:t>Seeing actual historical pictures helps create the setting of the novel in the minds of the students.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Display Pictures for Entry Task for Lesson 6. Distribute </a:t>
            </a:r>
            <a:r>
              <a:rPr lang="en-US" b="1" dirty="0"/>
              <a:t>Checking for Understanding, Chapter 8 Entry Task </a:t>
            </a:r>
            <a:r>
              <a:rPr lang="en-US" dirty="0"/>
              <a:t>to students as they enter.</a:t>
            </a:r>
            <a:endParaRPr dirty="0"/>
          </a:p>
          <a:p>
            <a:pPr marL="457200" marR="0" lvl="0" indent="-304800" algn="l" rtl="0">
              <a:lnSpc>
                <a:spcPct val="100000"/>
              </a:lnSpc>
              <a:spcBef>
                <a:spcPts val="0"/>
              </a:spcBef>
              <a:spcAft>
                <a:spcPts val="0"/>
              </a:spcAft>
              <a:buSzPts val="1200"/>
              <a:buFont typeface="Calibri"/>
              <a:buAutoNum type="arabicPeriod"/>
            </a:pPr>
            <a:r>
              <a:rPr lang="en-US" dirty="0"/>
              <a:t>Direct students to complete the entry task individually. As they do so, circulate to check the </a:t>
            </a:r>
            <a:r>
              <a:rPr lang="en-US" b="1" i="1" dirty="0" err="1"/>
              <a:t>Lyddie</a:t>
            </a:r>
            <a:r>
              <a:rPr lang="en-US" b="1" dirty="0"/>
              <a:t> Reader’s Notes, Chapter 8 </a:t>
            </a:r>
            <a:r>
              <a:rPr lang="en-US" dirty="0"/>
              <a:t>for completion.</a:t>
            </a:r>
            <a:endParaRPr dirty="0"/>
          </a:p>
          <a:p>
            <a:pPr marL="457200" lvl="0" indent="-304800" rtl="0">
              <a:spcBef>
                <a:spcPts val="0"/>
              </a:spcBef>
              <a:spcAft>
                <a:spcPts val="0"/>
              </a:spcAft>
              <a:buSzPts val="1200"/>
              <a:buFont typeface="Calibri"/>
              <a:buAutoNum type="arabicPeriod"/>
            </a:pPr>
            <a:r>
              <a:rPr lang="en-US" dirty="0"/>
              <a:t>Direct students to look at the three pictures of places: A, B, C.   Read the three quotes below from the end of Chapter 7 and Chapter 8. Each quote refers to one of the places. Write the letter of the place next to the quote that describes it.</a:t>
            </a:r>
            <a:endParaRPr dirty="0"/>
          </a:p>
          <a:p>
            <a:pPr marL="457200" marR="0" lvl="0" indent="-304800" algn="l" rtl="0">
              <a:lnSpc>
                <a:spcPct val="100000"/>
              </a:lnSpc>
              <a:spcBef>
                <a:spcPts val="0"/>
              </a:spcBef>
              <a:spcAft>
                <a:spcPts val="0"/>
              </a:spcAft>
              <a:buSzPts val="1200"/>
              <a:buFont typeface="Calibri"/>
              <a:buAutoNum type="arabicPeriod"/>
            </a:pPr>
            <a:r>
              <a:rPr lang="en-US" dirty="0"/>
              <a:t>When students are done, call on several to share their answers to the </a:t>
            </a:r>
            <a:r>
              <a:rPr lang="en-US" b="1" dirty="0"/>
              <a:t>Checking for Understanding entry task</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Prompt them: </a:t>
            </a:r>
            <a:r>
              <a:rPr lang="en-US" i="1" dirty="0"/>
              <a:t>“How did your </a:t>
            </a:r>
            <a:r>
              <a:rPr lang="en-US" b="1" i="1" dirty="0"/>
              <a:t>Reader’s Notes </a:t>
            </a:r>
            <a:r>
              <a:rPr lang="en-US" i="1" dirty="0"/>
              <a:t>help you answer that question?” </a:t>
            </a:r>
            <a:endParaRPr dirty="0"/>
          </a:p>
          <a:p>
            <a:pPr marL="457200" lvl="0" indent="-304800" rtl="0">
              <a:spcBef>
                <a:spcPts val="0"/>
              </a:spcBef>
              <a:spcAft>
                <a:spcPts val="0"/>
              </a:spcAft>
              <a:buClr>
                <a:schemeClr val="dk1"/>
              </a:buClr>
              <a:buSzPts val="1200"/>
              <a:buFont typeface="Calibri"/>
              <a:buAutoNum type="arabicPeriod"/>
            </a:pPr>
            <a:r>
              <a:rPr lang="en-US" dirty="0"/>
              <a:t>As a follow-up to Question 2, ask students how these pictures both confirmed and changed the images they had created of the setting as they read.</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Char char="●"/>
            </a:pPr>
            <a:r>
              <a:rPr lang="en-US" dirty="0"/>
              <a:t>Look for the students to match the pictures with the correct quotes. Listen for students to name how seeing these images either confirmed or changed how they had imagined these places.</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Some students may need copies of the</a:t>
            </a:r>
            <a:r>
              <a:rPr lang="en-US" b="1" dirty="0"/>
              <a:t> Reader’s Notes</a:t>
            </a:r>
            <a:r>
              <a:rPr lang="en-US" dirty="0"/>
              <a:t> already filled in.</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23" name="Google Shape;123;g3fabff1bb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793333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e33b82cb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e33b82cb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10-15</a:t>
            </a:r>
            <a:r>
              <a:rPr lang="en-US" b="1" i="0" u="none" strike="noStrike" cap="none" dirty="0">
                <a:solidFill>
                  <a:schemeClr val="dk1"/>
                </a:solidFill>
              </a:rPr>
              <a:t> minutes (this slid</a:t>
            </a:r>
            <a:r>
              <a:rPr lang="en-US" b="1" dirty="0"/>
              <a:t>e, 5-8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2</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 </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b="1" dirty="0"/>
          </a:p>
          <a:p>
            <a:pPr marL="457200" marR="0" lvl="0" indent="-304800" algn="l" rtl="0">
              <a:lnSpc>
                <a:spcPct val="100000"/>
              </a:lnSpc>
              <a:spcBef>
                <a:spcPts val="0"/>
              </a:spcBef>
              <a:spcAft>
                <a:spcPts val="0"/>
              </a:spcAft>
              <a:buSzPts val="1200"/>
              <a:buFont typeface="Calibri"/>
              <a:buChar char="●"/>
            </a:pPr>
            <a:r>
              <a:rPr lang="en-US" dirty="0"/>
              <a:t>Post definitions for the </a:t>
            </a:r>
            <a:r>
              <a:rPr lang="en-US" b="1" dirty="0"/>
              <a:t>Reader’s Dictionary</a:t>
            </a:r>
            <a:r>
              <a:rPr lang="en-US" dirty="0"/>
              <a:t> and prompt students to revise their </a:t>
            </a:r>
            <a:r>
              <a:rPr lang="en-US" b="1" dirty="0"/>
              <a:t>Reader’s Dictionaries</a:t>
            </a:r>
            <a:r>
              <a:rPr lang="en-US" dirty="0"/>
              <a:t> as necessary.</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lvl="0" indent="-304800" rtl="0">
              <a:spcBef>
                <a:spcPts val="0"/>
              </a:spcBef>
              <a:spcAft>
                <a:spcPts val="0"/>
              </a:spcAft>
              <a:buSzPts val="1200"/>
              <a:buFont typeface="Calibri"/>
              <a:buAutoNum type="arabicPeriod"/>
            </a:pPr>
            <a:r>
              <a:rPr lang="en-US" dirty="0"/>
              <a:t>Post the correct definitions of the words in the </a:t>
            </a:r>
            <a:r>
              <a:rPr lang="en-US" b="1" dirty="0"/>
              <a:t>Reader’s Dictionary</a:t>
            </a:r>
            <a:r>
              <a:rPr lang="en-US" dirty="0"/>
              <a:t> and prompt students to correct their </a:t>
            </a:r>
            <a:r>
              <a:rPr lang="en-US" b="1" dirty="0"/>
              <a:t>Reader’s Notes</a:t>
            </a:r>
            <a:r>
              <a:rPr lang="en-US" dirty="0"/>
              <a:t> as necessary. </a:t>
            </a:r>
            <a:endParaRPr dirty="0"/>
          </a:p>
          <a:p>
            <a:pPr marL="457200" lvl="0" indent="-304800" rtl="0">
              <a:spcBef>
                <a:spcPts val="0"/>
              </a:spcBef>
              <a:spcAft>
                <a:spcPts val="0"/>
              </a:spcAft>
              <a:buSzPts val="1200"/>
              <a:buFont typeface="Calibri"/>
              <a:buAutoNum type="arabicPeriod"/>
            </a:pPr>
            <a:r>
              <a:rPr lang="en-US" dirty="0"/>
              <a:t>Ask: </a:t>
            </a:r>
            <a:r>
              <a:rPr lang="en-US" i="1" dirty="0"/>
              <a:t>“In Chapter 7, the buildings in the town were described as foreboding. In Chapter 8, the mill complex is referred to as imposing. What do the meanings of foreboding and imposing have in common? How are they different? How does the author’s choice to use these two words help you understand how the setting affected </a:t>
            </a:r>
            <a:r>
              <a:rPr lang="en-US" i="1" dirty="0" err="1"/>
              <a:t>Lyddie</a:t>
            </a:r>
            <a:r>
              <a:rPr lang="en-US" i="1" dirty="0"/>
              <a:t>?”</a:t>
            </a:r>
            <a:endParaRPr i="1" dirty="0"/>
          </a:p>
          <a:p>
            <a:pPr marL="457200" lvl="0" indent="-304800" rtl="0">
              <a:spcBef>
                <a:spcPts val="0"/>
              </a:spcBef>
              <a:spcAft>
                <a:spcPts val="0"/>
              </a:spcAft>
              <a:buSzPts val="1200"/>
              <a:buFont typeface="Calibri"/>
              <a:buAutoNum type="arabicPeriod"/>
            </a:pPr>
            <a:r>
              <a:rPr lang="en-US" dirty="0"/>
              <a:t>Prompt students to look at their </a:t>
            </a:r>
            <a:r>
              <a:rPr lang="en-US" b="1" dirty="0"/>
              <a:t>Reader’s Dictionaries.</a:t>
            </a:r>
            <a:endParaRPr b="1" dirty="0"/>
          </a:p>
          <a:p>
            <a:pPr marL="457200" lvl="0" indent="-304800" rtl="0">
              <a:spcBef>
                <a:spcPts val="0"/>
              </a:spcBef>
              <a:spcAft>
                <a:spcPts val="0"/>
              </a:spcAft>
              <a:buSzPts val="1200"/>
              <a:buFont typeface="Calibri"/>
              <a:buAutoNum type="arabicPeriod"/>
            </a:pPr>
            <a:r>
              <a:rPr lang="en-US" dirty="0"/>
              <a:t>After hearing student answers, remind students that </a:t>
            </a:r>
            <a:r>
              <a:rPr lang="en-US" i="1" dirty="0"/>
              <a:t>foreboding</a:t>
            </a:r>
            <a:r>
              <a:rPr lang="en-US" dirty="0"/>
              <a:t> always has negative connotations;</a:t>
            </a:r>
            <a:r>
              <a:rPr lang="en-US" i="1" dirty="0"/>
              <a:t> imposing</a:t>
            </a:r>
            <a:r>
              <a:rPr lang="en-US" dirty="0"/>
              <a:t> does not necessarily have negative connotations. However, they both refer to this new setting, which is much more crowded and has much bigger buildings than </a:t>
            </a:r>
            <a:r>
              <a:rPr lang="en-US" dirty="0" err="1"/>
              <a:t>Lyddie</a:t>
            </a:r>
            <a:r>
              <a:rPr lang="en-US" dirty="0"/>
              <a:t> is used to.</a:t>
            </a:r>
            <a:endParaRPr dirty="0"/>
          </a:p>
          <a:p>
            <a:pPr marL="457200" lvl="0" indent="-304800" rtl="0">
              <a:spcBef>
                <a:spcPts val="0"/>
              </a:spcBef>
              <a:spcAft>
                <a:spcPts val="0"/>
              </a:spcAft>
              <a:buSzPts val="1200"/>
              <a:buFont typeface="Calibri"/>
              <a:buAutoNum type="arabicPeriod"/>
            </a:pPr>
            <a:r>
              <a:rPr lang="en-US" dirty="0"/>
              <a:t>Finally, return students’ </a:t>
            </a:r>
            <a:r>
              <a:rPr lang="en-US" b="1" dirty="0" err="1"/>
              <a:t>Lyddie</a:t>
            </a:r>
            <a:r>
              <a:rPr lang="en-US" dirty="0"/>
              <a:t> </a:t>
            </a:r>
            <a:r>
              <a:rPr lang="en-US" b="1" dirty="0"/>
              <a:t>Reader’s Notes, Chapters 1-7</a:t>
            </a:r>
            <a:r>
              <a:rPr lang="en-US" dirty="0"/>
              <a:t> (with teacher feedback). Give students time to review the feedback.</a:t>
            </a:r>
            <a:endParaRPr dirty="0"/>
          </a:p>
          <a:p>
            <a:pPr marL="0" lvl="0" indent="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Look for students checking, changing and adding to their definitions.</a:t>
            </a:r>
            <a:endParaRPr dirty="0"/>
          </a:p>
          <a:p>
            <a:pPr marL="457200" lvl="0" indent="-304800" rtl="0">
              <a:spcBef>
                <a:spcPts val="0"/>
              </a:spcBef>
              <a:spcAft>
                <a:spcPts val="0"/>
              </a:spcAft>
              <a:buSzPts val="1200"/>
              <a:buFont typeface="Calibri"/>
              <a:buChar char="●"/>
            </a:pPr>
            <a:r>
              <a:rPr lang="en-US" dirty="0"/>
              <a:t>Listen for students to notice that </a:t>
            </a:r>
            <a:r>
              <a:rPr lang="en-US" i="1" dirty="0"/>
              <a:t>imposing </a:t>
            </a:r>
            <a:r>
              <a:rPr lang="en-US" dirty="0"/>
              <a:t>means “large and impressive,” and </a:t>
            </a:r>
            <a:r>
              <a:rPr lang="en-US" i="1" dirty="0"/>
              <a:t>foreboding </a:t>
            </a:r>
            <a:r>
              <a:rPr lang="en-US" dirty="0"/>
              <a:t>means “giving a feeling that something bad will happen.” </a:t>
            </a:r>
            <a:endParaRPr dirty="0"/>
          </a:p>
          <a:p>
            <a:pPr marL="457200" marR="0" lvl="0" indent="0" algn="l" rtl="0">
              <a:lnSpc>
                <a:spcPct val="100000"/>
              </a:lnSpc>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Clr>
                <a:schemeClr val="dk1"/>
              </a:buClr>
              <a:buSzPts val="1200"/>
              <a:buChar char="●"/>
            </a:pPr>
            <a:r>
              <a:rPr lang="en-US" dirty="0"/>
              <a:t>As part of this process of reviewing the returned </a:t>
            </a:r>
            <a:r>
              <a:rPr lang="en-US" b="1" dirty="0"/>
              <a:t>Reader’s Notes</a:t>
            </a:r>
            <a:r>
              <a:rPr lang="en-US" dirty="0"/>
              <a:t>, consider posting a particularly strong entry and leading a brief discussion in which students name the characteristics that make it strong OR doing this with a small group at another time.</a:t>
            </a:r>
            <a:endParaRPr dirty="0"/>
          </a:p>
          <a:p>
            <a:pPr marL="0" lvl="0" indent="0" rtl="0">
              <a:spcBef>
                <a:spcPts val="0"/>
              </a:spcBef>
              <a:spcAft>
                <a:spcPts val="0"/>
              </a:spcAft>
              <a:buClr>
                <a:srgbClr val="000000"/>
              </a:buClr>
              <a:buSzPts val="1100"/>
              <a:buFont typeface="Arial"/>
              <a:buNone/>
            </a:pPr>
            <a:endParaRPr dirty="0"/>
          </a:p>
          <a:p>
            <a:pPr marL="0" marR="0" lvl="0" indent="0" algn="l" rtl="0">
              <a:lnSpc>
                <a:spcPct val="100000"/>
              </a:lnSpc>
              <a:spcBef>
                <a:spcPts val="0"/>
              </a:spcBef>
              <a:spcAft>
                <a:spcPts val="0"/>
              </a:spcAft>
              <a:buNone/>
            </a:pPr>
            <a:endParaRPr dirty="0"/>
          </a:p>
        </p:txBody>
      </p:sp>
      <p:sp>
        <p:nvSpPr>
          <p:cNvPr id="135" name="Google Shape;135;g3de33b82cb_0_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7059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f9512824d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g3f9512824d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3-5</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90000"/>
              </a:lnSpc>
              <a:spcBef>
                <a:spcPts val="1000"/>
              </a:spcBef>
              <a:spcAft>
                <a:spcPts val="0"/>
              </a:spcAft>
              <a:buClr>
                <a:schemeClr val="dk1"/>
              </a:buClr>
              <a:buSzPts val="1100"/>
              <a:buFont typeface="Arial"/>
              <a:buNone/>
            </a:pPr>
            <a:r>
              <a:rPr lang="en-US" b="1" dirty="0"/>
              <a:t>Opening B. Reviewing Learning Targets </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b="1" dirty="0"/>
          </a:p>
          <a:p>
            <a:pPr marL="457200" marR="0" lvl="0" indent="-304800" algn="l" rtl="0">
              <a:lnSpc>
                <a:spcPct val="100000"/>
              </a:lnSpc>
              <a:spcBef>
                <a:spcPts val="0"/>
              </a:spcBef>
              <a:spcAft>
                <a:spcPts val="0"/>
              </a:spcAft>
              <a:buSzPts val="1200"/>
              <a:buFont typeface="Calibri"/>
              <a:buChar char="●"/>
            </a:pPr>
            <a:r>
              <a:rPr lang="en-US" dirty="0"/>
              <a:t>This lesson focuses on how the conditions of the mill affected </a:t>
            </a:r>
            <a:r>
              <a:rPr lang="en-US" dirty="0" err="1"/>
              <a:t>Lyddie</a:t>
            </a:r>
            <a:r>
              <a:rPr lang="en-US" dirty="0"/>
              <a:t>.  Lessons 6-9 focus on this and ultimately lead to the essay at the end of the unit.</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Direct students’ attention to the learning targets for today, particularly: “I can cite specific textual evidence to explain what working conditions were like in the mills and how they affected </a:t>
            </a:r>
            <a:r>
              <a:rPr lang="en-US" dirty="0" err="1"/>
              <a:t>Lyddie</a:t>
            </a:r>
            <a:r>
              <a:rPr lang="en-US" dirty="0"/>
              <a:t>.” Briefly review the definitions of </a:t>
            </a:r>
            <a:r>
              <a:rPr lang="en-US" i="1" dirty="0"/>
              <a:t>textual evidence</a:t>
            </a:r>
            <a:r>
              <a:rPr lang="en-US" dirty="0"/>
              <a:t> and </a:t>
            </a:r>
            <a:r>
              <a:rPr lang="en-US" i="1" dirty="0"/>
              <a:t>cite</a:t>
            </a:r>
            <a:r>
              <a:rPr lang="en-US" dirty="0"/>
              <a:t>, referring to work in Module 1.</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a:t>
            </a:r>
            <a:r>
              <a:rPr lang="en-US" i="1" dirty="0"/>
              <a:t>“What were the mills?”</a:t>
            </a:r>
            <a:r>
              <a:rPr lang="en-US" dirty="0"/>
              <a:t>  Tell them that this learning target is very closely related to the learning target about noticing how plot, character, and setting interact: One particular type of interaction is when one factor affects another. In this lesson and over the next few lessons, they will be paying particular attention to how the setting (working conditions) affects a character (</a:t>
            </a:r>
            <a:r>
              <a:rPr lang="en-US" dirty="0" err="1"/>
              <a:t>Lyddie</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Frame the sequence of lessons for students: </a:t>
            </a:r>
            <a:endParaRPr dirty="0"/>
          </a:p>
          <a:p>
            <a:pPr marL="914400" marR="0" lvl="1" indent="-304800" algn="l" rtl="0">
              <a:lnSpc>
                <a:spcPct val="100000"/>
              </a:lnSpc>
              <a:spcBef>
                <a:spcPts val="0"/>
              </a:spcBef>
              <a:spcAft>
                <a:spcPts val="0"/>
              </a:spcAft>
              <a:buSzPts val="1200"/>
              <a:buChar char="○"/>
            </a:pPr>
            <a:r>
              <a:rPr lang="en-US" dirty="0"/>
              <a:t>In Lessons 2–5, they focused on understanding the character of </a:t>
            </a:r>
            <a:r>
              <a:rPr lang="en-US" dirty="0" err="1"/>
              <a:t>Lyddie</a:t>
            </a:r>
            <a:r>
              <a:rPr lang="en-US" dirty="0"/>
              <a:t>. </a:t>
            </a:r>
            <a:endParaRPr dirty="0"/>
          </a:p>
          <a:p>
            <a:pPr marL="914400" marR="0" lvl="1" indent="-304800" algn="l" rtl="0">
              <a:lnSpc>
                <a:spcPct val="100000"/>
              </a:lnSpc>
              <a:spcBef>
                <a:spcPts val="0"/>
              </a:spcBef>
              <a:spcAft>
                <a:spcPts val="0"/>
              </a:spcAft>
              <a:buSzPts val="1200"/>
              <a:buChar char="○"/>
            </a:pPr>
            <a:r>
              <a:rPr lang="en-US" dirty="0"/>
              <a:t>In Lessons 6–9, they will focus on understanding working conditions in the mill and how they affected </a:t>
            </a:r>
            <a:r>
              <a:rPr lang="en-US" dirty="0" err="1"/>
              <a:t>Lyddie</a:t>
            </a:r>
            <a:r>
              <a:rPr lang="en-US" dirty="0"/>
              <a:t>. Their mid-unit assessment, in Lesson 9, will focus on this. </a:t>
            </a:r>
            <a:endParaRPr dirty="0"/>
          </a:p>
          <a:p>
            <a:pPr marL="914400" marR="0" lvl="1" indent="-304800" algn="l" rtl="0">
              <a:lnSpc>
                <a:spcPct val="100000"/>
              </a:lnSpc>
              <a:spcBef>
                <a:spcPts val="0"/>
              </a:spcBef>
              <a:spcAft>
                <a:spcPts val="0"/>
              </a:spcAft>
              <a:buSzPts val="1200"/>
              <a:buChar char="○"/>
            </a:pPr>
            <a:r>
              <a:rPr lang="en-US" dirty="0"/>
              <a:t>Finally, the essay they will write in the second part of the unit will ask them to combine their understanding of </a:t>
            </a:r>
            <a:r>
              <a:rPr lang="en-US" dirty="0" err="1"/>
              <a:t>Lyddie</a:t>
            </a:r>
            <a:r>
              <a:rPr lang="en-US" dirty="0"/>
              <a:t> and their understanding of her working conditions to make an argument about what she should do about a particular dilemma she faces.</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 Listen for students to explain that the mills were factories where cloth was made.</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i="0" u="none" strike="noStrike" cap="none" dirty="0">
              <a:solidFill>
                <a:schemeClr val="dk1"/>
              </a:solidFill>
            </a:endParaRPr>
          </a:p>
        </p:txBody>
      </p:sp>
      <p:sp>
        <p:nvSpPr>
          <p:cNvPr id="146" name="Google Shape;146;g3f9512824d_0_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46933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f99b83215_0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f99b83215_0_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20 </a:t>
            </a:r>
            <a:r>
              <a:rPr lang="en-US" b="1" i="0" u="none" strike="noStrike" cap="none" dirty="0">
                <a:solidFill>
                  <a:schemeClr val="dk1"/>
                </a:solidFill>
              </a:rPr>
              <a:t>- 2</a:t>
            </a:r>
            <a:r>
              <a:rPr lang="en-US" b="1" dirty="0"/>
              <a:t>5</a:t>
            </a:r>
            <a:r>
              <a:rPr lang="en-US" b="1" i="0" u="none" strike="noStrike" cap="none" dirty="0">
                <a:solidFill>
                  <a:schemeClr val="dk1"/>
                </a:solidFill>
              </a:rPr>
              <a:t> minutes (this slide, </a:t>
            </a:r>
            <a:r>
              <a:rPr lang="en-US" b="1" dirty="0"/>
              <a:t>2-3</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4</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90000"/>
              </a:lnSpc>
              <a:spcBef>
                <a:spcPts val="0"/>
              </a:spcBef>
              <a:spcAft>
                <a:spcPts val="0"/>
              </a:spcAft>
              <a:buNone/>
            </a:pPr>
            <a:r>
              <a:rPr lang="en-US" b="1" dirty="0"/>
              <a:t>Work Time A. Pre-Close Read of Pages 62-66 in </a:t>
            </a:r>
            <a:r>
              <a:rPr lang="en-US" b="1" i="1" dirty="0" err="1"/>
              <a:t>Lyddie</a:t>
            </a:r>
            <a:r>
              <a:rPr lang="en-US" b="1" i="1" dirty="0"/>
              <a:t> </a:t>
            </a:r>
            <a:endParaRPr dirty="0"/>
          </a:p>
          <a:p>
            <a:pPr marL="0" marR="0" lvl="0" indent="0" algn="l" rtl="0">
              <a:lnSpc>
                <a:spcPct val="100000"/>
              </a:lnSpc>
              <a:spcBef>
                <a:spcPts val="100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SzPts val="1200"/>
              <a:buChar char="●"/>
            </a:pPr>
            <a:r>
              <a:rPr lang="en-US" dirty="0"/>
              <a:t>Providing visual illustrations of the context of the reading will support all readers, but especially struggling readers.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90000"/>
              </a:lnSpc>
              <a:spcBef>
                <a:spcPts val="0"/>
              </a:spcBef>
              <a:spcAft>
                <a:spcPts val="0"/>
              </a:spcAft>
              <a:buSzPts val="1200"/>
              <a:buFont typeface="Calibri"/>
              <a:buAutoNum type="arabicPeriod"/>
            </a:pPr>
            <a:r>
              <a:rPr lang="en-US" dirty="0"/>
              <a:t>Ask students to focus on pages 62-66 of </a:t>
            </a:r>
            <a:r>
              <a:rPr lang="en-US" b="0" i="1" dirty="0" err="1"/>
              <a:t>Lyddie</a:t>
            </a:r>
            <a:r>
              <a:rPr lang="en-US" dirty="0"/>
              <a:t>.</a:t>
            </a:r>
            <a:endParaRPr dirty="0"/>
          </a:p>
          <a:p>
            <a:pPr marL="457200" lvl="0" indent="-304800" rtl="0">
              <a:lnSpc>
                <a:spcPct val="90000"/>
              </a:lnSpc>
              <a:spcBef>
                <a:spcPts val="0"/>
              </a:spcBef>
              <a:spcAft>
                <a:spcPts val="0"/>
              </a:spcAft>
              <a:buSzPts val="1200"/>
              <a:buFont typeface="Calibri"/>
              <a:buAutoNum type="arabicPeriod"/>
            </a:pPr>
            <a:r>
              <a:rPr lang="en-US" dirty="0"/>
              <a:t>Set a purpose for the reading session today: Students will learn what working conditions were like in the mill and how that affected </a:t>
            </a:r>
            <a:r>
              <a:rPr lang="en-US" dirty="0" err="1"/>
              <a:t>Lyddie</a:t>
            </a:r>
            <a:r>
              <a:rPr lang="en-US" dirty="0"/>
              <a:t>. Ask, </a:t>
            </a:r>
            <a:r>
              <a:rPr lang="en-US" i="1" dirty="0"/>
              <a:t>“What happened at the very end of Chapter 8?”</a:t>
            </a:r>
            <a:endParaRPr i="1" dirty="0"/>
          </a:p>
          <a:p>
            <a:pPr marL="457200" lvl="0" indent="-304800" rtl="0">
              <a:lnSpc>
                <a:spcPct val="90000"/>
              </a:lnSpc>
              <a:spcBef>
                <a:spcPts val="0"/>
              </a:spcBef>
              <a:spcAft>
                <a:spcPts val="0"/>
              </a:spcAft>
              <a:buSzPts val="1200"/>
              <a:buFont typeface="Calibri"/>
              <a:buAutoNum type="arabicPeriod"/>
            </a:pPr>
            <a:r>
              <a:rPr lang="en-US" dirty="0"/>
              <a:t>Give them a minute to review their books and ask them to raise their hands when they know.</a:t>
            </a:r>
            <a:endParaRPr dirty="0"/>
          </a:p>
          <a:p>
            <a:pPr marL="457200" lvl="0" indent="-304800" rtl="0">
              <a:lnSpc>
                <a:spcPct val="90000"/>
              </a:lnSpc>
              <a:spcBef>
                <a:spcPts val="0"/>
              </a:spcBef>
              <a:spcAft>
                <a:spcPts val="0"/>
              </a:spcAft>
              <a:buSzPts val="1200"/>
              <a:buFont typeface="Calibri"/>
              <a:buAutoNum type="arabicPeriod"/>
            </a:pPr>
            <a:r>
              <a:rPr lang="en-US" dirty="0"/>
              <a:t>When most of the class has a hand up, ask a student to share out.</a:t>
            </a:r>
            <a:endParaRPr dirty="0"/>
          </a:p>
          <a:p>
            <a:pPr marL="457200" lvl="0" indent="-304800" rtl="0">
              <a:lnSpc>
                <a:spcPct val="90000"/>
              </a:lnSpc>
              <a:spcBef>
                <a:spcPts val="0"/>
              </a:spcBef>
              <a:spcAft>
                <a:spcPts val="0"/>
              </a:spcAft>
              <a:buSzPts val="1200"/>
              <a:buFont typeface="Calibri"/>
              <a:buAutoNum type="arabicPeriod"/>
            </a:pPr>
            <a:r>
              <a:rPr lang="en-US" dirty="0"/>
              <a:t>Tell students that before they read this next part of the book, you are going to help them develop a clearer mental picture of the setting. Project an </a:t>
            </a:r>
            <a:r>
              <a:rPr lang="en-US" b="0" dirty="0"/>
              <a:t>image of a power loom </a:t>
            </a:r>
            <a:r>
              <a:rPr lang="en-US" dirty="0"/>
              <a:t>and ask:</a:t>
            </a:r>
            <a:endParaRPr dirty="0"/>
          </a:p>
          <a:p>
            <a:pPr marL="914400" lvl="1" indent="-304800" rtl="0">
              <a:lnSpc>
                <a:spcPct val="90000"/>
              </a:lnSpc>
              <a:spcBef>
                <a:spcPts val="0"/>
              </a:spcBef>
              <a:spcAft>
                <a:spcPts val="0"/>
              </a:spcAft>
              <a:buSzPts val="1200"/>
              <a:buChar char="○"/>
            </a:pPr>
            <a:r>
              <a:rPr lang="en-US" i="1" dirty="0"/>
              <a:t>“What is this? How does it connect to the part we are about to read?”</a:t>
            </a:r>
            <a:endParaRPr i="1" dirty="0"/>
          </a:p>
          <a:p>
            <a:pPr marL="914400" lvl="1" indent="-304800" rtl="0">
              <a:lnSpc>
                <a:spcPct val="90000"/>
              </a:lnSpc>
              <a:spcBef>
                <a:spcPts val="0"/>
              </a:spcBef>
              <a:spcAft>
                <a:spcPts val="0"/>
              </a:spcAft>
              <a:buSzPts val="1200"/>
              <a:buChar char="○"/>
            </a:pPr>
            <a:r>
              <a:rPr lang="en-US" i="1" dirty="0"/>
              <a:t>“Based on the video you saw in Lesson 5, what words might be used to describe the different parts of the loom?”</a:t>
            </a:r>
            <a:endParaRPr i="1" dirty="0"/>
          </a:p>
          <a:p>
            <a:pPr marL="0" lvl="0" indent="0" rtl="0">
              <a:spcBef>
                <a:spcPts val="100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When students are asked about the events at the end of Chapter 8,</a:t>
            </a:r>
            <a:r>
              <a:rPr lang="en-US" baseline="0" dirty="0"/>
              <a:t> </a:t>
            </a:r>
            <a:r>
              <a:rPr lang="en-US" dirty="0"/>
              <a:t>listen for: </a:t>
            </a:r>
            <a:r>
              <a:rPr lang="en-US" b="0" dirty="0"/>
              <a:t>“Mrs. </a:t>
            </a:r>
            <a:r>
              <a:rPr lang="en-US" b="0" dirty="0" err="1"/>
              <a:t>Bedlow</a:t>
            </a:r>
            <a:r>
              <a:rPr lang="en-US" b="0" dirty="0"/>
              <a:t> has just brought </a:t>
            </a:r>
            <a:r>
              <a:rPr lang="en-US" b="0" dirty="0" err="1"/>
              <a:t>Lyddie</a:t>
            </a:r>
            <a:r>
              <a:rPr lang="en-US" b="0" dirty="0"/>
              <a:t> to the weaving room in the factory for her first day at work.”</a:t>
            </a:r>
            <a:endParaRPr b="0" dirty="0"/>
          </a:p>
          <a:p>
            <a:pPr marL="457200" lvl="0" indent="-304800" rtl="0">
              <a:spcBef>
                <a:spcPts val="0"/>
              </a:spcBef>
              <a:spcAft>
                <a:spcPts val="0"/>
              </a:spcAft>
              <a:buSzPts val="1200"/>
              <a:buChar char="●"/>
            </a:pPr>
            <a:r>
              <a:rPr lang="en-US" dirty="0"/>
              <a:t>When students are asked about what the parts of the power loom are,</a:t>
            </a:r>
            <a:r>
              <a:rPr lang="en-US" b="1" dirty="0"/>
              <a:t> </a:t>
            </a:r>
            <a:r>
              <a:rPr lang="en-US" dirty="0"/>
              <a:t>listen for: terms such as </a:t>
            </a:r>
            <a:r>
              <a:rPr lang="en-US" b="0" i="1" dirty="0"/>
              <a:t>warp, weft, thread, shuttle, frame.</a:t>
            </a:r>
            <a:endParaRPr b="0" i="1"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b="0" i="0" u="none" strike="noStrike" cap="none" dirty="0">
              <a:solidFill>
                <a:schemeClr val="dk1"/>
              </a:solidFill>
              <a:latin typeface="Calibri"/>
              <a:ea typeface="Calibri"/>
              <a:cs typeface="Calibri"/>
              <a:sym typeface="Calibri"/>
            </a:endParaRPr>
          </a:p>
        </p:txBody>
      </p:sp>
      <p:sp>
        <p:nvSpPr>
          <p:cNvPr id="156" name="Google Shape;156;g3f99b83215_0_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896711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7" name="Picture 6">
            <a:extLst>
              <a:ext uri="{FF2B5EF4-FFF2-40B4-BE49-F238E27FC236}">
                <a16:creationId xmlns:a16="http://schemas.microsoft.com/office/drawing/2014/main" id="{3ED7309C-C1EA-4A74-A976-67FFCD21C9C9}"/>
              </a:ext>
            </a:extLst>
          </p:cNvPr>
          <p:cNvPicPr>
            <a:picLocks noChangeAspect="1"/>
          </p:cNvPicPr>
          <p:nvPr userDrawn="1"/>
        </p:nvPicPr>
        <p:blipFill>
          <a:blip r:embed="rId13"/>
          <a:stretch>
            <a:fillRect/>
          </a:stretch>
        </p:blipFill>
        <p:spPr>
          <a:xfrm>
            <a:off x="11430000" y="6715125"/>
            <a:ext cx="762000" cy="142875"/>
          </a:xfrm>
          <a:prstGeom prst="rect">
            <a:avLst/>
          </a:prstGeom>
        </p:spPr>
      </p:pic>
      <p:pic>
        <p:nvPicPr>
          <p:cNvPr id="8" name="Picture 7">
            <a:extLst>
              <a:ext uri="{FF2B5EF4-FFF2-40B4-BE49-F238E27FC236}">
                <a16:creationId xmlns:a16="http://schemas.microsoft.com/office/drawing/2014/main" id="{2FA721F7-002C-4113-8BB8-736BA4E4F6E1}"/>
              </a:ext>
            </a:extLst>
          </p:cNvPr>
          <p:cNvPicPr>
            <a:picLocks noChangeAspect="1"/>
          </p:cNvPicPr>
          <p:nvPr userDrawn="1"/>
        </p:nvPicPr>
        <p:blipFill>
          <a:blip r:embed="rId14"/>
          <a:stretch>
            <a:fillRect/>
          </a:stretch>
        </p:blipFill>
        <p:spPr>
          <a:xfrm>
            <a:off x="5453840" y="6183410"/>
            <a:ext cx="939261" cy="677979"/>
          </a:xfrm>
          <a:prstGeom prst="rect">
            <a:avLst/>
          </a:prstGeom>
        </p:spPr>
      </p:pic>
      <p:pic>
        <p:nvPicPr>
          <p:cNvPr id="9" name="Picture 8">
            <a:extLst>
              <a:ext uri="{FF2B5EF4-FFF2-40B4-BE49-F238E27FC236}">
                <a16:creationId xmlns:a16="http://schemas.microsoft.com/office/drawing/2014/main" id="{856B7884-558A-4394-B79F-921672605574}"/>
              </a:ext>
            </a:extLst>
          </p:cNvPr>
          <p:cNvPicPr>
            <a:picLocks noChangeAspect="1"/>
          </p:cNvPicPr>
          <p:nvPr userDrawn="1"/>
        </p:nvPicPr>
        <p:blipFill>
          <a:blip r:embed="rId15"/>
          <a:stretch>
            <a:fillRect/>
          </a:stretch>
        </p:blipFill>
        <p:spPr>
          <a:xfrm>
            <a:off x="0" y="63032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8.jp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6</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approximately </a:t>
            </a:r>
            <a:r>
              <a:rPr lang="en-US" sz="2600" dirty="0">
                <a:latin typeface="Century Gothic"/>
                <a:ea typeface="Century Gothic"/>
                <a:cs typeface="Century Gothic"/>
                <a:sym typeface="Century Gothic"/>
              </a:rPr>
              <a:t>65-75 </a:t>
            </a:r>
            <a:r>
              <a:rPr lang="en-US" sz="2600" i="0" u="none" strike="noStrike" cap="none" dirty="0">
                <a:solidFill>
                  <a:schemeClr val="dk1"/>
                </a:solidFill>
                <a:latin typeface="Century Gothic"/>
                <a:ea typeface="Century Gothic"/>
                <a:cs typeface="Century Gothic"/>
                <a:sym typeface="Century Gothic"/>
              </a:rPr>
              <a:t>minutes to complete. </a:t>
            </a:r>
            <a:endParaRPr sz="260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US" sz="2400" dirty="0">
                <a:solidFill>
                  <a:srgbClr val="333333"/>
                </a:solidFill>
                <a:highlight>
                  <a:srgbClr val="FFFFFF"/>
                </a:highlight>
                <a:latin typeface="Century Gothic"/>
                <a:ea typeface="Century Gothic"/>
                <a:cs typeface="Century Gothic"/>
                <a:sym typeface="Century Gothic"/>
              </a:rPr>
              <a:t>In this lesson students will begin to focus on working conditions in the mill and how they affected </a:t>
            </a:r>
            <a:r>
              <a:rPr lang="en-US" sz="2400" dirty="0" err="1">
                <a:solidFill>
                  <a:srgbClr val="333333"/>
                </a:solidFill>
                <a:highlight>
                  <a:srgbClr val="FFFFFF"/>
                </a:highlight>
                <a:latin typeface="Century Gothic"/>
                <a:ea typeface="Century Gothic"/>
                <a:cs typeface="Century Gothic"/>
                <a:sym typeface="Century Gothic"/>
              </a:rPr>
              <a:t>Lyddie</a:t>
            </a:r>
            <a:r>
              <a:rPr lang="en-US" sz="2400" dirty="0">
                <a:solidFill>
                  <a:srgbClr val="333333"/>
                </a:solidFill>
                <a:highlight>
                  <a:srgbClr val="FFFFFF"/>
                </a:highlight>
                <a:latin typeface="Century Gothic"/>
                <a:ea typeface="Century Gothic"/>
                <a:cs typeface="Century Gothic"/>
                <a:sym typeface="Century Gothic"/>
              </a:rPr>
              <a:t>.</a:t>
            </a:r>
            <a:endParaRPr sz="24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i="0" u="none" strike="noStrike" cap="none" dirty="0">
                <a:solidFill>
                  <a:schemeClr val="dk1"/>
                </a:solidFill>
                <a:latin typeface="Century Gothic"/>
                <a:ea typeface="Century Gothic"/>
                <a:cs typeface="Century Gothic"/>
                <a:sym typeface="Century Gothic"/>
              </a:rPr>
              <a:t>The Learning Targets</a:t>
            </a:r>
            <a:r>
              <a:rPr lang="en-US" sz="2600" b="1" dirty="0">
                <a:latin typeface="Century Gothic"/>
                <a:ea typeface="Century Gothic"/>
                <a:cs typeface="Century Gothic"/>
                <a:sym typeface="Century Gothic"/>
              </a:rPr>
              <a:t> </a:t>
            </a:r>
            <a:r>
              <a:rPr lang="en-US" sz="2600" b="1" i="0" u="none" strike="noStrike" cap="none" dirty="0">
                <a:solidFill>
                  <a:schemeClr val="dk1"/>
                </a:solidFill>
                <a:latin typeface="Century Gothic"/>
                <a:ea typeface="Century Gothic"/>
                <a:cs typeface="Century Gothic"/>
                <a:sym typeface="Century Gothic"/>
              </a:rPr>
              <a:t>for students today </a:t>
            </a:r>
            <a:r>
              <a:rPr lang="en-US" sz="2600" b="1" dirty="0">
                <a:latin typeface="Century Gothic"/>
                <a:ea typeface="Century Gothic"/>
                <a:cs typeface="Century Gothic"/>
                <a:sym typeface="Century Gothic"/>
              </a:rPr>
              <a:t>are</a:t>
            </a:r>
            <a:r>
              <a:rPr lang="en-US" sz="2600" b="1" i="0" u="none" strike="noStrike" cap="none" dirty="0">
                <a:solidFill>
                  <a:schemeClr val="dk1"/>
                </a:solidFill>
                <a:latin typeface="Century Gothic"/>
                <a:ea typeface="Century Gothic"/>
                <a:cs typeface="Century Gothic"/>
                <a:sym typeface="Century Gothic"/>
              </a:rPr>
              <a:t>:</a:t>
            </a:r>
            <a:endParaRPr sz="2600" b="1"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Char char="•"/>
            </a:pPr>
            <a:r>
              <a:rPr lang="en-US" sz="2400" dirty="0">
                <a:latin typeface="Century Gothic"/>
                <a:ea typeface="Century Gothic"/>
                <a:cs typeface="Century Gothic"/>
                <a:sym typeface="Century Gothic"/>
              </a:rPr>
              <a:t>I can use context clues—both in the sentence and on the page—to determine the meaning of unknown words.</a:t>
            </a:r>
            <a:endParaRPr sz="24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sz="2400" dirty="0">
                <a:latin typeface="Century Gothic"/>
                <a:ea typeface="Century Gothic"/>
                <a:cs typeface="Century Gothic"/>
                <a:sym typeface="Century Gothic"/>
              </a:rPr>
              <a:t>By engaging in a discussion with my partner, I can analyze one section of </a:t>
            </a:r>
            <a:r>
              <a:rPr lang="en-US" sz="2400" i="1" dirty="0" err="1">
                <a:latin typeface="Century Gothic"/>
                <a:ea typeface="Century Gothic"/>
                <a:cs typeface="Century Gothic"/>
                <a:sym typeface="Century Gothic"/>
              </a:rPr>
              <a:t>Lyddie</a:t>
            </a:r>
            <a:r>
              <a:rPr lang="en-US" sz="2400" i="1" dirty="0">
                <a:latin typeface="Century Gothic"/>
                <a:ea typeface="Century Gothic"/>
                <a:cs typeface="Century Gothic"/>
                <a:sym typeface="Century Gothic"/>
              </a:rPr>
              <a:t> </a:t>
            </a:r>
            <a:r>
              <a:rPr lang="en-US" sz="2400" dirty="0">
                <a:latin typeface="Century Gothic"/>
                <a:ea typeface="Century Gothic"/>
                <a:cs typeface="Century Gothic"/>
                <a:sym typeface="Century Gothic"/>
              </a:rPr>
              <a:t>to deepen my understanding of the plot, characters, and setting.</a:t>
            </a:r>
            <a:endParaRPr sz="24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sz="2400" dirty="0">
                <a:latin typeface="Century Gothic"/>
                <a:ea typeface="Century Gothic"/>
                <a:cs typeface="Century Gothic"/>
                <a:sym typeface="Century Gothic"/>
              </a:rPr>
              <a:t>I can cite specific textual evidence to explain what working conditions were like in the mills and how they affected </a:t>
            </a:r>
            <a:r>
              <a:rPr lang="en-US" sz="2400" dirty="0" err="1">
                <a:latin typeface="Century Gothic"/>
                <a:ea typeface="Century Gothic"/>
                <a:cs typeface="Century Gothic"/>
                <a:sym typeface="Century Gothic"/>
              </a:rPr>
              <a:t>Lyddie</a:t>
            </a:r>
            <a:r>
              <a:rPr lang="en-US"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2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read closely</a:t>
            </a:r>
            <a:endParaRPr sz="3400" i="0" u="none" strike="noStrike" cap="none">
              <a:solidFill>
                <a:schemeClr val="dk1"/>
              </a:solidFill>
              <a:latin typeface="Century Gothic"/>
              <a:ea typeface="Century Gothic"/>
              <a:cs typeface="Century Gothic"/>
              <a:sym typeface="Century Gothic"/>
            </a:endParaRPr>
          </a:p>
        </p:txBody>
      </p:sp>
      <p:sp>
        <p:nvSpPr>
          <p:cNvPr id="171" name="Google Shape;171;p22"/>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74" name="Google Shape;174;p22"/>
          <p:cNvSpPr txBox="1"/>
          <p:nvPr/>
        </p:nvSpPr>
        <p:spPr>
          <a:xfrm>
            <a:off x="607425" y="1964225"/>
            <a:ext cx="11280900" cy="46527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400" b="1" dirty="0">
                <a:solidFill>
                  <a:schemeClr val="dk1"/>
                </a:solidFill>
                <a:latin typeface="Century Gothic"/>
                <a:ea typeface="Century Gothic"/>
                <a:cs typeface="Century Gothic"/>
                <a:sym typeface="Century Gothic"/>
              </a:rPr>
              <a:t>Open your novels to page 62.  Please read silently in your head while I read aloud.</a:t>
            </a:r>
            <a:endParaRPr sz="24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US" sz="2400" b="1" dirty="0">
                <a:solidFill>
                  <a:schemeClr val="dk1"/>
                </a:solidFill>
                <a:latin typeface="Century Gothic"/>
                <a:ea typeface="Century Gothic"/>
                <a:cs typeface="Century Gothic"/>
                <a:sym typeface="Century Gothic"/>
              </a:rPr>
              <a:t>Turn and Talk with a partner to:</a:t>
            </a:r>
            <a:endParaRPr sz="24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AutoNum type="arabicPeriod"/>
            </a:pPr>
            <a:r>
              <a:rPr lang="en-US" sz="2400" dirty="0">
                <a:solidFill>
                  <a:schemeClr val="dk1"/>
                </a:solidFill>
                <a:latin typeface="Century Gothic"/>
                <a:ea typeface="Century Gothic"/>
                <a:cs typeface="Century Gothic"/>
                <a:sym typeface="Century Gothic"/>
              </a:rPr>
              <a:t>Discuss the most important points about setting, character, and plot.</a:t>
            </a:r>
          </a:p>
          <a:p>
            <a:pPr marL="457200" lvl="0" indent="-381000" rtl="0">
              <a:spcBef>
                <a:spcPts val="0"/>
              </a:spcBef>
              <a:spcAft>
                <a:spcPts val="0"/>
              </a:spcAft>
              <a:buClr>
                <a:schemeClr val="dk1"/>
              </a:buClr>
              <a:buSzPts val="2400"/>
              <a:buFont typeface="Century Gothic"/>
              <a:buAutoNum type="arabicPeriod"/>
            </a:pPr>
            <a:endParaRPr lang="en-US" sz="2400"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AutoNum type="arabicPeriod"/>
            </a:pPr>
            <a:r>
              <a:rPr lang="en-US" sz="2400" dirty="0">
                <a:solidFill>
                  <a:schemeClr val="dk1"/>
                </a:solidFill>
                <a:latin typeface="Century Gothic"/>
                <a:ea typeface="Century Gothic"/>
                <a:cs typeface="Century Gothic"/>
                <a:sym typeface="Century Gothic"/>
              </a:rPr>
              <a:t>Share any words that are unfamiliar, and discuss what the words could mean.</a:t>
            </a:r>
            <a:endParaRPr sz="24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US" sz="2400" dirty="0">
                <a:solidFill>
                  <a:schemeClr val="dk1"/>
                </a:solidFill>
                <a:latin typeface="Century Gothic"/>
                <a:ea typeface="Century Gothic"/>
                <a:cs typeface="Century Gothic"/>
                <a:sym typeface="Century Gothic"/>
              </a:rPr>
              <a:t>Write your ideas on the text, sticky notes, or on slips of paper.</a:t>
            </a:r>
            <a:endParaRPr sz="2400" dirty="0">
              <a:solidFill>
                <a:schemeClr val="dk1"/>
              </a:solidFill>
              <a:latin typeface="Century Gothic"/>
              <a:ea typeface="Century Gothic"/>
              <a:cs typeface="Century Gothic"/>
              <a:sym typeface="Century Gothic"/>
            </a:endParaRPr>
          </a:p>
        </p:txBody>
      </p:sp>
      <p:pic>
        <p:nvPicPr>
          <p:cNvPr id="175" name="Google Shape;175;p22"/>
          <p:cNvPicPr preferRelativeResize="0"/>
          <p:nvPr/>
        </p:nvPicPr>
        <p:blipFill>
          <a:blip r:embed="rId3">
            <a:alphaModFix/>
          </a:blip>
          <a:stretch>
            <a:fillRect/>
          </a:stretch>
        </p:blipFill>
        <p:spPr>
          <a:xfrm>
            <a:off x="11201400" y="6009487"/>
            <a:ext cx="686925" cy="673325"/>
          </a:xfrm>
          <a:prstGeom prst="rect">
            <a:avLst/>
          </a:prstGeom>
          <a:noFill/>
          <a:ln>
            <a:noFill/>
          </a:ln>
        </p:spPr>
      </p:pic>
      <p:pic>
        <p:nvPicPr>
          <p:cNvPr id="8" name="Google Shape;110;p16"/>
          <p:cNvPicPr preferRelativeResize="0"/>
          <p:nvPr/>
        </p:nvPicPr>
        <p:blipFill>
          <a:blip r:embed="rId4">
            <a:alphaModFix/>
          </a:blip>
          <a:stretch>
            <a:fillRect/>
          </a:stretch>
        </p:blipFill>
        <p:spPr>
          <a:xfrm>
            <a:off x="10801351" y="144225"/>
            <a:ext cx="1172700" cy="15131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fill in our Reader’s Notes</a:t>
            </a:r>
            <a:endParaRPr sz="3400" i="0" u="none" strike="noStrike" cap="none">
              <a:solidFill>
                <a:schemeClr val="dk1"/>
              </a:solidFill>
              <a:latin typeface="Century Gothic"/>
              <a:ea typeface="Century Gothic"/>
              <a:cs typeface="Century Gothic"/>
              <a:sym typeface="Century Gothic"/>
            </a:endParaRPr>
          </a:p>
        </p:txBody>
      </p:sp>
      <p:sp>
        <p:nvSpPr>
          <p:cNvPr id="182" name="Google Shape;182;p23"/>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graphicFrame>
        <p:nvGraphicFramePr>
          <p:cNvPr id="185" name="Google Shape;185;p23"/>
          <p:cNvGraphicFramePr/>
          <p:nvPr>
            <p:extLst>
              <p:ext uri="{D42A27DB-BD31-4B8C-83A1-F6EECF244321}">
                <p14:modId xmlns:p14="http://schemas.microsoft.com/office/powerpoint/2010/main" val="3839599713"/>
              </p:ext>
            </p:extLst>
          </p:nvPr>
        </p:nvGraphicFramePr>
        <p:xfrm>
          <a:off x="693225" y="1939763"/>
          <a:ext cx="10019850" cy="4748853"/>
        </p:xfrm>
        <a:graphic>
          <a:graphicData uri="http://schemas.openxmlformats.org/drawingml/2006/table">
            <a:tbl>
              <a:tblPr>
                <a:noFill/>
                <a:tableStyleId>{C3EF69AA-2CF3-4CD2-B5C4-963B3E4E21EE}</a:tableStyleId>
              </a:tblPr>
              <a:tblGrid>
                <a:gridCol w="968425">
                  <a:extLst>
                    <a:ext uri="{9D8B030D-6E8A-4147-A177-3AD203B41FA5}">
                      <a16:colId xmlns:a16="http://schemas.microsoft.com/office/drawing/2014/main" val="20000"/>
                    </a:ext>
                  </a:extLst>
                </a:gridCol>
                <a:gridCol w="1752675">
                  <a:extLst>
                    <a:ext uri="{9D8B030D-6E8A-4147-A177-3AD203B41FA5}">
                      <a16:colId xmlns:a16="http://schemas.microsoft.com/office/drawing/2014/main" val="20001"/>
                    </a:ext>
                  </a:extLst>
                </a:gridCol>
                <a:gridCol w="1975050">
                  <a:extLst>
                    <a:ext uri="{9D8B030D-6E8A-4147-A177-3AD203B41FA5}">
                      <a16:colId xmlns:a16="http://schemas.microsoft.com/office/drawing/2014/main" val="20002"/>
                    </a:ext>
                  </a:extLst>
                </a:gridCol>
                <a:gridCol w="1817375">
                  <a:extLst>
                    <a:ext uri="{9D8B030D-6E8A-4147-A177-3AD203B41FA5}">
                      <a16:colId xmlns:a16="http://schemas.microsoft.com/office/drawing/2014/main" val="20003"/>
                    </a:ext>
                  </a:extLst>
                </a:gridCol>
                <a:gridCol w="3506325">
                  <a:extLst>
                    <a:ext uri="{9D8B030D-6E8A-4147-A177-3AD203B41FA5}">
                      <a16:colId xmlns:a16="http://schemas.microsoft.com/office/drawing/2014/main" val="20004"/>
                    </a:ext>
                  </a:extLst>
                </a:gridCol>
              </a:tblGrid>
              <a:tr h="555850">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Chapter</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Setting</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Characters</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Plot</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How do setting, character, and/or plot interact?</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4112075">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9</a:t>
                      </a:r>
                      <a:endParaRPr>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b="1">
                          <a:latin typeface="Century Gothic"/>
                          <a:ea typeface="Century Gothic"/>
                          <a:cs typeface="Century Gothic"/>
                          <a:sym typeface="Century Gothic"/>
                        </a:rPr>
                        <a:t> </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 </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 </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 </a:t>
                      </a:r>
                      <a:endParaRPr b="1">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i="1" dirty="0">
                          <a:latin typeface="Century Gothic"/>
                          <a:ea typeface="Century Gothic"/>
                          <a:cs typeface="Century Gothic"/>
                          <a:sym typeface="Century Gothic"/>
                        </a:rPr>
                        <a:t>List three things that </a:t>
                      </a:r>
                      <a:r>
                        <a:rPr lang="en-US" i="1" dirty="0" err="1">
                          <a:latin typeface="Century Gothic"/>
                          <a:ea typeface="Century Gothic"/>
                          <a:cs typeface="Century Gothic"/>
                          <a:sym typeface="Century Gothic"/>
                        </a:rPr>
                        <a:t>Lyddie</a:t>
                      </a:r>
                      <a:r>
                        <a:rPr lang="en-US" i="1" dirty="0">
                          <a:latin typeface="Century Gothic"/>
                          <a:ea typeface="Century Gothic"/>
                          <a:cs typeface="Century Gothic"/>
                          <a:sym typeface="Century Gothic"/>
                        </a:rPr>
                        <a:t> notices on her first day in the weaving room about the work and the working conditions.</a:t>
                      </a:r>
                      <a:endParaRPr i="1" dirty="0">
                        <a:latin typeface="Century Gothic"/>
                        <a:ea typeface="Century Gothic"/>
                        <a:cs typeface="Century Gothic"/>
                        <a:sym typeface="Century Gothic"/>
                      </a:endParaRPr>
                    </a:p>
                    <a:p>
                      <a:pPr marL="76200" lvl="0" indent="0" rtl="0">
                        <a:lnSpc>
                          <a:spcPct val="115000"/>
                        </a:lnSpc>
                        <a:spcBef>
                          <a:spcPts val="0"/>
                        </a:spcBef>
                        <a:spcAft>
                          <a:spcPts val="0"/>
                        </a:spcAft>
                        <a:buNone/>
                      </a:pPr>
                      <a:endParaRPr i="1" dirty="0">
                        <a:latin typeface="Century Gothic"/>
                        <a:ea typeface="Century Gothic"/>
                        <a:cs typeface="Century Gothic"/>
                        <a:sym typeface="Century Gothic"/>
                      </a:endParaRPr>
                    </a:p>
                    <a:p>
                      <a:pPr marL="76200" lvl="0" indent="0" rtl="0">
                        <a:lnSpc>
                          <a:spcPct val="115000"/>
                        </a:lnSpc>
                        <a:spcBef>
                          <a:spcPts val="0"/>
                        </a:spcBef>
                        <a:spcAft>
                          <a:spcPts val="0"/>
                        </a:spcAft>
                        <a:buNone/>
                      </a:pPr>
                      <a:endParaRPr i="1" dirty="0">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i="1" dirty="0">
                          <a:latin typeface="Century Gothic"/>
                          <a:ea typeface="Century Gothic"/>
                          <a:cs typeface="Century Gothic"/>
                          <a:sym typeface="Century Gothic"/>
                        </a:rPr>
                        <a:t> </a:t>
                      </a:r>
                      <a:endParaRPr i="1" dirty="0">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i="1" dirty="0">
                          <a:latin typeface="Century Gothic"/>
                          <a:ea typeface="Century Gothic"/>
                          <a:cs typeface="Century Gothic"/>
                          <a:sym typeface="Century Gothic"/>
                        </a:rPr>
                        <a:t>Why do </a:t>
                      </a:r>
                      <a:r>
                        <a:rPr lang="en-US" i="1" dirty="0" err="1">
                          <a:latin typeface="Century Gothic"/>
                          <a:ea typeface="Century Gothic"/>
                          <a:cs typeface="Century Gothic"/>
                          <a:sym typeface="Century Gothic"/>
                        </a:rPr>
                        <a:t>Lyddie’s</a:t>
                      </a:r>
                      <a:r>
                        <a:rPr lang="en-US" i="1" dirty="0">
                          <a:latin typeface="Century Gothic"/>
                          <a:ea typeface="Century Gothic"/>
                          <a:cs typeface="Century Gothic"/>
                          <a:sym typeface="Century Gothic"/>
                        </a:rPr>
                        <a:t> roommates tell her she should not go and see Diana?</a:t>
                      </a:r>
                      <a:endParaRPr i="1" dirty="0">
                        <a:latin typeface="Century Gothic"/>
                        <a:ea typeface="Century Gothic"/>
                        <a:cs typeface="Century Gothic"/>
                        <a:sym typeface="Century Gothic"/>
                      </a:endParaRPr>
                    </a:p>
                    <a:p>
                      <a:pPr marL="76200" lvl="0" indent="0" rtl="0">
                        <a:lnSpc>
                          <a:spcPct val="115000"/>
                        </a:lnSpc>
                        <a:spcBef>
                          <a:spcPts val="0"/>
                        </a:spcBef>
                        <a:spcAft>
                          <a:spcPts val="0"/>
                        </a:spcAft>
                        <a:buNone/>
                      </a:pPr>
                      <a:endParaRPr i="1" dirty="0">
                        <a:latin typeface="Century Gothic"/>
                        <a:ea typeface="Century Gothic"/>
                        <a:cs typeface="Century Gothic"/>
                        <a:sym typeface="Century Gothic"/>
                      </a:endParaRPr>
                    </a:p>
                    <a:p>
                      <a:pPr marL="76200" lvl="0" indent="0" rtl="0">
                        <a:lnSpc>
                          <a:spcPct val="115000"/>
                        </a:lnSpc>
                        <a:spcBef>
                          <a:spcPts val="0"/>
                        </a:spcBef>
                        <a:spcAft>
                          <a:spcPts val="0"/>
                        </a:spcAft>
                        <a:buNone/>
                      </a:pPr>
                      <a:endParaRPr i="1" dirty="0">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i="1" dirty="0">
                          <a:latin typeface="Century Gothic"/>
                          <a:ea typeface="Century Gothic"/>
                          <a:cs typeface="Century Gothic"/>
                          <a:sym typeface="Century Gothic"/>
                        </a:rPr>
                        <a:t> </a:t>
                      </a:r>
                      <a:endParaRPr i="1" dirty="0">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i="1" dirty="0">
                          <a:latin typeface="Century Gothic"/>
                          <a:ea typeface="Century Gothic"/>
                          <a:cs typeface="Century Gothic"/>
                          <a:sym typeface="Century Gothic"/>
                        </a:rPr>
                        <a:t>How does Diana help </a:t>
                      </a:r>
                      <a:r>
                        <a:rPr lang="en-US" i="1" dirty="0" err="1">
                          <a:latin typeface="Century Gothic"/>
                          <a:ea typeface="Century Gothic"/>
                          <a:cs typeface="Century Gothic"/>
                          <a:sym typeface="Century Gothic"/>
                        </a:rPr>
                        <a:t>Lyddie</a:t>
                      </a:r>
                      <a:r>
                        <a:rPr lang="en-US" i="1" dirty="0">
                          <a:latin typeface="Century Gothic"/>
                          <a:ea typeface="Century Gothic"/>
                          <a:cs typeface="Century Gothic"/>
                          <a:sym typeface="Century Gothic"/>
                        </a:rPr>
                        <a:t>?</a:t>
                      </a:r>
                      <a:endParaRPr i="1"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7" name="Google Shape;110;p16"/>
          <p:cNvPicPr preferRelativeResize="0"/>
          <p:nvPr/>
        </p:nvPicPr>
        <p:blipFill>
          <a:blip r:embed="rId3">
            <a:alphaModFix/>
          </a:blip>
          <a:stretch>
            <a:fillRect/>
          </a:stretch>
        </p:blipFill>
        <p:spPr>
          <a:xfrm>
            <a:off x="10801351" y="144225"/>
            <a:ext cx="1172700" cy="15131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4"/>
          <p:cNvSpPr txBox="1">
            <a:spLocks noGrp="1"/>
          </p:cNvSpPr>
          <p:nvPr>
            <p:ph type="title"/>
          </p:nvPr>
        </p:nvSpPr>
        <p:spPr>
          <a:xfrm>
            <a:off x="540525" y="500050"/>
            <a:ext cx="102582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discuss vocabulary</a:t>
            </a:r>
            <a:endParaRPr sz="3400" i="0" u="none" strike="noStrike" cap="none">
              <a:solidFill>
                <a:schemeClr val="dk1"/>
              </a:solidFill>
              <a:latin typeface="Century Gothic"/>
              <a:ea typeface="Century Gothic"/>
              <a:cs typeface="Century Gothic"/>
              <a:sym typeface="Century Gothic"/>
            </a:endParaRPr>
          </a:p>
        </p:txBody>
      </p:sp>
      <p:sp>
        <p:nvSpPr>
          <p:cNvPr id="192" name="Google Shape;192;p24"/>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95" name="Google Shape;195;p24"/>
          <p:cNvSpPr txBox="1"/>
          <p:nvPr/>
        </p:nvSpPr>
        <p:spPr>
          <a:xfrm>
            <a:off x="540525" y="2040425"/>
            <a:ext cx="11587800" cy="4652700"/>
          </a:xfrm>
          <a:prstGeom prst="rect">
            <a:avLst/>
          </a:prstGeom>
          <a:noFill/>
          <a:ln>
            <a:noFill/>
          </a:ln>
        </p:spPr>
        <p:txBody>
          <a:bodyPr spcFirstLastPara="1" wrap="square" lIns="91425" tIns="91425" rIns="91425" bIns="91425" anchor="t" anchorCtr="0">
            <a:noAutofit/>
          </a:bodyPr>
          <a:lstStyle/>
          <a:p>
            <a:pPr marL="457200" lvl="0" indent="-419100" rtl="0">
              <a:spcBef>
                <a:spcPts val="0"/>
              </a:spcBef>
              <a:spcAft>
                <a:spcPts val="0"/>
              </a:spcAft>
              <a:buClr>
                <a:schemeClr val="dk1"/>
              </a:buClr>
              <a:buSzPts val="3000"/>
              <a:buFont typeface="Century Gothic"/>
              <a:buAutoNum type="arabicPeriod"/>
            </a:pPr>
            <a:r>
              <a:rPr lang="en-US" sz="3000" dirty="0">
                <a:solidFill>
                  <a:schemeClr val="dk1"/>
                </a:solidFill>
                <a:latin typeface="Century Gothic"/>
                <a:ea typeface="Century Gothic"/>
                <a:cs typeface="Century Gothic"/>
                <a:sym typeface="Century Gothic"/>
              </a:rPr>
              <a:t>What word meanings did you identify on pages 62-66 by using the context or word parts?</a:t>
            </a:r>
          </a:p>
          <a:p>
            <a:pPr marL="457200" lvl="0" indent="-419100" rtl="0">
              <a:spcBef>
                <a:spcPts val="0"/>
              </a:spcBef>
              <a:spcAft>
                <a:spcPts val="0"/>
              </a:spcAft>
              <a:buClr>
                <a:schemeClr val="dk1"/>
              </a:buClr>
              <a:buSzPts val="3000"/>
              <a:buFont typeface="Century Gothic"/>
              <a:buAutoNum type="arabicPeriod"/>
            </a:pPr>
            <a:endParaRPr lang="en-US" sz="3000" dirty="0">
              <a:solidFill>
                <a:schemeClr val="dk1"/>
              </a:solidFill>
              <a:latin typeface="Century Gothic"/>
              <a:ea typeface="Century Gothic"/>
              <a:cs typeface="Century Gothic"/>
              <a:sym typeface="Century Gothic"/>
            </a:endParaRPr>
          </a:p>
          <a:p>
            <a:pPr marL="457200" lvl="0" indent="-419100" rtl="0">
              <a:spcBef>
                <a:spcPts val="0"/>
              </a:spcBef>
              <a:spcAft>
                <a:spcPts val="0"/>
              </a:spcAft>
              <a:buClr>
                <a:schemeClr val="dk1"/>
              </a:buClr>
              <a:buSzPts val="3000"/>
              <a:buFont typeface="Century Gothic"/>
              <a:buAutoNum type="arabicPeriod"/>
            </a:pPr>
            <a:r>
              <a:rPr lang="en-US" sz="3000" dirty="0">
                <a:solidFill>
                  <a:schemeClr val="dk1"/>
                </a:solidFill>
                <a:latin typeface="Century Gothic"/>
                <a:ea typeface="Century Gothic"/>
                <a:cs typeface="Century Gothic"/>
                <a:sym typeface="Century Gothic"/>
              </a:rPr>
              <a:t>What words can you use your </a:t>
            </a:r>
            <a:r>
              <a:rPr lang="en-US" sz="3000" b="1" dirty="0">
                <a:solidFill>
                  <a:schemeClr val="dk1"/>
                </a:solidFill>
                <a:latin typeface="Century Gothic"/>
                <a:ea typeface="Century Gothic"/>
                <a:cs typeface="Century Gothic"/>
                <a:sym typeface="Century Gothic"/>
              </a:rPr>
              <a:t>Reader’s Dictionary </a:t>
            </a:r>
            <a:r>
              <a:rPr lang="en-US" sz="3000" dirty="0">
                <a:solidFill>
                  <a:schemeClr val="dk1"/>
                </a:solidFill>
                <a:latin typeface="Century Gothic"/>
                <a:ea typeface="Century Gothic"/>
                <a:cs typeface="Century Gothic"/>
                <a:sym typeface="Century Gothic"/>
              </a:rPr>
              <a:t>for?</a:t>
            </a:r>
          </a:p>
          <a:p>
            <a:pPr marL="457200" lvl="0" indent="-419100" rtl="0">
              <a:spcBef>
                <a:spcPts val="0"/>
              </a:spcBef>
              <a:spcAft>
                <a:spcPts val="0"/>
              </a:spcAft>
              <a:buClr>
                <a:schemeClr val="dk1"/>
              </a:buClr>
              <a:buSzPts val="3000"/>
              <a:buFont typeface="Century Gothic"/>
              <a:buAutoNum type="arabicPeriod"/>
            </a:pPr>
            <a:endParaRPr lang="en-US" sz="3000" dirty="0">
              <a:solidFill>
                <a:schemeClr val="dk1"/>
              </a:solidFill>
              <a:latin typeface="Century Gothic"/>
              <a:ea typeface="Century Gothic"/>
              <a:cs typeface="Century Gothic"/>
              <a:sym typeface="Century Gothic"/>
            </a:endParaRPr>
          </a:p>
          <a:p>
            <a:pPr marL="457200" lvl="0" indent="-419100" rtl="0">
              <a:spcBef>
                <a:spcPts val="0"/>
              </a:spcBef>
              <a:spcAft>
                <a:spcPts val="0"/>
              </a:spcAft>
              <a:buClr>
                <a:schemeClr val="dk1"/>
              </a:buClr>
              <a:buSzPts val="3000"/>
              <a:buFont typeface="Century Gothic"/>
              <a:buAutoNum type="arabicPeriod"/>
            </a:pPr>
            <a:r>
              <a:rPr lang="en-US" sz="3000" dirty="0">
                <a:solidFill>
                  <a:schemeClr val="dk1"/>
                </a:solidFill>
                <a:latin typeface="Century Gothic"/>
                <a:ea typeface="Century Gothic"/>
                <a:cs typeface="Century Gothic"/>
                <a:sym typeface="Century Gothic"/>
              </a:rPr>
              <a:t>How is the process we just went through similar to the process you use when reading for homework and completing the </a:t>
            </a:r>
            <a:r>
              <a:rPr lang="en-US" sz="3000" b="1" dirty="0">
                <a:solidFill>
                  <a:schemeClr val="dk1"/>
                </a:solidFill>
                <a:latin typeface="Century Gothic"/>
                <a:ea typeface="Century Gothic"/>
                <a:cs typeface="Century Gothic"/>
                <a:sym typeface="Century Gothic"/>
              </a:rPr>
              <a:t>Reader’s Notes</a:t>
            </a:r>
            <a:r>
              <a:rPr lang="en-US" sz="3000" dirty="0">
                <a:solidFill>
                  <a:schemeClr val="dk1"/>
                </a:solidFill>
                <a:latin typeface="Century Gothic"/>
                <a:ea typeface="Century Gothic"/>
                <a:cs typeface="Century Gothic"/>
                <a:sym typeface="Century Gothic"/>
              </a:rPr>
              <a:t>?</a:t>
            </a:r>
            <a:endParaRPr sz="3000" dirty="0">
              <a:solidFill>
                <a:schemeClr val="dk1"/>
              </a:solidFill>
              <a:latin typeface="Century Gothic"/>
              <a:ea typeface="Century Gothic"/>
              <a:cs typeface="Century Gothic"/>
              <a:sym typeface="Century Gothic"/>
            </a:endParaRPr>
          </a:p>
        </p:txBody>
      </p:sp>
      <p:pic>
        <p:nvPicPr>
          <p:cNvPr id="7" name="Google Shape;110;p16"/>
          <p:cNvPicPr preferRelativeResize="0"/>
          <p:nvPr/>
        </p:nvPicPr>
        <p:blipFill>
          <a:blip r:embed="rId3">
            <a:alphaModFix/>
          </a:blip>
          <a:stretch>
            <a:fillRect/>
          </a:stretch>
        </p:blipFill>
        <p:spPr>
          <a:xfrm>
            <a:off x="10801351" y="144225"/>
            <a:ext cx="1172700" cy="15131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25"/>
          <p:cNvSpPr txBox="1">
            <a:spLocks noGrp="1"/>
          </p:cNvSpPr>
          <p:nvPr>
            <p:ph type="title"/>
          </p:nvPr>
        </p:nvSpPr>
        <p:spPr>
          <a:xfrm>
            <a:off x="279600" y="500050"/>
            <a:ext cx="105192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300" dirty="0">
                <a:latin typeface="Century Gothic"/>
                <a:ea typeface="Century Gothic"/>
                <a:cs typeface="Century Gothic"/>
                <a:sym typeface="Century Gothic"/>
              </a:rPr>
              <a:t>Let’s add to the Working Conditions anchor chart</a:t>
            </a:r>
            <a:endParaRPr sz="3300" i="0" u="none" strike="noStrike" cap="none" dirty="0">
              <a:solidFill>
                <a:schemeClr val="dk1"/>
              </a:solidFill>
              <a:latin typeface="Century Gothic"/>
              <a:ea typeface="Century Gothic"/>
              <a:cs typeface="Century Gothic"/>
              <a:sym typeface="Century Gothic"/>
            </a:endParaRPr>
          </a:p>
        </p:txBody>
      </p:sp>
      <p:sp>
        <p:nvSpPr>
          <p:cNvPr id="202" name="Google Shape;202;p25"/>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205" name="Google Shape;205;p25"/>
          <p:cNvSpPr txBox="1"/>
          <p:nvPr/>
        </p:nvSpPr>
        <p:spPr>
          <a:xfrm>
            <a:off x="770850" y="1779775"/>
            <a:ext cx="10650300" cy="4566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US" sz="1200">
                <a:solidFill>
                  <a:schemeClr val="dk1"/>
                </a:solidFill>
                <a:latin typeface="Calibri"/>
                <a:ea typeface="Calibri"/>
                <a:cs typeface="Calibri"/>
                <a:sym typeface="Calibri"/>
              </a:rPr>
              <a:t>•   </a:t>
            </a:r>
            <a:endParaRPr sz="1200">
              <a:latin typeface="Calibri"/>
              <a:ea typeface="Calibri"/>
              <a:cs typeface="Calibri"/>
              <a:sym typeface="Calibri"/>
            </a:endParaRPr>
          </a:p>
        </p:txBody>
      </p:sp>
      <p:graphicFrame>
        <p:nvGraphicFramePr>
          <p:cNvPr id="206" name="Google Shape;206;p25"/>
          <p:cNvGraphicFramePr/>
          <p:nvPr/>
        </p:nvGraphicFramePr>
        <p:xfrm>
          <a:off x="279600" y="1747800"/>
          <a:ext cx="11472400" cy="4622400"/>
        </p:xfrm>
        <a:graphic>
          <a:graphicData uri="http://schemas.openxmlformats.org/drawingml/2006/table">
            <a:tbl>
              <a:tblPr>
                <a:noFill/>
                <a:tableStyleId>{B8E84004-7ED5-4ADD-9819-EF62E25D3022}</a:tableStyleId>
              </a:tblPr>
              <a:tblGrid>
                <a:gridCol w="2979900">
                  <a:extLst>
                    <a:ext uri="{9D8B030D-6E8A-4147-A177-3AD203B41FA5}">
                      <a16:colId xmlns:a16="http://schemas.microsoft.com/office/drawing/2014/main" val="20000"/>
                    </a:ext>
                  </a:extLst>
                </a:gridCol>
                <a:gridCol w="2849500">
                  <a:extLst>
                    <a:ext uri="{9D8B030D-6E8A-4147-A177-3AD203B41FA5}">
                      <a16:colId xmlns:a16="http://schemas.microsoft.com/office/drawing/2014/main" val="20001"/>
                    </a:ext>
                  </a:extLst>
                </a:gridCol>
                <a:gridCol w="2868075">
                  <a:extLst>
                    <a:ext uri="{9D8B030D-6E8A-4147-A177-3AD203B41FA5}">
                      <a16:colId xmlns:a16="http://schemas.microsoft.com/office/drawing/2014/main" val="20002"/>
                    </a:ext>
                  </a:extLst>
                </a:gridCol>
                <a:gridCol w="2774925">
                  <a:extLst>
                    <a:ext uri="{9D8B030D-6E8A-4147-A177-3AD203B41FA5}">
                      <a16:colId xmlns:a16="http://schemas.microsoft.com/office/drawing/2014/main" val="20003"/>
                    </a:ext>
                  </a:extLst>
                </a:gridCol>
              </a:tblGrid>
              <a:tr h="770900">
                <a:tc>
                  <a:txBody>
                    <a:bodyPr/>
                    <a:lstStyle/>
                    <a:p>
                      <a:pPr marL="0" lvl="0" indent="0" rtl="0">
                        <a:spcBef>
                          <a:spcPts val="0"/>
                        </a:spcBef>
                        <a:spcAft>
                          <a:spcPts val="0"/>
                        </a:spcAft>
                        <a:buNone/>
                      </a:pPr>
                      <a:r>
                        <a:rPr lang="en-US" sz="1800" b="1">
                          <a:latin typeface="Century Gothic"/>
                          <a:ea typeface="Century Gothic"/>
                          <a:cs typeface="Century Gothic"/>
                          <a:sym typeface="Century Gothic"/>
                        </a:rPr>
                        <a:t>Category</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rtl="0">
                        <a:spcBef>
                          <a:spcPts val="0"/>
                        </a:spcBef>
                        <a:spcAft>
                          <a:spcPts val="0"/>
                        </a:spcAft>
                        <a:buNone/>
                      </a:pPr>
                      <a:r>
                        <a:rPr lang="en-US" sz="1800" b="1">
                          <a:latin typeface="Century Gothic"/>
                          <a:ea typeface="Century Gothic"/>
                          <a:cs typeface="Century Gothic"/>
                          <a:sym typeface="Century Gothic"/>
                        </a:rPr>
                        <a:t>Examples of PROBLEMS</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rtl="0">
                        <a:spcBef>
                          <a:spcPts val="0"/>
                        </a:spcBef>
                        <a:spcAft>
                          <a:spcPts val="0"/>
                        </a:spcAft>
                        <a:buNone/>
                      </a:pPr>
                      <a:r>
                        <a:rPr lang="en-US" sz="1800" b="1">
                          <a:latin typeface="Century Gothic"/>
                          <a:ea typeface="Century Gothic"/>
                          <a:cs typeface="Century Gothic"/>
                          <a:sym typeface="Century Gothic"/>
                        </a:rPr>
                        <a:t>Examples of FAIR WORKING CONDITIONS</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rtl="0">
                        <a:spcBef>
                          <a:spcPts val="0"/>
                        </a:spcBef>
                        <a:spcAft>
                          <a:spcPts val="0"/>
                        </a:spcAft>
                        <a:buNone/>
                      </a:pPr>
                      <a:r>
                        <a:rPr lang="en-US" sz="1800" b="1">
                          <a:latin typeface="Century Gothic"/>
                          <a:ea typeface="Century Gothic"/>
                          <a:cs typeface="Century Gothic"/>
                          <a:sym typeface="Century Gothic"/>
                        </a:rPr>
                        <a:t>QUESTIONS to research</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458150">
                <a:tc>
                  <a:txBody>
                    <a:bodyPr/>
                    <a:lstStyle/>
                    <a:p>
                      <a:pPr marL="0" lvl="0" indent="0" rtl="0">
                        <a:spcBef>
                          <a:spcPts val="0"/>
                        </a:spcBef>
                        <a:spcAft>
                          <a:spcPts val="0"/>
                        </a:spcAft>
                        <a:buNone/>
                      </a:pPr>
                      <a:r>
                        <a:rPr lang="en-US" sz="1800">
                          <a:latin typeface="Century Gothic"/>
                          <a:ea typeface="Century Gothic"/>
                          <a:cs typeface="Century Gothic"/>
                          <a:sym typeface="Century Gothic"/>
                        </a:rPr>
                        <a:t>Hours</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58150">
                <a:tc>
                  <a:txBody>
                    <a:bodyPr/>
                    <a:lstStyle/>
                    <a:p>
                      <a:pPr marL="0" lvl="0" indent="0" rtl="0">
                        <a:spcBef>
                          <a:spcPts val="0"/>
                        </a:spcBef>
                        <a:spcAft>
                          <a:spcPts val="0"/>
                        </a:spcAft>
                        <a:buNone/>
                      </a:pPr>
                      <a:r>
                        <a:rPr lang="en-US" sz="1800">
                          <a:latin typeface="Century Gothic"/>
                          <a:ea typeface="Century Gothic"/>
                          <a:cs typeface="Century Gothic"/>
                          <a:sym typeface="Century Gothic"/>
                        </a:rPr>
                        <a:t>Compensation</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733800">
                <a:tc>
                  <a:txBody>
                    <a:bodyPr/>
                    <a:lstStyle/>
                    <a:p>
                      <a:pPr marL="0" lvl="0" indent="0" rtl="0">
                        <a:spcBef>
                          <a:spcPts val="0"/>
                        </a:spcBef>
                        <a:spcAft>
                          <a:spcPts val="0"/>
                        </a:spcAft>
                        <a:buNone/>
                      </a:pPr>
                      <a:r>
                        <a:rPr lang="en-US" sz="1800">
                          <a:latin typeface="Century Gothic"/>
                          <a:ea typeface="Century Gothic"/>
                          <a:cs typeface="Century Gothic"/>
                          <a:sym typeface="Century Gothic"/>
                        </a:rPr>
                        <a:t>Health, Safety, and Environment </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1009450">
                <a:tc>
                  <a:txBody>
                    <a:bodyPr/>
                    <a:lstStyle/>
                    <a:p>
                      <a:pPr marL="0" lvl="0" indent="0" rtl="0">
                        <a:spcBef>
                          <a:spcPts val="0"/>
                        </a:spcBef>
                        <a:spcAft>
                          <a:spcPts val="0"/>
                        </a:spcAft>
                        <a:buNone/>
                      </a:pPr>
                      <a:r>
                        <a:rPr lang="en-US" sz="1800">
                          <a:latin typeface="Century Gothic"/>
                          <a:ea typeface="Century Gothic"/>
                          <a:cs typeface="Century Gothic"/>
                          <a:sym typeface="Century Gothic"/>
                        </a:rPr>
                        <a:t>Treatment of Individual Workers (Harassment, discrimination)</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733800">
                <a:tc>
                  <a:txBody>
                    <a:bodyPr/>
                    <a:lstStyle/>
                    <a:p>
                      <a:pPr marL="0" lvl="0" indent="0" rtl="0">
                        <a:spcBef>
                          <a:spcPts val="0"/>
                        </a:spcBef>
                        <a:spcAft>
                          <a:spcPts val="0"/>
                        </a:spcAft>
                        <a:buNone/>
                      </a:pPr>
                      <a:r>
                        <a:rPr lang="en-US" sz="1800">
                          <a:latin typeface="Century Gothic"/>
                          <a:ea typeface="Century Gothic"/>
                          <a:cs typeface="Century Gothic"/>
                          <a:sym typeface="Century Gothic"/>
                        </a:rPr>
                        <a:t>Treatment of groups of workers (unions)</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458150">
                <a:tc>
                  <a:txBody>
                    <a:bodyPr/>
                    <a:lstStyle/>
                    <a:p>
                      <a:pPr marL="0" lvl="0" indent="0" rtl="0">
                        <a:spcBef>
                          <a:spcPts val="0"/>
                        </a:spcBef>
                        <a:spcAft>
                          <a:spcPts val="0"/>
                        </a:spcAft>
                        <a:buNone/>
                      </a:pPr>
                      <a:r>
                        <a:rPr lang="en-US" sz="1800">
                          <a:latin typeface="Century Gothic"/>
                          <a:ea typeface="Century Gothic"/>
                          <a:cs typeface="Century Gothic"/>
                          <a:sym typeface="Century Gothic"/>
                        </a:rPr>
                        <a:t>Child and Forced Labor</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pic>
        <p:nvPicPr>
          <p:cNvPr id="207" name="Google Shape;207;p25"/>
          <p:cNvPicPr preferRelativeResize="0"/>
          <p:nvPr/>
        </p:nvPicPr>
        <p:blipFill>
          <a:blip r:embed="rId3">
            <a:alphaModFix/>
          </a:blip>
          <a:stretch>
            <a:fillRect/>
          </a:stretch>
        </p:blipFill>
        <p:spPr>
          <a:xfrm>
            <a:off x="11072813" y="6000750"/>
            <a:ext cx="815512" cy="690973"/>
          </a:xfrm>
          <a:prstGeom prst="rect">
            <a:avLst/>
          </a:prstGeom>
          <a:noFill/>
          <a:ln>
            <a:noFill/>
          </a:ln>
        </p:spPr>
      </p:pic>
      <p:pic>
        <p:nvPicPr>
          <p:cNvPr id="9" name="Google Shape;110;p16"/>
          <p:cNvPicPr preferRelativeResize="0"/>
          <p:nvPr/>
        </p:nvPicPr>
        <p:blipFill>
          <a:blip r:embed="rId4">
            <a:alphaModFix/>
          </a:blip>
          <a:stretch>
            <a:fillRect/>
          </a:stretch>
        </p:blipFill>
        <p:spPr>
          <a:xfrm>
            <a:off x="10801351" y="144225"/>
            <a:ext cx="1172700" cy="15131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26"/>
          <p:cNvSpPr txBox="1">
            <a:spLocks noGrp="1"/>
          </p:cNvSpPr>
          <p:nvPr>
            <p:ph type="title"/>
          </p:nvPr>
        </p:nvSpPr>
        <p:spPr>
          <a:xfrm>
            <a:off x="279600" y="500050"/>
            <a:ext cx="105192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add to the Working Conditions anchor chart</a:t>
            </a:r>
            <a:endParaRPr sz="3400" i="0" u="none" strike="noStrike" cap="none">
              <a:solidFill>
                <a:schemeClr val="dk1"/>
              </a:solidFill>
              <a:latin typeface="Century Gothic"/>
              <a:ea typeface="Century Gothic"/>
              <a:cs typeface="Century Gothic"/>
              <a:sym typeface="Century Gothic"/>
            </a:endParaRPr>
          </a:p>
        </p:txBody>
      </p:sp>
      <p:sp>
        <p:nvSpPr>
          <p:cNvPr id="214" name="Google Shape;214;p26"/>
          <p:cNvSpPr txBox="1">
            <a:spLocks noGrp="1"/>
          </p:cNvSpPr>
          <p:nvPr>
            <p:ph type="body" idx="1"/>
          </p:nvPr>
        </p:nvSpPr>
        <p:spPr>
          <a:xfrm>
            <a:off x="770850" y="108190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217" name="Google Shape;217;p26"/>
          <p:cNvSpPr txBox="1"/>
          <p:nvPr/>
        </p:nvSpPr>
        <p:spPr>
          <a:xfrm>
            <a:off x="440875" y="1788250"/>
            <a:ext cx="10650300" cy="1673400"/>
          </a:xfrm>
          <a:prstGeom prst="rect">
            <a:avLst/>
          </a:prstGeom>
          <a:noFill/>
          <a:ln>
            <a:noFill/>
          </a:ln>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US" sz="2200" b="1" dirty="0">
                <a:solidFill>
                  <a:schemeClr val="dk1"/>
                </a:solidFill>
                <a:latin typeface="Century Gothic"/>
                <a:ea typeface="Century Gothic"/>
                <a:cs typeface="Century Gothic"/>
                <a:sym typeface="Century Gothic"/>
              </a:rPr>
              <a:t>“She [</a:t>
            </a:r>
            <a:r>
              <a:rPr lang="en-US" sz="2200" b="1" dirty="0" err="1">
                <a:solidFill>
                  <a:schemeClr val="dk1"/>
                </a:solidFill>
                <a:latin typeface="Century Gothic"/>
                <a:ea typeface="Century Gothic"/>
                <a:cs typeface="Century Gothic"/>
                <a:sym typeface="Century Gothic"/>
              </a:rPr>
              <a:t>Lyddie</a:t>
            </a:r>
            <a:r>
              <a:rPr lang="en-US" sz="2200" b="1" dirty="0">
                <a:solidFill>
                  <a:schemeClr val="dk1"/>
                </a:solidFill>
                <a:latin typeface="Century Gothic"/>
                <a:ea typeface="Century Gothic"/>
                <a:cs typeface="Century Gothic"/>
                <a:sym typeface="Century Gothic"/>
              </a:rPr>
              <a:t>] took pride in her strength, but it took all of her might to yank the metal lever into place.… Still, the physical strength the work required paled beside the dexterity needed to rethread a shuttle quickly, or, heaven help her, tie one of those infernal weaver’s knots (p. 65).”</a:t>
            </a:r>
            <a:endParaRPr sz="22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200" dirty="0">
              <a:latin typeface="Calibri"/>
              <a:ea typeface="Calibri"/>
              <a:cs typeface="Calibri"/>
              <a:sym typeface="Calibri"/>
            </a:endParaRPr>
          </a:p>
        </p:txBody>
      </p:sp>
      <p:graphicFrame>
        <p:nvGraphicFramePr>
          <p:cNvPr id="219" name="Google Shape;219;p26"/>
          <p:cNvGraphicFramePr/>
          <p:nvPr/>
        </p:nvGraphicFramePr>
        <p:xfrm>
          <a:off x="440875" y="3863950"/>
          <a:ext cx="11525075" cy="2178150"/>
        </p:xfrm>
        <a:graphic>
          <a:graphicData uri="http://schemas.openxmlformats.org/drawingml/2006/table">
            <a:tbl>
              <a:tblPr>
                <a:noFill/>
                <a:tableStyleId>{B8E84004-7ED5-4ADD-9819-EF62E25D3022}</a:tableStyleId>
              </a:tblPr>
              <a:tblGrid>
                <a:gridCol w="2855000">
                  <a:extLst>
                    <a:ext uri="{9D8B030D-6E8A-4147-A177-3AD203B41FA5}">
                      <a16:colId xmlns:a16="http://schemas.microsoft.com/office/drawing/2014/main" val="20000"/>
                    </a:ext>
                  </a:extLst>
                </a:gridCol>
                <a:gridCol w="2890025">
                  <a:extLst>
                    <a:ext uri="{9D8B030D-6E8A-4147-A177-3AD203B41FA5}">
                      <a16:colId xmlns:a16="http://schemas.microsoft.com/office/drawing/2014/main" val="20001"/>
                    </a:ext>
                  </a:extLst>
                </a:gridCol>
                <a:gridCol w="2890025">
                  <a:extLst>
                    <a:ext uri="{9D8B030D-6E8A-4147-A177-3AD203B41FA5}">
                      <a16:colId xmlns:a16="http://schemas.microsoft.com/office/drawing/2014/main" val="20002"/>
                    </a:ext>
                  </a:extLst>
                </a:gridCol>
                <a:gridCol w="2890025">
                  <a:extLst>
                    <a:ext uri="{9D8B030D-6E8A-4147-A177-3AD203B41FA5}">
                      <a16:colId xmlns:a16="http://schemas.microsoft.com/office/drawing/2014/main" val="20003"/>
                    </a:ext>
                  </a:extLst>
                </a:gridCol>
              </a:tblGrid>
              <a:tr h="782375">
                <a:tc>
                  <a:txBody>
                    <a:bodyPr/>
                    <a:lstStyle/>
                    <a:p>
                      <a:pPr marL="0" lvl="0" indent="0" rtl="0">
                        <a:spcBef>
                          <a:spcPts val="0"/>
                        </a:spcBef>
                        <a:spcAft>
                          <a:spcPts val="0"/>
                        </a:spcAft>
                        <a:buNone/>
                      </a:pPr>
                      <a:r>
                        <a:rPr lang="en-US" sz="1800" b="1">
                          <a:latin typeface="Century Gothic"/>
                          <a:ea typeface="Century Gothic"/>
                          <a:cs typeface="Century Gothic"/>
                          <a:sym typeface="Century Gothic"/>
                        </a:rPr>
                        <a:t>CATEGORY</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rtl="0">
                        <a:spcBef>
                          <a:spcPts val="0"/>
                        </a:spcBef>
                        <a:spcAft>
                          <a:spcPts val="0"/>
                        </a:spcAft>
                        <a:buNone/>
                      </a:pPr>
                      <a:r>
                        <a:rPr lang="en-US" sz="1800" b="1">
                          <a:latin typeface="Century Gothic"/>
                          <a:ea typeface="Century Gothic"/>
                          <a:cs typeface="Century Gothic"/>
                          <a:sym typeface="Century Gothic"/>
                        </a:rPr>
                        <a:t>Examples of PROBLEMS</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rtl="0">
                        <a:spcBef>
                          <a:spcPts val="0"/>
                        </a:spcBef>
                        <a:spcAft>
                          <a:spcPts val="0"/>
                        </a:spcAft>
                        <a:buNone/>
                      </a:pPr>
                      <a:r>
                        <a:rPr lang="en-US" sz="1800" b="1">
                          <a:latin typeface="Century Gothic"/>
                          <a:ea typeface="Century Gothic"/>
                          <a:cs typeface="Century Gothic"/>
                          <a:sym typeface="Century Gothic"/>
                        </a:rPr>
                        <a:t>Examples of fair WORKING CONDITIONS</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rtl="0">
                        <a:spcBef>
                          <a:spcPts val="0"/>
                        </a:spcBef>
                        <a:spcAft>
                          <a:spcPts val="0"/>
                        </a:spcAft>
                        <a:buNone/>
                      </a:pPr>
                      <a:r>
                        <a:rPr lang="en-US" sz="1800" b="1">
                          <a:latin typeface="Century Gothic"/>
                          <a:ea typeface="Century Gothic"/>
                          <a:cs typeface="Century Gothic"/>
                          <a:sym typeface="Century Gothic"/>
                        </a:rPr>
                        <a:t>QUESTIONS to research</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1395775">
                <a:tc>
                  <a:txBody>
                    <a:bodyPr/>
                    <a:lstStyle/>
                    <a:p>
                      <a:pPr marL="0" lvl="0" indent="0" rtl="0">
                        <a:spcBef>
                          <a:spcPts val="0"/>
                        </a:spcBef>
                        <a:spcAft>
                          <a:spcPts val="0"/>
                        </a:spcAft>
                        <a:buNone/>
                      </a:pPr>
                      <a:r>
                        <a:rPr lang="en-US" sz="1800">
                          <a:latin typeface="Century Gothic"/>
                          <a:ea typeface="Century Gothic"/>
                          <a:cs typeface="Century Gothic"/>
                          <a:sym typeface="Century Gothic"/>
                        </a:rPr>
                        <a:t>Health, Safety, and Environment</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9" name="Google Shape;110;p16"/>
          <p:cNvPicPr preferRelativeResize="0"/>
          <p:nvPr/>
        </p:nvPicPr>
        <p:blipFill>
          <a:blip r:embed="rId3">
            <a:alphaModFix/>
          </a:blip>
          <a:stretch>
            <a:fillRect/>
          </a:stretch>
        </p:blipFill>
        <p:spPr>
          <a:xfrm>
            <a:off x="10801351" y="144225"/>
            <a:ext cx="1172700" cy="1513125"/>
          </a:xfrm>
          <a:prstGeom prst="rect">
            <a:avLst/>
          </a:prstGeom>
          <a:noFill/>
          <a:ln>
            <a:noFill/>
          </a:ln>
        </p:spPr>
      </p:pic>
      <p:pic>
        <p:nvPicPr>
          <p:cNvPr id="10" name="Google Shape;207;p25"/>
          <p:cNvPicPr preferRelativeResize="0"/>
          <p:nvPr/>
        </p:nvPicPr>
        <p:blipFill>
          <a:blip r:embed="rId4">
            <a:alphaModFix/>
          </a:blip>
          <a:stretch>
            <a:fillRect/>
          </a:stretch>
        </p:blipFill>
        <p:spPr>
          <a:xfrm>
            <a:off x="11072813" y="6000750"/>
            <a:ext cx="815512" cy="69097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27"/>
          <p:cNvSpPr txBox="1">
            <a:spLocks noGrp="1"/>
          </p:cNvSpPr>
          <p:nvPr>
            <p:ph type="title"/>
          </p:nvPr>
        </p:nvSpPr>
        <p:spPr>
          <a:xfrm>
            <a:off x="279600" y="500050"/>
            <a:ext cx="105192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add to the Working Conditions anchor chart</a:t>
            </a:r>
            <a:endParaRPr sz="3400" i="0" u="none" strike="noStrike" cap="none">
              <a:solidFill>
                <a:schemeClr val="dk1"/>
              </a:solidFill>
              <a:latin typeface="Century Gothic"/>
              <a:ea typeface="Century Gothic"/>
              <a:cs typeface="Century Gothic"/>
              <a:sym typeface="Century Gothic"/>
            </a:endParaRPr>
          </a:p>
        </p:txBody>
      </p:sp>
      <p:sp>
        <p:nvSpPr>
          <p:cNvPr id="226" name="Google Shape;226;p27"/>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229" name="Google Shape;229;p27"/>
          <p:cNvSpPr txBox="1"/>
          <p:nvPr/>
        </p:nvSpPr>
        <p:spPr>
          <a:xfrm>
            <a:off x="770850" y="1779775"/>
            <a:ext cx="10650300" cy="3795300"/>
          </a:xfrm>
          <a:prstGeom prst="rect">
            <a:avLst/>
          </a:prstGeom>
          <a:noFill/>
          <a:ln>
            <a:noFill/>
          </a:ln>
        </p:spPr>
        <p:txBody>
          <a:bodyPr spcFirstLastPara="1" wrap="square" lIns="91425" tIns="91425" rIns="91425" bIns="91425" anchor="t" anchorCtr="0">
            <a:noAutofit/>
          </a:bodyPr>
          <a:lstStyle/>
          <a:p>
            <a:pPr marL="533400" lvl="0" indent="-457200" rtl="0">
              <a:lnSpc>
                <a:spcPct val="100000"/>
              </a:lnSpc>
              <a:spcBef>
                <a:spcPts val="0"/>
              </a:spcBef>
              <a:spcAft>
                <a:spcPts val="0"/>
              </a:spcAft>
              <a:buClr>
                <a:schemeClr val="dk1"/>
              </a:buClr>
              <a:buSzPts val="2400"/>
              <a:buFont typeface="+mj-lt"/>
              <a:buAutoNum type="arabicPeriod"/>
            </a:pPr>
            <a:r>
              <a:rPr lang="en-US" sz="2400" dirty="0">
                <a:solidFill>
                  <a:schemeClr val="dk1"/>
                </a:solidFill>
                <a:latin typeface="Century Gothic" panose="020B0502020202020204" pitchFamily="34" charset="0"/>
              </a:rPr>
              <a:t>“</a:t>
            </a:r>
            <a:r>
              <a:rPr lang="en-US" sz="2400" dirty="0">
                <a:solidFill>
                  <a:schemeClr val="dk1"/>
                </a:solidFill>
                <a:latin typeface="Century Gothic" panose="020B0502020202020204" pitchFamily="34" charset="0"/>
                <a:ea typeface="Century Gothic"/>
                <a:cs typeface="Century Gothic"/>
                <a:sym typeface="Century Gothic"/>
              </a:rPr>
              <a:t>No one seemed to mind the deafening din. How could they stand it?” (p. 62)</a:t>
            </a:r>
          </a:p>
          <a:p>
            <a:pPr marL="533400" lvl="0" indent="-457200" rtl="0">
              <a:lnSpc>
                <a:spcPct val="100000"/>
              </a:lnSpc>
              <a:spcBef>
                <a:spcPts val="0"/>
              </a:spcBef>
              <a:spcAft>
                <a:spcPts val="0"/>
              </a:spcAft>
              <a:buClr>
                <a:schemeClr val="dk1"/>
              </a:buClr>
              <a:buSzPts val="2400"/>
              <a:buFont typeface="+mj-lt"/>
              <a:buAutoNum type="arabicPeriod"/>
            </a:pPr>
            <a:endParaRPr lang="en-US" sz="2400" dirty="0">
              <a:solidFill>
                <a:schemeClr val="dk1"/>
              </a:solidFill>
              <a:latin typeface="Century Gothic" panose="020B0502020202020204" pitchFamily="34" charset="0"/>
              <a:ea typeface="Century Gothic"/>
              <a:cs typeface="Century Gothic"/>
              <a:sym typeface="Century Gothic"/>
            </a:endParaRPr>
          </a:p>
          <a:p>
            <a:pPr marL="533400" lvl="0" indent="-457200" rtl="0">
              <a:lnSpc>
                <a:spcPct val="100000"/>
              </a:lnSpc>
              <a:spcBef>
                <a:spcPts val="0"/>
              </a:spcBef>
              <a:spcAft>
                <a:spcPts val="0"/>
              </a:spcAft>
              <a:buClr>
                <a:schemeClr val="dk1"/>
              </a:buClr>
              <a:buSzPts val="2400"/>
              <a:buFont typeface="+mj-lt"/>
              <a:buAutoNum type="arabicPeriod"/>
            </a:pPr>
            <a:r>
              <a:rPr lang="en-US" sz="2400" dirty="0">
                <a:solidFill>
                  <a:schemeClr val="dk1"/>
                </a:solidFill>
                <a:latin typeface="Century Gothic" panose="020B0502020202020204" pitchFamily="34" charset="0"/>
                <a:ea typeface="Century Gothic"/>
                <a:cs typeface="Century Gothic"/>
                <a:sym typeface="Century Gothic"/>
              </a:rPr>
              <a:t>“How could she say she could hardly see anything in the morning gloom of the huge, barnlike room, the very air a soup of dust and lint?” (p. 63)</a:t>
            </a:r>
            <a:endParaRPr sz="2400" dirty="0">
              <a:solidFill>
                <a:schemeClr val="dk1"/>
              </a:solidFill>
              <a:latin typeface="Century Gothic" panose="020B0502020202020204" pitchFamily="34" charset="0"/>
              <a:ea typeface="Century Gothic"/>
              <a:cs typeface="Century Gothic"/>
              <a:sym typeface="Century Gothic"/>
            </a:endParaRPr>
          </a:p>
          <a:p>
            <a:pPr marL="0" lvl="0" indent="0" rtl="0">
              <a:lnSpc>
                <a:spcPct val="218181"/>
              </a:lnSpc>
              <a:spcBef>
                <a:spcPts val="0"/>
              </a:spcBef>
              <a:spcAft>
                <a:spcPts val="0"/>
              </a:spcAft>
              <a:buNone/>
            </a:pPr>
            <a:endParaRPr sz="2400" b="1" dirty="0">
              <a:solidFill>
                <a:schemeClr val="dk1"/>
              </a:solidFill>
              <a:latin typeface="Century Gothic" panose="020B0502020202020204" pitchFamily="34" charset="0"/>
            </a:endParaRPr>
          </a:p>
          <a:p>
            <a:pPr marL="0" lvl="0" indent="0" rtl="0">
              <a:lnSpc>
                <a:spcPct val="218181"/>
              </a:lnSpc>
              <a:spcBef>
                <a:spcPts val="0"/>
              </a:spcBef>
              <a:spcAft>
                <a:spcPts val="0"/>
              </a:spcAft>
              <a:buNone/>
            </a:pPr>
            <a:endParaRPr sz="1200" dirty="0">
              <a:latin typeface="Century Gothic" panose="020B0502020202020204" pitchFamily="34" charset="0"/>
              <a:ea typeface="Calibri"/>
              <a:cs typeface="Calibri"/>
              <a:sym typeface="Calibri"/>
            </a:endParaRPr>
          </a:p>
        </p:txBody>
      </p:sp>
      <p:pic>
        <p:nvPicPr>
          <p:cNvPr id="8" name="Google Shape;110;p16"/>
          <p:cNvPicPr preferRelativeResize="0"/>
          <p:nvPr/>
        </p:nvPicPr>
        <p:blipFill>
          <a:blip r:embed="rId3">
            <a:alphaModFix/>
          </a:blip>
          <a:stretch>
            <a:fillRect/>
          </a:stretch>
        </p:blipFill>
        <p:spPr>
          <a:xfrm>
            <a:off x="10801351" y="144225"/>
            <a:ext cx="1172700" cy="1513125"/>
          </a:xfrm>
          <a:prstGeom prst="rect">
            <a:avLst/>
          </a:prstGeom>
          <a:noFill/>
          <a:ln>
            <a:noFill/>
          </a:ln>
        </p:spPr>
      </p:pic>
      <p:pic>
        <p:nvPicPr>
          <p:cNvPr id="9" name="Google Shape;207;p25"/>
          <p:cNvPicPr preferRelativeResize="0"/>
          <p:nvPr/>
        </p:nvPicPr>
        <p:blipFill>
          <a:blip r:embed="rId4">
            <a:alphaModFix/>
          </a:blip>
          <a:stretch>
            <a:fillRect/>
          </a:stretch>
        </p:blipFill>
        <p:spPr>
          <a:xfrm>
            <a:off x="11072813" y="6000750"/>
            <a:ext cx="815512" cy="690973"/>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28"/>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Homework</a:t>
            </a:r>
            <a:endParaRPr sz="3400" i="0" u="none" strike="noStrike" cap="none">
              <a:solidFill>
                <a:schemeClr val="dk1"/>
              </a:solidFill>
              <a:latin typeface="Century Gothic"/>
              <a:ea typeface="Century Gothic"/>
              <a:cs typeface="Century Gothic"/>
              <a:sym typeface="Century Gothic"/>
            </a:endParaRPr>
          </a:p>
        </p:txBody>
      </p:sp>
      <p:sp>
        <p:nvSpPr>
          <p:cNvPr id="239" name="Google Shape;239;p28"/>
          <p:cNvSpPr txBox="1"/>
          <p:nvPr/>
        </p:nvSpPr>
        <p:spPr>
          <a:xfrm>
            <a:off x="448950" y="2207025"/>
            <a:ext cx="11525100" cy="3287100"/>
          </a:xfrm>
          <a:prstGeom prst="rect">
            <a:avLst/>
          </a:prstGeom>
          <a:noFill/>
          <a:ln>
            <a:noFill/>
          </a:ln>
        </p:spPr>
        <p:txBody>
          <a:bodyPr spcFirstLastPara="1" wrap="square" lIns="91425" tIns="91425" rIns="91425" bIns="91425" anchor="ctr" anchorCtr="0">
            <a:noAutofit/>
          </a:bodyPr>
          <a:lstStyle/>
          <a:p>
            <a:pPr marL="342900" lvl="0" indent="-177800" rtl="0">
              <a:lnSpc>
                <a:spcPct val="115000"/>
              </a:lnSpc>
              <a:spcBef>
                <a:spcPts val="0"/>
              </a:spcBef>
              <a:spcAft>
                <a:spcPts val="0"/>
              </a:spcAft>
              <a:buClr>
                <a:schemeClr val="dk1"/>
              </a:buClr>
              <a:buSzPts val="1100"/>
              <a:buFont typeface="Arial"/>
              <a:buNone/>
            </a:pPr>
            <a:endParaRPr sz="3000" dirty="0">
              <a:solidFill>
                <a:schemeClr val="dk1"/>
              </a:solidFill>
              <a:latin typeface="Century Gothic"/>
              <a:ea typeface="Century Gothic"/>
              <a:cs typeface="Century Gothic"/>
              <a:sym typeface="Century Gothic"/>
            </a:endParaRPr>
          </a:p>
          <a:p>
            <a:pPr marL="342900" lvl="0" indent="-177800" rtl="0">
              <a:lnSpc>
                <a:spcPct val="115000"/>
              </a:lnSpc>
              <a:spcBef>
                <a:spcPts val="0"/>
              </a:spcBef>
              <a:spcAft>
                <a:spcPts val="0"/>
              </a:spcAft>
              <a:buClr>
                <a:schemeClr val="dk1"/>
              </a:buClr>
              <a:buSzPts val="1100"/>
              <a:buFont typeface="Arial"/>
              <a:buNone/>
            </a:pPr>
            <a:endParaRPr sz="3000" dirty="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Clr>
                <a:srgbClr val="000000"/>
              </a:buClr>
              <a:buSzPts val="1100"/>
              <a:buFont typeface="Arial"/>
              <a:buNone/>
            </a:pPr>
            <a:r>
              <a:rPr lang="en-US" sz="3600" dirty="0">
                <a:latin typeface="Century Gothic"/>
                <a:ea typeface="Century Gothic"/>
                <a:cs typeface="Century Gothic"/>
                <a:sym typeface="Century Gothic"/>
              </a:rPr>
              <a:t>Read </a:t>
            </a:r>
            <a:r>
              <a:rPr lang="en-US" sz="3600" b="1" dirty="0">
                <a:latin typeface="Century Gothic"/>
                <a:ea typeface="Century Gothic"/>
                <a:cs typeface="Century Gothic"/>
                <a:sym typeface="Century Gothic"/>
              </a:rPr>
              <a:t>Chapters 9 and 10</a:t>
            </a:r>
            <a:r>
              <a:rPr lang="en-US" sz="3600" dirty="0">
                <a:latin typeface="Century Gothic"/>
                <a:ea typeface="Century Gothic"/>
                <a:cs typeface="Century Gothic"/>
                <a:sym typeface="Century Gothic"/>
              </a:rPr>
              <a:t> of </a:t>
            </a:r>
            <a:r>
              <a:rPr lang="en-US" sz="3600" i="1" dirty="0" err="1">
                <a:latin typeface="Century Gothic"/>
                <a:ea typeface="Century Gothic"/>
                <a:cs typeface="Century Gothic"/>
                <a:sym typeface="Century Gothic"/>
              </a:rPr>
              <a:t>Lyddie</a:t>
            </a:r>
            <a:r>
              <a:rPr lang="en-US" sz="3600" dirty="0">
                <a:latin typeface="Century Gothic"/>
                <a:ea typeface="Century Gothic"/>
                <a:cs typeface="Century Gothic"/>
                <a:sym typeface="Century Gothic"/>
              </a:rPr>
              <a:t> and complete </a:t>
            </a:r>
            <a:r>
              <a:rPr lang="en-US" sz="3600" b="1" dirty="0">
                <a:latin typeface="Century Gothic"/>
                <a:ea typeface="Century Gothic"/>
                <a:cs typeface="Century Gothic"/>
                <a:sym typeface="Century Gothic"/>
              </a:rPr>
              <a:t>Reader’s Notes </a:t>
            </a:r>
            <a:r>
              <a:rPr lang="en-US" sz="3600" dirty="0">
                <a:latin typeface="Century Gothic"/>
                <a:ea typeface="Century Gothic"/>
                <a:cs typeface="Century Gothic"/>
                <a:sym typeface="Century Gothic"/>
              </a:rPr>
              <a:t>for Chapters 9 and 10.</a:t>
            </a:r>
            <a:endParaRPr sz="3600" dirty="0">
              <a:latin typeface="Century Gothic"/>
              <a:ea typeface="Century Gothic"/>
              <a:cs typeface="Century Gothic"/>
              <a:sym typeface="Century Gothic"/>
            </a:endParaRPr>
          </a:p>
          <a:p>
            <a:pPr marL="342900" lvl="0" indent="-177800" rtl="0">
              <a:lnSpc>
                <a:spcPct val="115000"/>
              </a:lnSpc>
              <a:spcBef>
                <a:spcPts val="0"/>
              </a:spcBef>
              <a:spcAft>
                <a:spcPts val="0"/>
              </a:spcAft>
              <a:buClr>
                <a:schemeClr val="dk1"/>
              </a:buClr>
              <a:buSzPts val="1100"/>
              <a:buFont typeface="Arial"/>
              <a:buNone/>
            </a:pPr>
            <a:endParaRPr sz="3000" dirty="0">
              <a:solidFill>
                <a:schemeClr val="dk1"/>
              </a:solidFill>
              <a:latin typeface="Century Gothic"/>
              <a:ea typeface="Century Gothic"/>
              <a:cs typeface="Century Gothic"/>
              <a:sym typeface="Century Gothic"/>
            </a:endParaRPr>
          </a:p>
          <a:p>
            <a:pPr marL="342900" lvl="0" indent="-177800" rtl="0">
              <a:lnSpc>
                <a:spcPct val="115000"/>
              </a:lnSpc>
              <a:spcBef>
                <a:spcPts val="0"/>
              </a:spcBef>
              <a:spcAft>
                <a:spcPts val="0"/>
              </a:spcAft>
              <a:buClr>
                <a:schemeClr val="dk1"/>
              </a:buClr>
              <a:buSzPts val="1100"/>
              <a:buFont typeface="Arial"/>
              <a:buNone/>
            </a:pPr>
            <a:endParaRPr sz="2400" b="1" dirty="0">
              <a:solidFill>
                <a:schemeClr val="dk1"/>
              </a:solidFill>
            </a:endParaRPr>
          </a:p>
          <a:p>
            <a:pPr marL="342900" lvl="0" indent="-177800" rtl="0">
              <a:lnSpc>
                <a:spcPct val="115000"/>
              </a:lnSpc>
              <a:spcBef>
                <a:spcPts val="0"/>
              </a:spcBef>
              <a:spcAft>
                <a:spcPts val="0"/>
              </a:spcAft>
              <a:buClr>
                <a:schemeClr val="dk1"/>
              </a:buClr>
              <a:buSzPts val="1100"/>
              <a:buFont typeface="Arial"/>
              <a:buNone/>
            </a:pPr>
            <a:endParaRPr sz="2400" dirty="0">
              <a:solidFill>
                <a:schemeClr val="dk1"/>
              </a:solidFill>
              <a:latin typeface="Times New Roman"/>
              <a:ea typeface="Times New Roman"/>
              <a:cs typeface="Times New Roman"/>
              <a:sym typeface="Times New Roman"/>
            </a:endParaRPr>
          </a:p>
          <a:p>
            <a:pPr marL="342900" lvl="0" indent="-177800" rtl="0">
              <a:lnSpc>
                <a:spcPct val="115000"/>
              </a:lnSpc>
              <a:spcBef>
                <a:spcPts val="0"/>
              </a:spcBef>
              <a:spcAft>
                <a:spcPts val="0"/>
              </a:spcAft>
              <a:buClr>
                <a:schemeClr val="dk1"/>
              </a:buClr>
              <a:buSzPts val="1100"/>
              <a:buFont typeface="Arial"/>
              <a:buNone/>
            </a:pPr>
            <a:endParaRPr sz="1200" dirty="0">
              <a:solidFill>
                <a:schemeClr val="dk1"/>
              </a:solidFill>
              <a:latin typeface="Times New Roman"/>
              <a:ea typeface="Times New Roman"/>
              <a:cs typeface="Times New Roman"/>
              <a:sym typeface="Times New Roman"/>
            </a:endParaRPr>
          </a:p>
          <a:p>
            <a:pPr marL="342900" lvl="0" indent="-177800" rtl="0">
              <a:lnSpc>
                <a:spcPct val="115000"/>
              </a:lnSpc>
              <a:spcBef>
                <a:spcPts val="0"/>
              </a:spcBef>
              <a:spcAft>
                <a:spcPts val="0"/>
              </a:spcAft>
              <a:buClr>
                <a:schemeClr val="dk1"/>
              </a:buClr>
              <a:buSzPts val="1100"/>
              <a:buFont typeface="Arial"/>
              <a:buNone/>
            </a:pPr>
            <a:endParaRPr sz="3000" dirty="0">
              <a:latin typeface="Century Gothic"/>
              <a:ea typeface="Century Gothic"/>
              <a:cs typeface="Century Gothic"/>
              <a:sym typeface="Century Gothic"/>
            </a:endParaRPr>
          </a:p>
          <a:p>
            <a:pPr marL="0" lvl="0" indent="0" rtl="0">
              <a:spcBef>
                <a:spcPts val="0"/>
              </a:spcBef>
              <a:spcAft>
                <a:spcPts val="0"/>
              </a:spcAft>
              <a:buNone/>
            </a:pPr>
            <a:endParaRPr sz="3600" dirty="0">
              <a:latin typeface="Century Gothic"/>
              <a:ea typeface="Century Gothic"/>
              <a:cs typeface="Century Gothic"/>
              <a:sym typeface="Century Gothic"/>
            </a:endParaRPr>
          </a:p>
          <a:p>
            <a:pPr marL="0" lvl="0" indent="0" rtl="0">
              <a:spcBef>
                <a:spcPts val="0"/>
              </a:spcBef>
              <a:spcAft>
                <a:spcPts val="0"/>
              </a:spcAft>
              <a:buNone/>
            </a:pPr>
            <a:r>
              <a:rPr lang="en-US" sz="2400" dirty="0"/>
              <a:t> </a:t>
            </a:r>
            <a:endParaRPr sz="2400" dirty="0"/>
          </a:p>
          <a:p>
            <a:pPr marL="0" lvl="0" indent="0" rtl="0">
              <a:spcBef>
                <a:spcPts val="0"/>
              </a:spcBef>
              <a:spcAft>
                <a:spcPts val="0"/>
              </a:spcAft>
              <a:buNone/>
            </a:pPr>
            <a:r>
              <a:rPr lang="en-US" dirty="0"/>
              <a:t> </a:t>
            </a:r>
            <a:endParaRPr dirty="0"/>
          </a:p>
        </p:txBody>
      </p:sp>
      <p:pic>
        <p:nvPicPr>
          <p:cNvPr id="6" name="Google Shape;110;p16"/>
          <p:cNvPicPr preferRelativeResize="0"/>
          <p:nvPr/>
        </p:nvPicPr>
        <p:blipFill>
          <a:blip r:embed="rId3">
            <a:alphaModFix/>
          </a:blip>
          <a:stretch>
            <a:fillRect/>
          </a:stretch>
        </p:blipFill>
        <p:spPr>
          <a:xfrm>
            <a:off x="10801351" y="144225"/>
            <a:ext cx="1172700" cy="15131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29"/>
          <p:cNvSpPr txBox="1">
            <a:spLocks noGrp="1"/>
          </p:cNvSpPr>
          <p:nvPr>
            <p:ph type="title"/>
          </p:nvPr>
        </p:nvSpPr>
        <p:spPr>
          <a:xfrm>
            <a:off x="636525" y="365125"/>
            <a:ext cx="10717200" cy="1325700"/>
          </a:xfrm>
          <a:prstGeom prst="rect">
            <a:avLst/>
          </a:prstGeom>
        </p:spPr>
        <p:txBody>
          <a:bodyPr spcFirstLastPara="1" wrap="square" lIns="91425" tIns="45700" rIns="91425" bIns="45700" anchor="ctr" anchorCtr="0">
            <a:noAutofit/>
          </a:bodyPr>
          <a:lstStyle/>
          <a:p>
            <a:pPr marL="0" lvl="0" indent="0">
              <a:spcBef>
                <a:spcPts val="0"/>
              </a:spcBef>
              <a:spcAft>
                <a:spcPts val="0"/>
              </a:spcAft>
              <a:buClr>
                <a:schemeClr val="dk1"/>
              </a:buClr>
              <a:buSzPts val="3300"/>
              <a:buFont typeface="Overlock"/>
              <a:buNone/>
            </a:pPr>
            <a:r>
              <a:rPr lang="en-US" sz="3200">
                <a:latin typeface="Century Gothic"/>
                <a:ea typeface="Century Gothic"/>
                <a:cs typeface="Century Gothic"/>
                <a:sym typeface="Century Gothic"/>
              </a:rPr>
              <a:t>Small Group Block </a:t>
            </a:r>
            <a:endParaRPr/>
          </a:p>
        </p:txBody>
      </p:sp>
      <p:sp>
        <p:nvSpPr>
          <p:cNvPr id="246" name="Google Shape;246;p29"/>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sz="1700" b="1">
                <a:solidFill>
                  <a:srgbClr val="FFFFFF"/>
                </a:solidFill>
                <a:latin typeface="Century Gothic"/>
                <a:ea typeface="Century Gothic"/>
                <a:cs typeface="Century Gothic"/>
                <a:sym typeface="Century Gothic"/>
              </a:rPr>
              <a:t>Activities for Today:</a:t>
            </a:r>
            <a:endParaRPr sz="1700" b="1">
              <a:solidFill>
                <a:srgbClr val="FFFFFF"/>
              </a:solidFill>
              <a:latin typeface="Century Gothic"/>
              <a:ea typeface="Century Gothic"/>
              <a:cs typeface="Century Gothic"/>
              <a:sym typeface="Century Gothic"/>
            </a:endParaRPr>
          </a:p>
          <a:p>
            <a:pPr marL="0" lvl="0" indent="0" rtl="0">
              <a:lnSpc>
                <a:spcPct val="100000"/>
              </a:lnSpc>
              <a:spcBef>
                <a:spcPts val="0"/>
              </a:spcBef>
              <a:spcAft>
                <a:spcPts val="0"/>
              </a:spcAft>
              <a:buNone/>
            </a:pPr>
            <a:r>
              <a:rPr lang="en-US" sz="1700" b="1">
                <a:solidFill>
                  <a:srgbClr val="FFFFFF"/>
                </a:solidFill>
                <a:latin typeface="Century Gothic"/>
                <a:ea typeface="Century Gothic"/>
                <a:cs typeface="Century Gothic"/>
                <a:sym typeface="Century Gothic"/>
              </a:rPr>
              <a:t>How Long?</a:t>
            </a:r>
            <a:endParaRPr sz="1700" b="1">
              <a:solidFill>
                <a:srgbClr val="FFFFFF"/>
              </a:solidFill>
              <a:latin typeface="Century Gothic"/>
              <a:ea typeface="Century Gothic"/>
              <a:cs typeface="Century Gothic"/>
              <a:sym typeface="Century Gothic"/>
            </a:endParaRPr>
          </a:p>
          <a:p>
            <a:pPr marL="0" lvl="0" indent="0" rtl="0">
              <a:lnSpc>
                <a:spcPct val="100000"/>
              </a:lnSpc>
              <a:spcBef>
                <a:spcPts val="0"/>
              </a:spcBef>
              <a:spcAft>
                <a:spcPts val="0"/>
              </a:spcAft>
              <a:buNone/>
            </a:pPr>
            <a:r>
              <a:rPr lang="en-US" sz="1700" b="1">
                <a:solidFill>
                  <a:srgbClr val="FFFFFF"/>
                </a:solidFill>
                <a:latin typeface="Century Gothic"/>
                <a:ea typeface="Century Gothic"/>
                <a:cs typeface="Century Gothic"/>
                <a:sym typeface="Century Gothic"/>
              </a:rPr>
              <a:t>What groups?</a:t>
            </a:r>
            <a:endParaRPr sz="1700" b="1">
              <a:solidFill>
                <a:srgbClr val="FFFFFF"/>
              </a:solidFill>
              <a:latin typeface="Century Gothic"/>
              <a:ea typeface="Century Gothic"/>
              <a:cs typeface="Century Gothic"/>
              <a:sym typeface="Century Gothic"/>
            </a:endParaRPr>
          </a:p>
          <a:p>
            <a:pPr marL="0" lvl="0" indent="0" rtl="0">
              <a:lnSpc>
                <a:spcPct val="100000"/>
              </a:lnSpc>
              <a:spcBef>
                <a:spcPts val="0"/>
              </a:spcBef>
              <a:spcAft>
                <a:spcPts val="0"/>
              </a:spcAft>
              <a:buNone/>
            </a:pPr>
            <a:endParaRPr/>
          </a:p>
        </p:txBody>
      </p:sp>
      <p:graphicFrame>
        <p:nvGraphicFramePr>
          <p:cNvPr id="247" name="Google Shape;247;p29"/>
          <p:cNvGraphicFramePr/>
          <p:nvPr/>
        </p:nvGraphicFramePr>
        <p:xfrm>
          <a:off x="636516" y="1561837"/>
          <a:ext cx="11105200" cy="4797150"/>
        </p:xfrm>
        <a:graphic>
          <a:graphicData uri="http://schemas.openxmlformats.org/drawingml/2006/table">
            <a:tbl>
              <a:tblPr firstRow="1" bandRow="1">
                <a:noFill/>
                <a:tableStyleId>{BCB54904-D59C-4B8F-9C4A-54BC217AF375}</a:tableStyleId>
              </a:tblPr>
              <a:tblGrid>
                <a:gridCol w="3891125">
                  <a:extLst>
                    <a:ext uri="{9D8B030D-6E8A-4147-A177-3AD203B41FA5}">
                      <a16:colId xmlns:a16="http://schemas.microsoft.com/office/drawing/2014/main" val="20000"/>
                    </a:ext>
                  </a:extLst>
                </a:gridCol>
                <a:gridCol w="3512350">
                  <a:extLst>
                    <a:ext uri="{9D8B030D-6E8A-4147-A177-3AD203B41FA5}">
                      <a16:colId xmlns:a16="http://schemas.microsoft.com/office/drawing/2014/main" val="20001"/>
                    </a:ext>
                  </a:extLst>
                </a:gridCol>
                <a:gridCol w="3701725">
                  <a:extLst>
                    <a:ext uri="{9D8B030D-6E8A-4147-A177-3AD203B41FA5}">
                      <a16:colId xmlns:a16="http://schemas.microsoft.com/office/drawing/2014/main" val="20002"/>
                    </a:ext>
                  </a:extLst>
                </a:gridCol>
              </a:tblGrid>
              <a:tr h="606950">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104755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104755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104755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104755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618950" y="1559875"/>
            <a:ext cx="10691400" cy="5309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dirty="0">
              <a:latin typeface="Century Gothic"/>
              <a:ea typeface="Century Gothic"/>
              <a:cs typeface="Century Gothic"/>
              <a:sym typeface="Century Gothic"/>
            </a:endParaRPr>
          </a:p>
          <a:p>
            <a:pPr marL="457200" marR="0" lvl="0" indent="-342900" algn="l" rtl="0">
              <a:lnSpc>
                <a:spcPct val="90000"/>
              </a:lnSpc>
              <a:spcBef>
                <a:spcPts val="1000"/>
              </a:spcBef>
              <a:spcAft>
                <a:spcPts val="0"/>
              </a:spcAft>
              <a:buSzPts val="1800"/>
              <a:buFont typeface="Century Gothic"/>
              <a:buChar char="●"/>
            </a:pPr>
            <a:r>
              <a:rPr lang="en-US" sz="1800" dirty="0">
                <a:latin typeface="Century Gothic"/>
                <a:ea typeface="Century Gothic"/>
                <a:cs typeface="Century Gothic"/>
                <a:sym typeface="Century Gothic"/>
              </a:rPr>
              <a:t>Pictures for Entry Task for Lesson 6 (for display)</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Checking for Understanding Chapter 8 Entry Task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i="1" dirty="0" err="1">
                <a:latin typeface="Century Gothic"/>
                <a:ea typeface="Century Gothic"/>
                <a:cs typeface="Century Gothic"/>
                <a:sym typeface="Century Gothic"/>
              </a:rPr>
              <a:t>Lyddie</a:t>
            </a:r>
            <a:r>
              <a:rPr lang="en-US" sz="1800" b="1" dirty="0">
                <a:latin typeface="Century Gothic"/>
                <a:ea typeface="Century Gothic"/>
                <a:cs typeface="Century Gothic"/>
                <a:sym typeface="Century Gothic"/>
              </a:rPr>
              <a:t> Reader’s Notes, Chapters 1-7</a:t>
            </a:r>
            <a:r>
              <a:rPr lang="en-US" sz="1800" dirty="0">
                <a:latin typeface="Century Gothic"/>
                <a:ea typeface="Century Gothic"/>
                <a:cs typeface="Century Gothic"/>
                <a:sym typeface="Century Gothic"/>
              </a:rPr>
              <a:t> (students’ completed notes with teacher feedback after Lesson 5)</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Image of a power loom to display (see Teaching Note above; find one in advance)</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Sticky notes (5-6 per student)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i="1" dirty="0" err="1">
                <a:latin typeface="Century Gothic"/>
                <a:ea typeface="Century Gothic"/>
                <a:cs typeface="Century Gothic"/>
                <a:sym typeface="Century Gothic"/>
              </a:rPr>
              <a:t>Lyddie</a:t>
            </a:r>
            <a:r>
              <a:rPr lang="en-US" sz="1800" dirty="0">
                <a:latin typeface="Century Gothic"/>
                <a:ea typeface="Century Gothic"/>
                <a:cs typeface="Century Gothic"/>
                <a:sym typeface="Century Gothic"/>
              </a:rPr>
              <a:t> (book; one per student)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Document camera</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i="1" dirty="0" err="1">
                <a:latin typeface="Century Gothic"/>
                <a:ea typeface="Century Gothic"/>
                <a:cs typeface="Century Gothic"/>
                <a:sym typeface="Century Gothic"/>
              </a:rPr>
              <a:t>Lyddie</a:t>
            </a:r>
            <a:r>
              <a:rPr lang="en-US" sz="1800" b="1" i="1"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Reader’s Notes, Chapter 9 and Chapter 10</a:t>
            </a:r>
            <a:r>
              <a:rPr lang="en-US" sz="1800" dirty="0">
                <a:latin typeface="Century Gothic"/>
                <a:ea typeface="Century Gothic"/>
                <a:cs typeface="Century Gothic"/>
                <a:sym typeface="Century Gothic"/>
              </a:rPr>
              <a:t> (two separate supporting materials; one each per student)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i="1" dirty="0" err="1">
                <a:latin typeface="Century Gothic"/>
                <a:ea typeface="Century Gothic"/>
                <a:cs typeface="Century Gothic"/>
                <a:sym typeface="Century Gothic"/>
              </a:rPr>
              <a:t>Lyddie</a:t>
            </a:r>
            <a:r>
              <a:rPr lang="en-US" sz="1800" b="1" dirty="0">
                <a:latin typeface="Century Gothic"/>
                <a:ea typeface="Century Gothic"/>
                <a:cs typeface="Century Gothic"/>
                <a:sym typeface="Century Gothic"/>
              </a:rPr>
              <a:t> Reader’s Notes, Chapter 9 and Chapter 10</a:t>
            </a:r>
            <a:r>
              <a:rPr lang="en-US" sz="1800" dirty="0">
                <a:latin typeface="Century Gothic"/>
                <a:ea typeface="Century Gothic"/>
                <a:cs typeface="Century Gothic"/>
                <a:sym typeface="Century Gothic"/>
              </a:rPr>
              <a:t> (two separate supporting materials; for Teacher Reference)</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Weaving Room Discussion Appointments handout </a:t>
            </a:r>
            <a:r>
              <a:rPr lang="en-US" sz="1800" dirty="0">
                <a:latin typeface="Century Gothic"/>
                <a:ea typeface="Century Gothic"/>
                <a:cs typeface="Century Gothic"/>
                <a:sym typeface="Century Gothic"/>
              </a:rPr>
              <a:t>(from Lesson 3)</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Working Conditions anchor chart </a:t>
            </a:r>
            <a:r>
              <a:rPr lang="en-US" sz="1800" dirty="0">
                <a:latin typeface="Century Gothic"/>
                <a:ea typeface="Century Gothic"/>
                <a:cs typeface="Century Gothic"/>
                <a:sym typeface="Century Gothic"/>
              </a:rPr>
              <a:t>(begun in Lesson 1)</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Working Conditions anchor chart, student version </a:t>
            </a:r>
            <a:r>
              <a:rPr lang="en-US" sz="1800" dirty="0">
                <a:latin typeface="Century Gothic"/>
                <a:ea typeface="Century Gothic"/>
                <a:cs typeface="Century Gothic"/>
                <a:sym typeface="Century Gothic"/>
              </a:rPr>
              <a:t>(begun in Lesson 1)</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Three Quotes from Chapter 9 </a:t>
            </a:r>
            <a:r>
              <a:rPr lang="en-US" sz="1800" dirty="0">
                <a:latin typeface="Century Gothic"/>
                <a:ea typeface="Century Gothic"/>
                <a:cs typeface="Century Gothic"/>
                <a:sym typeface="Century Gothic"/>
              </a:rPr>
              <a:t>(one per pair of students and one to display)</a:t>
            </a:r>
            <a:endParaRPr sz="18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dirty="0">
              <a:latin typeface="Century Gothic"/>
              <a:ea typeface="Century Gothic"/>
              <a:cs typeface="Century Gothic"/>
              <a:sym typeface="Century Gothic"/>
            </a:endParaRPr>
          </a:p>
          <a:p>
            <a:pPr marL="914400" marR="0" lvl="0" indent="0" algn="l" rtl="0">
              <a:lnSpc>
                <a:spcPct val="90000"/>
              </a:lnSpc>
              <a:spcBef>
                <a:spcPts val="1000"/>
              </a:spcBef>
              <a:spcAft>
                <a:spcPts val="0"/>
              </a:spcAft>
              <a:buNone/>
            </a:pPr>
            <a:endParaRPr sz="1800" dirty="0">
              <a:latin typeface="Times New Roman"/>
              <a:ea typeface="Times New Roman"/>
              <a:cs typeface="Times New Roman"/>
              <a:sym typeface="Times New Roman"/>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6</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6</a:t>
            </a:r>
            <a:endParaRPr sz="5600" b="1"/>
          </a:p>
        </p:txBody>
      </p:sp>
      <p:pic>
        <p:nvPicPr>
          <p:cNvPr id="3" name="Picture 2">
            <a:extLst>
              <a:ext uri="{FF2B5EF4-FFF2-40B4-BE49-F238E27FC236}">
                <a16:creationId xmlns:a16="http://schemas.microsoft.com/office/drawing/2014/main" id="{CA4A1BE9-0935-42F3-9C13-796AE1534030}"/>
              </a:ext>
            </a:extLst>
          </p:cNvPr>
          <p:cNvPicPr>
            <a:picLocks noChangeAspect="1"/>
          </p:cNvPicPr>
          <p:nvPr/>
        </p:nvPicPr>
        <p:blipFill>
          <a:blip r:embed="rId3"/>
          <a:stretch>
            <a:fillRect/>
          </a:stretch>
        </p:blipFill>
        <p:spPr>
          <a:xfrm>
            <a:off x="4913614" y="947451"/>
            <a:ext cx="2651210" cy="147114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800" y="1817775"/>
            <a:ext cx="10484100" cy="4805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solidFill>
                <a:srgbClr val="333333"/>
              </a:solidFill>
              <a:highlight>
                <a:srgbClr val="FFFFFF"/>
              </a:highlight>
              <a:latin typeface="Century Gothic"/>
              <a:ea typeface="Century Gothic"/>
              <a:cs typeface="Century Gothic"/>
              <a:sym typeface="Century Gothic"/>
            </a:endParaRPr>
          </a:p>
          <a:p>
            <a:pPr marL="0" lvl="0" indent="0" algn="l" rtl="0">
              <a:spcBef>
                <a:spcPts val="1000"/>
              </a:spcBef>
              <a:spcAft>
                <a:spcPts val="0"/>
              </a:spcAft>
              <a:buNone/>
            </a:pPr>
            <a:r>
              <a:rPr lang="en-US" dirty="0">
                <a:latin typeface="Century Gothic"/>
                <a:ea typeface="Century Gothic"/>
                <a:cs typeface="Century Gothic"/>
                <a:sym typeface="Century Gothic"/>
              </a:rPr>
              <a:t>In this lesson, we will begin to focus on working conditions in the mill and how they affected </a:t>
            </a:r>
            <a:r>
              <a:rPr lang="en-US" dirty="0" err="1">
                <a:latin typeface="Century Gothic"/>
                <a:ea typeface="Century Gothic"/>
                <a:cs typeface="Century Gothic"/>
                <a:sym typeface="Century Gothic"/>
              </a:rPr>
              <a:t>Lyddie</a:t>
            </a:r>
            <a:r>
              <a:rPr lang="en-US" dirty="0">
                <a:latin typeface="Century Gothic"/>
                <a:ea typeface="Century Gothic"/>
                <a:cs typeface="Century Gothic"/>
                <a:sym typeface="Century Gothic"/>
              </a:rPr>
              <a:t>.</a:t>
            </a:r>
            <a:endParaRPr dirty="0">
              <a:solidFill>
                <a:srgbClr val="333333"/>
              </a:solidFill>
              <a:highlight>
                <a:schemeClr val="lt1"/>
              </a:highlight>
              <a:latin typeface="Century Gothic"/>
              <a:ea typeface="Century Gothic"/>
              <a:cs typeface="Century Gothic"/>
              <a:sym typeface="Century Gothic"/>
            </a:endParaRPr>
          </a:p>
          <a:p>
            <a:pPr marL="0" lvl="0" indent="0" algn="l" rtl="0">
              <a:spcBef>
                <a:spcPts val="1000"/>
              </a:spcBef>
              <a:spcAft>
                <a:spcPts val="0"/>
              </a:spcAft>
              <a:buNone/>
            </a:pPr>
            <a:endParaRPr dirty="0">
              <a:solidFill>
                <a:srgbClr val="333333"/>
              </a:solidFill>
              <a:highlight>
                <a:schemeClr val="lt1"/>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a:t>
            </a:r>
            <a:r>
              <a:rPr lang="en-US" dirty="0">
                <a:latin typeface="Century Gothic"/>
                <a:ea typeface="Century Gothic"/>
                <a:cs typeface="Century Gothic"/>
                <a:sym typeface="Century Gothic"/>
              </a:rPr>
              <a:t>we will </a:t>
            </a:r>
            <a:r>
              <a:rPr lang="en-US" i="0" u="none" strike="noStrike" cap="none" dirty="0">
                <a:solidFill>
                  <a:schemeClr val="dk1"/>
                </a:solidFill>
                <a:latin typeface="Century Gothic"/>
                <a:ea typeface="Century Gothic"/>
                <a:cs typeface="Century Gothic"/>
                <a:sym typeface="Century Gothic"/>
              </a:rPr>
              <a:t>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Check for understanding of Chapter 8</a:t>
            </a:r>
            <a:endParaRPr dirty="0">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Close reading</a:t>
            </a:r>
            <a:endParaRPr dirty="0">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Add to </a:t>
            </a:r>
            <a:r>
              <a:rPr lang="en-US" b="1" dirty="0">
                <a:latin typeface="Century Gothic"/>
                <a:ea typeface="Century Gothic"/>
                <a:cs typeface="Century Gothic"/>
                <a:sym typeface="Century Gothic"/>
              </a:rPr>
              <a:t>Working Conditions Anchor Chart</a:t>
            </a:r>
            <a:endParaRPr b="1" dirty="0">
              <a:latin typeface="Century Gothic"/>
              <a:ea typeface="Century Gothic"/>
              <a:cs typeface="Century Gothic"/>
              <a:sym typeface="Century Gothic"/>
            </a:endParaRPr>
          </a:p>
          <a:p>
            <a:pPr marL="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5" name="Google Shape;110;p16"/>
          <p:cNvPicPr preferRelativeResize="0"/>
          <p:nvPr/>
        </p:nvPicPr>
        <p:blipFill>
          <a:blip r:embed="rId3">
            <a:alphaModFix/>
          </a:blip>
          <a:stretch>
            <a:fillRect/>
          </a:stretch>
        </p:blipFill>
        <p:spPr>
          <a:xfrm>
            <a:off x="10801351" y="144225"/>
            <a:ext cx="1172700" cy="15131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check our understanding</a:t>
            </a:r>
            <a:endParaRPr sz="3400" i="0" u="none" strike="noStrike" cap="none">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1"/>
          </p:nvPr>
        </p:nvSpPr>
        <p:spPr>
          <a:xfrm>
            <a:off x="523650" y="1385950"/>
            <a:ext cx="11364900" cy="49602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endParaRPr sz="2400" b="1">
              <a:latin typeface="Century Gothic"/>
              <a:ea typeface="Century Gothic"/>
              <a:cs typeface="Century Gothic"/>
              <a:sym typeface="Century Gothic"/>
            </a:endParaRPr>
          </a:p>
          <a:p>
            <a:pPr marL="0" lvl="0" indent="0" rtl="0">
              <a:lnSpc>
                <a:spcPct val="100000"/>
              </a:lnSpc>
              <a:spcBef>
                <a:spcPts val="0"/>
              </a:spcBef>
              <a:spcAft>
                <a:spcPts val="0"/>
              </a:spcAft>
              <a:buNone/>
            </a:pPr>
            <a:endParaRPr sz="2400" b="1">
              <a:latin typeface="Century Gothic"/>
              <a:ea typeface="Century Gothic"/>
              <a:cs typeface="Century Gothic"/>
              <a:sym typeface="Century Gothic"/>
            </a:endParaRPr>
          </a:p>
          <a:p>
            <a:pPr marL="0" lvl="0" indent="0" rtl="0">
              <a:lnSpc>
                <a:spcPct val="100000"/>
              </a:lnSpc>
              <a:spcBef>
                <a:spcPts val="0"/>
              </a:spcBef>
              <a:spcAft>
                <a:spcPts val="0"/>
              </a:spcAft>
              <a:buNone/>
            </a:pPr>
            <a:endParaRPr sz="2400" b="1">
              <a:latin typeface="Century Gothic"/>
              <a:ea typeface="Century Gothic"/>
              <a:cs typeface="Century Gothic"/>
              <a:sym typeface="Century Gothic"/>
            </a:endParaRPr>
          </a:p>
          <a:p>
            <a:pPr marL="0" lvl="0" indent="0" rtl="0">
              <a:lnSpc>
                <a:spcPct val="100000"/>
              </a:lnSpc>
              <a:spcBef>
                <a:spcPts val="0"/>
              </a:spcBef>
              <a:spcAft>
                <a:spcPts val="0"/>
              </a:spcAft>
              <a:buNone/>
            </a:pPr>
            <a:r>
              <a:rPr lang="en-US" sz="2400" b="1">
                <a:latin typeface="Century Gothic"/>
                <a:ea typeface="Century Gothic"/>
                <a:cs typeface="Century Gothic"/>
                <a:sym typeface="Century Gothic"/>
              </a:rPr>
              <a:t>Use your Reader’s Notes to answer the entry task questions.</a:t>
            </a:r>
            <a:endParaRPr sz="2400" b="1">
              <a:latin typeface="Century Gothic"/>
              <a:ea typeface="Century Gothic"/>
              <a:cs typeface="Century Gothic"/>
              <a:sym typeface="Century Gothic"/>
            </a:endParaRPr>
          </a:p>
          <a:p>
            <a:pPr marL="0" lvl="0" indent="0" rtl="0">
              <a:lnSpc>
                <a:spcPct val="100000"/>
              </a:lnSpc>
              <a:spcBef>
                <a:spcPts val="0"/>
              </a:spcBef>
              <a:spcAft>
                <a:spcPts val="0"/>
              </a:spcAft>
              <a:buNone/>
            </a:pPr>
            <a:endParaRPr sz="2400" b="1">
              <a:latin typeface="Century Gothic"/>
              <a:ea typeface="Century Gothic"/>
              <a:cs typeface="Century Gothic"/>
              <a:sym typeface="Century Gothic"/>
            </a:endParaRPr>
          </a:p>
          <a:p>
            <a:pPr marL="0" lvl="0" indent="0" rtl="0">
              <a:lnSpc>
                <a:spcPct val="100000"/>
              </a:lnSpc>
              <a:spcBef>
                <a:spcPts val="0"/>
              </a:spcBef>
              <a:spcAft>
                <a:spcPts val="0"/>
              </a:spcAft>
              <a:buNone/>
            </a:pPr>
            <a:endParaRPr sz="2400" b="1">
              <a:latin typeface="Century Gothic"/>
              <a:ea typeface="Century Gothic"/>
              <a:cs typeface="Century Gothic"/>
              <a:sym typeface="Century Gothic"/>
            </a:endParaRPr>
          </a:p>
          <a:p>
            <a:pPr marL="457200" lvl="0" indent="-381000" rtl="0">
              <a:lnSpc>
                <a:spcPct val="100000"/>
              </a:lnSpc>
              <a:spcBef>
                <a:spcPts val="0"/>
              </a:spcBef>
              <a:spcAft>
                <a:spcPts val="0"/>
              </a:spcAft>
              <a:buSzPts val="2400"/>
              <a:buFont typeface="Century Gothic"/>
              <a:buAutoNum type="arabicPeriod"/>
            </a:pPr>
            <a:r>
              <a:rPr lang="en-US" sz="2400">
                <a:latin typeface="Century Gothic"/>
                <a:ea typeface="Century Gothic"/>
                <a:cs typeface="Century Gothic"/>
                <a:sym typeface="Century Gothic"/>
              </a:rPr>
              <a:t>List two things Lyddie appreciates and two things she does not like about living in the boardinghouse.</a:t>
            </a:r>
            <a:endParaRPr sz="2400">
              <a:latin typeface="Century Gothic"/>
              <a:ea typeface="Century Gothic"/>
              <a:cs typeface="Century Gothic"/>
              <a:sym typeface="Century Gothic"/>
            </a:endParaRPr>
          </a:p>
          <a:p>
            <a:pPr marL="457200" lvl="0" indent="0" rtl="0">
              <a:lnSpc>
                <a:spcPct val="100000"/>
              </a:lnSpc>
              <a:spcBef>
                <a:spcPts val="0"/>
              </a:spcBef>
              <a:spcAft>
                <a:spcPts val="0"/>
              </a:spcAft>
              <a:buNone/>
            </a:pPr>
            <a:endParaRPr sz="2400">
              <a:latin typeface="Century Gothic"/>
              <a:ea typeface="Century Gothic"/>
              <a:cs typeface="Century Gothic"/>
              <a:sym typeface="Century Gothic"/>
            </a:endParaRPr>
          </a:p>
          <a:p>
            <a:pPr marL="0" lvl="0" indent="0" rtl="0">
              <a:lnSpc>
                <a:spcPct val="115000"/>
              </a:lnSpc>
              <a:spcBef>
                <a:spcPts val="0"/>
              </a:spcBef>
              <a:spcAft>
                <a:spcPts val="0"/>
              </a:spcAft>
              <a:buNone/>
            </a:pPr>
            <a:endParaRPr sz="2400">
              <a:latin typeface="Century Gothic"/>
              <a:ea typeface="Century Gothic"/>
              <a:cs typeface="Century Gothic"/>
              <a:sym typeface="Century Gothic"/>
            </a:endParaRPr>
          </a:p>
          <a:p>
            <a:pPr marL="0" lvl="0" indent="0" rtl="0">
              <a:lnSpc>
                <a:spcPct val="115000"/>
              </a:lnSpc>
              <a:spcBef>
                <a:spcPts val="0"/>
              </a:spcBef>
              <a:spcAft>
                <a:spcPts val="0"/>
              </a:spcAft>
              <a:buNone/>
            </a:pPr>
            <a:endParaRPr sz="2400">
              <a:latin typeface="Century Gothic"/>
              <a:ea typeface="Century Gothic"/>
              <a:cs typeface="Century Gothic"/>
              <a:sym typeface="Century Gothic"/>
            </a:endParaRPr>
          </a:p>
          <a:p>
            <a:pPr marL="0" lvl="0" indent="0" rtl="0">
              <a:lnSpc>
                <a:spcPct val="100000"/>
              </a:lnSpc>
              <a:spcBef>
                <a:spcPts val="0"/>
              </a:spcBef>
              <a:spcAft>
                <a:spcPts val="0"/>
              </a:spcAft>
              <a:buNone/>
            </a:pPr>
            <a:endParaRPr sz="2400">
              <a:latin typeface="Century Gothic"/>
              <a:ea typeface="Century Gothic"/>
              <a:cs typeface="Century Gothic"/>
              <a:sym typeface="Century Gothic"/>
            </a:endParaRPr>
          </a:p>
          <a:p>
            <a:pPr marL="0" lvl="0" indent="0" rtl="0">
              <a:lnSpc>
                <a:spcPct val="100000"/>
              </a:lnSpc>
              <a:spcBef>
                <a:spcPts val="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pic>
        <p:nvPicPr>
          <p:cNvPr id="7" name="Google Shape;110;p16"/>
          <p:cNvPicPr preferRelativeResize="0"/>
          <p:nvPr/>
        </p:nvPicPr>
        <p:blipFill>
          <a:blip r:embed="rId3">
            <a:alphaModFix/>
          </a:blip>
          <a:stretch>
            <a:fillRect/>
          </a:stretch>
        </p:blipFill>
        <p:spPr>
          <a:xfrm>
            <a:off x="10801351" y="144225"/>
            <a:ext cx="1172700" cy="15131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18"/>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check our understanding</a:t>
            </a:r>
            <a:endParaRPr sz="3400" i="0" u="none" strike="noStrike" cap="none">
              <a:solidFill>
                <a:schemeClr val="dk1"/>
              </a:solidFill>
              <a:latin typeface="Century Gothic"/>
              <a:ea typeface="Century Gothic"/>
              <a:cs typeface="Century Gothic"/>
              <a:sym typeface="Century Gothic"/>
            </a:endParaRPr>
          </a:p>
        </p:txBody>
      </p:sp>
      <p:sp>
        <p:nvSpPr>
          <p:cNvPr id="126" name="Google Shape;126;p18"/>
          <p:cNvSpPr txBox="1">
            <a:spLocks noGrp="1"/>
          </p:cNvSpPr>
          <p:nvPr>
            <p:ph type="body" idx="1"/>
          </p:nvPr>
        </p:nvSpPr>
        <p:spPr>
          <a:xfrm>
            <a:off x="152400" y="1385950"/>
            <a:ext cx="11736000" cy="4960200"/>
          </a:xfrm>
          <a:prstGeom prst="rect">
            <a:avLst/>
          </a:prstGeom>
          <a:noFill/>
          <a:ln>
            <a:noFill/>
          </a:ln>
        </p:spPr>
        <p:txBody>
          <a:bodyPr spcFirstLastPara="1" wrap="square" lIns="91425" tIns="45700" rIns="91425" bIns="45700" anchor="t" anchorCtr="0">
            <a:noAutofit/>
          </a:bodyPr>
          <a:lstStyle/>
          <a:p>
            <a:pPr marL="457200" lvl="0" indent="0" rtl="0">
              <a:lnSpc>
                <a:spcPct val="100000"/>
              </a:lnSpc>
              <a:spcBef>
                <a:spcPts val="0"/>
              </a:spcBef>
              <a:spcAft>
                <a:spcPts val="0"/>
              </a:spcAft>
              <a:buNone/>
            </a:pPr>
            <a:r>
              <a:rPr lang="en-US" sz="2400" dirty="0">
                <a:latin typeface="Century Gothic"/>
                <a:ea typeface="Century Gothic"/>
                <a:cs typeface="Century Gothic"/>
                <a:sym typeface="Century Gothic"/>
              </a:rPr>
              <a:t>               </a:t>
            </a:r>
            <a:r>
              <a:rPr lang="en-US" sz="3000" dirty="0">
                <a:latin typeface="Century Gothic"/>
                <a:ea typeface="Century Gothic"/>
                <a:cs typeface="Century Gothic"/>
                <a:sym typeface="Century Gothic"/>
              </a:rPr>
              <a:t>A	                      B					C</a:t>
            </a:r>
            <a:endParaRPr sz="3000" dirty="0">
              <a:latin typeface="Century Gothic"/>
              <a:ea typeface="Century Gothic"/>
              <a:cs typeface="Century Gothic"/>
              <a:sym typeface="Century Gothic"/>
            </a:endParaRPr>
          </a:p>
          <a:p>
            <a:pPr marL="0" lvl="0" indent="0" rtl="0">
              <a:lnSpc>
                <a:spcPct val="115000"/>
              </a:lnSpc>
              <a:spcBef>
                <a:spcPts val="0"/>
              </a:spcBef>
              <a:spcAft>
                <a:spcPts val="0"/>
              </a:spcAft>
              <a:buNone/>
            </a:pPr>
            <a:endParaRPr sz="2400" dirty="0">
              <a:latin typeface="Century Gothic"/>
              <a:ea typeface="Century Gothic"/>
              <a:cs typeface="Century Gothic"/>
              <a:sym typeface="Century Gothic"/>
            </a:endParaRPr>
          </a:p>
          <a:p>
            <a:pPr marL="0" lvl="0" indent="0" rtl="0">
              <a:lnSpc>
                <a:spcPct val="115000"/>
              </a:lnSpc>
              <a:spcBef>
                <a:spcPts val="0"/>
              </a:spcBef>
              <a:spcAft>
                <a:spcPts val="0"/>
              </a:spcAft>
              <a:buNone/>
            </a:pPr>
            <a:endParaRPr sz="2400"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2400"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p:txBody>
      </p:sp>
      <p:graphicFrame>
        <p:nvGraphicFramePr>
          <p:cNvPr id="128" name="Google Shape;128;p18"/>
          <p:cNvGraphicFramePr/>
          <p:nvPr>
            <p:extLst>
              <p:ext uri="{D42A27DB-BD31-4B8C-83A1-F6EECF244321}">
                <p14:modId xmlns:p14="http://schemas.microsoft.com/office/powerpoint/2010/main" val="2097822200"/>
              </p:ext>
            </p:extLst>
          </p:nvPr>
        </p:nvGraphicFramePr>
        <p:xfrm>
          <a:off x="152400" y="4293225"/>
          <a:ext cx="11934275" cy="2467506"/>
        </p:xfrm>
        <a:graphic>
          <a:graphicData uri="http://schemas.openxmlformats.org/drawingml/2006/table">
            <a:tbl>
              <a:tblPr>
                <a:noFill/>
                <a:tableStyleId>{C3EF69AA-2CF3-4CD2-B5C4-963B3E4E21EE}</a:tableStyleId>
              </a:tblPr>
              <a:tblGrid>
                <a:gridCol w="818675">
                  <a:extLst>
                    <a:ext uri="{9D8B030D-6E8A-4147-A177-3AD203B41FA5}">
                      <a16:colId xmlns:a16="http://schemas.microsoft.com/office/drawing/2014/main" val="20000"/>
                    </a:ext>
                  </a:extLst>
                </a:gridCol>
                <a:gridCol w="11115600">
                  <a:extLst>
                    <a:ext uri="{9D8B030D-6E8A-4147-A177-3AD203B41FA5}">
                      <a16:colId xmlns:a16="http://schemas.microsoft.com/office/drawing/2014/main" val="20001"/>
                    </a:ext>
                  </a:extLst>
                </a:gridCol>
              </a:tblGrid>
              <a:tr h="43515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Picture</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Quote from Lyddie</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805375">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a:ea typeface="Century Gothic"/>
                          <a:cs typeface="Century Gothic"/>
                          <a:sym typeface="Century Gothic"/>
                        </a:rPr>
                        <a:t>“The front gate and low south buildings—the counting house, offices and storerooms, as Mrs. </a:t>
                      </a:r>
                      <a:r>
                        <a:rPr lang="en-US" dirty="0" err="1">
                          <a:latin typeface="Century Gothic"/>
                          <a:ea typeface="Century Gothic"/>
                          <a:cs typeface="Century Gothic"/>
                          <a:sym typeface="Century Gothic"/>
                        </a:rPr>
                        <a:t>Bedlow</a:t>
                      </a:r>
                      <a:r>
                        <a:rPr lang="en-US" dirty="0">
                          <a:latin typeface="Century Gothic"/>
                          <a:ea typeface="Century Gothic"/>
                          <a:cs typeface="Century Gothic"/>
                          <a:sym typeface="Century Gothic"/>
                        </a:rPr>
                        <a:t> explained, formed part of the enclosure. The two slightly shorter sides were taller frame structures … and across the whole north end of the compound was the cotton mill itself, a gigantic six-story brick building (p. 59).”</a:t>
                      </a:r>
                      <a:endParaRPr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63095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a:ea typeface="Century Gothic"/>
                          <a:cs typeface="Century Gothic"/>
                          <a:sym typeface="Century Gothic"/>
                        </a:rPr>
                        <a:t>“They crossed the bridge into the city later that afternoon.… It seemed to </a:t>
                      </a:r>
                      <a:r>
                        <a:rPr lang="en-US" dirty="0" err="1">
                          <a:latin typeface="Century Gothic"/>
                          <a:ea typeface="Century Gothic"/>
                          <a:cs typeface="Century Gothic"/>
                          <a:sym typeface="Century Gothic"/>
                        </a:rPr>
                        <a:t>Lyddie</a:t>
                      </a:r>
                      <a:r>
                        <a:rPr lang="en-US" dirty="0">
                          <a:latin typeface="Century Gothic"/>
                          <a:ea typeface="Century Gothic"/>
                          <a:cs typeface="Century Gothic"/>
                          <a:sym typeface="Century Gothic"/>
                        </a:rPr>
                        <a:t> that there were as many buildings crowded before her as sheep in a shearing shed.… They were huge and foreboding in the gray light of afternoon (p. 51).”</a:t>
                      </a:r>
                      <a:endParaRPr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71325">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a:ea typeface="Century Gothic"/>
                          <a:cs typeface="Century Gothic"/>
                          <a:sym typeface="Century Gothic"/>
                        </a:rPr>
                        <a:t>“Mrs. </a:t>
                      </a:r>
                      <a:r>
                        <a:rPr lang="en-US" dirty="0" err="1">
                          <a:latin typeface="Century Gothic"/>
                          <a:ea typeface="Century Gothic"/>
                          <a:cs typeface="Century Gothic"/>
                          <a:sym typeface="Century Gothic"/>
                        </a:rPr>
                        <a:t>Bedlow</a:t>
                      </a:r>
                      <a:r>
                        <a:rPr lang="en-US" dirty="0">
                          <a:latin typeface="Century Gothic"/>
                          <a:ea typeface="Century Gothic"/>
                          <a:cs typeface="Century Gothic"/>
                          <a:sym typeface="Century Gothic"/>
                        </a:rPr>
                        <a:t> urged her into the dining room, which was soon filled with a noisy army of almost thirty young women.… Mrs. </a:t>
                      </a:r>
                      <a:r>
                        <a:rPr lang="en-US" dirty="0" err="1">
                          <a:latin typeface="Century Gothic"/>
                          <a:ea typeface="Century Gothic"/>
                          <a:cs typeface="Century Gothic"/>
                          <a:sym typeface="Century Gothic"/>
                        </a:rPr>
                        <a:t>Bedlow</a:t>
                      </a:r>
                      <a:r>
                        <a:rPr lang="en-US" dirty="0">
                          <a:latin typeface="Century Gothic"/>
                          <a:ea typeface="Century Gothic"/>
                          <a:cs typeface="Century Gothic"/>
                          <a:sym typeface="Century Gothic"/>
                        </a:rPr>
                        <a:t> helped her up the four flights of stairs to the attic room (p. 53).”</a:t>
                      </a:r>
                      <a:endParaRPr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129" name="Google Shape;129;p18" descr="7M2AU1L6a"/>
          <p:cNvPicPr preferRelativeResize="0"/>
          <p:nvPr/>
        </p:nvPicPr>
        <p:blipFill>
          <a:blip r:embed="rId3">
            <a:alphaModFix/>
          </a:blip>
          <a:stretch>
            <a:fillRect/>
          </a:stretch>
        </p:blipFill>
        <p:spPr>
          <a:xfrm>
            <a:off x="971075" y="2039249"/>
            <a:ext cx="2132765" cy="1962150"/>
          </a:xfrm>
          <a:prstGeom prst="rect">
            <a:avLst/>
          </a:prstGeom>
          <a:noFill/>
          <a:ln>
            <a:noFill/>
          </a:ln>
        </p:spPr>
      </p:pic>
      <p:pic>
        <p:nvPicPr>
          <p:cNvPr id="130" name="Google Shape;130;p18" descr="7M2AU1L6b"/>
          <p:cNvPicPr preferRelativeResize="0"/>
          <p:nvPr/>
        </p:nvPicPr>
        <p:blipFill rotWithShape="1">
          <a:blip r:embed="rId4">
            <a:alphaModFix/>
          </a:blip>
          <a:srcRect/>
          <a:stretch/>
        </p:blipFill>
        <p:spPr>
          <a:xfrm>
            <a:off x="3539225" y="2039250"/>
            <a:ext cx="3886200" cy="1962150"/>
          </a:xfrm>
          <a:prstGeom prst="rect">
            <a:avLst/>
          </a:prstGeom>
          <a:noFill/>
          <a:ln>
            <a:noFill/>
          </a:ln>
        </p:spPr>
      </p:pic>
      <p:pic>
        <p:nvPicPr>
          <p:cNvPr id="131" name="Google Shape;131;p18" descr="BoottCorporation"/>
          <p:cNvPicPr preferRelativeResize="0"/>
          <p:nvPr/>
        </p:nvPicPr>
        <p:blipFill>
          <a:blip r:embed="rId5">
            <a:alphaModFix/>
          </a:blip>
          <a:stretch>
            <a:fillRect/>
          </a:stretch>
        </p:blipFill>
        <p:spPr>
          <a:xfrm>
            <a:off x="7998200" y="2039250"/>
            <a:ext cx="3335648" cy="1962150"/>
          </a:xfrm>
          <a:prstGeom prst="rect">
            <a:avLst/>
          </a:prstGeom>
          <a:noFill/>
          <a:ln>
            <a:noFill/>
          </a:ln>
        </p:spPr>
      </p:pic>
      <p:pic>
        <p:nvPicPr>
          <p:cNvPr id="10" name="Google Shape;110;p16"/>
          <p:cNvPicPr preferRelativeResize="0"/>
          <p:nvPr/>
        </p:nvPicPr>
        <p:blipFill>
          <a:blip r:embed="rId6">
            <a:alphaModFix/>
          </a:blip>
          <a:stretch>
            <a:fillRect/>
          </a:stretch>
        </p:blipFill>
        <p:spPr>
          <a:xfrm>
            <a:off x="10801351" y="144225"/>
            <a:ext cx="1172700" cy="15131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406050" y="33530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check our definitions</a:t>
            </a:r>
            <a:endParaRPr sz="3400" i="0" u="none" strike="noStrike" cap="none">
              <a:solidFill>
                <a:schemeClr val="dk1"/>
              </a:solidFill>
              <a:latin typeface="Century Gothic"/>
              <a:ea typeface="Century Gothic"/>
              <a:cs typeface="Century Gothic"/>
              <a:sym typeface="Century Gothic"/>
            </a:endParaRPr>
          </a:p>
        </p:txBody>
      </p:sp>
      <p:sp>
        <p:nvSpPr>
          <p:cNvPr id="138" name="Google Shape;138;p19"/>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graphicFrame>
        <p:nvGraphicFramePr>
          <p:cNvPr id="142" name="Google Shape;142;p19"/>
          <p:cNvGraphicFramePr/>
          <p:nvPr/>
        </p:nvGraphicFramePr>
        <p:xfrm>
          <a:off x="185175" y="2378250"/>
          <a:ext cx="11821650" cy="4171165"/>
        </p:xfrm>
        <a:graphic>
          <a:graphicData uri="http://schemas.openxmlformats.org/drawingml/2006/table">
            <a:tbl>
              <a:tblPr>
                <a:noFill/>
                <a:tableStyleId>{C3EF69AA-2CF3-4CD2-B5C4-963B3E4E21EE}</a:tableStyleId>
              </a:tblPr>
              <a:tblGrid>
                <a:gridCol w="1925750">
                  <a:extLst>
                    <a:ext uri="{9D8B030D-6E8A-4147-A177-3AD203B41FA5}">
                      <a16:colId xmlns:a16="http://schemas.microsoft.com/office/drawing/2014/main" val="20000"/>
                    </a:ext>
                  </a:extLst>
                </a:gridCol>
                <a:gridCol w="923925">
                  <a:extLst>
                    <a:ext uri="{9D8B030D-6E8A-4147-A177-3AD203B41FA5}">
                      <a16:colId xmlns:a16="http://schemas.microsoft.com/office/drawing/2014/main" val="20001"/>
                    </a:ext>
                  </a:extLst>
                </a:gridCol>
                <a:gridCol w="3127950">
                  <a:extLst>
                    <a:ext uri="{9D8B030D-6E8A-4147-A177-3AD203B41FA5}">
                      <a16:colId xmlns:a16="http://schemas.microsoft.com/office/drawing/2014/main" val="20002"/>
                    </a:ext>
                  </a:extLst>
                </a:gridCol>
                <a:gridCol w="1725375">
                  <a:extLst>
                    <a:ext uri="{9D8B030D-6E8A-4147-A177-3AD203B41FA5}">
                      <a16:colId xmlns:a16="http://schemas.microsoft.com/office/drawing/2014/main" val="20003"/>
                    </a:ext>
                  </a:extLst>
                </a:gridCol>
                <a:gridCol w="857125">
                  <a:extLst>
                    <a:ext uri="{9D8B030D-6E8A-4147-A177-3AD203B41FA5}">
                      <a16:colId xmlns:a16="http://schemas.microsoft.com/office/drawing/2014/main" val="20004"/>
                    </a:ext>
                  </a:extLst>
                </a:gridCol>
                <a:gridCol w="3261525">
                  <a:extLst>
                    <a:ext uri="{9D8B030D-6E8A-4147-A177-3AD203B41FA5}">
                      <a16:colId xmlns:a16="http://schemas.microsoft.com/office/drawing/2014/main" val="20005"/>
                    </a:ext>
                  </a:extLst>
                </a:gridCol>
              </a:tblGrid>
              <a:tr h="564550">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Word/Phrase</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Page</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Definition</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Word/Phrase</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Page</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Definition</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1138700">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din</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55</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a loud noise that goes on for a long time</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complex</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58</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group of buildings</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672175">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distress</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56</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unhappiness or worry</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imposing</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59</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large, impressive</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030875">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conscientious</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57</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very thorough in fulfilling responsibilities</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broadside</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60</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a sheet of paper printed on one or both sides; like a brochure but not folded</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672175">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Other new words:</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 </a:t>
                      </a:r>
                      <a:endParaRPr sz="18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110;p16"/>
          <p:cNvPicPr preferRelativeResize="0"/>
          <p:nvPr/>
        </p:nvPicPr>
        <p:blipFill>
          <a:blip r:embed="rId3">
            <a:alphaModFix/>
          </a:blip>
          <a:stretch>
            <a:fillRect/>
          </a:stretch>
        </p:blipFill>
        <p:spPr>
          <a:xfrm>
            <a:off x="10801351" y="144225"/>
            <a:ext cx="1172700" cy="15131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0"/>
          <p:cNvSpPr txBox="1">
            <a:spLocks noGrp="1"/>
          </p:cNvSpPr>
          <p:nvPr>
            <p:ph type="title"/>
          </p:nvPr>
        </p:nvSpPr>
        <p:spPr>
          <a:xfrm>
            <a:off x="557425" y="500050"/>
            <a:ext cx="102414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look at our learning targets</a:t>
            </a:r>
            <a:endParaRPr sz="3400" i="0" u="none" strike="noStrike" cap="none">
              <a:solidFill>
                <a:schemeClr val="dk1"/>
              </a:solidFill>
              <a:latin typeface="Century Gothic"/>
              <a:ea typeface="Century Gothic"/>
              <a:cs typeface="Century Gothic"/>
              <a:sym typeface="Century Gothic"/>
            </a:endParaRPr>
          </a:p>
        </p:txBody>
      </p:sp>
      <p:sp>
        <p:nvSpPr>
          <p:cNvPr id="149" name="Google Shape;149;p20"/>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52" name="Google Shape;152;p20"/>
          <p:cNvSpPr txBox="1"/>
          <p:nvPr/>
        </p:nvSpPr>
        <p:spPr>
          <a:xfrm>
            <a:off x="557425" y="1221200"/>
            <a:ext cx="11331000" cy="54720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endParaRPr sz="1800" b="1">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b="1">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b="1">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a:solidFill>
                <a:schemeClr val="dk1"/>
              </a:solidFill>
              <a:latin typeface="Century Gothic"/>
              <a:ea typeface="Century Gothic"/>
              <a:cs typeface="Century Gothic"/>
              <a:sym typeface="Century Gothic"/>
            </a:endParaRPr>
          </a:p>
          <a:p>
            <a:pPr marL="457200" lvl="0" indent="-381000" rtl="0">
              <a:lnSpc>
                <a:spcPct val="90000"/>
              </a:lnSpc>
              <a:spcBef>
                <a:spcPts val="0"/>
              </a:spcBef>
              <a:spcAft>
                <a:spcPts val="0"/>
              </a:spcAft>
              <a:buClr>
                <a:schemeClr val="dk1"/>
              </a:buClr>
              <a:buSzPts val="2400"/>
              <a:buFont typeface="Century Gothic"/>
              <a:buChar char="•"/>
            </a:pPr>
            <a:r>
              <a:rPr lang="en-US" sz="2400">
                <a:solidFill>
                  <a:schemeClr val="dk1"/>
                </a:solidFill>
                <a:latin typeface="Century Gothic"/>
                <a:ea typeface="Century Gothic"/>
                <a:cs typeface="Century Gothic"/>
                <a:sym typeface="Century Gothic"/>
              </a:rPr>
              <a:t>I can use context clues—both in the sentence and on the page—to determine the meaning of unknown words.</a:t>
            </a:r>
            <a:endParaRPr sz="2400">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endParaRPr sz="2400">
              <a:solidFill>
                <a:schemeClr val="dk1"/>
              </a:solidFill>
              <a:latin typeface="Century Gothic"/>
              <a:ea typeface="Century Gothic"/>
              <a:cs typeface="Century Gothic"/>
              <a:sym typeface="Century Gothic"/>
            </a:endParaRPr>
          </a:p>
          <a:p>
            <a:pPr marL="457200" lvl="0" indent="-381000" rtl="0">
              <a:lnSpc>
                <a:spcPct val="90000"/>
              </a:lnSpc>
              <a:spcBef>
                <a:spcPts val="1000"/>
              </a:spcBef>
              <a:spcAft>
                <a:spcPts val="0"/>
              </a:spcAft>
              <a:buClr>
                <a:schemeClr val="dk1"/>
              </a:buClr>
              <a:buSzPts val="2400"/>
              <a:buFont typeface="Century Gothic"/>
              <a:buChar char="•"/>
            </a:pPr>
            <a:r>
              <a:rPr lang="en-US" sz="2400">
                <a:solidFill>
                  <a:schemeClr val="dk1"/>
                </a:solidFill>
                <a:latin typeface="Century Gothic"/>
                <a:ea typeface="Century Gothic"/>
                <a:cs typeface="Century Gothic"/>
                <a:sym typeface="Century Gothic"/>
              </a:rPr>
              <a:t>By engaging in a discussion with my partner, I can analyze one section of </a:t>
            </a:r>
            <a:r>
              <a:rPr lang="en-US" sz="2400" i="1">
                <a:solidFill>
                  <a:schemeClr val="dk1"/>
                </a:solidFill>
                <a:latin typeface="Century Gothic"/>
                <a:ea typeface="Century Gothic"/>
                <a:cs typeface="Century Gothic"/>
                <a:sym typeface="Century Gothic"/>
              </a:rPr>
              <a:t>Lyddie </a:t>
            </a:r>
            <a:r>
              <a:rPr lang="en-US" sz="2400">
                <a:solidFill>
                  <a:schemeClr val="dk1"/>
                </a:solidFill>
                <a:latin typeface="Century Gothic"/>
                <a:ea typeface="Century Gothic"/>
                <a:cs typeface="Century Gothic"/>
                <a:sym typeface="Century Gothic"/>
              </a:rPr>
              <a:t>to deepen my understanding of the plot, characters, and setting.</a:t>
            </a:r>
            <a:endParaRPr sz="2400">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endParaRPr sz="2400">
              <a:solidFill>
                <a:schemeClr val="dk1"/>
              </a:solidFill>
              <a:latin typeface="Century Gothic"/>
              <a:ea typeface="Century Gothic"/>
              <a:cs typeface="Century Gothic"/>
              <a:sym typeface="Century Gothic"/>
            </a:endParaRPr>
          </a:p>
          <a:p>
            <a:pPr marL="457200" lvl="0" indent="-381000" rtl="0">
              <a:lnSpc>
                <a:spcPct val="90000"/>
              </a:lnSpc>
              <a:spcBef>
                <a:spcPts val="1000"/>
              </a:spcBef>
              <a:spcAft>
                <a:spcPts val="0"/>
              </a:spcAft>
              <a:buClr>
                <a:schemeClr val="dk1"/>
              </a:buClr>
              <a:buSzPts val="2400"/>
              <a:buFont typeface="Century Gothic"/>
              <a:buChar char="•"/>
            </a:pPr>
            <a:r>
              <a:rPr lang="en-US" sz="2400">
                <a:solidFill>
                  <a:schemeClr val="dk1"/>
                </a:solidFill>
                <a:latin typeface="Century Gothic"/>
                <a:ea typeface="Century Gothic"/>
                <a:cs typeface="Century Gothic"/>
                <a:sym typeface="Century Gothic"/>
              </a:rPr>
              <a:t>I can cite specific textual evidence to explain what working conditions were like in the mills and how they affected Lyddie.</a:t>
            </a:r>
            <a:endParaRPr sz="2400">
              <a:solidFill>
                <a:schemeClr val="dk1"/>
              </a:solidFill>
              <a:latin typeface="Century Gothic"/>
              <a:ea typeface="Century Gothic"/>
              <a:cs typeface="Century Gothic"/>
              <a:sym typeface="Century Gothic"/>
            </a:endParaRPr>
          </a:p>
          <a:p>
            <a:pPr marL="0" lvl="0" indent="0" rtl="0">
              <a:spcBef>
                <a:spcPts val="1000"/>
              </a:spcBef>
              <a:spcAft>
                <a:spcPts val="0"/>
              </a:spcAft>
              <a:buNone/>
            </a:pPr>
            <a:endParaRPr sz="1800">
              <a:solidFill>
                <a:schemeClr val="dk1"/>
              </a:solidFill>
              <a:latin typeface="Century Gothic"/>
              <a:ea typeface="Century Gothic"/>
              <a:cs typeface="Century Gothic"/>
              <a:sym typeface="Century Gothic"/>
            </a:endParaRPr>
          </a:p>
        </p:txBody>
      </p:sp>
      <p:pic>
        <p:nvPicPr>
          <p:cNvPr id="7" name="Google Shape;110;p16"/>
          <p:cNvPicPr preferRelativeResize="0"/>
          <p:nvPr/>
        </p:nvPicPr>
        <p:blipFill>
          <a:blip r:embed="rId3">
            <a:alphaModFix/>
          </a:blip>
          <a:stretch>
            <a:fillRect/>
          </a:stretch>
        </p:blipFill>
        <p:spPr>
          <a:xfrm>
            <a:off x="10801351" y="144225"/>
            <a:ext cx="1172700" cy="15131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1"/>
          <p:cNvSpPr txBox="1">
            <a:spLocks noGrp="1"/>
          </p:cNvSpPr>
          <p:nvPr>
            <p:ph type="title"/>
          </p:nvPr>
        </p:nvSpPr>
        <p:spPr>
          <a:xfrm>
            <a:off x="608100" y="500050"/>
            <a:ext cx="101907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look at setting</a:t>
            </a:r>
            <a:endParaRPr sz="3400" i="0" u="none" strike="noStrike" cap="none">
              <a:solidFill>
                <a:schemeClr val="dk1"/>
              </a:solidFill>
              <a:latin typeface="Century Gothic"/>
              <a:ea typeface="Century Gothic"/>
              <a:cs typeface="Century Gothic"/>
              <a:sym typeface="Century Gothic"/>
            </a:endParaRPr>
          </a:p>
        </p:txBody>
      </p:sp>
      <p:sp>
        <p:nvSpPr>
          <p:cNvPr id="159" name="Google Shape;159;p21"/>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61" name="Google Shape;161;p21"/>
          <p:cNvSpPr txBox="1"/>
          <p:nvPr/>
        </p:nvSpPr>
        <p:spPr>
          <a:xfrm>
            <a:off x="439175" y="1581675"/>
            <a:ext cx="10359600" cy="36120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400" b="1">
                <a:solidFill>
                  <a:schemeClr val="dk1"/>
                </a:solidFill>
                <a:latin typeface="Century Gothic"/>
                <a:ea typeface="Century Gothic"/>
                <a:cs typeface="Century Gothic"/>
                <a:sym typeface="Century Gothic"/>
              </a:rPr>
              <a:t>Before we closely read pages 62-66 in </a:t>
            </a:r>
            <a:r>
              <a:rPr lang="en-US" sz="2400" b="1" i="1">
                <a:solidFill>
                  <a:schemeClr val="dk1"/>
                </a:solidFill>
                <a:latin typeface="Century Gothic"/>
                <a:ea typeface="Century Gothic"/>
                <a:cs typeface="Century Gothic"/>
                <a:sym typeface="Century Gothic"/>
              </a:rPr>
              <a:t>Lyddie, </a:t>
            </a:r>
            <a:r>
              <a:rPr lang="en-US" sz="2400" b="1">
                <a:solidFill>
                  <a:schemeClr val="dk1"/>
                </a:solidFill>
                <a:latin typeface="Century Gothic"/>
                <a:ea typeface="Century Gothic"/>
                <a:cs typeface="Century Gothic"/>
                <a:sym typeface="Century Gothic"/>
              </a:rPr>
              <a:t>let’s look at power looms.</a:t>
            </a:r>
            <a:endParaRPr sz="2400" b="1">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400" b="1" i="1">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a:solidFill>
                <a:schemeClr val="dk1"/>
              </a:solidFill>
              <a:latin typeface="Century Gothic"/>
              <a:ea typeface="Century Gothic"/>
              <a:cs typeface="Century Gothic"/>
              <a:sym typeface="Century Gothic"/>
            </a:endParaRPr>
          </a:p>
        </p:txBody>
      </p:sp>
      <p:pic>
        <p:nvPicPr>
          <p:cNvPr id="162" name="Google Shape;162;p21"/>
          <p:cNvPicPr preferRelativeResize="0"/>
          <p:nvPr/>
        </p:nvPicPr>
        <p:blipFill>
          <a:blip r:embed="rId3">
            <a:alphaModFix/>
          </a:blip>
          <a:stretch>
            <a:fillRect/>
          </a:stretch>
        </p:blipFill>
        <p:spPr>
          <a:xfrm>
            <a:off x="1251625" y="2643337"/>
            <a:ext cx="4145400" cy="2445425"/>
          </a:xfrm>
          <a:prstGeom prst="rect">
            <a:avLst/>
          </a:prstGeom>
          <a:noFill/>
          <a:ln>
            <a:noFill/>
          </a:ln>
        </p:spPr>
      </p:pic>
      <p:pic>
        <p:nvPicPr>
          <p:cNvPr id="163" name="Google Shape;163;p21"/>
          <p:cNvPicPr preferRelativeResize="0"/>
          <p:nvPr/>
        </p:nvPicPr>
        <p:blipFill>
          <a:blip r:embed="rId4">
            <a:alphaModFix/>
          </a:blip>
          <a:stretch>
            <a:fillRect/>
          </a:stretch>
        </p:blipFill>
        <p:spPr>
          <a:xfrm>
            <a:off x="6638425" y="2570737"/>
            <a:ext cx="3626875" cy="2590625"/>
          </a:xfrm>
          <a:prstGeom prst="rect">
            <a:avLst/>
          </a:prstGeom>
          <a:noFill/>
          <a:ln>
            <a:noFill/>
          </a:ln>
        </p:spPr>
      </p:pic>
      <p:sp>
        <p:nvSpPr>
          <p:cNvPr id="164" name="Google Shape;164;p21"/>
          <p:cNvSpPr txBox="1"/>
          <p:nvPr/>
        </p:nvSpPr>
        <p:spPr>
          <a:xfrm>
            <a:off x="439175" y="5389400"/>
            <a:ext cx="11567700" cy="1395600"/>
          </a:xfrm>
          <a:prstGeom prst="rect">
            <a:avLst/>
          </a:prstGeom>
          <a:noFill/>
          <a:ln>
            <a:noFill/>
          </a:ln>
        </p:spPr>
        <p:txBody>
          <a:bodyPr spcFirstLastPara="1" wrap="square" lIns="91425" tIns="91425" rIns="91425" bIns="91425" anchor="t" anchorCtr="0">
            <a:noAutofit/>
          </a:bodyPr>
          <a:lstStyle/>
          <a:p>
            <a:pPr marL="457200" lvl="0" indent="-342900" rtl="0">
              <a:spcBef>
                <a:spcPts val="0"/>
              </a:spcBef>
              <a:spcAft>
                <a:spcPts val="0"/>
              </a:spcAft>
              <a:buSzPts val="1800"/>
              <a:buFont typeface="Century Gothic"/>
              <a:buAutoNum type="arabicPeriod"/>
            </a:pPr>
            <a:r>
              <a:rPr lang="en-US" sz="1800" b="1" dirty="0">
                <a:latin typeface="Century Gothic"/>
                <a:ea typeface="Century Gothic"/>
                <a:cs typeface="Century Gothic"/>
                <a:sym typeface="Century Gothic"/>
              </a:rPr>
              <a:t>What are these pictures of? How does it connect to what we are about to read?</a:t>
            </a:r>
          </a:p>
          <a:p>
            <a:pPr marL="457200" lvl="0" indent="-342900" rtl="0">
              <a:spcBef>
                <a:spcPts val="0"/>
              </a:spcBef>
              <a:spcAft>
                <a:spcPts val="0"/>
              </a:spcAft>
              <a:buSzPts val="1800"/>
              <a:buFont typeface="Century Gothic"/>
              <a:buAutoNum type="arabicPeriod"/>
            </a:pPr>
            <a:endParaRPr lang="en-US" sz="1800" b="1" dirty="0">
              <a:latin typeface="Century Gothic"/>
              <a:ea typeface="Century Gothic"/>
              <a:cs typeface="Century Gothic"/>
              <a:sym typeface="Century Gothic"/>
            </a:endParaRPr>
          </a:p>
          <a:p>
            <a:pPr marL="457200" lvl="0" indent="-342900" rtl="0">
              <a:spcBef>
                <a:spcPts val="0"/>
              </a:spcBef>
              <a:spcAft>
                <a:spcPts val="0"/>
              </a:spcAft>
              <a:buSzPts val="1800"/>
              <a:buFont typeface="Century Gothic"/>
              <a:buAutoNum type="arabicPeriod"/>
            </a:pPr>
            <a:r>
              <a:rPr lang="en-US" sz="1800" b="1" dirty="0">
                <a:latin typeface="Century Gothic"/>
                <a:ea typeface="Century Gothic"/>
                <a:cs typeface="Century Gothic"/>
                <a:sym typeface="Century Gothic"/>
              </a:rPr>
              <a:t>Based on the video you saw in Lesson 5, what words might be used to describe the different parts of the loom?</a:t>
            </a:r>
            <a:endParaRPr sz="1800" b="1" dirty="0">
              <a:latin typeface="Century Gothic"/>
              <a:ea typeface="Century Gothic"/>
              <a:cs typeface="Century Gothic"/>
              <a:sym typeface="Century Gothic"/>
            </a:endParaRPr>
          </a:p>
        </p:txBody>
      </p:sp>
      <p:pic>
        <p:nvPicPr>
          <p:cNvPr id="9" name="Google Shape;110;p16"/>
          <p:cNvPicPr preferRelativeResize="0"/>
          <p:nvPr/>
        </p:nvPicPr>
        <p:blipFill>
          <a:blip r:embed="rId5">
            <a:alphaModFix/>
          </a:blip>
          <a:stretch>
            <a:fillRect/>
          </a:stretch>
        </p:blipFill>
        <p:spPr>
          <a:xfrm>
            <a:off x="10801351" y="144225"/>
            <a:ext cx="1172700" cy="151312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D1DF0C3-964E-4B45-B899-FF3C9D23C6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4336688-BE5A-4051-8FCC-739CF9E3A16C}">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a1502afc-75e6-4a80-976c-76583f90c737"/>
    <ds:schemaRef ds:uri="http://www.w3.org/XML/1998/namespace"/>
  </ds:schemaRefs>
</ds:datastoreItem>
</file>

<file path=customXml/itemProps3.xml><?xml version="1.0" encoding="utf-8"?>
<ds:datastoreItem xmlns:ds="http://schemas.openxmlformats.org/officeDocument/2006/customXml" ds:itemID="{D4FACA05-8E4C-46F4-A8B7-F20E623D508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33</TotalTime>
  <Words>6120</Words>
  <Application>Microsoft Office PowerPoint</Application>
  <PresentationFormat>Widescreen</PresentationFormat>
  <Paragraphs>684</Paragraphs>
  <Slides>17</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Calibri</vt:lpstr>
      <vt:lpstr>Arial</vt:lpstr>
      <vt:lpstr>Courier New</vt:lpstr>
      <vt:lpstr>Century Gothic</vt:lpstr>
      <vt:lpstr>Times New Roman</vt:lpstr>
      <vt:lpstr>Overlock</vt:lpstr>
      <vt:lpstr>Office Theme</vt:lpstr>
      <vt:lpstr>Grade 7: Module 2: Unit 1: Lesson 6 Teacher slide, before teaching.</vt:lpstr>
      <vt:lpstr>Grade 7: Module 2: Unit 1: Lesson 6 Teacher slide, before teaching.</vt:lpstr>
      <vt:lpstr>Grade 7: Module 2:  Unit 1: Lesson 6</vt:lpstr>
      <vt:lpstr>Hello, Students!</vt:lpstr>
      <vt:lpstr>Let’s check our understanding</vt:lpstr>
      <vt:lpstr>Let’s check our understanding</vt:lpstr>
      <vt:lpstr>Let’s check our definitions</vt:lpstr>
      <vt:lpstr>Let’s look at our learning targets</vt:lpstr>
      <vt:lpstr>Let’s look at setting</vt:lpstr>
      <vt:lpstr>Let’s read closely</vt:lpstr>
      <vt:lpstr>Let’s fill in our Reader’s Notes</vt:lpstr>
      <vt:lpstr>Let’s discuss vocabulary</vt:lpstr>
      <vt:lpstr>Let’s add to the Working Conditions anchor chart</vt:lpstr>
      <vt:lpstr>Let’s add to the Working Conditions anchor chart</vt:lpstr>
      <vt:lpstr>Let’s add to the Working Conditions anchor chart</vt:lpstr>
      <vt:lpstr>Homework</vt:lpstr>
      <vt:lpstr>Small Group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1: Lesson 6 Teacher slide, before teaching.</dc:title>
  <dc:creator>nbravo</dc:creator>
  <cp:lastModifiedBy>Steven Benson</cp:lastModifiedBy>
  <cp:revision>11</cp:revision>
  <dcterms:modified xsi:type="dcterms:W3CDTF">2018-09-20T17:36:30Z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