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919" autoAdjust="0"/>
  </p:normalViewPr>
  <p:slideViewPr>
    <p:cSldViewPr snapToGrid="0">
      <p:cViewPr varScale="1">
        <p:scale>
          <a:sx n="79" d="100"/>
          <a:sy n="79" d="100"/>
        </p:scale>
        <p:origin x="1062"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7.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95DD13F4-55E6-4625-833D-8D214157A8BE}"/>
    <pc:docChg chg="modSld">
      <pc:chgData name="" userId="" providerId="" clId="Web-{95DD13F4-55E6-4625-833D-8D214157A8BE}" dt="2018-08-08T23:21:40.092" v="6" actId="1076"/>
      <pc:docMkLst>
        <pc:docMk/>
      </pc:docMkLst>
      <pc:sldChg chg="addSp modSp">
        <pc:chgData name="" userId="" providerId="" clId="Web-{95DD13F4-55E6-4625-833D-8D214157A8BE}" dt="2018-08-08T23:21:03.185" v="2" actId="14100"/>
        <pc:sldMkLst>
          <pc:docMk/>
          <pc:sldMk cId="0" sldId="261"/>
        </pc:sldMkLst>
        <pc:picChg chg="add mod">
          <ac:chgData name="" userId="" providerId="" clId="Web-{95DD13F4-55E6-4625-833D-8D214157A8BE}" dt="2018-08-08T23:21:03.185" v="2" actId="14100"/>
          <ac:picMkLst>
            <pc:docMk/>
            <pc:sldMk cId="0" sldId="261"/>
            <ac:picMk id="2" creationId="{84EDF721-499F-4F56-96E9-964D362FF9ED}"/>
          </ac:picMkLst>
        </pc:picChg>
      </pc:sldChg>
      <pc:sldChg chg="addSp delSp">
        <pc:chgData name="" userId="" providerId="" clId="Web-{95DD13F4-55E6-4625-833D-8D214157A8BE}" dt="2018-08-08T23:21:31.420" v="4"/>
        <pc:sldMkLst>
          <pc:docMk/>
          <pc:sldMk cId="0" sldId="262"/>
        </pc:sldMkLst>
        <pc:picChg chg="add del">
          <ac:chgData name="" userId="" providerId="" clId="Web-{95DD13F4-55E6-4625-833D-8D214157A8BE}" dt="2018-08-08T23:21:31.420" v="4"/>
          <ac:picMkLst>
            <pc:docMk/>
            <pc:sldMk cId="0" sldId="262"/>
            <ac:picMk id="2" creationId="{9EB20E9E-1A12-43B8-8478-9E578914E7D9}"/>
          </ac:picMkLst>
        </pc:picChg>
      </pc:sldChg>
      <pc:sldChg chg="addSp modSp">
        <pc:chgData name="" userId="" providerId="" clId="Web-{95DD13F4-55E6-4625-833D-8D214157A8BE}" dt="2018-08-08T23:21:40.092" v="6" actId="1076"/>
        <pc:sldMkLst>
          <pc:docMk/>
          <pc:sldMk cId="0" sldId="263"/>
        </pc:sldMkLst>
        <pc:picChg chg="add mod">
          <ac:chgData name="" userId="" providerId="" clId="Web-{95DD13F4-55E6-4625-833D-8D214157A8BE}" dt="2018-08-08T23:21:40.092" v="6" actId="1076"/>
          <ac:picMkLst>
            <pc:docMk/>
            <pc:sldMk cId="0" sldId="263"/>
            <ac:picMk id="2" creationId="{9D4D99E5-14E2-42D5-A0BC-92CA761DD153}"/>
          </ac:picMkLst>
        </pc:picChg>
      </pc:sldChg>
    </pc:docChg>
  </pc:docChgLst>
  <pc:docChgLst>
    <pc:chgData clId="Web-{121E2AB8-90DB-4A26-848A-1282EC8F09EE}"/>
    <pc:docChg chg="modSld">
      <pc:chgData name="" userId="" providerId="" clId="Web-{121E2AB8-90DB-4A26-848A-1282EC8F09EE}" dt="2018-08-08T23:33:25.627" v="5" actId="14100"/>
      <pc:docMkLst>
        <pc:docMk/>
      </pc:docMkLst>
      <pc:sldChg chg="addSp modSp">
        <pc:chgData name="" userId="" providerId="" clId="Web-{121E2AB8-90DB-4A26-848A-1282EC8F09EE}" dt="2018-08-08T23:32:19.252" v="2" actId="14100"/>
        <pc:sldMkLst>
          <pc:docMk/>
          <pc:sldMk cId="0" sldId="269"/>
        </pc:sldMkLst>
        <pc:picChg chg="add mod">
          <ac:chgData name="" userId="" providerId="" clId="Web-{121E2AB8-90DB-4A26-848A-1282EC8F09EE}" dt="2018-08-08T23:32:19.252" v="2" actId="14100"/>
          <ac:picMkLst>
            <pc:docMk/>
            <pc:sldMk cId="0" sldId="269"/>
            <ac:picMk id="2" creationId="{C2EACAB5-E448-4A6F-BE19-C60A052329A2}"/>
          </ac:picMkLst>
        </pc:picChg>
      </pc:sldChg>
      <pc:sldChg chg="addSp modSp">
        <pc:chgData name="" userId="" providerId="" clId="Web-{121E2AB8-90DB-4A26-848A-1282EC8F09EE}" dt="2018-08-08T23:33:25.627" v="5" actId="14100"/>
        <pc:sldMkLst>
          <pc:docMk/>
          <pc:sldMk cId="3006457486" sldId="274"/>
        </pc:sldMkLst>
        <pc:picChg chg="add mod">
          <ac:chgData name="" userId="" providerId="" clId="Web-{121E2AB8-90DB-4A26-848A-1282EC8F09EE}" dt="2018-08-08T23:33:25.627" v="5" actId="14100"/>
          <ac:picMkLst>
            <pc:docMk/>
            <pc:sldMk cId="3006457486" sldId="274"/>
            <ac:picMk id="2" creationId="{E62D3A95-B4A1-4C08-AA4B-DF2C57F60C6D}"/>
          </ac:picMkLst>
        </pc:picChg>
      </pc:sldChg>
    </pc:docChg>
  </pc:docChgLst>
  <pc:docChgLst>
    <pc:chgData name="April Imperio" userId="S::april.imperio@detroitk12.org::016b43d7-eba5-4d9b-8296-c2a9482fb2a0" providerId="AD" clId="Web-{C58FCE93-EA4A-5FD1-1059-7B68D9E446B3}"/>
    <pc:docChg chg="addSld">
      <pc:chgData name="April Imperio" userId="S::april.imperio@detroitk12.org::016b43d7-eba5-4d9b-8296-c2a9482fb2a0" providerId="AD" clId="Web-{C58FCE93-EA4A-5FD1-1059-7B68D9E446B3}" dt="2019-03-26T00:34:47.932" v="0"/>
      <pc:docMkLst>
        <pc:docMk/>
      </pc:docMkLst>
      <pc:sldChg chg="add">
        <pc:chgData name="April Imperio" userId="S::april.imperio@detroitk12.org::016b43d7-eba5-4d9b-8296-c2a9482fb2a0" providerId="AD" clId="Web-{C58FCE93-EA4A-5FD1-1059-7B68D9E446B3}" dt="2019-03-26T00:34:47.932" v="0"/>
        <pc:sldMkLst>
          <pc:docMk/>
          <pc:sldMk cId="3262633565" sldId="276"/>
        </pc:sldMkLst>
      </pc:sldChg>
    </pc:docChg>
  </pc:docChgLst>
  <pc:docChgLst>
    <pc:chgData clId="Web-{2F8E2871-5EBD-4AA1-99A3-643D90C3669E}"/>
    <pc:docChg chg="modSld">
      <pc:chgData name="" userId="" providerId="" clId="Web-{2F8E2871-5EBD-4AA1-99A3-643D90C3669E}" dt="2018-08-09T00:17:40.280" v="5" actId="1076"/>
      <pc:docMkLst>
        <pc:docMk/>
      </pc:docMkLst>
      <pc:sldChg chg="addSp modSp">
        <pc:chgData name="" userId="" providerId="" clId="Web-{2F8E2871-5EBD-4AA1-99A3-643D90C3669E}" dt="2018-08-09T00:17:20.952" v="1" actId="1076"/>
        <pc:sldMkLst>
          <pc:docMk/>
          <pc:sldMk cId="0" sldId="264"/>
        </pc:sldMkLst>
        <pc:picChg chg="add mod">
          <ac:chgData name="" userId="" providerId="" clId="Web-{2F8E2871-5EBD-4AA1-99A3-643D90C3669E}" dt="2018-08-09T00:17:20.952" v="1" actId="1076"/>
          <ac:picMkLst>
            <pc:docMk/>
            <pc:sldMk cId="0" sldId="264"/>
            <ac:picMk id="2" creationId="{EB219036-E90F-4D64-AC9D-354E72DA03E7}"/>
          </ac:picMkLst>
        </pc:picChg>
      </pc:sldChg>
      <pc:sldChg chg="addSp modSp">
        <pc:chgData name="" userId="" providerId="" clId="Web-{2F8E2871-5EBD-4AA1-99A3-643D90C3669E}" dt="2018-08-09T00:17:30.655" v="3" actId="1076"/>
        <pc:sldMkLst>
          <pc:docMk/>
          <pc:sldMk cId="0" sldId="265"/>
        </pc:sldMkLst>
        <pc:picChg chg="add mod">
          <ac:chgData name="" userId="" providerId="" clId="Web-{2F8E2871-5EBD-4AA1-99A3-643D90C3669E}" dt="2018-08-09T00:17:30.655" v="3" actId="1076"/>
          <ac:picMkLst>
            <pc:docMk/>
            <pc:sldMk cId="0" sldId="265"/>
            <ac:picMk id="2" creationId="{5D4036A3-BFE5-49CB-8908-6556D525DB14}"/>
          </ac:picMkLst>
        </pc:picChg>
      </pc:sldChg>
      <pc:sldChg chg="addSp modSp">
        <pc:chgData name="" userId="" providerId="" clId="Web-{2F8E2871-5EBD-4AA1-99A3-643D90C3669E}" dt="2018-08-09T00:17:40.280" v="5" actId="1076"/>
        <pc:sldMkLst>
          <pc:docMk/>
          <pc:sldMk cId="0" sldId="266"/>
        </pc:sldMkLst>
        <pc:picChg chg="add mod">
          <ac:chgData name="" userId="" providerId="" clId="Web-{2F8E2871-5EBD-4AA1-99A3-643D90C3669E}" dt="2018-08-09T00:17:40.280" v="5" actId="1076"/>
          <ac:picMkLst>
            <pc:docMk/>
            <pc:sldMk cId="0" sldId="266"/>
            <ac:picMk id="2" creationId="{52F586E5-8BCF-422A-888A-36BD613A244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549307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In this lesson, students are not reading a new chapter.  Any vocabulary they have learned from chapters 1-5 could be displayed </a:t>
            </a:r>
            <a:r>
              <a:rPr lang="en-US" sz="1200" dirty="0">
                <a:latin typeface="Calibri"/>
                <a:ea typeface="Calibri"/>
                <a:cs typeface="Calibri"/>
                <a:sym typeface="Calibri"/>
              </a:rPr>
              <a:t>on </a:t>
            </a:r>
            <a:r>
              <a:rPr lang="en" sz="1200" dirty="0">
                <a:latin typeface="Calibri"/>
                <a:ea typeface="Calibri"/>
                <a:cs typeface="Calibri"/>
                <a:sym typeface="Calibri"/>
              </a:rPr>
              <a:t>a word wall to promote student use in this beginning stage of analysis and prewriting.  </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The following lessons 10-13 will build on their writing and adding evidence.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Consider reviewing World Cafe protocol ahead of time in order to set up classroom in 3 sections for  students to work in groups of 3 and be able to move to different sections of the room.</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58586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 minutes - for slides 10 and 11.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mall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discussion protocol intentionally moves at a fast pace. This is because students will be rotating through a series of three questions, so classmates are often just reiterating the ideas that others have recorded in a previous round. Consider using a group of 3 to model the protocol, even if it takes more time.  Getting the pace and system of the protocol is most important here.  This will help when you do the protocol again and again.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Create a signal that will keep kids on task when it’s time to move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their </a:t>
            </a:r>
            <a:r>
              <a:rPr lang="en" sz="1200" b="1" dirty="0">
                <a:solidFill>
                  <a:schemeClr val="dk1"/>
                </a:solidFill>
                <a:latin typeface="Calibri"/>
                <a:ea typeface="Calibri"/>
                <a:cs typeface="Calibri"/>
                <a:sym typeface="Calibri"/>
              </a:rPr>
              <a:t>Reader’s Notes</a:t>
            </a:r>
            <a:r>
              <a:rPr lang="en" sz="1200" dirty="0">
                <a:solidFill>
                  <a:schemeClr val="dk1"/>
                </a:solidFill>
                <a:latin typeface="Calibri"/>
                <a:ea typeface="Calibri"/>
                <a:cs typeface="Calibri"/>
                <a:sym typeface="Calibri"/>
              </a:rPr>
              <a:t>, Gathering Evidence graphic organizers, and the novel to support their discussions.</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using their notes as they discuss; the recorder will be keeping track of ideas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seem to be having difficulty, direct them to specific notes on their Gathering Evidence graphic organizers</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453407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 minutes - for slides 10 and 11.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roups of 3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the end of round 3, have students remain in their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all Round II Recorders to bring their recording charts to the front of the room and post them so that they are visible to all students. They can refer to these notes as they complete their pre-writing task to close the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using their notes as they discuss; the recorder will be keeping track of ideas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seem to be having difficulty, direct them to specific notes on their Gathering Evidence graphic organizers</a:t>
            </a:r>
            <a:r>
              <a:rPr lang="en-US" sz="1200"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1499900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minutes - for slides 12 and 13.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mall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students have completed the World Cafe activity, they will gather ideas for writing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top part of the graphic organizer, and model briefly what they might write under the headings for both Nya and Salva.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three students to share their initial ideas, and offer encouragement to their responses.</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begin writing notes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help some students to speak their ideas to a partner before writing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124160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minutes - for slides 12 and 13.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mall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these pre-writing ideas to review for feedback to each student. Be sure to keep these pre-writing ideas for students’ use in Unit 2 and Unit 3 of this module.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begin writing notes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help some students to speak their ideas to a partner before writing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21097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F</a:t>
            </a:r>
            <a:r>
              <a:rPr lang="en" sz="1200" b="1" dirty="0">
                <a:solidFill>
                  <a:schemeClr val="dk1"/>
                </a:solidFill>
                <a:latin typeface="Calibri"/>
                <a:ea typeface="Calibri"/>
                <a:cs typeface="Calibri"/>
                <a:sym typeface="Calibri"/>
              </a:rPr>
              <a:t>ull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Review aloud with students using </a:t>
            </a:r>
            <a:r>
              <a:rPr lang="en-US" sz="1200" dirty="0">
                <a:latin typeface="Calibri"/>
                <a:ea typeface="Calibri"/>
                <a:cs typeface="Calibri"/>
                <a:sym typeface="Calibri"/>
              </a:rPr>
              <a:t>‘</a:t>
            </a:r>
            <a:r>
              <a:rPr lang="en" sz="1200" dirty="0">
                <a:latin typeface="Calibri"/>
                <a:ea typeface="Calibri"/>
                <a:cs typeface="Calibri"/>
                <a:sym typeface="Calibri"/>
              </a:rPr>
              <a:t>Fist to Five</a:t>
            </a:r>
            <a:r>
              <a:rPr lang="en-US" sz="1200" dirty="0">
                <a:latin typeface="Calibri"/>
                <a:ea typeface="Calibri"/>
                <a:cs typeface="Calibri"/>
                <a:sym typeface="Calibri"/>
              </a:rPr>
              <a:t>’</a:t>
            </a:r>
            <a:r>
              <a:rPr lang="en" sz="1200" dirty="0">
                <a:latin typeface="Calibri"/>
                <a:ea typeface="Calibri"/>
                <a:cs typeface="Calibri"/>
                <a:sym typeface="Calibri"/>
              </a:rPr>
              <a:t> showing understanding of targets.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Tell students that they will continue to practice with a learning target similar to “I can select ideas from my notes to support my analysis of the characters Nya and Salva” in Lesson 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Keep all recording charts and prewriting ideas to refer to in Units 2 and 3</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8883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Shape 2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0" lvl="0" indent="0">
              <a:spcBef>
                <a:spcPts val="0"/>
              </a:spcBef>
              <a:spcAft>
                <a:spcPts val="0"/>
              </a:spcAft>
              <a:buNone/>
            </a:pPr>
            <a:r>
              <a:rPr lang="en" sz="1200">
                <a:solidFill>
                  <a:schemeClr val="dk1"/>
                </a:solidFill>
                <a:latin typeface="Calibri"/>
                <a:ea typeface="Calibri"/>
                <a:cs typeface="Calibri"/>
                <a:sym typeface="Calibri"/>
              </a:rPr>
              <a:t>Be sure to keep the final World Café charts from each group, as they will be used in the final Performance Task for the module.  Also be sure to keep individual students’ pre-writing ideas from the end of this lesson for them to refer back to during Units 2 and 3. </a:t>
            </a:r>
            <a:endParaRPr sz="1200" dirty="0">
              <a:latin typeface="Calibri"/>
              <a:ea typeface="Calibri"/>
              <a:cs typeface="Calibri"/>
              <a:sym typeface="Calibri"/>
            </a:endParaRPr>
          </a:p>
        </p:txBody>
      </p:sp>
    </p:spTree>
    <p:extLst>
      <p:ext uri="{BB962C8B-B14F-4D97-AF65-F5344CB8AC3E}">
        <p14:creationId xmlns:p14="http://schemas.microsoft.com/office/powerpoint/2010/main" val="3524316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2597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31621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1599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4445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Classroom divided into three sections, with each having enough room for one-third of the class to sit at tables in small groups of three (triads). Table card prompts (with tables in each section having the same question and each section having a different question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recording chart for each triad (chart paper with two column headings—one column for “Nya” and another for “Salva”</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marker for each triad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Reader’s Notes </a:t>
            </a:r>
            <a:r>
              <a:rPr lang="en" sz="1200" dirty="0">
                <a:solidFill>
                  <a:schemeClr val="dk1"/>
                </a:solidFill>
                <a:latin typeface="Calibri"/>
                <a:ea typeface="Calibri"/>
                <a:cs typeface="Calibri"/>
                <a:sym typeface="Calibri"/>
              </a:rPr>
              <a:t>(students’ copies from Chapters 1–5)</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Gathering Evidence graphic organizers (students’ copies for Chapters 1–4)</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898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9820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World Cafe protocol</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can pre-arrange groups of 3 to sit together as they enter classroom if this helps in less movement.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2396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a:latin typeface="Calibri"/>
                <a:ea typeface="Calibri"/>
                <a:cs typeface="Calibri"/>
                <a:sym typeface="Calibri"/>
              </a:rPr>
              <a:t>Display this slide as students enter the classroom.</a:t>
            </a:r>
            <a:endParaRPr sz="1200">
              <a:latin typeface="Calibri"/>
              <a:ea typeface="Calibri"/>
              <a:cs typeface="Calibri"/>
              <a:sym typeface="Calibri"/>
            </a:endParaRPr>
          </a:p>
        </p:txBody>
      </p:sp>
      <p:sp>
        <p:nvSpPr>
          <p:cNvPr id="146" name="Shape 146"/>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4</a:t>
            </a:fld>
            <a:endParaRPr/>
          </a:p>
        </p:txBody>
      </p:sp>
    </p:spTree>
    <p:extLst>
      <p:ext uri="{BB962C8B-B14F-4D97-AF65-F5344CB8AC3E}">
        <p14:creationId xmlns:p14="http://schemas.microsoft.com/office/powerpoint/2010/main" val="3377620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3514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slide to give directions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sentence starters for the self-reflection as needed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421537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3-4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individual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Font typeface="Calibri"/>
              <a:buChar char="●"/>
            </a:pPr>
            <a:r>
              <a:rPr lang="en" sz="1200">
                <a:solidFill>
                  <a:schemeClr val="dk1"/>
                </a:solidFill>
                <a:latin typeface="Calibri"/>
                <a:ea typeface="Calibri"/>
                <a:cs typeface="Calibri"/>
                <a:sym typeface="Calibri"/>
              </a:rPr>
              <a:t>Checking in with learning targets helps students self-assess their learning.</a:t>
            </a:r>
            <a:r>
              <a:rPr lang="en">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this slide and provide some sentence starters to get them thinking before they write.</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latin typeface="Calibri"/>
              <a:ea typeface="Calibri"/>
              <a:cs typeface="Calibri"/>
              <a:sym typeface="Calibri"/>
            </a:endParaRPr>
          </a:p>
        </p:txBody>
      </p:sp>
    </p:spTree>
    <p:extLst>
      <p:ext uri="{BB962C8B-B14F-4D97-AF65-F5344CB8AC3E}">
        <p14:creationId xmlns:p14="http://schemas.microsoft.com/office/powerpoint/2010/main" val="1755748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today, they will synthesize their current understanding of the characters Nya and Salva, and begin to organize our ideas for some upcoming writing.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for a quick thumbs up if they understand the targets. Clarify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Give students several minutes to gather and read over their notes from the Gathering Evidence graphic organizers they have completed for Chapters 1.</a:t>
            </a:r>
            <a:endParaRPr>
              <a:solidFill>
                <a:schemeClr val="dk1"/>
              </a:solidFill>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8270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 while sitting in their groups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protocol serves several purposes: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allows all students to participate and move into different groups.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allows you to differentiate students based on needs or level when you create your groups of 3.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helps build community in the classroom with students all working in random groups and roles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you have the correct questions at each table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World Cafe protocol and review the protocol</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Assure students that you will guide them through the process in today’s lesson, and that they will practice a World Café in the future. Encourage students to enjoy the protocol today, as it will help them all participate and mix groups. Reassure students that the protocol will feel fast-paced at first, because it’s designed to give every student a chance to think for a little bit about each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Caution students that you will interrupt their conversations, but they’ll have a chance to keep working with their ideas at the end of the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 simple signal you will use to indicate when each round is done (e.g., raising hands, clapping).</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55381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99464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47924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Shape 6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Shape 7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Shape 7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Shape 8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Shape 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Shape 10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7:</a:t>
            </a:r>
            <a:r>
              <a:rPr lang="en" sz="3400"/>
              <a:t> Module </a:t>
            </a:r>
            <a:r>
              <a:rPr lang="en"/>
              <a:t>1:</a:t>
            </a:r>
            <a:r>
              <a:rPr lang="en" sz="3400"/>
              <a:t> Unit </a:t>
            </a:r>
            <a:r>
              <a:rPr lang="en"/>
              <a:t>1</a:t>
            </a:r>
            <a:r>
              <a:rPr lang="en" sz="3400"/>
              <a:t>: Lesso</a:t>
            </a:r>
            <a:r>
              <a:rPr lang="en"/>
              <a:t>n 9</a:t>
            </a:r>
            <a:r>
              <a:rPr lang="en" sz="3400"/>
              <a:t>	</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239750"/>
            <a:ext cx="8520600" cy="3832500"/>
          </a:xfrm>
          <a:prstGeom prst="rect">
            <a:avLst/>
          </a:prstGeom>
        </p:spPr>
        <p:txBody>
          <a:bodyPr spcFirstLastPara="1" wrap="square" lIns="91425" tIns="91425" rIns="91425" bIns="91425" anchor="t" anchorCtr="0">
            <a:noAutofit/>
          </a:bodyPr>
          <a:lstStyle/>
          <a:p>
            <a:pPr marL="457200" lvl="0" indent="-342900" rtl="0">
              <a:lnSpc>
                <a:spcPct val="90000"/>
              </a:lnSpc>
              <a:spcBef>
                <a:spcPts val="0"/>
              </a:spcBef>
              <a:spcAft>
                <a:spcPts val="0"/>
              </a:spcAft>
              <a:buClr>
                <a:schemeClr val="dk1"/>
              </a:buClr>
              <a:buSzPts val="1800"/>
              <a:buFont typeface="Century Gothic"/>
              <a:buChar char="•"/>
            </a:pPr>
            <a:r>
              <a:rPr lang="en" dirty="0">
                <a:solidFill>
                  <a:schemeClr val="dk1"/>
                </a:solidFill>
              </a:rPr>
              <a:t>This lesson will take approximately 50-70 minutes to complete. </a:t>
            </a:r>
            <a:endParaRPr dirty="0">
              <a:solidFill>
                <a:schemeClr val="dk1"/>
              </a:solidFill>
            </a:endParaRPr>
          </a:p>
          <a:p>
            <a:pPr lvl="0">
              <a:lnSpc>
                <a:spcPct val="90000"/>
              </a:lnSpc>
              <a:spcBef>
                <a:spcPts val="1000"/>
              </a:spcBef>
              <a:buClr>
                <a:schemeClr val="dk1"/>
              </a:buClr>
              <a:buFont typeface="Century Gothic"/>
              <a:buChar char="•"/>
            </a:pPr>
            <a:r>
              <a:rPr lang="en" dirty="0">
                <a:solidFill>
                  <a:schemeClr val="dk1"/>
                </a:solidFill>
              </a:rPr>
              <a:t>The purpose of today’s lesson is to self-reflect on students’ current learning from chapters 1-5, use the World Café protocol, and synthesize their discussions from the World Café with a prompt to generate ideas for the pre-writing process</a:t>
            </a:r>
            <a:endParaRPr dirty="0">
              <a:solidFill>
                <a:schemeClr val="dk1"/>
              </a:solidFill>
            </a:endParaRPr>
          </a:p>
          <a:p>
            <a:pPr marL="0" lvl="0" indent="0" rtl="0">
              <a:lnSpc>
                <a:spcPct val="90000"/>
              </a:lnSpc>
              <a:spcBef>
                <a:spcPts val="1000"/>
              </a:spcBef>
              <a:spcAft>
                <a:spcPts val="0"/>
              </a:spcAft>
              <a:buClr>
                <a:schemeClr val="dk1"/>
              </a:buClr>
              <a:buSzPts val="3200"/>
              <a:buFont typeface="Arial"/>
              <a:buNone/>
            </a:pPr>
            <a:r>
              <a:rPr lang="en" dirty="0">
                <a:solidFill>
                  <a:schemeClr val="dk1"/>
                </a:solidFill>
              </a:rPr>
              <a:t>The Learning Targets for students today are:</a:t>
            </a:r>
            <a:endParaRPr dirty="0">
              <a:solidFill>
                <a:schemeClr val="dk1"/>
              </a:solidFill>
            </a:endParaRPr>
          </a:p>
          <a:p>
            <a:pPr marL="457200" marR="88900" lvl="0" indent="-330200" rtl="0">
              <a:lnSpc>
                <a:spcPct val="115000"/>
              </a:lnSpc>
              <a:spcBef>
                <a:spcPts val="0"/>
              </a:spcBef>
              <a:spcAft>
                <a:spcPts val="0"/>
              </a:spcAft>
              <a:buClr>
                <a:schemeClr val="dk1"/>
              </a:buClr>
              <a:buSzPct val="100000"/>
              <a:buAutoNum type="arabicPeriod"/>
            </a:pPr>
            <a:r>
              <a:rPr lang="en" b="1" dirty="0">
                <a:solidFill>
                  <a:schemeClr val="dk1"/>
                </a:solidFill>
              </a:rPr>
              <a:t>I can analyze how Linda Sue Park develops and contrasts the points of view of Nya and Salva.</a:t>
            </a:r>
            <a:endParaRPr b="1" dirty="0">
              <a:solidFill>
                <a:schemeClr val="dk1"/>
              </a:solidFill>
            </a:endParaRPr>
          </a:p>
          <a:p>
            <a:pPr marL="457200" marR="88900" lvl="0" indent="-330200" rtl="0">
              <a:lnSpc>
                <a:spcPct val="115000"/>
              </a:lnSpc>
              <a:spcBef>
                <a:spcPts val="0"/>
              </a:spcBef>
              <a:spcAft>
                <a:spcPts val="0"/>
              </a:spcAft>
              <a:buClr>
                <a:schemeClr val="dk1"/>
              </a:buClr>
              <a:buSzPct val="100000"/>
              <a:buAutoNum type="arabicPeriod"/>
            </a:pPr>
            <a:r>
              <a:rPr lang="en" b="1" dirty="0">
                <a:solidFill>
                  <a:schemeClr val="dk1"/>
                </a:solidFill>
              </a:rPr>
              <a:t>I can effectively engage in discussions with my classmates about our reading.</a:t>
            </a:r>
            <a:endParaRPr b="1" dirty="0">
              <a:solidFill>
                <a:schemeClr val="dk1"/>
              </a:solidFill>
            </a:endParaRPr>
          </a:p>
          <a:p>
            <a:pPr marL="457200" marR="88900" lvl="0" indent="-330200" rtl="0">
              <a:lnSpc>
                <a:spcPct val="115000"/>
              </a:lnSpc>
              <a:spcBef>
                <a:spcPts val="0"/>
              </a:spcBef>
              <a:spcAft>
                <a:spcPts val="0"/>
              </a:spcAft>
              <a:buClr>
                <a:schemeClr val="dk1"/>
              </a:buClr>
              <a:buSzPct val="100000"/>
              <a:buAutoNum type="arabicPeriod"/>
            </a:pPr>
            <a:r>
              <a:rPr lang="en" b="1" dirty="0">
                <a:solidFill>
                  <a:schemeClr val="dk1"/>
                </a:solidFill>
              </a:rPr>
              <a:t>I can select ideas from my notes to support my analysis of the characters Nya and Salva.</a:t>
            </a:r>
            <a:endParaRPr b="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World Cafe Round 1</a:t>
            </a:r>
            <a:endParaRPr/>
          </a:p>
        </p:txBody>
      </p:sp>
      <p:sp>
        <p:nvSpPr>
          <p:cNvPr id="189" name="Shape 18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rtl="0">
              <a:spcBef>
                <a:spcPts val="0"/>
              </a:spcBef>
              <a:spcAft>
                <a:spcPts val="0"/>
              </a:spcAft>
              <a:buClr>
                <a:schemeClr val="dk1"/>
              </a:buClr>
              <a:buSzPts val="1800"/>
              <a:buFont typeface="+mj-lt"/>
              <a:buAutoNum type="arabicPeriod"/>
            </a:pPr>
            <a:r>
              <a:rPr lang="en" dirty="0">
                <a:solidFill>
                  <a:schemeClr val="dk1"/>
                </a:solidFill>
              </a:rPr>
              <a:t>Choose a “Recorder” for the first round. The Recorder will write down ideas from the group’s conversation on the recording chart at the table. Use your Reader’s Notes, Gathering Evidence graphic organizers, and the novel to support your discussions.</a:t>
            </a:r>
          </a:p>
          <a:p>
            <a:pPr lvl="0" rtl="0">
              <a:spcBef>
                <a:spcPts val="0"/>
              </a:spcBef>
              <a:spcAft>
                <a:spcPts val="0"/>
              </a:spcAft>
              <a:buClr>
                <a:schemeClr val="dk1"/>
              </a:buClr>
              <a:buSzPts val="1800"/>
              <a:buFont typeface="+mj-lt"/>
              <a:buAutoNum type="arabicPeriod"/>
            </a:pPr>
            <a:endParaRPr lang="en" dirty="0">
              <a:solidFill>
                <a:schemeClr val="dk1"/>
              </a:solidFill>
            </a:endParaRPr>
          </a:p>
          <a:p>
            <a:pPr lvl="0" rtl="0">
              <a:spcBef>
                <a:spcPts val="0"/>
              </a:spcBef>
              <a:spcAft>
                <a:spcPts val="0"/>
              </a:spcAft>
              <a:buClr>
                <a:schemeClr val="dk1"/>
              </a:buClr>
              <a:buSzPts val="1800"/>
              <a:buFont typeface="+mj-lt"/>
              <a:buAutoNum type="arabicPeriod"/>
            </a:pPr>
            <a:r>
              <a:rPr lang="en" dirty="0">
                <a:solidFill>
                  <a:schemeClr val="dk1"/>
                </a:solidFill>
              </a:rPr>
              <a:t>Look at the question on your table card prompts. Read the question aloud and then discuss that question. The Recorder takes notes on the table’s recording chart in the appropriate column or columns (one column labeled “Nya” and one column labeled “Salva”). </a:t>
            </a:r>
          </a:p>
          <a:p>
            <a:pPr lvl="0" rtl="0">
              <a:spcBef>
                <a:spcPts val="0"/>
              </a:spcBef>
              <a:spcAft>
                <a:spcPts val="0"/>
              </a:spcAft>
              <a:buClr>
                <a:schemeClr val="dk1"/>
              </a:buClr>
              <a:buSzPts val="1800"/>
              <a:buFont typeface="+mj-lt"/>
              <a:buAutoNum type="arabicPeriod"/>
            </a:pPr>
            <a:endParaRPr lang="en" dirty="0">
              <a:solidFill>
                <a:schemeClr val="dk1"/>
              </a:solidFill>
            </a:endParaRPr>
          </a:p>
          <a:p>
            <a:pPr lvl="0" rtl="0">
              <a:spcBef>
                <a:spcPts val="0"/>
              </a:spcBef>
              <a:spcAft>
                <a:spcPts val="0"/>
              </a:spcAft>
              <a:buClr>
                <a:schemeClr val="dk1"/>
              </a:buClr>
              <a:buSzPts val="1800"/>
              <a:buFont typeface="+mj-lt"/>
              <a:buAutoNum type="arabicPeriod"/>
            </a:pPr>
            <a:r>
              <a:rPr lang="en" dirty="0">
                <a:solidFill>
                  <a:schemeClr val="dk1"/>
                </a:solidFill>
              </a:rPr>
              <a:t>After 3 minutes, we will transition to round 2. </a:t>
            </a:r>
            <a:endParaRPr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pic>
        <p:nvPicPr>
          <p:cNvPr id="6" name="Picture 2">
            <a:extLst>
              <a:ext uri="{FF2B5EF4-FFF2-40B4-BE49-F238E27FC236}">
                <a16:creationId xmlns:a16="http://schemas.microsoft.com/office/drawing/2014/main" id="{EB219036-E90F-4D64-AC9D-354E72DA03E7}"/>
              </a:ext>
            </a:extLst>
          </p:cNvPr>
          <p:cNvPicPr>
            <a:picLocks noChangeAspect="1"/>
          </p:cNvPicPr>
          <p:nvPr/>
        </p:nvPicPr>
        <p:blipFill>
          <a:blip r:embed="rId4"/>
          <a:stretch>
            <a:fillRect/>
          </a:stretch>
        </p:blipFill>
        <p:spPr>
          <a:xfrm>
            <a:off x="8309352" y="4354060"/>
            <a:ext cx="615861" cy="61586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a:t>World Cafe Round 2</a:t>
            </a:r>
            <a:endParaRPr sz="3600"/>
          </a:p>
        </p:txBody>
      </p:sp>
      <p:sp>
        <p:nvSpPr>
          <p:cNvPr id="196" name="Shape 196"/>
          <p:cNvSpPr txBox="1">
            <a:spLocks noGrp="1"/>
          </p:cNvSpPr>
          <p:nvPr>
            <p:ph type="body" idx="1"/>
          </p:nvPr>
        </p:nvSpPr>
        <p:spPr>
          <a:xfrm>
            <a:off x="311700" y="1240750"/>
            <a:ext cx="8520600" cy="3416400"/>
          </a:xfrm>
          <a:prstGeom prst="rect">
            <a:avLst/>
          </a:prstGeom>
        </p:spPr>
        <p:txBody>
          <a:bodyPr spcFirstLastPara="1" wrap="square" lIns="91425" tIns="91425" rIns="91425" bIns="91425" anchor="t" anchorCtr="0">
            <a:noAutofit/>
          </a:bodyPr>
          <a:lstStyle/>
          <a:p>
            <a:pPr lvl="0" rtl="0">
              <a:spcBef>
                <a:spcPts val="0"/>
              </a:spcBef>
              <a:spcAft>
                <a:spcPts val="0"/>
              </a:spcAft>
              <a:buSzPts val="1800"/>
              <a:buFont typeface="+mj-lt"/>
              <a:buAutoNum type="arabicPeriod"/>
            </a:pPr>
            <a:r>
              <a:rPr lang="en" dirty="0"/>
              <a:t>When time is called for end of Round 1, everyone in your group will move to next station and a new question, </a:t>
            </a:r>
            <a:r>
              <a:rPr lang="en" b="1" dirty="0"/>
              <a:t>EXCEPT for the recorder.</a:t>
            </a:r>
          </a:p>
          <a:p>
            <a:pPr lvl="0" rtl="0">
              <a:spcBef>
                <a:spcPts val="0"/>
              </a:spcBef>
              <a:spcAft>
                <a:spcPts val="0"/>
              </a:spcAft>
              <a:buSzPts val="1800"/>
              <a:buFont typeface="+mj-lt"/>
              <a:buAutoNum type="arabicPeriod"/>
            </a:pPr>
            <a:endParaRPr lang="en" b="1" dirty="0"/>
          </a:p>
          <a:p>
            <a:pPr lvl="0" rtl="0">
              <a:spcBef>
                <a:spcPts val="0"/>
              </a:spcBef>
              <a:spcAft>
                <a:spcPts val="0"/>
              </a:spcAft>
              <a:buSzPts val="1800"/>
              <a:buFont typeface="+mj-lt"/>
              <a:buAutoNum type="arabicPeriod"/>
            </a:pPr>
            <a:r>
              <a:rPr lang="en" dirty="0"/>
              <a:t>The recorder that remained at each station will share the notes from their discussion with his/her new group members.</a:t>
            </a:r>
          </a:p>
          <a:p>
            <a:pPr lvl="0" rtl="0">
              <a:spcBef>
                <a:spcPts val="0"/>
              </a:spcBef>
              <a:spcAft>
                <a:spcPts val="0"/>
              </a:spcAft>
              <a:buSzPts val="1800"/>
              <a:buFont typeface="+mj-lt"/>
              <a:buAutoNum type="arabicPeriod"/>
            </a:pPr>
            <a:endParaRPr lang="en" dirty="0"/>
          </a:p>
          <a:p>
            <a:pPr lvl="0" rtl="0">
              <a:spcBef>
                <a:spcPts val="0"/>
              </a:spcBef>
              <a:spcAft>
                <a:spcPts val="0"/>
              </a:spcAft>
              <a:buSzPts val="1800"/>
              <a:buFont typeface="+mj-lt"/>
              <a:buAutoNum type="arabicPeriod"/>
            </a:pPr>
            <a:r>
              <a:rPr lang="en" dirty="0"/>
              <a:t>Then choose a new recorder and begin the same process again.</a:t>
            </a:r>
          </a:p>
          <a:p>
            <a:pPr lvl="0" rtl="0">
              <a:spcBef>
                <a:spcPts val="0"/>
              </a:spcBef>
              <a:spcAft>
                <a:spcPts val="0"/>
              </a:spcAft>
              <a:buSzPts val="1800"/>
              <a:buFont typeface="+mj-lt"/>
              <a:buAutoNum type="arabicPeriod"/>
            </a:pPr>
            <a:endParaRPr lang="en" dirty="0"/>
          </a:p>
          <a:p>
            <a:pPr lvl="0" rtl="0">
              <a:spcBef>
                <a:spcPts val="0"/>
              </a:spcBef>
              <a:spcAft>
                <a:spcPts val="0"/>
              </a:spcAft>
              <a:buSzPts val="1800"/>
              <a:buFont typeface="+mj-lt"/>
              <a:buAutoNum type="arabicPeriod"/>
            </a:pPr>
            <a:r>
              <a:rPr lang="en" dirty="0"/>
              <a:t>After 3 minutes, we will shift again to Round 3.  </a:t>
            </a:r>
            <a:endParaRPr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pic>
        <p:nvPicPr>
          <p:cNvPr id="6" name="Picture 2">
            <a:extLst>
              <a:ext uri="{FF2B5EF4-FFF2-40B4-BE49-F238E27FC236}">
                <a16:creationId xmlns:a16="http://schemas.microsoft.com/office/drawing/2014/main" id="{EB219036-E90F-4D64-AC9D-354E72DA03E7}"/>
              </a:ext>
            </a:extLst>
          </p:cNvPr>
          <p:cNvPicPr>
            <a:picLocks noChangeAspect="1"/>
          </p:cNvPicPr>
          <p:nvPr/>
        </p:nvPicPr>
        <p:blipFill>
          <a:blip r:embed="rId4"/>
          <a:stretch>
            <a:fillRect/>
          </a:stretch>
        </p:blipFill>
        <p:spPr>
          <a:xfrm>
            <a:off x="8309352" y="4354060"/>
            <a:ext cx="615861" cy="61586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Let’s pull it all together	</a:t>
            </a:r>
            <a:endParaRPr dirty="0"/>
          </a:p>
        </p:txBody>
      </p:sp>
      <p:sp>
        <p:nvSpPr>
          <p:cNvPr id="203" name="Shape 20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82600" lvl="0" rtl="0">
              <a:spcBef>
                <a:spcPts val="0"/>
              </a:spcBef>
              <a:spcAft>
                <a:spcPts val="0"/>
              </a:spcAft>
              <a:buSzPts val="1400"/>
              <a:buFont typeface="+mj-lt"/>
              <a:buAutoNum type="arabicPeriod"/>
            </a:pPr>
            <a:r>
              <a:rPr lang="en" sz="1600" dirty="0"/>
              <a:t>Let’s look at what we accomplished today.  Take a minute to browse the recorded information you came up with today. You can use this to help you with your pre-writing.</a:t>
            </a:r>
          </a:p>
          <a:p>
            <a:pPr marL="482600" lvl="0" rtl="0">
              <a:spcBef>
                <a:spcPts val="0"/>
              </a:spcBef>
              <a:spcAft>
                <a:spcPts val="0"/>
              </a:spcAft>
              <a:buSzPts val="1400"/>
              <a:buFont typeface="+mj-lt"/>
              <a:buAutoNum type="arabicPeriod"/>
            </a:pPr>
            <a:endParaRPr lang="en" sz="1600" dirty="0"/>
          </a:p>
          <a:p>
            <a:pPr marL="482600" lvl="0" rtl="0">
              <a:spcBef>
                <a:spcPts val="0"/>
              </a:spcBef>
              <a:spcAft>
                <a:spcPts val="0"/>
              </a:spcAft>
              <a:buSzPts val="1400"/>
              <a:buFont typeface="+mj-lt"/>
              <a:buAutoNum type="arabicPeriod"/>
            </a:pPr>
            <a:r>
              <a:rPr lang="en" sz="1600" dirty="0"/>
              <a:t>Look at your Pre-writing ideas graphic organizer.</a:t>
            </a:r>
            <a:endParaRPr sz="1600" dirty="0"/>
          </a:p>
          <a:p>
            <a:pPr marL="0" lvl="0" indent="0">
              <a:spcBef>
                <a:spcPts val="0"/>
              </a:spcBef>
              <a:spcAft>
                <a:spcPts val="0"/>
              </a:spcAft>
              <a:buNone/>
            </a:pPr>
            <a:endParaRPr sz="1600" dirty="0"/>
          </a:p>
          <a:p>
            <a:pPr marL="0" lvl="0" indent="0" algn="ctr" rtl="0">
              <a:spcBef>
                <a:spcPts val="0"/>
              </a:spcBef>
              <a:spcAft>
                <a:spcPts val="0"/>
              </a:spcAft>
              <a:buClr>
                <a:schemeClr val="dk1"/>
              </a:buClr>
              <a:buSzPts val="1100"/>
              <a:buFont typeface="Arial"/>
              <a:buNone/>
            </a:pPr>
            <a:r>
              <a:rPr lang="en" sz="1600" b="1" dirty="0">
                <a:solidFill>
                  <a:schemeClr val="dk1"/>
                </a:solidFill>
              </a:rPr>
              <a:t>My Pre-writing Ideas about Nya’s</a:t>
            </a:r>
            <a:br>
              <a:rPr lang="en" sz="1600" b="1" dirty="0">
                <a:solidFill>
                  <a:schemeClr val="dk1"/>
                </a:solidFill>
              </a:rPr>
            </a:br>
            <a:r>
              <a:rPr lang="en" sz="1600" b="1" dirty="0">
                <a:solidFill>
                  <a:schemeClr val="dk1"/>
                </a:solidFill>
              </a:rPr>
              <a:t>Identity/Point of View</a:t>
            </a:r>
            <a:br>
              <a:rPr lang="en" sz="1600" b="1" dirty="0">
                <a:solidFill>
                  <a:schemeClr val="dk1"/>
                </a:solidFill>
              </a:rPr>
            </a:br>
            <a:r>
              <a:rPr lang="en" sz="1600" b="1" dirty="0">
                <a:solidFill>
                  <a:schemeClr val="dk1"/>
                </a:solidFill>
              </a:rPr>
              <a:t>(in terms of culture, time, and place)</a:t>
            </a:r>
            <a:br>
              <a:rPr lang="en" sz="1600" b="1" dirty="0">
                <a:solidFill>
                  <a:schemeClr val="dk1"/>
                </a:solidFill>
              </a:rPr>
            </a:br>
            <a:br>
              <a:rPr lang="en" sz="1600" dirty="0">
                <a:solidFill>
                  <a:schemeClr val="dk1"/>
                </a:solidFill>
              </a:rPr>
            </a:br>
            <a:br>
              <a:rPr lang="en" sz="1600" dirty="0">
                <a:solidFill>
                  <a:schemeClr val="dk1"/>
                </a:solidFill>
              </a:rPr>
            </a:br>
            <a:r>
              <a:rPr lang="en" sz="1600" b="1" dirty="0">
                <a:solidFill>
                  <a:schemeClr val="dk1"/>
                </a:solidFill>
              </a:rPr>
              <a:t>My Pre-writing Ideas about Salva’s</a:t>
            </a:r>
            <a:br>
              <a:rPr lang="en" sz="1600" b="1" dirty="0">
                <a:solidFill>
                  <a:schemeClr val="dk1"/>
                </a:solidFill>
              </a:rPr>
            </a:br>
            <a:r>
              <a:rPr lang="en" sz="1600" b="1" dirty="0">
                <a:solidFill>
                  <a:schemeClr val="dk1"/>
                </a:solidFill>
              </a:rPr>
              <a:t>Identity/Point of View</a:t>
            </a:r>
            <a:br>
              <a:rPr lang="en" sz="1600" b="1" dirty="0">
                <a:solidFill>
                  <a:schemeClr val="dk1"/>
                </a:solidFill>
              </a:rPr>
            </a:br>
            <a:r>
              <a:rPr lang="en" sz="1600" b="1" dirty="0">
                <a:solidFill>
                  <a:schemeClr val="dk1"/>
                </a:solidFill>
              </a:rPr>
              <a:t>(in terms of culture, time, and place)</a:t>
            </a:r>
            <a:endParaRPr sz="1600" dirty="0"/>
          </a:p>
          <a:p>
            <a:pPr marL="0" lvl="0" indent="0" rtl="0">
              <a:spcBef>
                <a:spcPts val="0"/>
              </a:spcBef>
              <a:spcAft>
                <a:spcPts val="0"/>
              </a:spcAft>
              <a:buNone/>
            </a:pPr>
            <a:r>
              <a:rPr lang="en" sz="1400" dirty="0"/>
              <a:t> </a:t>
            </a:r>
            <a:endParaRPr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think about writing</a:t>
            </a:r>
            <a:endParaRPr dirty="0"/>
          </a:p>
        </p:txBody>
      </p:sp>
      <p:sp>
        <p:nvSpPr>
          <p:cNvPr id="210" name="Shape 21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900" dirty="0">
                <a:solidFill>
                  <a:schemeClr val="dk1"/>
                </a:solidFill>
              </a:rPr>
              <a:t>Work quietly writing a few ideas about what you learned about Nya and Salva. Here’s an example:</a:t>
            </a:r>
            <a:endParaRPr sz="1900" dirty="0">
              <a:solidFill>
                <a:schemeClr val="dk1"/>
              </a:solidFill>
            </a:endParaRPr>
          </a:p>
          <a:p>
            <a:pPr marL="0" lvl="0" indent="0" rtl="0">
              <a:spcBef>
                <a:spcPts val="0"/>
              </a:spcBef>
              <a:spcAft>
                <a:spcPts val="0"/>
              </a:spcAft>
              <a:buClr>
                <a:schemeClr val="dk1"/>
              </a:buClr>
              <a:buSzPts val="1100"/>
              <a:buFont typeface="Arial"/>
              <a:buNone/>
            </a:pPr>
            <a:endParaRPr sz="1900" dirty="0">
              <a:solidFill>
                <a:schemeClr val="dk1"/>
              </a:solidFill>
            </a:endParaRPr>
          </a:p>
          <a:p>
            <a:pPr marL="0" lvl="0" indent="0" rtl="0">
              <a:spcBef>
                <a:spcPts val="0"/>
              </a:spcBef>
              <a:spcAft>
                <a:spcPts val="0"/>
              </a:spcAft>
              <a:buNone/>
            </a:pPr>
            <a:r>
              <a:rPr lang="en" sz="1900" dirty="0">
                <a:solidFill>
                  <a:schemeClr val="dk1"/>
                </a:solidFill>
              </a:rPr>
              <a:t>“Because Nya’s story happens in 2008, she is not fleeing from a war but is able to stay home and help her family find water every day.” </a:t>
            </a:r>
            <a:endParaRPr sz="1900" dirty="0">
              <a:solidFill>
                <a:schemeClr val="dk1"/>
              </a:solidFill>
            </a:endParaRPr>
          </a:p>
          <a:p>
            <a:pPr marL="0" lvl="0" indent="0" rtl="0">
              <a:spcBef>
                <a:spcPts val="0"/>
              </a:spcBef>
              <a:spcAft>
                <a:spcPts val="0"/>
              </a:spcAft>
              <a:buNone/>
            </a:pPr>
            <a:endParaRPr sz="1900" dirty="0">
              <a:solidFill>
                <a:schemeClr val="dk1"/>
              </a:solidFill>
            </a:endParaRPr>
          </a:p>
          <a:p>
            <a:pPr marL="0" lvl="0" indent="0" rtl="0">
              <a:spcBef>
                <a:spcPts val="0"/>
              </a:spcBef>
              <a:spcAft>
                <a:spcPts val="0"/>
              </a:spcAft>
              <a:buNone/>
            </a:pPr>
            <a:r>
              <a:rPr lang="en" sz="1900" dirty="0">
                <a:solidFill>
                  <a:schemeClr val="dk1"/>
                </a:solidFill>
              </a:rPr>
              <a:t>AND </a:t>
            </a:r>
            <a:endParaRPr sz="1900" dirty="0">
              <a:solidFill>
                <a:schemeClr val="dk1"/>
              </a:solidFill>
            </a:endParaRPr>
          </a:p>
          <a:p>
            <a:pPr marL="0" lvl="0" indent="0" rtl="0">
              <a:spcBef>
                <a:spcPts val="0"/>
              </a:spcBef>
              <a:spcAft>
                <a:spcPts val="0"/>
              </a:spcAft>
              <a:buNone/>
            </a:pPr>
            <a:r>
              <a:rPr lang="en" sz="1900" dirty="0">
                <a:solidFill>
                  <a:schemeClr val="dk1"/>
                </a:solidFill>
              </a:rPr>
              <a:t>“Salva is unsure every time he meets new people, because he is Dinka, and the Dinka are at war with the Nuer and in a Civil War with the government.” </a:t>
            </a:r>
            <a:endParaRPr sz="1900" dirty="0">
              <a:solidFill>
                <a:schemeClr val="dk1"/>
              </a:solidFill>
            </a:endParaRPr>
          </a:p>
          <a:p>
            <a:pPr marL="0" lvl="0" indent="0" rtl="0">
              <a:spcBef>
                <a:spcPts val="0"/>
              </a:spcBef>
              <a:spcAft>
                <a:spcPts val="0"/>
              </a:spcAft>
              <a:buClr>
                <a:schemeClr val="dk1"/>
              </a:buClr>
              <a:buSzPts val="1100"/>
              <a:buFont typeface="Arial"/>
              <a:buNone/>
            </a:pPr>
            <a:endParaRPr sz="1900" dirty="0">
              <a:solidFill>
                <a:schemeClr val="dk1"/>
              </a:solidFill>
            </a:endParaRPr>
          </a:p>
          <a:p>
            <a:pPr marL="0" lvl="0" indent="0" rtl="0">
              <a:spcBef>
                <a:spcPts val="0"/>
              </a:spcBef>
              <a:spcAft>
                <a:spcPts val="0"/>
              </a:spcAft>
              <a:buClr>
                <a:schemeClr val="dk1"/>
              </a:buClr>
              <a:buSzPts val="1100"/>
              <a:buFont typeface="Arial"/>
              <a:buNone/>
            </a:pPr>
            <a:r>
              <a:rPr lang="en" sz="1900" dirty="0">
                <a:solidFill>
                  <a:schemeClr val="dk1"/>
                </a:solidFill>
              </a:rPr>
              <a:t>Use the recorded notes and discussions to help you list your ideas.</a:t>
            </a:r>
            <a:endParaRPr sz="1900" dirty="0">
              <a:solidFill>
                <a:schemeClr val="dk1"/>
              </a:solidFill>
            </a:endParaRPr>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311700" y="377400"/>
            <a:ext cx="83765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Let’s review our targets!</a:t>
            </a:r>
            <a:endParaRPr dirty="0"/>
          </a:p>
        </p:txBody>
      </p:sp>
      <p:sp>
        <p:nvSpPr>
          <p:cNvPr id="217" name="Shape 217"/>
          <p:cNvSpPr txBox="1">
            <a:spLocks noGrp="1"/>
          </p:cNvSpPr>
          <p:nvPr>
            <p:ph type="body" idx="1"/>
          </p:nvPr>
        </p:nvSpPr>
        <p:spPr>
          <a:xfrm>
            <a:off x="311700" y="1240613"/>
            <a:ext cx="8520600" cy="3416400"/>
          </a:xfrm>
          <a:prstGeom prst="rect">
            <a:avLst/>
          </a:prstGeom>
        </p:spPr>
        <p:txBody>
          <a:bodyPr spcFirstLastPara="1" wrap="square" lIns="91425" tIns="91425" rIns="91425" bIns="91425" anchor="t" anchorCtr="0">
            <a:noAutofit/>
          </a:bodyPr>
          <a:lstStyle/>
          <a:p>
            <a:pPr marL="469900" marR="88900" lvl="0" rtl="0">
              <a:lnSpc>
                <a:spcPct val="115000"/>
              </a:lnSpc>
              <a:spcBef>
                <a:spcPts val="0"/>
              </a:spcBef>
              <a:spcAft>
                <a:spcPts val="0"/>
              </a:spcAft>
              <a:buClr>
                <a:schemeClr val="dk1"/>
              </a:buClr>
              <a:buSzPts val="1600"/>
              <a:buFont typeface="+mj-lt"/>
              <a:buAutoNum type="arabicPeriod"/>
            </a:pPr>
            <a:r>
              <a:rPr lang="en" sz="2000" b="1" dirty="0">
                <a:solidFill>
                  <a:schemeClr val="dk1"/>
                </a:solidFill>
              </a:rPr>
              <a:t>I can analyze how Linda Sue Park develops and contrasts the points of view of Nya and Salva.</a:t>
            </a:r>
          </a:p>
          <a:p>
            <a:pPr marL="469900" marR="88900" lvl="0" rtl="0">
              <a:lnSpc>
                <a:spcPct val="115000"/>
              </a:lnSpc>
              <a:spcBef>
                <a:spcPts val="0"/>
              </a:spcBef>
              <a:spcAft>
                <a:spcPts val="0"/>
              </a:spcAft>
              <a:buClr>
                <a:schemeClr val="dk1"/>
              </a:buClr>
              <a:buSzPts val="1600"/>
              <a:buFont typeface="+mj-lt"/>
              <a:buAutoNum type="arabicPeriod"/>
            </a:pPr>
            <a:endParaRPr lang="en" sz="2000" b="1" dirty="0">
              <a:solidFill>
                <a:schemeClr val="dk1"/>
              </a:solidFill>
            </a:endParaRPr>
          </a:p>
          <a:p>
            <a:pPr marL="469900" marR="88900" lvl="0" rtl="0">
              <a:lnSpc>
                <a:spcPct val="115000"/>
              </a:lnSpc>
              <a:spcBef>
                <a:spcPts val="0"/>
              </a:spcBef>
              <a:spcAft>
                <a:spcPts val="0"/>
              </a:spcAft>
              <a:buClr>
                <a:schemeClr val="dk1"/>
              </a:buClr>
              <a:buSzPts val="1600"/>
              <a:buFont typeface="+mj-lt"/>
              <a:buAutoNum type="arabicPeriod"/>
            </a:pPr>
            <a:r>
              <a:rPr lang="en" sz="2000" b="1" dirty="0">
                <a:solidFill>
                  <a:schemeClr val="dk1"/>
                </a:solidFill>
              </a:rPr>
              <a:t>I can effectively engage in discussions with my classmates about our reading.</a:t>
            </a:r>
          </a:p>
          <a:p>
            <a:pPr marL="469900" marR="88900" lvl="0" rtl="0">
              <a:lnSpc>
                <a:spcPct val="115000"/>
              </a:lnSpc>
              <a:spcBef>
                <a:spcPts val="0"/>
              </a:spcBef>
              <a:spcAft>
                <a:spcPts val="0"/>
              </a:spcAft>
              <a:buClr>
                <a:schemeClr val="dk1"/>
              </a:buClr>
              <a:buSzPts val="1600"/>
              <a:buFont typeface="+mj-lt"/>
              <a:buAutoNum type="arabicPeriod"/>
            </a:pPr>
            <a:endParaRPr lang="en" sz="2000" b="1" dirty="0">
              <a:solidFill>
                <a:schemeClr val="dk1"/>
              </a:solidFill>
            </a:endParaRPr>
          </a:p>
          <a:p>
            <a:pPr marL="469900" marR="88900" lvl="0" rtl="0">
              <a:lnSpc>
                <a:spcPct val="115000"/>
              </a:lnSpc>
              <a:spcBef>
                <a:spcPts val="0"/>
              </a:spcBef>
              <a:spcAft>
                <a:spcPts val="0"/>
              </a:spcAft>
              <a:buClr>
                <a:schemeClr val="dk1"/>
              </a:buClr>
              <a:buSzPts val="1600"/>
              <a:buFont typeface="+mj-lt"/>
              <a:buAutoNum type="arabicPeriod"/>
            </a:pPr>
            <a:r>
              <a:rPr lang="en" sz="2000" b="1" dirty="0">
                <a:solidFill>
                  <a:schemeClr val="dk1"/>
                </a:solidFill>
              </a:rPr>
              <a:t>I can select ideas from my notes to support my analysis of the characters Nya and Salva.</a:t>
            </a:r>
            <a:endParaRPr sz="2000" b="1" dirty="0">
              <a:solidFill>
                <a:schemeClr val="dk1"/>
              </a:solidFill>
            </a:endParaRPr>
          </a:p>
          <a:p>
            <a:pPr marL="0" lvl="0" indent="0" rtl="0">
              <a:lnSpc>
                <a:spcPct val="90000"/>
              </a:lnSpc>
              <a:spcBef>
                <a:spcPts val="1000"/>
              </a:spcBef>
              <a:spcAft>
                <a:spcPts val="0"/>
              </a:spcAft>
              <a:buClr>
                <a:schemeClr val="dk1"/>
              </a:buClr>
              <a:buSzPts val="1100"/>
              <a:buFont typeface="Arial"/>
              <a:buNone/>
            </a:pPr>
            <a:endParaRPr sz="1600" dirty="0">
              <a:solidFill>
                <a:schemeClr val="dk1"/>
              </a:solidFill>
            </a:endParaRPr>
          </a:p>
          <a:p>
            <a:pPr marL="0" lvl="0" indent="0">
              <a:spcBef>
                <a:spcPts val="0"/>
              </a:spcBef>
              <a:spcAft>
                <a:spcPts val="0"/>
              </a:spcAft>
              <a:buNone/>
            </a:pPr>
            <a:endParaRPr dirty="0">
              <a:solidFill>
                <a:schemeClr val="dk1"/>
              </a:solidFill>
            </a:endParaRPr>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pic>
        <p:nvPicPr>
          <p:cNvPr id="2" name="Picture 2">
            <a:extLst>
              <a:ext uri="{FF2B5EF4-FFF2-40B4-BE49-F238E27FC236}">
                <a16:creationId xmlns:a16="http://schemas.microsoft.com/office/drawing/2014/main" id="{C2EACAB5-E448-4A6F-BE19-C60A052329A2}"/>
              </a:ext>
            </a:extLst>
          </p:cNvPr>
          <p:cNvPicPr>
            <a:picLocks noChangeAspect="1"/>
          </p:cNvPicPr>
          <p:nvPr/>
        </p:nvPicPr>
        <p:blipFill>
          <a:blip r:embed="rId4"/>
          <a:stretch>
            <a:fillRect/>
          </a:stretch>
        </p:blipFill>
        <p:spPr>
          <a:xfrm>
            <a:off x="8173823" y="4362165"/>
            <a:ext cx="751390" cy="59417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24" name="Shape 2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solidFill>
                  <a:schemeClr val="dk1"/>
                </a:solidFill>
              </a:rPr>
              <a:t>Continue reading your independent reading book for this unit at home.</a:t>
            </a:r>
            <a:endParaRP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339539"/>
            <a:ext cx="7886700" cy="12441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a:latin typeface="Century Gothic"/>
                <a:ea typeface="Century Gothic"/>
                <a:cs typeface="Century Gothic"/>
                <a:sym typeface="Century Gothic"/>
              </a:rPr>
              <a:t>Small Group Block</a:t>
            </a:r>
            <a:endParaRPr sz="3800" i="0" u="none" strike="noStrike" cap="none">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121196"/>
            <a:ext cx="7886700" cy="6699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a:solidFill>
                  <a:schemeClr val="dk1"/>
                </a:solidFill>
                <a:latin typeface="Century Gothic"/>
                <a:ea typeface="Century Gothic"/>
                <a:cs typeface="Century Gothic"/>
                <a:sym typeface="Century Gothic"/>
              </a:rPr>
              <a:t>Fluency, Reading Ahead and Independent Reading</a:t>
            </a:r>
            <a:endParaRPr sz="3200" b="1"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170453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562496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562132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E62D3A95-B4A1-4C08-AA4B-DF2C57F60C6D}"/>
              </a:ext>
            </a:extLst>
          </p:cNvPr>
          <p:cNvPicPr>
            <a:picLocks noChangeAspect="1"/>
          </p:cNvPicPr>
          <p:nvPr/>
        </p:nvPicPr>
        <p:blipFill>
          <a:blip r:embed="rId3"/>
          <a:stretch>
            <a:fillRect/>
          </a:stretch>
        </p:blipFill>
        <p:spPr>
          <a:xfrm>
            <a:off x="8319971" y="4381500"/>
            <a:ext cx="643593" cy="636318"/>
          </a:xfrm>
          <a:prstGeom prst="rect">
            <a:avLst/>
          </a:prstGeom>
        </p:spPr>
      </p:pic>
    </p:spTree>
    <p:extLst>
      <p:ext uri="{BB962C8B-B14F-4D97-AF65-F5344CB8AC3E}">
        <p14:creationId xmlns:p14="http://schemas.microsoft.com/office/powerpoint/2010/main" val="3006457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Shape 136"/>
          <p:cNvSpPr txBox="1">
            <a:spLocks noGrp="1"/>
          </p:cNvSpPr>
          <p:nvPr>
            <p:ph type="body" idx="1"/>
          </p:nvPr>
        </p:nvSpPr>
        <p:spPr>
          <a:xfrm>
            <a:off x="311700" y="1319800"/>
            <a:ext cx="8520600" cy="3545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i="1" dirty="0">
                <a:solidFill>
                  <a:schemeClr val="dk1"/>
                </a:solidFill>
              </a:rPr>
              <a:t>A Long Walk to Water </a:t>
            </a:r>
            <a:r>
              <a:rPr lang="en" dirty="0">
                <a:solidFill>
                  <a:schemeClr val="dk1"/>
                </a:solidFill>
              </a:rPr>
              <a:t>(book;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Self-Reflection on Learning Targets (one per student and one to display)</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Document camera</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World Café materials/setup:</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World Café protocol directions (one for document projector or charted on board)</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Pre-Writing Ideas (one per student)</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614069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262633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9:</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 Appendix 1</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The World Café protocol is an excellent way to mix student groups and set an expectation that all students in class are collaborating with all other students. Be prepared to try this protocol a few times before students get used to it. Students will use the World Café protocol again in Units 2 and 3, so if needed, shave time off the lesson opening or closing and take more time to be sure the routine is clear. </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1: Lesson 9</a:t>
            </a:r>
            <a:endParaRPr sz="42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Shape 15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dirty="0"/>
              <a:t>What are we learning and doing today?</a:t>
            </a:r>
            <a:endParaRPr dirty="0"/>
          </a:p>
          <a:p>
            <a:pPr marL="0" lvl="0" indent="0" algn="ctr" rtl="0">
              <a:lnSpc>
                <a:spcPct val="100000"/>
              </a:lnSpc>
              <a:spcBef>
                <a:spcPts val="0"/>
              </a:spcBef>
              <a:spcAft>
                <a:spcPts val="0"/>
              </a:spcAft>
              <a:buNone/>
            </a:pPr>
            <a:endParaRPr lang="en" dirty="0"/>
          </a:p>
          <a:p>
            <a:pPr marL="91440" lvl="0" indent="0" rtl="0">
              <a:lnSpc>
                <a:spcPct val="100000"/>
              </a:lnSpc>
              <a:spcBef>
                <a:spcPts val="0"/>
              </a:spcBef>
              <a:spcAft>
                <a:spcPts val="0"/>
              </a:spcAft>
              <a:buNone/>
            </a:pPr>
            <a:r>
              <a:rPr lang="en" dirty="0"/>
              <a:t>You have read chapters 1-5 and taken Reader’s Notes along the way. Today you will work in groups of 3 using those notes to discuss questions that will help you begin to gather evidence for an upcoming writing piece.</a:t>
            </a:r>
            <a:endParaRPr dirty="0"/>
          </a:p>
          <a:p>
            <a:pPr marL="0" lvl="0" indent="0" algn="ctr"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do today:</a:t>
            </a:r>
            <a:endParaRPr dirty="0"/>
          </a:p>
          <a:p>
            <a:pPr marL="457200" lvl="0" indent="-342900" rtl="0">
              <a:lnSpc>
                <a:spcPct val="100000"/>
              </a:lnSpc>
              <a:spcBef>
                <a:spcPts val="0"/>
              </a:spcBef>
              <a:spcAft>
                <a:spcPts val="600"/>
              </a:spcAft>
              <a:buSzPts val="1800"/>
              <a:buChar char="●"/>
            </a:pPr>
            <a:r>
              <a:rPr lang="en" dirty="0"/>
              <a:t>Reflect on learning and review learning targets</a:t>
            </a:r>
            <a:r>
              <a:rPr lang="en-US" dirty="0"/>
              <a:t>.</a:t>
            </a:r>
            <a:endParaRPr dirty="0"/>
          </a:p>
          <a:p>
            <a:pPr marL="457200" lvl="0" indent="-342900" rtl="0">
              <a:lnSpc>
                <a:spcPct val="100000"/>
              </a:lnSpc>
              <a:spcBef>
                <a:spcPts val="0"/>
              </a:spcBef>
              <a:spcAft>
                <a:spcPts val="600"/>
              </a:spcAft>
              <a:buSzPts val="1800"/>
              <a:buChar char="●"/>
            </a:pPr>
            <a:r>
              <a:rPr lang="en" dirty="0"/>
              <a:t>Work in small groups discussing 3 questions</a:t>
            </a:r>
            <a:r>
              <a:rPr lang="en-US" dirty="0"/>
              <a:t>.</a:t>
            </a:r>
            <a:endParaRPr dirty="0"/>
          </a:p>
          <a:p>
            <a:pPr marL="457200" lvl="0" indent="-342900" rtl="0">
              <a:lnSpc>
                <a:spcPct val="100000"/>
              </a:lnSpc>
              <a:spcBef>
                <a:spcPts val="0"/>
              </a:spcBef>
              <a:spcAft>
                <a:spcPts val="600"/>
              </a:spcAft>
              <a:buSzPts val="1800"/>
              <a:buChar char="●"/>
            </a:pPr>
            <a:r>
              <a:rPr lang="en" dirty="0"/>
              <a:t>Complete a pre-writing organizer about what you learned today</a:t>
            </a:r>
            <a:r>
              <a:rPr lang="en-US" dirty="0"/>
              <a:t>.</a:t>
            </a:r>
            <a:endParaRPr dirty="0"/>
          </a:p>
          <a:p>
            <a:pPr marL="0" lvl="0" indent="0">
              <a:lnSpc>
                <a:spcPct val="100000"/>
              </a:lnSpc>
              <a:spcBef>
                <a:spcPts val="0"/>
              </a:spcBef>
              <a:spcAft>
                <a:spcPts val="0"/>
              </a:spcAft>
              <a:buNone/>
            </a:pPr>
            <a:endParaRPr dirty="0"/>
          </a:p>
        </p:txBody>
      </p:sp>
      <p:pic>
        <p:nvPicPr>
          <p:cNvPr id="15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reflect on what we already know</a:t>
            </a:r>
            <a:endParaRPr sz="3000"/>
          </a:p>
        </p:txBody>
      </p:sp>
      <p:sp>
        <p:nvSpPr>
          <p:cNvPr id="161" name="Shape 161"/>
          <p:cNvSpPr txBox="1">
            <a:spLocks noGrp="1"/>
          </p:cNvSpPr>
          <p:nvPr>
            <p:ph type="body" idx="1"/>
          </p:nvPr>
        </p:nvSpPr>
        <p:spPr>
          <a:xfrm>
            <a:off x="311700" y="124075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t>Take out a sheet of paper and be ready to answer some questions.</a:t>
            </a:r>
            <a:endParaRPr sz="2400" dirty="0"/>
          </a:p>
          <a:p>
            <a:pPr marL="0" lvl="0" indent="0">
              <a:spcBef>
                <a:spcPts val="0"/>
              </a:spcBef>
              <a:spcAft>
                <a:spcPts val="0"/>
              </a:spcAft>
              <a:buNone/>
            </a:pPr>
            <a:endParaRPr sz="2400" dirty="0"/>
          </a:p>
          <a:p>
            <a:pPr marL="0" lvl="0" indent="0">
              <a:spcBef>
                <a:spcPts val="0"/>
              </a:spcBef>
              <a:spcAft>
                <a:spcPts val="0"/>
              </a:spcAft>
              <a:buNone/>
            </a:pPr>
            <a:r>
              <a:rPr lang="en" sz="2400" dirty="0"/>
              <a:t>Let’s look at one of our long-term targets:</a:t>
            </a:r>
            <a:endParaRPr sz="2400" dirty="0"/>
          </a:p>
          <a:p>
            <a:pPr marL="0" lvl="0" indent="0">
              <a:spcBef>
                <a:spcPts val="0"/>
              </a:spcBef>
              <a:spcAft>
                <a:spcPts val="0"/>
              </a:spcAft>
              <a:buNone/>
            </a:pPr>
            <a:endParaRPr sz="2400" dirty="0"/>
          </a:p>
          <a:p>
            <a:pPr marL="342900"/>
            <a:r>
              <a:rPr lang="en" sz="2400" b="1" dirty="0">
                <a:solidFill>
                  <a:schemeClr val="dk1"/>
                </a:solidFill>
              </a:rPr>
              <a:t>I can cite several pieces of text-based evidence to support an analysis of literary text.</a:t>
            </a:r>
            <a:r>
              <a:rPr lang="en" sz="2400" dirty="0">
                <a:solidFill>
                  <a:schemeClr val="dk1"/>
                </a:solidFill>
              </a:rPr>
              <a:t> </a:t>
            </a:r>
            <a:r>
              <a:rPr lang="en" dirty="0">
                <a:solidFill>
                  <a:schemeClr val="dk1"/>
                </a:solidFill>
              </a:rPr>
              <a:t>(Hint: this was one of our targets that was a big part of our Mid-unit assessment)</a:t>
            </a:r>
            <a:endParaRPr dirty="0"/>
          </a:p>
          <a:p>
            <a:pPr marL="0" lvl="0" indent="0">
              <a:spcBef>
                <a:spcPts val="0"/>
              </a:spcBef>
              <a:spcAft>
                <a:spcPts val="0"/>
              </a:spcAft>
              <a:buNone/>
            </a:pPr>
            <a:endParaRPr sz="2400" dirty="0"/>
          </a:p>
          <a:p>
            <a:pPr marL="0" lvl="0" indent="0" rtl="0">
              <a:spcBef>
                <a:spcPts val="0"/>
              </a:spcBef>
              <a:spcAft>
                <a:spcPts val="0"/>
              </a:spcAft>
              <a:buNone/>
            </a:pPr>
            <a:endParaRPr sz="2400"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pic>
        <p:nvPicPr>
          <p:cNvPr id="2" name="Picture 2">
            <a:extLst>
              <a:ext uri="{FF2B5EF4-FFF2-40B4-BE49-F238E27FC236}">
                <a16:creationId xmlns:a16="http://schemas.microsoft.com/office/drawing/2014/main" id="{84EDF721-499F-4F56-96E9-964D362FF9ED}"/>
              </a:ext>
            </a:extLst>
          </p:cNvPr>
          <p:cNvPicPr>
            <a:picLocks noChangeAspect="1"/>
          </p:cNvPicPr>
          <p:nvPr/>
        </p:nvPicPr>
        <p:blipFill>
          <a:blip r:embed="rId4"/>
          <a:stretch>
            <a:fillRect/>
          </a:stretch>
        </p:blipFill>
        <p:spPr>
          <a:xfrm>
            <a:off x="8292712" y="4420370"/>
            <a:ext cx="724288" cy="5706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83725" y="388603"/>
            <a:ext cx="8520600" cy="1179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t>Silently write your answer using this target:</a:t>
            </a:r>
            <a:endParaRPr sz="2800" dirty="0"/>
          </a:p>
          <a:p>
            <a:pPr marL="0" lvl="0" indent="0">
              <a:spcBef>
                <a:spcPts val="0"/>
              </a:spcBef>
              <a:spcAft>
                <a:spcPts val="0"/>
              </a:spcAft>
              <a:buNone/>
            </a:pPr>
            <a:endParaRPr sz="2400" dirty="0"/>
          </a:p>
          <a:p>
            <a:pPr marL="0" lvl="0" indent="0" rtl="0">
              <a:spcBef>
                <a:spcPts val="0"/>
              </a:spcBef>
              <a:spcAft>
                <a:spcPts val="0"/>
              </a:spcAft>
              <a:buNone/>
            </a:pPr>
            <a:r>
              <a:rPr lang="en" sz="2400" dirty="0"/>
              <a:t> </a:t>
            </a:r>
            <a:r>
              <a:rPr lang="en" sz="2400" b="1" dirty="0"/>
              <a:t>“I can cite several pieces of text-based evidence to support my analysis of Nya’s and Salva’s character</a:t>
            </a:r>
            <a:r>
              <a:rPr lang="en-US" sz="2400" b="1" dirty="0"/>
              <a:t>s</a:t>
            </a:r>
            <a:r>
              <a:rPr lang="en" sz="2400" b="1" dirty="0"/>
              <a:t>.” </a:t>
            </a:r>
            <a:endParaRPr sz="2400" b="1" dirty="0"/>
          </a:p>
        </p:txBody>
      </p:sp>
      <p:sp>
        <p:nvSpPr>
          <p:cNvPr id="168" name="Shape 168"/>
          <p:cNvSpPr txBox="1">
            <a:spLocks noGrp="1"/>
          </p:cNvSpPr>
          <p:nvPr>
            <p:ph type="body" idx="1"/>
          </p:nvPr>
        </p:nvSpPr>
        <p:spPr>
          <a:xfrm>
            <a:off x="383725" y="2013857"/>
            <a:ext cx="8520600" cy="2427514"/>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2400" dirty="0">
              <a:solidFill>
                <a:schemeClr val="dk1"/>
              </a:solidFill>
            </a:endParaRPr>
          </a:p>
          <a:p>
            <a:pPr marL="419100" lvl="0" rtl="0">
              <a:spcBef>
                <a:spcPts val="0"/>
              </a:spcBef>
              <a:spcAft>
                <a:spcPts val="0"/>
              </a:spcAft>
              <a:buClr>
                <a:schemeClr val="dk1"/>
              </a:buClr>
              <a:buSzPct val="100000"/>
              <a:buFont typeface="+mj-lt"/>
              <a:buAutoNum type="arabicPeriod"/>
            </a:pPr>
            <a:r>
              <a:rPr lang="en-US" dirty="0">
                <a:solidFill>
                  <a:schemeClr val="dk1"/>
                </a:solidFill>
              </a:rPr>
              <a:t>"</a:t>
            </a:r>
            <a:r>
              <a:rPr lang="en" dirty="0">
                <a:solidFill>
                  <a:schemeClr val="dk1"/>
                </a:solidFill>
              </a:rPr>
              <a:t>How are you making progress with this learning</a:t>
            </a:r>
            <a:r>
              <a:rPr lang="en" sz="2400" dirty="0">
                <a:solidFill>
                  <a:schemeClr val="dk1"/>
                </a:solidFill>
              </a:rPr>
              <a:t> </a:t>
            </a:r>
            <a:r>
              <a:rPr lang="en" dirty="0">
                <a:solidFill>
                  <a:schemeClr val="dk1"/>
                </a:solidFill>
              </a:rPr>
              <a:t>target? What’s one aspect of the learning target that you think you are completing successfully? Why? What are you doing well?”</a:t>
            </a:r>
          </a:p>
          <a:p>
            <a:pPr marL="419100" lvl="0" rtl="0">
              <a:spcBef>
                <a:spcPts val="0"/>
              </a:spcBef>
              <a:spcAft>
                <a:spcPts val="0"/>
              </a:spcAft>
              <a:buClr>
                <a:schemeClr val="dk1"/>
              </a:buClr>
              <a:buSzPct val="100000"/>
              <a:buFont typeface="+mj-lt"/>
              <a:buAutoNum type="arabicPeriod"/>
            </a:pPr>
            <a:endParaRPr lang="en" dirty="0">
              <a:solidFill>
                <a:schemeClr val="dk1"/>
              </a:solidFill>
            </a:endParaRPr>
          </a:p>
          <a:p>
            <a:pPr marL="419100" lvl="0" rtl="0">
              <a:spcBef>
                <a:spcPts val="0"/>
              </a:spcBef>
              <a:spcAft>
                <a:spcPts val="0"/>
              </a:spcAft>
              <a:buClr>
                <a:schemeClr val="dk1"/>
              </a:buClr>
              <a:buSzPct val="100000"/>
              <a:buFont typeface="+mj-lt"/>
              <a:buAutoNum type="arabicPeriod"/>
            </a:pPr>
            <a:r>
              <a:rPr lang="en-US" dirty="0">
                <a:solidFill>
                  <a:schemeClr val="dk1"/>
                </a:solidFill>
              </a:rPr>
              <a:t>“</a:t>
            </a:r>
            <a:r>
              <a:rPr lang="en" dirty="0">
                <a:solidFill>
                  <a:schemeClr val="dk1"/>
                </a:solidFill>
              </a:rPr>
              <a:t>What’s one aspect of the learning target that is more challenging to you? Why? What makes it more challenging?”</a:t>
            </a:r>
            <a:endParaRPr dirty="0">
              <a:solidFill>
                <a:schemeClr val="dk1"/>
              </a:solidFill>
            </a:endParaRPr>
          </a:p>
          <a:p>
            <a:pPr marL="0" lvl="0" indent="0" rtl="0">
              <a:spcBef>
                <a:spcPts val="0"/>
              </a:spcBef>
              <a:spcAft>
                <a:spcPts val="0"/>
              </a:spcAft>
              <a:buNone/>
            </a:pPr>
            <a:endParaRPr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today’s learning targets</a:t>
            </a:r>
            <a:endParaRPr dirty="0"/>
          </a:p>
        </p:txBody>
      </p:sp>
      <p:sp>
        <p:nvSpPr>
          <p:cNvPr id="175" name="Shape 17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Today’s learning targets are:</a:t>
            </a:r>
            <a:endParaRPr dirty="0"/>
          </a:p>
          <a:p>
            <a:pPr marL="0" lvl="0" indent="0">
              <a:spcBef>
                <a:spcPts val="0"/>
              </a:spcBef>
              <a:spcAft>
                <a:spcPts val="0"/>
              </a:spcAft>
              <a:buNone/>
            </a:pPr>
            <a:endParaRPr b="1" dirty="0"/>
          </a:p>
          <a:p>
            <a:pPr lvl="0" rtl="0">
              <a:spcBef>
                <a:spcPts val="0"/>
              </a:spcBef>
              <a:spcAft>
                <a:spcPts val="0"/>
              </a:spcAft>
              <a:buSzPts val="1800"/>
              <a:buFont typeface="+mj-lt"/>
              <a:buAutoNum type="arabicPeriod"/>
            </a:pPr>
            <a:r>
              <a:rPr lang="en" b="1" dirty="0"/>
              <a:t>I can analyze how Linda Sue Park develops and contrasts the points of view of Nya and Salva.</a:t>
            </a:r>
          </a:p>
          <a:p>
            <a:pPr lvl="0" rtl="0">
              <a:spcBef>
                <a:spcPts val="0"/>
              </a:spcBef>
              <a:spcAft>
                <a:spcPts val="0"/>
              </a:spcAft>
              <a:buSzPts val="1800"/>
              <a:buFont typeface="+mj-lt"/>
              <a:buAutoNum type="arabicPeriod"/>
            </a:pPr>
            <a:endParaRPr lang="en" b="1" dirty="0"/>
          </a:p>
          <a:p>
            <a:pPr lvl="0" rtl="0">
              <a:spcBef>
                <a:spcPts val="0"/>
              </a:spcBef>
              <a:spcAft>
                <a:spcPts val="0"/>
              </a:spcAft>
              <a:buSzPts val="1800"/>
              <a:buFont typeface="+mj-lt"/>
              <a:buAutoNum type="arabicPeriod"/>
            </a:pPr>
            <a:r>
              <a:rPr lang="en" b="1" dirty="0"/>
              <a:t>I can effectively engage in discussions with my classmates about our reading.</a:t>
            </a:r>
          </a:p>
          <a:p>
            <a:pPr lvl="0" rtl="0">
              <a:spcBef>
                <a:spcPts val="0"/>
              </a:spcBef>
              <a:spcAft>
                <a:spcPts val="0"/>
              </a:spcAft>
              <a:buSzPts val="1800"/>
              <a:buFont typeface="+mj-lt"/>
              <a:buAutoNum type="arabicPeriod"/>
            </a:pPr>
            <a:endParaRPr lang="en" b="1" dirty="0"/>
          </a:p>
          <a:p>
            <a:pPr lvl="0" rtl="0">
              <a:spcBef>
                <a:spcPts val="0"/>
              </a:spcBef>
              <a:spcAft>
                <a:spcPts val="0"/>
              </a:spcAft>
              <a:buSzPts val="1800"/>
              <a:buFont typeface="+mj-lt"/>
              <a:buAutoNum type="arabicPeriod"/>
            </a:pPr>
            <a:r>
              <a:rPr lang="en" b="1" dirty="0"/>
              <a:t>I can select ideas from my notes to support my analysis of the characters Nya and Salva.</a:t>
            </a:r>
            <a:br>
              <a:rPr lang="en" dirty="0"/>
            </a:br>
            <a:endParaRPr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learn about World Cafe Protocol</a:t>
            </a:r>
            <a:endParaRPr sz="3200" dirty="0"/>
          </a:p>
        </p:txBody>
      </p:sp>
      <p:sp>
        <p:nvSpPr>
          <p:cNvPr id="182" name="Shape 182"/>
          <p:cNvSpPr txBox="1">
            <a:spLocks noGrp="1"/>
          </p:cNvSpPr>
          <p:nvPr>
            <p:ph type="body" idx="1"/>
          </p:nvPr>
        </p:nvSpPr>
        <p:spPr>
          <a:xfrm>
            <a:off x="311700" y="1540821"/>
            <a:ext cx="8520600" cy="3416400"/>
          </a:xfrm>
          <a:prstGeom prst="rect">
            <a:avLst/>
          </a:prstGeom>
        </p:spPr>
        <p:txBody>
          <a:bodyPr spcFirstLastPara="1" wrap="square" lIns="91425" tIns="91425" rIns="91425" bIns="91425" anchor="t" anchorCtr="0">
            <a:noAutofit/>
          </a:bodyPr>
          <a:lstStyle/>
          <a:p>
            <a:pPr marL="533400" lvl="0" indent="-457200" rtl="0">
              <a:spcBef>
                <a:spcPts val="0"/>
              </a:spcBef>
              <a:spcAft>
                <a:spcPts val="0"/>
              </a:spcAft>
              <a:buSzPts val="2400"/>
              <a:buFont typeface="+mj-lt"/>
              <a:buAutoNum type="arabicPeriod"/>
            </a:pPr>
            <a:r>
              <a:rPr lang="en" sz="2300" dirty="0"/>
              <a:t>Have out your </a:t>
            </a:r>
            <a:r>
              <a:rPr lang="en" sz="2300" i="1" dirty="0"/>
              <a:t>A Long Walk to Water</a:t>
            </a:r>
            <a:r>
              <a:rPr lang="en" sz="2300" dirty="0"/>
              <a:t> book, Reader’s Notes for chapters 1-5, and sit in your assigned 3-person group.</a:t>
            </a:r>
          </a:p>
          <a:p>
            <a:pPr marL="533400" lvl="0" indent="-457200" rtl="0">
              <a:spcBef>
                <a:spcPts val="0"/>
              </a:spcBef>
              <a:spcAft>
                <a:spcPts val="0"/>
              </a:spcAft>
              <a:buSzPts val="2400"/>
              <a:buFont typeface="+mj-lt"/>
              <a:buAutoNum type="arabicPeriod"/>
            </a:pPr>
            <a:endParaRPr lang="en" sz="2300" dirty="0"/>
          </a:p>
          <a:p>
            <a:pPr marL="533400" lvl="0" indent="-457200" rtl="0">
              <a:spcBef>
                <a:spcPts val="0"/>
              </a:spcBef>
              <a:spcAft>
                <a:spcPts val="0"/>
              </a:spcAft>
              <a:buSzPts val="2400"/>
              <a:buFont typeface="+mj-lt"/>
              <a:buAutoNum type="arabicPeriod"/>
            </a:pPr>
            <a:r>
              <a:rPr lang="en" sz="2300" dirty="0"/>
              <a:t>At your table you should have a recording chart, a marker, and a prompt to discuss. </a:t>
            </a:r>
          </a:p>
          <a:p>
            <a:pPr marL="533400" lvl="0" indent="-457200" rtl="0">
              <a:spcBef>
                <a:spcPts val="0"/>
              </a:spcBef>
              <a:spcAft>
                <a:spcPts val="0"/>
              </a:spcAft>
              <a:buSzPts val="2400"/>
              <a:buFont typeface="+mj-lt"/>
              <a:buAutoNum type="arabicPeriod"/>
            </a:pPr>
            <a:endParaRPr lang="en" sz="2300" dirty="0"/>
          </a:p>
          <a:p>
            <a:pPr marL="533400" lvl="0" indent="-457200" rtl="0">
              <a:spcBef>
                <a:spcPts val="0"/>
              </a:spcBef>
              <a:spcAft>
                <a:spcPts val="0"/>
              </a:spcAft>
              <a:buSzPts val="2400"/>
              <a:buFont typeface="+mj-lt"/>
              <a:buAutoNum type="arabicPeriod"/>
            </a:pPr>
            <a:r>
              <a:rPr lang="en" sz="2300" dirty="0"/>
              <a:t>Listen to directions for World Cafe protocol.</a:t>
            </a:r>
            <a:endParaRPr sz="2300" dirty="0"/>
          </a:p>
        </p:txBody>
      </p:sp>
      <p:pic>
        <p:nvPicPr>
          <p:cNvPr id="5" name="Shape 155"/>
          <p:cNvPicPr preferRelativeResize="0"/>
          <p:nvPr/>
        </p:nvPicPr>
        <p:blipFill rotWithShape="1">
          <a:blip r:embed="rId3">
            <a:alphaModFix/>
          </a:blip>
          <a:srcRect/>
          <a:stretch/>
        </p:blipFill>
        <p:spPr>
          <a:xfrm>
            <a:off x="8091963" y="86887"/>
            <a:ext cx="833250" cy="1067275"/>
          </a:xfrm>
          <a:prstGeom prst="rect">
            <a:avLst/>
          </a:prstGeom>
          <a:noFill/>
          <a:ln>
            <a:noFill/>
          </a:ln>
        </p:spPr>
      </p:pic>
      <p:pic>
        <p:nvPicPr>
          <p:cNvPr id="2" name="Picture 2">
            <a:extLst>
              <a:ext uri="{FF2B5EF4-FFF2-40B4-BE49-F238E27FC236}">
                <a16:creationId xmlns:a16="http://schemas.microsoft.com/office/drawing/2014/main" id="{EB219036-E90F-4D64-AC9D-354E72DA03E7}"/>
              </a:ext>
            </a:extLst>
          </p:cNvPr>
          <p:cNvPicPr>
            <a:picLocks noChangeAspect="1"/>
          </p:cNvPicPr>
          <p:nvPr/>
        </p:nvPicPr>
        <p:blipFill>
          <a:blip r:embed="rId4"/>
          <a:stretch>
            <a:fillRect/>
          </a:stretch>
        </p:blipFill>
        <p:spPr>
          <a:xfrm>
            <a:off x="8309352" y="4354060"/>
            <a:ext cx="615861" cy="615861"/>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F9CA81-F49B-4E1A-963E-F4090201FA7B}">
  <ds:schemaRefs>
    <ds:schemaRef ds:uri="http://schemas.microsoft.com/sharepoint/v3/contenttype/forms"/>
  </ds:schemaRefs>
</ds:datastoreItem>
</file>

<file path=customXml/itemProps2.xml><?xml version="1.0" encoding="utf-8"?>
<ds:datastoreItem xmlns:ds="http://schemas.openxmlformats.org/officeDocument/2006/customXml" ds:itemID="{ACC8B6B5-844A-4D4E-AA1E-0B613416DB09}"/>
</file>

<file path=customXml/itemProps3.xml><?xml version="1.0" encoding="utf-8"?>
<ds:datastoreItem xmlns:ds="http://schemas.openxmlformats.org/officeDocument/2006/customXml" ds:itemID="{6A0A9EFF-C464-4EF4-9F8D-700D9497A92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22</TotalTime>
  <Words>3538</Words>
  <Application>Microsoft Office PowerPoint</Application>
  <PresentationFormat>On-screen Show (16:9)</PresentationFormat>
  <Paragraphs>346</Paragraphs>
  <Slides>21</Slides>
  <Notes>20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Simple Light</vt:lpstr>
      <vt:lpstr>Office Theme</vt:lpstr>
      <vt:lpstr>Grade 7: Module 1: Unit 1: Lesson 9  Teacher slide, before teaching.</vt:lpstr>
      <vt:lpstr>Grade 7: Module 1: Unit 1: Lesson 9 Teacher slide, before teaching.</vt:lpstr>
      <vt:lpstr>Grade 7: Module 1: Unit 1: Lesson 9 Teacher slide, before teaching.</vt:lpstr>
      <vt:lpstr>Grade 7: Module 1:  Unit 1: Lesson 9</vt:lpstr>
      <vt:lpstr>Hello, Students!</vt:lpstr>
      <vt:lpstr>Let’s reflect on what we already know</vt:lpstr>
      <vt:lpstr>Silently write your answer using this target:   “I can cite several pieces of text-based evidence to support my analysis of Nya’s and Salva’s characters.” </vt:lpstr>
      <vt:lpstr>Let’s look at today’s learning targets</vt:lpstr>
      <vt:lpstr>Let’s learn about World Cafe Protocol</vt:lpstr>
      <vt:lpstr>World Cafe Round 1</vt:lpstr>
      <vt:lpstr>World Cafe Round 2</vt:lpstr>
      <vt:lpstr>Let’s pull it all together </vt:lpstr>
      <vt:lpstr>Let’s think about writing</vt:lpstr>
      <vt:lpstr>Let’s review our targets!</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9  Teacher slide, before teaching.</dc:title>
  <dc:creator>nbravo</dc:creator>
  <cp:lastModifiedBy>Nicole Bravo</cp:lastModifiedBy>
  <cp:revision>23</cp:revision>
  <dcterms:modified xsi:type="dcterms:W3CDTF">2019-03-26T00:34:49Z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14</vt:lpwstr>
  </property>
</Properties>
</file>