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0" r:id="rId4"/>
    <p:sldMasterId id="2147483681" r:id="rId5"/>
  </p:sldMasterIdLst>
  <p:notesMasterIdLst>
    <p:notesMasterId r:id="rId23"/>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Lst>
  <p:sldSz cx="9144000" cy="5143500" type="screen16x9"/>
  <p:notesSz cx="6858000" cy="9144000"/>
  <p:embeddedFontLst>
    <p:embeddedFont>
      <p:font typeface="Calibri" panose="020F0502020204030204" pitchFamily="34" charset="0"/>
      <p:regular r:id="rId24"/>
      <p:bold r:id="rId25"/>
      <p:italic r:id="rId26"/>
      <p:boldItalic r:id="rId27"/>
    </p:embeddedFont>
    <p:embeddedFont>
      <p:font typeface="Century Gothic" panose="020B0502020202020204" pitchFamily="34" charset="0"/>
      <p:regular r:id="rId28"/>
      <p:bold r:id="rId29"/>
      <p:italic r:id="rId30"/>
      <p:boldItalic r:id="rId3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5120B46-5395-4353-97E3-78BEF5FBF0B4}" v="31" dt="2018-09-07T17:59:36.47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3731" autoAdjust="0"/>
  </p:normalViewPr>
  <p:slideViewPr>
    <p:cSldViewPr snapToGrid="0">
      <p:cViewPr varScale="1">
        <p:scale>
          <a:sx n="124" d="100"/>
          <a:sy n="124" d="100"/>
        </p:scale>
        <p:origin x="1224" y="10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3.fntdata"/><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2.fntdata"/><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6.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1.fntdata"/><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8.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23A0E4F3-AA18-46F9-A86C-F4B38BB15E5D}"/>
    <pc:docChg chg="modSld">
      <pc:chgData name="" userId="" providerId="" clId="Web-{23A0E4F3-AA18-46F9-A86C-F4B38BB15E5D}" dt="2018-08-11T23:01:39.089" v="1" actId="1076"/>
      <pc:docMkLst>
        <pc:docMk/>
      </pc:docMkLst>
      <pc:sldChg chg="addSp modSp">
        <pc:chgData name="" userId="" providerId="" clId="Web-{23A0E4F3-AA18-46F9-A86C-F4B38BB15E5D}" dt="2018-08-11T23:01:39.089" v="1" actId="1076"/>
        <pc:sldMkLst>
          <pc:docMk/>
          <pc:sldMk cId="3264143269" sldId="271"/>
        </pc:sldMkLst>
        <pc:picChg chg="add mod">
          <ac:chgData name="" userId="" providerId="" clId="Web-{23A0E4F3-AA18-46F9-A86C-F4B38BB15E5D}" dt="2018-08-11T23:01:39.089" v="1" actId="1076"/>
          <ac:picMkLst>
            <pc:docMk/>
            <pc:sldMk cId="3264143269" sldId="271"/>
            <ac:picMk id="2" creationId="{03459151-8191-4897-89C6-61D1430E9DFB}"/>
          </ac:picMkLst>
        </pc:picChg>
      </pc:sldChg>
    </pc:docChg>
  </pc:docChgLst>
  <pc:docChgLst>
    <pc:chgData name="Natalie Ivey" userId="2c81a4b0-7596-4a42-b4da-e7aac4dfeff9" providerId="ADAL" clId="{25120B46-5395-4353-97E3-78BEF5FBF0B4}"/>
    <pc:docChg chg="modSld modMainMaster">
      <pc:chgData name="Natalie Ivey" userId="2c81a4b0-7596-4a42-b4da-e7aac4dfeff9" providerId="ADAL" clId="{25120B46-5395-4353-97E3-78BEF5FBF0B4}" dt="2018-09-07T17:59:36.479" v="30" actId="1076"/>
      <pc:docMkLst>
        <pc:docMk/>
      </pc:docMkLst>
      <pc:sldChg chg="addSp delSp modSp">
        <pc:chgData name="Natalie Ivey" userId="2c81a4b0-7596-4a42-b4da-e7aac4dfeff9" providerId="ADAL" clId="{25120B46-5395-4353-97E3-78BEF5FBF0B4}" dt="2018-09-07T17:56:59.401" v="6" actId="1076"/>
        <pc:sldMkLst>
          <pc:docMk/>
          <pc:sldMk cId="0" sldId="259"/>
        </pc:sldMkLst>
        <pc:picChg chg="add del mod">
          <ac:chgData name="Natalie Ivey" userId="2c81a4b0-7596-4a42-b4da-e7aac4dfeff9" providerId="ADAL" clId="{25120B46-5395-4353-97E3-78BEF5FBF0B4}" dt="2018-09-07T17:56:47.219" v="2"/>
          <ac:picMkLst>
            <pc:docMk/>
            <pc:sldMk cId="0" sldId="259"/>
            <ac:picMk id="3" creationId="{65943EB4-489E-436E-B98F-55703B1E9B50}"/>
          </ac:picMkLst>
        </pc:picChg>
        <pc:picChg chg="add mod">
          <ac:chgData name="Natalie Ivey" userId="2c81a4b0-7596-4a42-b4da-e7aac4dfeff9" providerId="ADAL" clId="{25120B46-5395-4353-97E3-78BEF5FBF0B4}" dt="2018-09-07T17:56:59.401" v="6" actId="1076"/>
          <ac:picMkLst>
            <pc:docMk/>
            <pc:sldMk cId="0" sldId="259"/>
            <ac:picMk id="5" creationId="{BF6A0362-9F12-40A3-8C71-21C7929BE769}"/>
          </ac:picMkLst>
        </pc:picChg>
      </pc:sldChg>
      <pc:sldChg chg="addSp modSp">
        <pc:chgData name="Natalie Ivey" userId="2c81a4b0-7596-4a42-b4da-e7aac4dfeff9" providerId="ADAL" clId="{25120B46-5395-4353-97E3-78BEF5FBF0B4}" dt="2018-09-07T17:57:38.242" v="14" actId="1076"/>
        <pc:sldMkLst>
          <pc:docMk/>
          <pc:sldMk cId="487601741" sldId="268"/>
        </pc:sldMkLst>
        <pc:spChg chg="mod">
          <ac:chgData name="Natalie Ivey" userId="2c81a4b0-7596-4a42-b4da-e7aac4dfeff9" providerId="ADAL" clId="{25120B46-5395-4353-97E3-78BEF5FBF0B4}" dt="2018-09-07T17:57:15.225" v="10" actId="1076"/>
          <ac:spMkLst>
            <pc:docMk/>
            <pc:sldMk cId="487601741" sldId="268"/>
            <ac:spMk id="130" creationId="{00000000-0000-0000-0000-000000000000}"/>
          </ac:spMkLst>
        </pc:spChg>
        <pc:spChg chg="mod">
          <ac:chgData name="Natalie Ivey" userId="2c81a4b0-7596-4a42-b4da-e7aac4dfeff9" providerId="ADAL" clId="{25120B46-5395-4353-97E3-78BEF5FBF0B4}" dt="2018-09-07T17:57:09.258" v="8" actId="14100"/>
          <ac:spMkLst>
            <pc:docMk/>
            <pc:sldMk cId="487601741" sldId="268"/>
            <ac:spMk id="131" creationId="{00000000-0000-0000-0000-000000000000}"/>
          </ac:spMkLst>
        </pc:spChg>
        <pc:picChg chg="add mod">
          <ac:chgData name="Natalie Ivey" userId="2c81a4b0-7596-4a42-b4da-e7aac4dfeff9" providerId="ADAL" clId="{25120B46-5395-4353-97E3-78BEF5FBF0B4}" dt="2018-09-07T17:57:38.242" v="14" actId="1076"/>
          <ac:picMkLst>
            <pc:docMk/>
            <pc:sldMk cId="487601741" sldId="268"/>
            <ac:picMk id="3" creationId="{EAEB4F57-096B-403F-B2B9-03D4EDDCA3A3}"/>
          </ac:picMkLst>
        </pc:picChg>
      </pc:sldChg>
      <pc:sldMasterChg chg="addSp modSp">
        <pc:chgData name="Natalie Ivey" userId="2c81a4b0-7596-4a42-b4da-e7aac4dfeff9" providerId="ADAL" clId="{25120B46-5395-4353-97E3-78BEF5FBF0B4}" dt="2018-09-07T17:58:34.172" v="21" actId="1076"/>
        <pc:sldMasterMkLst>
          <pc:docMk/>
          <pc:sldMasterMk cId="0" sldId="2147483680"/>
        </pc:sldMasterMkLst>
        <pc:picChg chg="add mod">
          <ac:chgData name="Natalie Ivey" userId="2c81a4b0-7596-4a42-b4da-e7aac4dfeff9" providerId="ADAL" clId="{25120B46-5395-4353-97E3-78BEF5FBF0B4}" dt="2018-09-07T17:58:11.451" v="16" actId="1076"/>
          <ac:picMkLst>
            <pc:docMk/>
            <pc:sldMasterMk cId="0" sldId="2147483680"/>
            <ac:picMk id="3" creationId="{E7928B41-74A5-4EF5-8764-8D0C7EE2F637}"/>
          </ac:picMkLst>
        </pc:picChg>
        <pc:picChg chg="add mod">
          <ac:chgData name="Natalie Ivey" userId="2c81a4b0-7596-4a42-b4da-e7aac4dfeff9" providerId="ADAL" clId="{25120B46-5395-4353-97E3-78BEF5FBF0B4}" dt="2018-09-07T17:58:23.603" v="19" actId="1076"/>
          <ac:picMkLst>
            <pc:docMk/>
            <pc:sldMasterMk cId="0" sldId="2147483680"/>
            <ac:picMk id="5" creationId="{91DE03C1-EE54-43B8-B00B-E0089A2B062B}"/>
          </ac:picMkLst>
        </pc:picChg>
        <pc:picChg chg="add mod">
          <ac:chgData name="Natalie Ivey" userId="2c81a4b0-7596-4a42-b4da-e7aac4dfeff9" providerId="ADAL" clId="{25120B46-5395-4353-97E3-78BEF5FBF0B4}" dt="2018-09-07T17:58:34.172" v="21" actId="1076"/>
          <ac:picMkLst>
            <pc:docMk/>
            <pc:sldMasterMk cId="0" sldId="2147483680"/>
            <ac:picMk id="10" creationId="{46636F89-AD95-4518-9461-E13D7FADD47B}"/>
          </ac:picMkLst>
        </pc:picChg>
      </pc:sldMasterChg>
      <pc:sldMasterChg chg="addSp modSp">
        <pc:chgData name="Natalie Ivey" userId="2c81a4b0-7596-4a42-b4da-e7aac4dfeff9" providerId="ADAL" clId="{25120B46-5395-4353-97E3-78BEF5FBF0B4}" dt="2018-09-07T17:59:36.479" v="30" actId="1076"/>
        <pc:sldMasterMkLst>
          <pc:docMk/>
          <pc:sldMasterMk cId="0" sldId="2147483681"/>
        </pc:sldMasterMkLst>
        <pc:picChg chg="add mod">
          <ac:chgData name="Natalie Ivey" userId="2c81a4b0-7596-4a42-b4da-e7aac4dfeff9" providerId="ADAL" clId="{25120B46-5395-4353-97E3-78BEF5FBF0B4}" dt="2018-09-07T17:59:05.822" v="23" actId="1076"/>
          <ac:picMkLst>
            <pc:docMk/>
            <pc:sldMasterMk cId="0" sldId="2147483681"/>
            <ac:picMk id="3" creationId="{D3917641-D2F9-4B8D-9C17-888CA236A3BA}"/>
          </ac:picMkLst>
        </pc:picChg>
        <pc:picChg chg="add mod">
          <ac:chgData name="Natalie Ivey" userId="2c81a4b0-7596-4a42-b4da-e7aac4dfeff9" providerId="ADAL" clId="{25120B46-5395-4353-97E3-78BEF5FBF0B4}" dt="2018-09-07T17:59:27.163" v="28" actId="1076"/>
          <ac:picMkLst>
            <pc:docMk/>
            <pc:sldMasterMk cId="0" sldId="2147483681"/>
            <ac:picMk id="5" creationId="{0D479964-431A-4861-A350-83CA61064F07}"/>
          </ac:picMkLst>
        </pc:picChg>
        <pc:picChg chg="add mod">
          <ac:chgData name="Natalie Ivey" userId="2c81a4b0-7596-4a42-b4da-e7aac4dfeff9" providerId="ADAL" clId="{25120B46-5395-4353-97E3-78BEF5FBF0B4}" dt="2018-09-07T17:59:36.479" v="30" actId="1076"/>
          <ac:picMkLst>
            <pc:docMk/>
            <pc:sldMasterMk cId="0" sldId="2147483681"/>
            <ac:picMk id="7" creationId="{B0EA113B-3A6D-4FF8-B20B-66A2F9D42990}"/>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67587887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g3d8d696b73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7" name="Google Shape;167;g3d8d696b73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Lesson Agenda  50-65 minutes</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1. Opening </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Unpacking Learning Target (3-4 minutes)</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Examining Row 4 of </a:t>
            </a:r>
            <a:r>
              <a:rPr lang="en" sz="1200" b="1" i="0" u="none" strike="noStrike" cap="none" dirty="0">
                <a:solidFill>
                  <a:srgbClr val="000000"/>
                </a:solidFill>
                <a:latin typeface="Calibri"/>
                <a:ea typeface="Calibri"/>
                <a:cs typeface="Calibri"/>
                <a:sym typeface="Calibri"/>
              </a:rPr>
              <a:t>NYS Writing Rubric </a:t>
            </a:r>
            <a:r>
              <a:rPr lang="en" sz="1200" b="0" i="0" u="none" strike="noStrike" cap="none" dirty="0">
                <a:solidFill>
                  <a:srgbClr val="000000"/>
                </a:solidFill>
                <a:latin typeface="Calibri"/>
                <a:ea typeface="Calibri"/>
                <a:cs typeface="Calibri"/>
                <a:sym typeface="Calibri"/>
              </a:rPr>
              <a:t>(5-8 minutes)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Work Time</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Mini Lesson: Addressing Common Errors (5-10 minutes)</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Return Draft Essays with Feedback (5-7 minutes)</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Essay Revision (25-30 minutes)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Closing and Assessment </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Collecting End of Unit Assessments (2-3 minutes)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Homework (2 minutes)</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If you haven’t already, finish the final draft of your essay to turn in tomorrow, along with the first draft, rubric, and planners.</a:t>
            </a:r>
            <a:endParaRPr dirty="0"/>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 </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8894265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3d8d696b73_0_5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8" name="Google Shape;228;g3d8d696b73_0_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25-30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Individual</a:t>
            </a:r>
            <a:endParaRPr dirty="0"/>
          </a:p>
          <a:p>
            <a:pPr marL="0" marR="0" lvl="0" indent="0" algn="l" rtl="0">
              <a:lnSpc>
                <a:spcPct val="100000"/>
              </a:lnSpc>
              <a:spcBef>
                <a:spcPts val="0"/>
              </a:spcBef>
              <a:spcAft>
                <a:spcPts val="0"/>
              </a:spcAft>
              <a:buClr>
                <a:schemeClr val="dk1"/>
              </a:buClr>
              <a:buSzPts val="1400"/>
              <a:buFont typeface="Arial"/>
              <a:buNone/>
            </a:pPr>
            <a:br>
              <a:rPr lang="en" sz="1200" b="1" i="0" u="none" strike="noStrike" cap="none" dirty="0">
                <a:solidFill>
                  <a:schemeClr val="dk1"/>
                </a:solidFill>
                <a:latin typeface="Calibri"/>
                <a:ea typeface="Calibri"/>
                <a:cs typeface="Calibri"/>
                <a:sym typeface="Calibri"/>
              </a:rPr>
            </a:br>
            <a:r>
              <a:rPr lang="en" sz="1200" b="1" i="0" u="none" strike="noStrike" cap="none" dirty="0">
                <a:solidFill>
                  <a:schemeClr val="dk1"/>
                </a:solidFill>
                <a:latin typeface="Calibri"/>
                <a:ea typeface="Calibri"/>
                <a:cs typeface="Calibri"/>
                <a:sym typeface="Calibri"/>
              </a:rPr>
              <a:t>Work Time C. Essay Revision </a:t>
            </a:r>
            <a:endParaRPr dirty="0"/>
          </a:p>
          <a:p>
            <a:pPr marL="0" marR="0" lvl="0" indent="0" algn="l" rtl="0">
              <a:lnSpc>
                <a:spcPct val="100000"/>
              </a:lnSpc>
              <a:spcBef>
                <a:spcPts val="0"/>
              </a:spcBef>
              <a:spcAft>
                <a:spcPts val="0"/>
              </a:spcAft>
              <a:buClr>
                <a:schemeClr val="dk1"/>
              </a:buClr>
              <a:buSzPts val="1200"/>
              <a:buFont typeface="Arial"/>
              <a:buNone/>
            </a:pPr>
            <a:br>
              <a:rPr lang="en" sz="1200" b="0" i="0" u="none" strike="noStrike" cap="none" dirty="0">
                <a:solidFill>
                  <a:schemeClr val="dk1"/>
                </a:solidFill>
                <a:latin typeface="Calibri"/>
                <a:ea typeface="Calibri"/>
                <a:cs typeface="Calibri"/>
                <a:sym typeface="Calibri"/>
              </a:rPr>
            </a:b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have their novels </a:t>
            </a:r>
            <a:r>
              <a:rPr lang="en" sz="1200" b="0" i="1" u="none" strike="noStrike" cap="none" dirty="0">
                <a:solidFill>
                  <a:schemeClr val="dk1"/>
                </a:solidFill>
                <a:latin typeface="Calibri"/>
                <a:ea typeface="Calibri"/>
                <a:cs typeface="Calibri"/>
                <a:sym typeface="Calibri"/>
              </a:rPr>
              <a:t>Inside Out &amp; Back Again</a:t>
            </a:r>
            <a:r>
              <a:rPr lang="en" sz="1200" b="0" i="0" u="none" strike="noStrike" cap="none" dirty="0">
                <a:solidFill>
                  <a:schemeClr val="dk1"/>
                </a:solidFill>
                <a:latin typeface="Calibri"/>
                <a:ea typeface="Calibri"/>
                <a:cs typeface="Calibri"/>
                <a:sym typeface="Calibri"/>
              </a:rPr>
              <a:t> to add additional details and evidence to their essay.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Be sure the </a:t>
            </a:r>
            <a:r>
              <a:rPr lang="en" sz="1200" b="1" i="0" u="none" strike="noStrike" cap="none" dirty="0">
                <a:solidFill>
                  <a:schemeClr val="dk1"/>
                </a:solidFill>
                <a:latin typeface="Calibri"/>
                <a:ea typeface="Calibri"/>
                <a:cs typeface="Calibri"/>
                <a:sym typeface="Calibri"/>
              </a:rPr>
              <a:t>Citing Books and Articles anchor chart </a:t>
            </a:r>
            <a:r>
              <a:rPr lang="en" sz="1200" b="0" i="0" u="none" strike="noStrike" cap="none" dirty="0">
                <a:solidFill>
                  <a:schemeClr val="dk1"/>
                </a:solidFill>
                <a:latin typeface="Calibri"/>
                <a:ea typeface="Calibri"/>
                <a:cs typeface="Calibri"/>
                <a:sym typeface="Calibri"/>
              </a:rPr>
              <a:t>is posted for student reference.</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Have supplies or technology available for students to use during the revision process. If students used computers in Lesson 17, allow them to use computers to revise.</a:t>
            </a:r>
            <a:endParaRPr dirty="0"/>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Direct students to read the slide as they begin their revisions.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Citing Books and Articles anchor chart </a:t>
            </a:r>
            <a:r>
              <a:rPr lang="en" sz="1200" b="0" i="0" u="none" strike="noStrike" cap="none" dirty="0">
                <a:solidFill>
                  <a:schemeClr val="dk1"/>
                </a:solidFill>
                <a:latin typeface="Calibri"/>
                <a:ea typeface="Calibri"/>
                <a:cs typeface="Calibri"/>
                <a:sym typeface="Calibri"/>
              </a:rPr>
              <a:t>and remind students to cite the surname of the author and page number of their evidence within the essay and to create a Works Cited list at the end of the essay containing all of the books and articles they have cited.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If using computers to word process, students can review and revise. If handwriting, students will need lined paper to write a best copy of their essay incorporating the feedback and learning from the mini lesson.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Circulate around the room, addressing questions. Consider checking in first with students who need extra support to make sure they can use their time well.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When a few minutes are left, if working on computers, ask students to save their work.</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correcting and revising their first drafts either on paper or word processor.</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Use this revision time to conference with students who are having difficulty revising. Provide additional feedback and suggestions to guide them through this process.</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7921449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3d8d696b73_0_5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5" name="Google Shape;235;g3d8d696b73_0_5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2-3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a:t>
            </a:r>
            <a:r>
              <a:rPr lang="en-US" sz="1200" b="1" i="0" u="none" strike="noStrike" cap="none" dirty="0">
                <a:solidFill>
                  <a:schemeClr val="dk1"/>
                </a:solidFill>
                <a:latin typeface="Calibri"/>
                <a:ea typeface="Calibri"/>
                <a:cs typeface="Calibri"/>
                <a:sym typeface="Calibri"/>
              </a:rPr>
              <a:t> Whole Class</a:t>
            </a:r>
            <a:endParaRPr dirty="0"/>
          </a:p>
          <a:p>
            <a:pPr marL="0" marR="0" lvl="0" indent="0" algn="l" rtl="0">
              <a:lnSpc>
                <a:spcPct val="100000"/>
              </a:lnSpc>
              <a:spcBef>
                <a:spcPts val="0"/>
              </a:spcBef>
              <a:spcAft>
                <a:spcPts val="0"/>
              </a:spcAft>
              <a:buClr>
                <a:schemeClr val="dk1"/>
              </a:buClr>
              <a:buSzPts val="1400"/>
              <a:buFont typeface="Arial"/>
              <a:buNone/>
            </a:pPr>
            <a:br>
              <a:rPr lang="en" sz="1200" b="1" i="0" u="none" strike="noStrike" cap="none" dirty="0">
                <a:solidFill>
                  <a:schemeClr val="dk1"/>
                </a:solidFill>
                <a:latin typeface="Calibri"/>
                <a:ea typeface="Calibri"/>
                <a:cs typeface="Calibri"/>
                <a:sym typeface="Calibri"/>
              </a:rPr>
            </a:br>
            <a:r>
              <a:rPr lang="en" sz="1200" b="1" i="0" u="none" strike="noStrike" cap="none" dirty="0">
                <a:solidFill>
                  <a:schemeClr val="dk1"/>
                </a:solidFill>
                <a:latin typeface="Calibri"/>
                <a:ea typeface="Calibri"/>
                <a:cs typeface="Calibri"/>
                <a:sym typeface="Calibri"/>
              </a:rPr>
              <a:t>A. Collecting End of Unit Assessments  </a:t>
            </a:r>
            <a:endParaRPr dirty="0"/>
          </a:p>
          <a:p>
            <a:pPr marL="0" marR="0" lvl="0" indent="0" algn="l" rtl="0">
              <a:lnSpc>
                <a:spcPct val="100000"/>
              </a:lnSpc>
              <a:spcBef>
                <a:spcPts val="0"/>
              </a:spcBef>
              <a:spcAft>
                <a:spcPts val="0"/>
              </a:spcAft>
              <a:buClr>
                <a:schemeClr val="dk1"/>
              </a:buClr>
              <a:buSzPts val="1200"/>
              <a:buFont typeface="Arial"/>
              <a:buNone/>
            </a:pPr>
            <a:br>
              <a:rPr lang="en" sz="1200" b="0" i="0" u="none" strike="noStrike" cap="none" dirty="0">
                <a:solidFill>
                  <a:schemeClr val="dk1"/>
                </a:solidFill>
                <a:latin typeface="Calibri"/>
                <a:ea typeface="Calibri"/>
                <a:cs typeface="Calibri"/>
                <a:sym typeface="Calibri"/>
              </a:rPr>
            </a:b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Some students may not finish their final draft during this lesson. Based on whether or not you want this to be a timed assessment, consider whether to give students who still want more time the option of finishing for homework.</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Give students specific positive praise for perseverance you observed.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Collect the final drafts from those students who feel that they have finished (plus all of their organizers and planners).</a:t>
            </a:r>
            <a:endParaRPr dirty="0"/>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	</a:t>
            </a:r>
            <a:endParaRPr dirty="0"/>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have a completed final draft.</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Provide extended time for students requiring it to complete their essay revision. </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341062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3d8d696b73_0_63: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2" name="Google Shape;242;g3d8d696b73_0_6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a:solidFill>
                  <a:schemeClr val="dk1"/>
                </a:solidFill>
                <a:latin typeface="Calibri"/>
                <a:ea typeface="Calibri"/>
                <a:cs typeface="Calibri"/>
                <a:sym typeface="Calibri"/>
              </a:rPr>
              <a:t>Grouping</a:t>
            </a:r>
            <a:r>
              <a:rPr lang="en" sz="1200" b="1" i="0" u="none" strike="noStrike" cap="none" dirty="0">
                <a:solidFill>
                  <a:schemeClr val="dk1"/>
                </a:solidFill>
                <a:latin typeface="Calibri"/>
                <a:ea typeface="Calibri"/>
                <a:cs typeface="Calibri"/>
                <a:sym typeface="Calibri"/>
              </a:rPr>
              <a:t>: Whole Class</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Only use this slide if you decide to allow students time to finish for homework.</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Display the slide.</a:t>
            </a:r>
            <a:br>
              <a:rPr lang="en" sz="1200" b="0" i="0" u="none" strike="noStrike" cap="none" dirty="0">
                <a:solidFill>
                  <a:schemeClr val="dk1"/>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None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dirty="0"/>
              <a:t> </a:t>
            </a:r>
            <a:r>
              <a:rPr lang="en" sz="1200" b="0" i="0" u="none" strike="noStrike" cap="none" dirty="0">
                <a:solidFill>
                  <a:schemeClr val="dk1"/>
                </a:solidFill>
                <a:latin typeface="Calibri"/>
                <a:ea typeface="Calibri"/>
                <a:cs typeface="Calibri"/>
                <a:sym typeface="Calibri"/>
              </a:rPr>
              <a:t>None</a:t>
            </a:r>
            <a:endParaRPr dirty="0"/>
          </a:p>
        </p:txBody>
      </p:sp>
    </p:spTree>
    <p:extLst>
      <p:ext uri="{BB962C8B-B14F-4D97-AF65-F5344CB8AC3E}">
        <p14:creationId xmlns:p14="http://schemas.microsoft.com/office/powerpoint/2010/main" val="19111206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830474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4" name="Google Shape;134;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By the end of Unit 2, you will really know your students. At this point, you will be ready to introduce more activities to rotate students through during the small group block time daily.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None/>
            </a:pPr>
            <a:r>
              <a:rPr lang="en" sz="1200">
                <a:latin typeface="Calibri"/>
                <a:ea typeface="Calibri"/>
                <a:cs typeface="Calibri"/>
                <a:sym typeface="Calibri"/>
              </a:rPr>
              <a:t>Teacher Actions: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three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The students who still need to work on fluency will stay with you and continue to hear the text read aloud as they follow along</a:t>
            </a:r>
            <a:r>
              <a:rPr lang="en" sz="1200" i="1">
                <a:latin typeface="Calibri"/>
                <a:ea typeface="Calibri"/>
                <a:cs typeface="Calibri"/>
                <a:sym typeface="Calibri"/>
              </a:rPr>
              <a:t>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Make sure you are using the selection for the next day for fluency practice, both following along and for student repeated practice.</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Another group of students, who are more fluent but have trouble completing homework, should read the selection for the next day’s lesson to themselves.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The third group of students can start picking and reading the Scholastic books during this time. This will grow their knowledge and vocabulary since the books are connected to topics they’ve been studying.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None/>
            </a:pPr>
            <a:r>
              <a:rPr lang="en" sz="1200">
                <a:latin typeface="Calibri"/>
                <a:ea typeface="Calibri"/>
                <a:cs typeface="Calibri"/>
                <a:sym typeface="Calibri"/>
              </a:rPr>
              <a:t>Student Look-fors/Listen-fors: None</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30668459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0" name="Google Shape;140;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6 </a:t>
            </a:r>
            <a:r>
              <a:rPr lang="en" sz="1200" b="1">
                <a:latin typeface="Calibri"/>
                <a:ea typeface="Calibri"/>
                <a:cs typeface="Calibri"/>
                <a:sym typeface="Calibri"/>
              </a:rPr>
              <a:t>-</a:t>
            </a:r>
            <a:r>
              <a:rPr lang="en" sz="1200" b="1" i="0" u="none" strike="noStrike" cap="none">
                <a:solidFill>
                  <a:schemeClr val="dk1"/>
                </a:solidFill>
                <a:latin typeface="Calibri"/>
                <a:ea typeface="Calibri"/>
                <a:cs typeface="Calibri"/>
                <a:sym typeface="Calibri"/>
              </a:rPr>
              <a:t> 1</a:t>
            </a:r>
            <a:r>
              <a:rPr lang="en" sz="1200" b="1">
                <a:solidFill>
                  <a:schemeClr val="dk1"/>
                </a:solidFill>
                <a:latin typeface="Calibri"/>
                <a:ea typeface="Calibri"/>
                <a:cs typeface="Calibri"/>
                <a:sym typeface="Calibri"/>
              </a:rPr>
              <a:t>2</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Student Grouping: three differentiated groups</a:t>
            </a:r>
            <a:endParaRPr sz="1200" b="1">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a:solidFill>
                  <a:schemeClr val="dk1"/>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Get your independent reading groups organized and then bring the students who need fluency work and to hear the reading for the next lesson read aloud together near you.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aloud a short section (half a page) of the core text. Make sure every student has the right page open and has a pencil and is prepared to follow-along.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M</a:t>
            </a:r>
            <a:r>
              <a:rPr lang="en" sz="1200" i="0" u="none" strike="noStrike" cap="none">
                <a:solidFill>
                  <a:schemeClr val="dk1"/>
                </a:solidFill>
                <a:latin typeface="Calibri"/>
                <a:ea typeface="Calibri"/>
                <a:cs typeface="Calibri"/>
                <a:sym typeface="Calibri"/>
              </a:rPr>
              <a:t>ake sure everyone is following along. Stop once in the beginning, once in middle and once toward the end</a:t>
            </a:r>
            <a:r>
              <a:rPr lang="en" sz="1200">
                <a:solidFill>
                  <a:schemeClr val="dk1"/>
                </a:solidFill>
                <a:latin typeface="Calibri"/>
                <a:ea typeface="Calibri"/>
                <a:cs typeface="Calibri"/>
                <a:sym typeface="Calibri"/>
              </a:rPr>
              <a:t> to make sure</a:t>
            </a:r>
            <a:r>
              <a:rPr lang="en" sz="1200" i="0" u="none" strike="noStrike" cap="non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at some point,</a:t>
            </a:r>
            <a:r>
              <a:rPr lang="en" sz="1200" i="0" u="none" strike="noStrike" cap="none">
                <a:solidFill>
                  <a:schemeClr val="dk1"/>
                </a:solidFill>
                <a:latin typeface="Calibri"/>
                <a:ea typeface="Calibri"/>
                <a:cs typeface="Calibri"/>
                <a:sym typeface="Calibri"/>
              </a:rPr>
              <a:t> students will learn to follow along and will generally find it satisfying. Remind them every </a:t>
            </a:r>
            <a:r>
              <a:rPr lang="en" sz="1200">
                <a:solidFill>
                  <a:schemeClr val="dk1"/>
                </a:solidFill>
                <a:latin typeface="Calibri"/>
                <a:ea typeface="Calibri"/>
                <a:cs typeface="Calibri"/>
                <a:sym typeface="Calibri"/>
              </a:rPr>
              <a:t>few days</a:t>
            </a:r>
            <a:r>
              <a:rPr lang="en" sz="1200" i="0" u="none" strike="noStrike" cap="none">
                <a:solidFill>
                  <a:schemeClr val="dk1"/>
                </a:solidFill>
                <a:latin typeface="Calibri"/>
                <a:ea typeface="Calibri"/>
                <a:cs typeface="Calibri"/>
                <a:sym typeface="Calibri"/>
              </a:rPr>
              <a:t> how this helps them get fluent and how fluency helps them understand).</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If you need to,</a:t>
            </a:r>
            <a:r>
              <a:rPr lang="en" sz="1200" i="0" u="none" strike="noStrike" cap="none">
                <a:solidFill>
                  <a:schemeClr val="dk1"/>
                </a:solidFill>
                <a:latin typeface="Calibri"/>
                <a:ea typeface="Calibri"/>
                <a:cs typeface="Calibri"/>
                <a:sym typeface="Calibri"/>
              </a:rPr>
              <a:t> cold call on students to s</a:t>
            </a:r>
            <a:r>
              <a:rPr lang="en" sz="1200">
                <a:solidFill>
                  <a:schemeClr val="dk1"/>
                </a:solidFill>
                <a:latin typeface="Calibri"/>
                <a:ea typeface="Calibri"/>
                <a:cs typeface="Calibri"/>
                <a:sym typeface="Calibri"/>
              </a:rPr>
              <a:t>ay what the next word is in the reading</a:t>
            </a:r>
            <a:r>
              <a:rPr lang="en" sz="1200" i="0" u="none" strike="noStrike" cap="non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Student have to learn they are accountable to be following exactly where the reader is or they will not improve their fluency.  </a:t>
            </a:r>
            <a:r>
              <a:rPr lang="en" sz="1200" i="0" u="none" strike="noStrike" cap="none">
                <a:solidFill>
                  <a:schemeClr val="dk1"/>
                </a:solidFill>
                <a:latin typeface="Calibri"/>
                <a:ea typeface="Calibri"/>
                <a:cs typeface="Calibri"/>
                <a:sym typeface="Calibri"/>
              </a:rPr>
              <a:t>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Remind students: </a:t>
            </a:r>
            <a:r>
              <a:rPr lang="en" sz="1200" i="1" u="none" strike="noStrike" cap="none">
                <a:solidFill>
                  <a:schemeClr val="dk1"/>
                </a:solidFill>
                <a:latin typeface="Calibri"/>
                <a:ea typeface="Calibri"/>
                <a:cs typeface="Calibri"/>
                <a:sym typeface="Calibri"/>
              </a:rPr>
              <a:t>“</a:t>
            </a:r>
            <a:r>
              <a:rPr lang="en" sz="1200" i="1">
                <a:solidFill>
                  <a:schemeClr val="dk1"/>
                </a:solidFill>
                <a:latin typeface="Calibri"/>
                <a:ea typeface="Calibri"/>
                <a:cs typeface="Calibri"/>
                <a:sym typeface="Calibri"/>
              </a:rPr>
              <a:t>I’ll repeat what I just read,</a:t>
            </a:r>
            <a:r>
              <a:rPr lang="en" sz="1200" i="1" u="none" strike="noStrike" cap="none">
                <a:solidFill>
                  <a:schemeClr val="dk1"/>
                </a:solidFill>
                <a:latin typeface="Calibri"/>
                <a:ea typeface="Calibri"/>
                <a:cs typeface="Calibri"/>
                <a:sym typeface="Calibri"/>
              </a:rPr>
              <a:t> </a:t>
            </a:r>
            <a:r>
              <a:rPr lang="en" sz="1200" i="1">
                <a:solidFill>
                  <a:schemeClr val="dk1"/>
                </a:solidFill>
                <a:latin typeface="Calibri"/>
                <a:ea typeface="Calibri"/>
                <a:cs typeface="Calibri"/>
                <a:sym typeface="Calibri"/>
              </a:rPr>
              <a:t>and</a:t>
            </a:r>
            <a:r>
              <a:rPr lang="en" sz="1200" i="1" u="none" strike="noStrike" cap="none">
                <a:solidFill>
                  <a:schemeClr val="dk1"/>
                </a:solidFill>
                <a:latin typeface="Calibri"/>
                <a:ea typeface="Calibri"/>
                <a:cs typeface="Calibri"/>
                <a:sym typeface="Calibri"/>
              </a:rPr>
              <a:t> this time when finished I will ask you to think what the gist is of this excerpt.”</a:t>
            </a:r>
            <a:endParaRPr sz="1200" i="1">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a:t>
            </a:r>
            <a:r>
              <a:rPr lang="en" sz="1200" i="0" u="none" strike="noStrike" cap="none">
                <a:solidFill>
                  <a:schemeClr val="dk1"/>
                </a:solidFill>
                <a:latin typeface="Calibri"/>
                <a:ea typeface="Calibri"/>
                <a:cs typeface="Calibri"/>
                <a:sym typeface="Calibri"/>
              </a:rPr>
              <a:t>sk students to do a Think Pair Share about the gist of the excerpt.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Make sure students are tracking with you while you are reading. Otherwise, they will not improve their reading fluency.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p:txBody>
      </p:sp>
      <p:sp>
        <p:nvSpPr>
          <p:cNvPr id="141" name="Google Shape;141;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815916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the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faster with these activities.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8" name="Google Shape;148;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594570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4</a:t>
            </a:r>
            <a:r>
              <a:rPr lang="en" sz="1200" b="1" i="0" u="none" strike="noStrike" cap="none">
                <a:solidFill>
                  <a:schemeClr val="dk1"/>
                </a:solidFill>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Do this only once each small group block, now that you have your smaller group. That way you will be able to move through more of the reading for the next class and students will get more time following along in their heads while a fluent reader reads aloud. </a:t>
            </a:r>
            <a:endParaRPr sz="120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 “whisper reading” before they read aloud so the room doesn’t get too noisy.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Monitor your group to make sure students are on task and taking turns reading for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5" name="Google Shape;155;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022579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3d8d696b73_0_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3" name="Google Shape;173;g3d8d696b73_0_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Materials to read and review in preparation:</a:t>
            </a:r>
            <a:endParaRPr sz="1200" b="0" i="0" u="none" strike="noStrike" cap="none">
              <a:solidFill>
                <a:schemeClr val="dk1"/>
              </a:solidFill>
              <a:latin typeface="Calibri"/>
              <a:ea typeface="Calibri"/>
              <a:cs typeface="Calibri"/>
              <a:sym typeface="Calibri"/>
            </a:endParaRPr>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a:solidFill>
                  <a:schemeClr val="dk1"/>
                </a:solidFill>
                <a:latin typeface="Calibri"/>
                <a:ea typeface="Calibri"/>
                <a:cs typeface="Calibri"/>
                <a:sym typeface="Calibri"/>
              </a:rPr>
              <a:t>In advance, be sure to have reviewed students’ drafts (from Lesson 17). </a:t>
            </a:r>
            <a:endParaRPr/>
          </a:p>
          <a:p>
            <a:pPr marL="781050" marR="0" lvl="1" indent="-171450" algn="l" rtl="0">
              <a:lnSpc>
                <a:spcPct val="100000"/>
              </a:lnSpc>
              <a:spcBef>
                <a:spcPts val="0"/>
              </a:spcBef>
              <a:spcAft>
                <a:spcPts val="0"/>
              </a:spcAft>
              <a:buClr>
                <a:schemeClr val="dk1"/>
              </a:buClr>
              <a:buSzPts val="1200"/>
              <a:buFont typeface="Courier New"/>
              <a:buChar char="o"/>
            </a:pPr>
            <a:r>
              <a:rPr lang="en" sz="1200" b="0" i="0" u="none" strike="noStrike" cap="none">
                <a:solidFill>
                  <a:schemeClr val="dk1"/>
                </a:solidFill>
                <a:latin typeface="Calibri"/>
                <a:ea typeface="Calibri"/>
                <a:cs typeface="Calibri"/>
                <a:sym typeface="Calibri"/>
              </a:rPr>
              <a:t>Give specific positive feedback for at least one thing each student did well. </a:t>
            </a:r>
            <a:endParaRPr/>
          </a:p>
          <a:p>
            <a:pPr marL="781050" marR="0" lvl="1" indent="-171450" algn="l" rtl="0">
              <a:lnSpc>
                <a:spcPct val="100000"/>
              </a:lnSpc>
              <a:spcBef>
                <a:spcPts val="0"/>
              </a:spcBef>
              <a:spcAft>
                <a:spcPts val="0"/>
              </a:spcAft>
              <a:buClr>
                <a:schemeClr val="dk1"/>
              </a:buClr>
              <a:buSzPts val="1200"/>
              <a:buFont typeface="Courier New"/>
              <a:buChar char="o"/>
            </a:pPr>
            <a:r>
              <a:rPr lang="en" sz="1200" b="0" i="0" u="none" strike="noStrike" cap="none">
                <a:solidFill>
                  <a:schemeClr val="dk1"/>
                </a:solidFill>
                <a:latin typeface="Calibri"/>
                <a:ea typeface="Calibri"/>
                <a:cs typeface="Calibri"/>
                <a:sym typeface="Calibri"/>
              </a:rPr>
              <a:t>Provide at least one specific area of focus for each student for revision. </a:t>
            </a:r>
            <a:endParaRPr/>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a:solidFill>
                  <a:schemeClr val="dk1"/>
                </a:solidFill>
                <a:latin typeface="Calibri"/>
                <a:ea typeface="Calibri"/>
                <a:cs typeface="Calibri"/>
                <a:sym typeface="Calibri"/>
              </a:rPr>
              <a:t>As you read the students’ drafts, compile a list of common errors in grammar/usage.</a:t>
            </a:r>
            <a:endParaRPr/>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a:solidFill>
                  <a:schemeClr val="dk1"/>
                </a:solidFill>
                <a:latin typeface="Calibri"/>
                <a:ea typeface="Calibri"/>
                <a:cs typeface="Calibri"/>
                <a:sym typeface="Calibri"/>
              </a:rPr>
              <a:t>Create a mini-lesson for Work Time A based on the most common convention error made in the students’ drafts.</a:t>
            </a:r>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594949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3d8d696b73_0_1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9" name="Google Shape;179;g3d8d696b73_0_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Writer’s Glossary for Row 4 of the NYS Writing Rubric </a:t>
            </a:r>
            <a:r>
              <a:rPr lang="en" sz="1200" b="0" i="0" u="none" strike="noStrike" cap="none" dirty="0">
                <a:solidFill>
                  <a:schemeClr val="dk1"/>
                </a:solidFill>
                <a:latin typeface="Calibri"/>
                <a:ea typeface="Calibri"/>
                <a:cs typeface="Calibri"/>
                <a:sym typeface="Calibri"/>
              </a:rPr>
              <a:t>(one per student)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br>
              <a:rPr lang="en" sz="1200" b="0" i="0" u="none" strike="noStrike" cap="none" dirty="0">
                <a:solidFill>
                  <a:schemeClr val="dk1"/>
                </a:solidFill>
                <a:latin typeface="Calibri"/>
                <a:ea typeface="Calibri"/>
                <a:cs typeface="Calibri"/>
                <a:sym typeface="Calibri"/>
              </a:rPr>
            </a:br>
            <a:r>
              <a:rPr lang="en" sz="1200" b="0" i="0" u="none" strike="noStrike" cap="none" dirty="0">
                <a:solidFill>
                  <a:schemeClr val="dk1"/>
                </a:solidFill>
                <a:latin typeface="Calibri"/>
                <a:ea typeface="Calibri"/>
                <a:cs typeface="Calibri"/>
                <a:sym typeface="Calibri"/>
              </a:rPr>
              <a:t>Review these protocols before teaching. They are all used in this lesson and can be found in the appendix:</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Think-Pair-Share</a:t>
            </a:r>
            <a:endParaRPr dirty="0"/>
          </a:p>
          <a:p>
            <a:pPr marL="3238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Inside Out &amp; Back Again </a:t>
            </a:r>
            <a:r>
              <a:rPr lang="en" sz="1200" b="0" i="0" u="none" strike="noStrike" cap="none" dirty="0">
                <a:solidFill>
                  <a:schemeClr val="dk1"/>
                </a:solidFill>
                <a:latin typeface="Calibri"/>
                <a:ea typeface="Calibri"/>
                <a:cs typeface="Calibri"/>
                <a:sym typeface="Calibri"/>
              </a:rPr>
              <a:t>(book; one per student)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NYS Grade 6-9 Expository Writing Evaluation Rubric </a:t>
            </a:r>
            <a:r>
              <a:rPr lang="en" sz="1200" b="0" i="0" u="none" strike="noStrike" cap="none" dirty="0">
                <a:solidFill>
                  <a:schemeClr val="dk1"/>
                </a:solidFill>
                <a:latin typeface="Calibri"/>
                <a:ea typeface="Calibri"/>
                <a:cs typeface="Calibri"/>
                <a:sym typeface="Calibri"/>
              </a:rPr>
              <a:t>(from Lesson 11)</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draft essays (from Lesson 17; with teacher feedback)</a:t>
            </a:r>
            <a:endParaRPr b="0" dirty="0"/>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Citing Books and Articles anchor chart </a:t>
            </a:r>
            <a:r>
              <a:rPr lang="en" sz="1200" b="0" i="0" u="none" strike="noStrike" cap="none" dirty="0">
                <a:solidFill>
                  <a:schemeClr val="dk1"/>
                </a:solidFill>
                <a:latin typeface="Calibri"/>
                <a:ea typeface="Calibri"/>
                <a:cs typeface="Calibri"/>
                <a:sym typeface="Calibri"/>
              </a:rPr>
              <a:t>(from Lesson 16)</a:t>
            </a:r>
            <a:endParaRPr dirty="0"/>
          </a:p>
          <a:p>
            <a:pPr marL="171450" marR="0" lvl="0" indent="-1016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Prepare classroom systems for active learning: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Materials for student writing (computers or lined paper)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Post: </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Learning Targets</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Citing Books and Articles anchor chart</a:t>
            </a:r>
            <a:endParaRPr sz="1200" b="1"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979711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3d8d696b73_0_1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5" name="Google Shape;185;g3d8d696b73_0_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Clr>
                <a:schemeClr val="dk1"/>
              </a:buClr>
              <a:buSzPts val="3400"/>
              <a:buFont typeface="Century Gothic"/>
              <a:buNone/>
            </a:pPr>
            <a:r>
              <a:rPr lang="en" sz="1200" b="1">
                <a:solidFill>
                  <a:schemeClr val="dk1"/>
                </a:solidFill>
                <a:latin typeface="Calibri"/>
                <a:ea typeface="Calibri"/>
                <a:cs typeface="Calibri"/>
                <a:sym typeface="Calibri"/>
              </a:rPr>
              <a:t>End of Unit 2 Assessment, Part Two</a:t>
            </a:r>
            <a:r>
              <a:rPr lang="en" sz="1200">
                <a:solidFill>
                  <a:schemeClr val="dk1"/>
                </a:solidFill>
                <a:latin typeface="Calibri"/>
                <a:ea typeface="Calibri"/>
                <a:cs typeface="Calibri"/>
                <a:sym typeface="Calibri"/>
              </a:rPr>
              <a:t>: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Final Draft of Analytical Essay</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a:solidFill>
                  <a:srgbClr val="000000"/>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a:solidFill>
                  <a:srgbClr val="000000"/>
                </a:solidFill>
                <a:latin typeface="Calibri"/>
                <a:ea typeface="Calibri"/>
                <a:cs typeface="Calibri"/>
                <a:sym typeface="Calibri"/>
              </a:rPr>
              <a:t>Display the slide.</a:t>
            </a:r>
            <a:endParaRPr sz="1200">
              <a:latin typeface="Calibri"/>
              <a:ea typeface="Calibri"/>
              <a:cs typeface="Calibri"/>
              <a:sym typeface="Calibri"/>
            </a:endParaRPr>
          </a:p>
          <a:p>
            <a:pPr marL="0" marR="0" lvl="0" indent="0" algn="l" rtl="0">
              <a:lnSpc>
                <a:spcPct val="100000"/>
              </a:lnSpc>
              <a:spcBef>
                <a:spcPts val="0"/>
              </a:spcBef>
              <a:spcAft>
                <a:spcPts val="0"/>
              </a:spcAft>
              <a:buNone/>
            </a:pP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3380276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3d8d696b73_0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0" name="Google Shape;190;g3d8d696b73_0_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None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Display the slide.</a:t>
            </a:r>
            <a:br>
              <a:rPr lang="en" sz="1200" b="0" i="0" u="none" strike="noStrike" cap="none" dirty="0">
                <a:solidFill>
                  <a:schemeClr val="dk1"/>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None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dirty="0"/>
              <a:t> </a:t>
            </a:r>
            <a:r>
              <a:rPr lang="en" sz="1200" b="0" i="0" u="none" strike="noStrike" cap="none" dirty="0">
                <a:solidFill>
                  <a:schemeClr val="dk1"/>
                </a:solidFill>
                <a:latin typeface="Calibri"/>
                <a:ea typeface="Calibri"/>
                <a:cs typeface="Calibri"/>
                <a:sym typeface="Calibri"/>
              </a:rPr>
              <a:t>None</a:t>
            </a:r>
            <a:endParaRPr dirty="0"/>
          </a:p>
        </p:txBody>
      </p:sp>
    </p:spTree>
    <p:extLst>
      <p:ext uri="{BB962C8B-B14F-4D97-AF65-F5344CB8AC3E}">
        <p14:creationId xmlns:p14="http://schemas.microsoft.com/office/powerpoint/2010/main" val="26929737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3d8d696b73_0_2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7" name="Google Shape;197;g3d8d696b73_0_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3-4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 Partners</a:t>
            </a:r>
            <a:endParaRPr dirty="0"/>
          </a:p>
          <a:p>
            <a:pPr marL="0" marR="0" lvl="0" indent="0" algn="l" rtl="0">
              <a:lnSpc>
                <a:spcPct val="100000"/>
              </a:lnSpc>
              <a:spcBef>
                <a:spcPts val="0"/>
              </a:spcBef>
              <a:spcAft>
                <a:spcPts val="0"/>
              </a:spcAft>
              <a:buClr>
                <a:schemeClr val="dk1"/>
              </a:buClr>
              <a:buSzPts val="1400"/>
              <a:buFont typeface="Arial"/>
              <a:buNone/>
            </a:pPr>
            <a:br>
              <a:rPr lang="en" sz="1200" b="1" i="0" u="none" strike="noStrike" cap="none" dirty="0">
                <a:solidFill>
                  <a:schemeClr val="dk1"/>
                </a:solidFill>
                <a:latin typeface="Calibri"/>
                <a:ea typeface="Calibri"/>
                <a:cs typeface="Calibri"/>
                <a:sym typeface="Calibri"/>
              </a:rPr>
            </a:br>
            <a:r>
              <a:rPr lang="en" sz="1200" b="1" i="0" u="none" strike="noStrike" cap="none" dirty="0">
                <a:solidFill>
                  <a:schemeClr val="dk1"/>
                </a:solidFill>
                <a:latin typeface="Calibri"/>
                <a:ea typeface="Calibri"/>
                <a:cs typeface="Calibri"/>
                <a:sym typeface="Calibri"/>
              </a:rPr>
              <a:t>Opening A. Unpacking Learning Target </a:t>
            </a:r>
            <a:endParaRPr dirty="0"/>
          </a:p>
          <a:p>
            <a:pPr marL="0" marR="0" lvl="0" indent="0" algn="l" rtl="0">
              <a:lnSpc>
                <a:spcPct val="100000"/>
              </a:lnSpc>
              <a:spcBef>
                <a:spcPts val="0"/>
              </a:spcBef>
              <a:spcAft>
                <a:spcPts val="0"/>
              </a:spcAft>
              <a:buClr>
                <a:schemeClr val="dk1"/>
              </a:buClr>
              <a:buSzPts val="1200"/>
              <a:buFont typeface="Arial"/>
              <a:buNone/>
            </a:pPr>
            <a:br>
              <a:rPr lang="en" sz="1200" b="0" i="0" u="none" strike="noStrike" cap="none" dirty="0">
                <a:solidFill>
                  <a:schemeClr val="dk1"/>
                </a:solidFill>
                <a:latin typeface="Calibri"/>
                <a:ea typeface="Calibri"/>
                <a:cs typeface="Calibri"/>
                <a:sym typeface="Calibri"/>
              </a:rPr>
            </a:b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The review of the learning targets is yet another identifier of what is expected on the student essays. </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the class to read the learning target with you.</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Think-Pair-Share with a student near them:</a:t>
            </a:r>
            <a:r>
              <a:rPr lang="en" sz="1200" b="0" i="1" u="none" strike="noStrike" cap="none" dirty="0">
                <a:solidFill>
                  <a:schemeClr val="dk1"/>
                </a:solidFill>
                <a:latin typeface="Calibri"/>
                <a:ea typeface="Calibri"/>
                <a:cs typeface="Calibri"/>
                <a:sym typeface="Calibri"/>
              </a:rPr>
              <a:t> "How can feedback from your teacher be helpful as you revise your essay?"</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Emphasize that writing well is hard</a:t>
            </a:r>
            <a:r>
              <a:rPr lang="en" sz="1200" dirty="0">
                <a:solidFill>
                  <a:schemeClr val="dk1"/>
                </a:solidFill>
                <a:latin typeface="Calibri"/>
                <a:ea typeface="Calibri"/>
                <a:cs typeface="Calibri"/>
                <a:sym typeface="Calibri"/>
              </a:rPr>
              <a:t>, but satisfying</a:t>
            </a:r>
            <a:r>
              <a:rPr lang="en" sz="1200" b="0" i="0" u="none" strike="noStrike" cap="none" dirty="0">
                <a:solidFill>
                  <a:schemeClr val="dk1"/>
                </a:solidFill>
                <a:latin typeface="Calibri"/>
                <a:ea typeface="Calibri"/>
                <a:cs typeface="Calibri"/>
                <a:sym typeface="Calibri"/>
              </a:rPr>
              <a:t>, and revision is important to make one’s message as clear as possible for one’s readers.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Encourage students and thank them in advance for showing persistence and stamina. Revising is difficult, but it is one of the things that can help make a good essay great. </a:t>
            </a:r>
            <a:endParaRPr dirty="0"/>
          </a:p>
          <a:p>
            <a:pPr marL="228600" marR="0" lvl="0" indent="-15240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As students share with their partners, listen for specific goals for revision</a:t>
            </a:r>
            <a:r>
              <a:rPr lang="en" sz="1200" b="0" i="1" u="none" strike="noStrike" cap="none" dirty="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For example, </a:t>
            </a:r>
            <a:r>
              <a:rPr lang="en-US" sz="1200" b="0" i="0" u="none" strike="noStrike" cap="none" dirty="0">
                <a:solidFill>
                  <a:schemeClr val="dk1"/>
                </a:solidFill>
                <a:latin typeface="Calibri"/>
                <a:ea typeface="Calibri"/>
                <a:cs typeface="Calibri"/>
                <a:sym typeface="Calibri"/>
              </a:rPr>
              <a:t>“</a:t>
            </a:r>
            <a:r>
              <a:rPr lang="en" sz="1200" b="0" i="0" u="none" strike="noStrike" cap="none" dirty="0">
                <a:solidFill>
                  <a:schemeClr val="dk1"/>
                </a:solidFill>
                <a:latin typeface="Calibri"/>
                <a:ea typeface="Calibri"/>
                <a:cs typeface="Calibri"/>
                <a:sym typeface="Calibri"/>
              </a:rPr>
              <a:t>make my introduction stronger, add more evidence/details from the text, etc.</a:t>
            </a:r>
            <a:r>
              <a:rPr lang="en-US" sz="1200" b="0" i="0" u="none" strike="noStrike" cap="none" dirty="0">
                <a:solidFill>
                  <a:schemeClr val="dk1"/>
                </a:solidFill>
                <a:latin typeface="Calibri"/>
                <a:ea typeface="Calibri"/>
                <a:cs typeface="Calibri"/>
                <a:sym typeface="Calibri"/>
              </a:rPr>
              <a:t>”</a:t>
            </a:r>
            <a:endParaRPr i="0"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If students aren’t sharing ideas for revision, probe their thinking about their essay: </a:t>
            </a:r>
            <a:r>
              <a:rPr lang="en" sz="1200" b="0" i="1" u="none" strike="noStrike" cap="none" dirty="0">
                <a:solidFill>
                  <a:schemeClr val="dk1"/>
                </a:solidFill>
                <a:latin typeface="Calibri"/>
                <a:ea typeface="Calibri"/>
                <a:cs typeface="Calibri"/>
                <a:sym typeface="Calibri"/>
              </a:rPr>
              <a:t>“What did you do well? What do you think you could improve on in your final draft? How can you do that?”</a:t>
            </a:r>
            <a:endParaRPr dirty="0"/>
          </a:p>
          <a:p>
            <a:pPr marL="457200" marR="0" lvl="0" indent="-228600" algn="l" rtl="0">
              <a:lnSpc>
                <a:spcPct val="100000"/>
              </a:lnSpc>
              <a:spcBef>
                <a:spcPts val="0"/>
              </a:spcBef>
              <a:spcAft>
                <a:spcPts val="0"/>
              </a:spcAft>
              <a:buClr>
                <a:schemeClr val="dk1"/>
              </a:buClr>
              <a:buSzPts val="1200"/>
              <a:buFont typeface="Calibri"/>
              <a:buNone/>
            </a:pP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28418049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3d8d696b73_0_32: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6" name="Google Shape;206;g3d8d696b73_0_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5-8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a:t>
            </a:r>
            <a:endParaRPr dirty="0"/>
          </a:p>
          <a:p>
            <a:pPr marL="0" marR="0" lvl="0" indent="0" algn="l" rtl="0">
              <a:lnSpc>
                <a:spcPct val="100000"/>
              </a:lnSpc>
              <a:spcBef>
                <a:spcPts val="0"/>
              </a:spcBef>
              <a:spcAft>
                <a:spcPts val="0"/>
              </a:spcAft>
              <a:buClr>
                <a:schemeClr val="dk1"/>
              </a:buClr>
              <a:buSzPts val="1400"/>
              <a:buFont typeface="Arial"/>
              <a:buNone/>
            </a:pPr>
            <a:br>
              <a:rPr lang="en" sz="1200" b="1" i="0" u="none" strike="noStrike" cap="none" dirty="0">
                <a:solidFill>
                  <a:schemeClr val="dk1"/>
                </a:solidFill>
                <a:latin typeface="Calibri"/>
                <a:ea typeface="Calibri"/>
                <a:cs typeface="Calibri"/>
                <a:sym typeface="Calibri"/>
              </a:rPr>
            </a:br>
            <a:r>
              <a:rPr lang="en" sz="1200" b="1" i="0" u="none" strike="noStrike" cap="none" dirty="0">
                <a:solidFill>
                  <a:schemeClr val="dk1"/>
                </a:solidFill>
                <a:latin typeface="Calibri"/>
                <a:ea typeface="Calibri"/>
                <a:cs typeface="Calibri"/>
                <a:sym typeface="Calibri"/>
              </a:rPr>
              <a:t>Opening B. Examining Row 4 of NYS Writing Rubric </a:t>
            </a:r>
            <a:br>
              <a:rPr lang="en" sz="1200" b="0" i="0" u="none" strike="noStrike" cap="none" dirty="0">
                <a:solidFill>
                  <a:schemeClr val="dk1"/>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During this part of the lesson students become more familiar with the </a:t>
            </a:r>
            <a:r>
              <a:rPr lang="en" sz="1200" b="1" i="0" u="none" strike="noStrike" cap="none" dirty="0">
                <a:solidFill>
                  <a:schemeClr val="dk1"/>
                </a:solidFill>
                <a:latin typeface="Calibri"/>
                <a:ea typeface="Calibri"/>
                <a:cs typeface="Calibri"/>
                <a:sym typeface="Calibri"/>
              </a:rPr>
              <a:t>NYS rubric </a:t>
            </a:r>
            <a:r>
              <a:rPr lang="en" sz="1200" b="0" i="0" u="none" strike="noStrike" cap="none" dirty="0">
                <a:solidFill>
                  <a:schemeClr val="dk1"/>
                </a:solidFill>
                <a:latin typeface="Calibri"/>
                <a:ea typeface="Calibri"/>
                <a:cs typeface="Calibri"/>
                <a:sym typeface="Calibri"/>
              </a:rPr>
              <a:t>by reviewing the vocabulary used.</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They’ll need their copy of the </a:t>
            </a:r>
            <a:r>
              <a:rPr lang="en" sz="1200" b="1" i="0" u="none" strike="noStrike" cap="none" dirty="0">
                <a:solidFill>
                  <a:schemeClr val="dk1"/>
                </a:solidFill>
                <a:latin typeface="Calibri"/>
                <a:ea typeface="Calibri"/>
                <a:cs typeface="Calibri"/>
                <a:sym typeface="Calibri"/>
              </a:rPr>
              <a:t>NYS rubric </a:t>
            </a:r>
            <a:r>
              <a:rPr lang="en" sz="1200" b="0" i="0" u="none" strike="noStrike" cap="none" dirty="0">
                <a:solidFill>
                  <a:schemeClr val="dk1"/>
                </a:solidFill>
                <a:latin typeface="Calibri"/>
                <a:ea typeface="Calibri"/>
                <a:cs typeface="Calibri"/>
                <a:sym typeface="Calibri"/>
              </a:rPr>
              <a:t>(from Lesson 11) and a copy of the </a:t>
            </a:r>
            <a:r>
              <a:rPr lang="en" sz="1200" b="1" i="0" u="none" strike="noStrike" cap="none" dirty="0">
                <a:solidFill>
                  <a:schemeClr val="dk1"/>
                </a:solidFill>
                <a:latin typeface="Calibri"/>
                <a:ea typeface="Calibri"/>
                <a:cs typeface="Calibri"/>
                <a:sym typeface="Calibri"/>
              </a:rPr>
              <a:t>Writer’s Glossary</a:t>
            </a:r>
            <a:r>
              <a:rPr lang="en" sz="1200" b="0" i="0" u="none" strike="noStrike" cap="none" dirty="0">
                <a:solidFill>
                  <a:schemeClr val="dk1"/>
                </a:solidFill>
                <a:latin typeface="Calibri"/>
                <a:ea typeface="Calibri"/>
                <a:cs typeface="Calibri"/>
                <a:sym typeface="Calibri"/>
              </a:rPr>
              <a:t>. The vocabulary words from the learning target </a:t>
            </a:r>
            <a:r>
              <a:rPr lang="en" sz="1200" b="1" i="0" u="none" strike="noStrike" cap="none" dirty="0">
                <a:solidFill>
                  <a:schemeClr val="dk1"/>
                </a:solidFill>
                <a:latin typeface="Calibri"/>
                <a:ea typeface="Calibri"/>
                <a:cs typeface="Calibri"/>
                <a:sym typeface="Calibri"/>
              </a:rPr>
              <a:t>and Row 4 of the NYS rubric</a:t>
            </a:r>
            <a:r>
              <a:rPr lang="en" sz="1200" b="0" i="0" u="none" strike="noStrike" cap="none" dirty="0">
                <a:solidFill>
                  <a:schemeClr val="dk1"/>
                </a:solidFill>
                <a:latin typeface="Calibri"/>
                <a:ea typeface="Calibri"/>
                <a:cs typeface="Calibri"/>
                <a:sym typeface="Calibri"/>
              </a:rPr>
              <a:t> are already on the </a:t>
            </a:r>
            <a:r>
              <a:rPr lang="en" sz="1200" b="1" i="0" u="none" strike="noStrike" cap="none" dirty="0">
                <a:solidFill>
                  <a:schemeClr val="dk1"/>
                </a:solidFill>
                <a:latin typeface="Calibri"/>
                <a:ea typeface="Calibri"/>
                <a:cs typeface="Calibri"/>
                <a:sym typeface="Calibri"/>
              </a:rPr>
              <a:t>Writer’s Glossary </a:t>
            </a:r>
            <a:r>
              <a:rPr lang="en" sz="1200" b="0" i="0" u="none" strike="noStrike" cap="none" dirty="0">
                <a:solidFill>
                  <a:schemeClr val="dk1"/>
                </a:solidFill>
                <a:latin typeface="Calibri"/>
                <a:ea typeface="Calibri"/>
                <a:cs typeface="Calibri"/>
                <a:sym typeface="Calibri"/>
              </a:rPr>
              <a:t>page.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It is important that students begin to realize why their grammar matters when they write. They may have dialects or local speech patterns and words that are not understandable to English speakers elsewhere. There are many situations—conversations or personal writing—when other forms of English (and of course other languages) are totally fine. However, it is important to distinguish when a situation calls for or requires formal English. When they speak, their friends understand, but when they write, they are writing for a larger audience. </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get out their copy of the </a:t>
            </a:r>
            <a:r>
              <a:rPr lang="en" sz="1200" b="1" i="0" u="none" strike="noStrike" cap="none" dirty="0">
                <a:solidFill>
                  <a:schemeClr val="dk1"/>
                </a:solidFill>
                <a:latin typeface="Calibri"/>
                <a:ea typeface="Calibri"/>
                <a:cs typeface="Calibri"/>
                <a:sym typeface="Calibri"/>
              </a:rPr>
              <a:t>NYS Grade 6-8 Expository Writing Evaluation Rubric </a:t>
            </a:r>
            <a:r>
              <a:rPr lang="en" sz="1200" b="0" i="0" u="none" strike="noStrike" cap="none" dirty="0">
                <a:solidFill>
                  <a:schemeClr val="dk1"/>
                </a:solidFill>
                <a:latin typeface="Calibri"/>
                <a:ea typeface="Calibri"/>
                <a:cs typeface="Calibri"/>
                <a:sym typeface="Calibri"/>
              </a:rPr>
              <a:t>and give each student the </a:t>
            </a:r>
            <a:r>
              <a:rPr lang="en" sz="1200" b="1" i="0" u="none" strike="noStrike" cap="none" dirty="0">
                <a:solidFill>
                  <a:schemeClr val="dk1"/>
                </a:solidFill>
                <a:latin typeface="Calibri"/>
                <a:ea typeface="Calibri"/>
                <a:cs typeface="Calibri"/>
                <a:sym typeface="Calibri"/>
              </a:rPr>
              <a:t>Writer’s Glossary </a:t>
            </a:r>
            <a:r>
              <a:rPr lang="en" sz="1200" b="0" i="0" u="none" strike="noStrike" cap="none" dirty="0">
                <a:solidFill>
                  <a:schemeClr val="dk1"/>
                </a:solidFill>
                <a:latin typeface="Calibri"/>
                <a:ea typeface="Calibri"/>
                <a:cs typeface="Calibri"/>
                <a:sym typeface="Calibri"/>
              </a:rPr>
              <a:t>for Row 1 of the </a:t>
            </a:r>
            <a:r>
              <a:rPr lang="en" sz="1200" b="1" i="0" u="none" strike="noStrike" cap="none" dirty="0">
                <a:solidFill>
                  <a:schemeClr val="dk1"/>
                </a:solidFill>
                <a:latin typeface="Calibri"/>
                <a:ea typeface="Calibri"/>
                <a:cs typeface="Calibri"/>
                <a:sym typeface="Calibri"/>
              </a:rPr>
              <a:t>NYS Writing Rubric</a:t>
            </a:r>
            <a:r>
              <a:rPr lang="en" sz="1200" b="0" i="0" u="none" strike="noStrike" cap="none" dirty="0">
                <a:solidFill>
                  <a:schemeClr val="dk1"/>
                </a:solidFill>
                <a:latin typeface="Calibri"/>
                <a:ea typeface="Calibri"/>
                <a:cs typeface="Calibri"/>
                <a:sym typeface="Calibri"/>
              </a:rPr>
              <a:t>.</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read Row 4 of the rubric and add any other words they want to talk about.</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Review the words on the </a:t>
            </a:r>
            <a:r>
              <a:rPr lang="en" sz="1200" b="1" i="0" u="none" strike="noStrike" cap="none" dirty="0">
                <a:solidFill>
                  <a:schemeClr val="dk1"/>
                </a:solidFill>
                <a:latin typeface="Calibri"/>
                <a:ea typeface="Calibri"/>
                <a:cs typeface="Calibri"/>
                <a:sym typeface="Calibri"/>
              </a:rPr>
              <a:t>Writer’s Glossary </a:t>
            </a:r>
            <a:r>
              <a:rPr lang="en" sz="1200" b="0" i="0" u="none" strike="noStrike" cap="none" dirty="0">
                <a:solidFill>
                  <a:schemeClr val="dk1"/>
                </a:solidFill>
                <a:latin typeface="Calibri"/>
                <a:ea typeface="Calibri"/>
                <a:cs typeface="Calibri"/>
                <a:sym typeface="Calibri"/>
              </a:rPr>
              <a:t>page: </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Ask students if they know the meaning of each word. </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If they do not, give a brief definition and ask them to write the definitions on their pages.</a:t>
            </a:r>
            <a:endParaRPr dirty="0"/>
          </a:p>
          <a:p>
            <a:pPr marL="914400" marR="0" lvl="1" indent="-298450" algn="l" rtl="0">
              <a:lnSpc>
                <a:spcPct val="100000"/>
              </a:lnSpc>
              <a:spcBef>
                <a:spcPts val="0"/>
              </a:spcBef>
              <a:spcAft>
                <a:spcPts val="0"/>
              </a:spcAft>
              <a:buSzPts val="1100"/>
              <a:buChar char="○"/>
            </a:pPr>
            <a:r>
              <a:rPr lang="en" sz="1200" b="0" i="0" u="none" strike="noStrike" cap="none" dirty="0">
                <a:solidFill>
                  <a:schemeClr val="dk1"/>
                </a:solidFill>
                <a:latin typeface="Calibri"/>
                <a:ea typeface="Calibri"/>
                <a:cs typeface="Calibri"/>
                <a:sym typeface="Calibri"/>
              </a:rPr>
              <a:t>When you get to “standard English grammar,” say: “</a:t>
            </a:r>
            <a:r>
              <a:rPr lang="en" sz="1200" b="0" i="1" u="none" strike="noStrike" cap="none" dirty="0">
                <a:solidFill>
                  <a:schemeClr val="dk1"/>
                </a:solidFill>
                <a:latin typeface="Calibri"/>
                <a:ea typeface="Calibri"/>
                <a:cs typeface="Calibri"/>
                <a:sym typeface="Calibri"/>
              </a:rPr>
              <a:t>If standard means </a:t>
            </a:r>
            <a:r>
              <a:rPr lang="en" dirty="0">
                <a:solidFill>
                  <a:srgbClr val="222222"/>
                </a:solidFill>
                <a:highlight>
                  <a:srgbClr val="FFFFFF"/>
                </a:highlight>
                <a:latin typeface="Roboto"/>
                <a:ea typeface="Roboto"/>
                <a:cs typeface="Roboto"/>
                <a:sym typeface="Roboto"/>
              </a:rPr>
              <a:t>accepted as the usual correct form</a:t>
            </a:r>
            <a:r>
              <a:rPr lang="en" sz="1200" b="0" i="1" u="none" strike="noStrike" cap="none" dirty="0">
                <a:solidFill>
                  <a:schemeClr val="dk1"/>
                </a:solidFill>
                <a:latin typeface="Calibri"/>
                <a:ea typeface="Calibri"/>
                <a:cs typeface="Calibri"/>
                <a:sym typeface="Calibri"/>
              </a:rPr>
              <a:t>, how would that relate to the  English language?” </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Once students answer, say: </a:t>
            </a:r>
            <a:r>
              <a:rPr lang="en" sz="1200" b="0" i="1" u="none" strike="noStrike" cap="none" dirty="0">
                <a:solidFill>
                  <a:schemeClr val="dk1"/>
                </a:solidFill>
                <a:latin typeface="Calibri"/>
                <a:ea typeface="Calibri"/>
                <a:cs typeface="Calibri"/>
                <a:sym typeface="Calibri"/>
              </a:rPr>
              <a:t>“The standards for English mean that anyone in the world can understand what another English speaker is saying or writing if they both know and follow the rules.” </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Point out, </a:t>
            </a:r>
            <a:r>
              <a:rPr lang="en" sz="1200" b="0" i="1" u="none" strike="noStrike" cap="none" dirty="0">
                <a:solidFill>
                  <a:schemeClr val="dk1"/>
                </a:solidFill>
                <a:latin typeface="Calibri"/>
                <a:ea typeface="Calibri"/>
                <a:cs typeface="Calibri"/>
                <a:sym typeface="Calibri"/>
              </a:rPr>
              <a:t>“Your essays should be clear to any English speaker and have to follow the rules of standard English grammar.”</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Ask them to give you a rule or two of English grammar to be sure they understand what you are explaining.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Emphasize the importance of using certain language and grammar in writing.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Discuss that in less formal settings (personal conversations and writing) using one’s dialect is perfectly acceptable, and may in many instances better communicate your message. However, more formal language should be used when writing in professional and academic purposes.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a:t>
            </a:r>
            <a:r>
              <a:rPr lang="en" sz="1200" b="0" i="1" u="none" strike="noStrike" cap="none" dirty="0">
                <a:solidFill>
                  <a:schemeClr val="dk1"/>
                </a:solidFill>
                <a:latin typeface="Calibri"/>
                <a:ea typeface="Calibri"/>
                <a:cs typeface="Calibri"/>
                <a:sym typeface="Calibri"/>
              </a:rPr>
              <a:t>“As an author, it is your responsibility to be sure that a range of readers can understand what you are saying about a topic. This is part of why you have been looking at the model essay so much: to start to get a feel for this more formal standard English.”</a:t>
            </a:r>
            <a:endParaRPr i="1" dirty="0"/>
          </a:p>
          <a:p>
            <a:pPr marL="0" marR="0" lvl="0" indent="0" algn="l" rtl="0">
              <a:lnSpc>
                <a:spcPct val="100000"/>
              </a:lnSpc>
              <a:spcBef>
                <a:spcPts val="0"/>
              </a:spcBef>
              <a:spcAft>
                <a:spcPts val="0"/>
              </a:spcAft>
              <a:buClr>
                <a:schemeClr val="dk1"/>
              </a:buClr>
              <a:buSzPts val="1200"/>
              <a:buFont typeface="Arial"/>
              <a:buNone/>
            </a:pPr>
            <a:br>
              <a:rPr lang="en" sz="1200" b="0" i="0" u="none" strike="noStrike" cap="none"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“Standards </a:t>
            </a:r>
            <a:r>
              <a:rPr lang="en" sz="1200" i="0" dirty="0">
                <a:solidFill>
                  <a:schemeClr val="dk1"/>
                </a:solidFill>
                <a:latin typeface="Calibri"/>
                <a:ea typeface="Calibri"/>
                <a:cs typeface="Calibri"/>
                <a:sym typeface="Calibri"/>
              </a:rPr>
              <a:t>are often </a:t>
            </a:r>
            <a:r>
              <a:rPr lang="en" sz="1200" b="0" i="0" u="none" strike="noStrike" cap="none" dirty="0">
                <a:solidFill>
                  <a:schemeClr val="dk1"/>
                </a:solidFill>
                <a:latin typeface="Calibri"/>
                <a:ea typeface="Calibri"/>
                <a:cs typeface="Calibri"/>
                <a:sym typeface="Calibri"/>
              </a:rPr>
              <a:t>the rules for writing in English” </a:t>
            </a:r>
            <a:endParaRPr i="0"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for students to contribute some common rules of grammar: complete sentences have to use an end mark, most plural words end in –s, names and other proper nouns are capitalized, etc.</a:t>
            </a:r>
            <a:endParaRPr i="0"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If students have difficulty providing the answer to the question about “standard</a:t>
            </a:r>
            <a:r>
              <a:rPr lang="en" sz="1200" dirty="0">
                <a:solidFill>
                  <a:schemeClr val="dk1"/>
                </a:solidFill>
                <a:latin typeface="Calibri"/>
                <a:ea typeface="Calibri"/>
                <a:cs typeface="Calibri"/>
                <a:sym typeface="Calibri"/>
              </a:rPr>
              <a:t>,</a:t>
            </a:r>
            <a:r>
              <a:rPr lang="en" sz="1200" b="0" i="0" u="none" strike="noStrike" cap="none"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you could give an example of “standards” in the gas mileage that cars must meet.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If students cannot give examples for rules of grammar, you might offer something like these: </a:t>
            </a:r>
            <a:r>
              <a:rPr lang="en" sz="1200" b="0" i="1" u="none" strike="noStrike" cap="none" dirty="0">
                <a:solidFill>
                  <a:schemeClr val="dk1"/>
                </a:solidFill>
                <a:latin typeface="Calibri"/>
                <a:ea typeface="Calibri"/>
                <a:cs typeface="Calibri"/>
                <a:sym typeface="Calibri"/>
              </a:rPr>
              <a:t>“Sentences need to have a subject and a verb” </a:t>
            </a:r>
            <a:r>
              <a:rPr lang="en" sz="1200" b="0" i="0" u="none" strike="noStrike" cap="none" dirty="0">
                <a:solidFill>
                  <a:schemeClr val="dk1"/>
                </a:solidFill>
                <a:latin typeface="Calibri"/>
                <a:ea typeface="Calibri"/>
                <a:cs typeface="Calibri"/>
                <a:sym typeface="Calibri"/>
              </a:rPr>
              <a:t>or</a:t>
            </a:r>
            <a:r>
              <a:rPr lang="en" sz="1200" b="0" i="1" u="none" strike="noStrike" cap="none" dirty="0">
                <a:solidFill>
                  <a:schemeClr val="dk1"/>
                </a:solidFill>
                <a:latin typeface="Calibri"/>
                <a:ea typeface="Calibri"/>
                <a:cs typeface="Calibri"/>
                <a:sym typeface="Calibri"/>
              </a:rPr>
              <a:t> “In English, we capitalize the first word in a sentence.”</a:t>
            </a:r>
            <a:endParaRPr dirty="0"/>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368340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3d8d696b73_0_39: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4" name="Google Shape;214;g3d8d696b73_0_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5-10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br>
              <a:rPr lang="en" sz="1200" b="1" i="0" u="none" strike="noStrike" cap="none" dirty="0">
                <a:solidFill>
                  <a:schemeClr val="dk1"/>
                </a:solidFill>
                <a:latin typeface="Calibri"/>
                <a:ea typeface="Calibri"/>
                <a:cs typeface="Calibri"/>
                <a:sym typeface="Calibri"/>
              </a:rPr>
            </a:br>
            <a:r>
              <a:rPr lang="en" sz="1200" b="1" i="0" u="none" strike="noStrike" cap="none" dirty="0">
                <a:solidFill>
                  <a:schemeClr val="dk1"/>
                </a:solidFill>
                <a:latin typeface="Calibri"/>
                <a:ea typeface="Calibri"/>
                <a:cs typeface="Calibri"/>
                <a:sym typeface="Calibri"/>
              </a:rPr>
              <a:t>A. Mini Lesson: Addressing Common Errors </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Teaching Notes: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After reviewing students' first drafts, determine </a:t>
            </a:r>
            <a:r>
              <a:rPr lang="en" sz="1200" dirty="0">
                <a:solidFill>
                  <a:schemeClr val="dk1"/>
                </a:solidFill>
                <a:latin typeface="Calibri"/>
                <a:ea typeface="Calibri"/>
                <a:cs typeface="Calibri"/>
                <a:sym typeface="Calibri"/>
              </a:rPr>
              <a:t>an important</a:t>
            </a:r>
            <a:r>
              <a:rPr lang="en" sz="1200" i="0" u="none" strike="noStrike" cap="none" dirty="0">
                <a:solidFill>
                  <a:schemeClr val="dk1"/>
                </a:solidFill>
                <a:latin typeface="Calibri"/>
                <a:ea typeface="Calibri"/>
                <a:cs typeface="Calibri"/>
                <a:sym typeface="Calibri"/>
              </a:rPr>
              <a:t> error that you’d like to address.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been left blank in places for you to fill in the most common error. </a:t>
            </a:r>
            <a:r>
              <a:rPr lang="en" sz="1200" i="0" u="none" strike="noStrike" cap="none" dirty="0">
                <a:solidFill>
                  <a:schemeClr val="dk1"/>
                </a:solidFill>
                <a:latin typeface="Calibri"/>
                <a:ea typeface="Calibri"/>
                <a:cs typeface="Calibri"/>
                <a:sym typeface="Calibri"/>
              </a:rPr>
              <a:t>If time allows and there were several errors that students had in common, consider a brief review of those as well.</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the information to the slide as needed (name the error, provide an example of the error, show the corrected version of the sentence.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Tell students that you noticed a common error in their essays (for instance, comma splices or inconsistent capitalization).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Display an example of the error. Explain why it is incorrect.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Model how to revise and correct the error.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Check for understanding by asking students to give you a thumbs-up if they understand the error and how to fix it when revising, or a thumbs-down if they don’t understand fully.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If many students give a thumbs-down, show another example of the error. Ask students to think about how to fix it.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Cold call a student to suggest how to correct it. If the answer is incorrect, clarify.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Again ask students to give you a thumbs-up or thumbs-down. If some students are still struggling, consider checking in with them individually. </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i="0" u="none" strike="noStrike" cap="none" dirty="0">
                <a:solidFill>
                  <a:schemeClr val="dk1"/>
                </a:solidFill>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Look for students indicating they understand the error and the correction with a thumbs-up.</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Provide additional examples and models of the error correct for students that continue to indicate they don’t understand.</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9464052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3d8d696b73_0_4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1" name="Google Shape;221;g3d8d696b73_0_4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5-7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Individuals</a:t>
            </a:r>
            <a:endParaRPr dirty="0"/>
          </a:p>
          <a:p>
            <a:pPr marL="0" marR="0" lvl="0" indent="0" algn="l" rtl="0">
              <a:lnSpc>
                <a:spcPct val="100000"/>
              </a:lnSpc>
              <a:spcBef>
                <a:spcPts val="0"/>
              </a:spcBef>
              <a:spcAft>
                <a:spcPts val="0"/>
              </a:spcAft>
              <a:buClr>
                <a:schemeClr val="dk1"/>
              </a:buClr>
              <a:buSzPts val="1400"/>
              <a:buFont typeface="Arial"/>
              <a:buNone/>
            </a:pPr>
            <a:br>
              <a:rPr lang="en" sz="1200" b="1" i="0" u="none" strike="noStrike" cap="none" dirty="0">
                <a:solidFill>
                  <a:schemeClr val="dk1"/>
                </a:solidFill>
                <a:latin typeface="Calibri"/>
                <a:ea typeface="Calibri"/>
                <a:cs typeface="Calibri"/>
                <a:sym typeface="Calibri"/>
              </a:rPr>
            </a:br>
            <a:r>
              <a:rPr lang="en" sz="1200" b="1" i="0" u="none" strike="noStrike" cap="none" dirty="0">
                <a:solidFill>
                  <a:schemeClr val="dk1"/>
                </a:solidFill>
                <a:latin typeface="Calibri"/>
                <a:ea typeface="Calibri"/>
                <a:cs typeface="Calibri"/>
                <a:sym typeface="Calibri"/>
              </a:rPr>
              <a:t>Work Time B. Return Draft Essays with Feedback </a:t>
            </a:r>
            <a:endParaRPr dirty="0"/>
          </a:p>
          <a:p>
            <a:pPr marL="0" marR="0" lvl="0" indent="0" algn="l" rtl="0">
              <a:lnSpc>
                <a:spcPct val="100000"/>
              </a:lnSpc>
              <a:spcBef>
                <a:spcPts val="0"/>
              </a:spcBef>
              <a:spcAft>
                <a:spcPts val="0"/>
              </a:spcAft>
              <a:buClr>
                <a:schemeClr val="dk1"/>
              </a:buClr>
              <a:buSzPts val="1200"/>
              <a:buFont typeface="Arial"/>
              <a:buNone/>
            </a:pPr>
            <a:br>
              <a:rPr lang="en" sz="1200" b="0" i="0" u="none" strike="noStrike" cap="none" dirty="0">
                <a:solidFill>
                  <a:schemeClr val="dk1"/>
                </a:solidFill>
                <a:latin typeface="Calibri"/>
                <a:ea typeface="Calibri"/>
                <a:cs typeface="Calibri"/>
                <a:sym typeface="Calibri"/>
              </a:rPr>
            </a:b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As an alternative to students raising their hands for assistance, create a “Help List” on the board and invite students to add their names to it if they need questions answered. </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that they will be getting their essays back now with specific feedback.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 you return students’ draft essays, have them read the directions on the slide.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reading over the comments on their drafts.</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The use of leading questions on student essays helps struggling students understand what areas they should improve on before submitting their essay again.</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Address any questions and clarify any comments for students who are having trouble understanding the feedback.</a:t>
            </a:r>
            <a:endParaRPr dirty="0"/>
          </a:p>
        </p:txBody>
      </p:sp>
    </p:spTree>
    <p:extLst>
      <p:ext uri="{BB962C8B-B14F-4D97-AF65-F5344CB8AC3E}">
        <p14:creationId xmlns:p14="http://schemas.microsoft.com/office/powerpoint/2010/main" val="15927422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54"/>
        <p:cNvGrpSpPr/>
        <p:nvPr/>
      </p:nvGrpSpPr>
      <p:grpSpPr>
        <a:xfrm>
          <a:off x="0" y="0"/>
          <a:ext cx="0" cy="0"/>
          <a:chOff x="0" y="0"/>
          <a:chExt cx="0" cy="0"/>
        </a:xfrm>
      </p:grpSpPr>
      <p:sp>
        <p:nvSpPr>
          <p:cNvPr id="55" name="Google Shape;55;p1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56" name="Google Shape;56;p1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57" name="Google Shape;57;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8"/>
        <p:cNvGrpSpPr/>
        <p:nvPr/>
      </p:nvGrpSpPr>
      <p:grpSpPr>
        <a:xfrm>
          <a:off x="0" y="0"/>
          <a:ext cx="0" cy="0"/>
          <a:chOff x="0" y="0"/>
          <a:chExt cx="0" cy="0"/>
        </a:xfrm>
      </p:grpSpPr>
      <p:sp>
        <p:nvSpPr>
          <p:cNvPr id="59" name="Google Shape;59;p15"/>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5200"/>
              <a:buFont typeface="Century Gothic"/>
              <a:buNone/>
              <a:defRPr sz="5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endParaRPr/>
          </a:p>
        </p:txBody>
      </p:sp>
      <p:sp>
        <p:nvSpPr>
          <p:cNvPr id="60" name="Google Shape;60;p15"/>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9pPr>
          </a:lstStyle>
          <a:p>
            <a:endParaRPr/>
          </a:p>
        </p:txBody>
      </p:sp>
      <p:sp>
        <p:nvSpPr>
          <p:cNvPr id="61" name="Google Shape;61;p1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2"/>
        <p:cNvGrpSpPr/>
        <p:nvPr/>
      </p:nvGrpSpPr>
      <p:grpSpPr>
        <a:xfrm>
          <a:off x="0" y="0"/>
          <a:ext cx="0" cy="0"/>
          <a:chOff x="0" y="0"/>
          <a:chExt cx="0" cy="0"/>
        </a:xfrm>
      </p:grpSpPr>
      <p:sp>
        <p:nvSpPr>
          <p:cNvPr id="63" name="Google Shape;63;p16"/>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endParaRPr/>
          </a:p>
        </p:txBody>
      </p:sp>
      <p:sp>
        <p:nvSpPr>
          <p:cNvPr id="64" name="Google Shape;64;p1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5"/>
        <p:cNvGrpSpPr/>
        <p:nvPr/>
      </p:nvGrpSpPr>
      <p:grpSpPr>
        <a:xfrm>
          <a:off x="0" y="0"/>
          <a:ext cx="0" cy="0"/>
          <a:chOff x="0" y="0"/>
          <a:chExt cx="0" cy="0"/>
        </a:xfrm>
      </p:grpSpPr>
      <p:sp>
        <p:nvSpPr>
          <p:cNvPr id="66" name="Google Shape;66;p1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67" name="Google Shape;67;p1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68"/>
        <p:cNvGrpSpPr/>
        <p:nvPr/>
      </p:nvGrpSpPr>
      <p:grpSpPr>
        <a:xfrm>
          <a:off x="0" y="0"/>
          <a:ext cx="0" cy="0"/>
          <a:chOff x="0" y="0"/>
          <a:chExt cx="0" cy="0"/>
        </a:xfrm>
      </p:grpSpPr>
      <p:sp>
        <p:nvSpPr>
          <p:cNvPr id="69" name="Google Shape;69;p18"/>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lstStyle>
            <a:lvl1pPr marR="0" lvl="0" algn="l" rtl="0">
              <a:lnSpc>
                <a:spcPct val="10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9pPr>
          </a:lstStyle>
          <a:p>
            <a:endParaRPr/>
          </a:p>
        </p:txBody>
      </p:sp>
      <p:sp>
        <p:nvSpPr>
          <p:cNvPr id="70" name="Google Shape;70;p18"/>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lstStyle>
            <a:lvl1pPr marL="457200" marR="0" lvl="0" indent="-304800" algn="l" rtl="0">
              <a:lnSpc>
                <a:spcPct val="115000"/>
              </a:lnSpc>
              <a:spcBef>
                <a:spcPts val="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71" name="Google Shape;71;p1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72"/>
        <p:cNvGrpSpPr/>
        <p:nvPr/>
      </p:nvGrpSpPr>
      <p:grpSpPr>
        <a:xfrm>
          <a:off x="0" y="0"/>
          <a:ext cx="0" cy="0"/>
          <a:chOff x="0" y="0"/>
          <a:chExt cx="0" cy="0"/>
        </a:xfrm>
      </p:grpSpPr>
      <p:sp>
        <p:nvSpPr>
          <p:cNvPr id="73" name="Google Shape;73;p19"/>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9pPr>
          </a:lstStyle>
          <a:p>
            <a:endParaRPr/>
          </a:p>
        </p:txBody>
      </p:sp>
      <p:sp>
        <p:nvSpPr>
          <p:cNvPr id="74" name="Google Shape;74;p1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75"/>
        <p:cNvGrpSpPr/>
        <p:nvPr/>
      </p:nvGrpSpPr>
      <p:grpSpPr>
        <a:xfrm>
          <a:off x="0" y="0"/>
          <a:ext cx="0" cy="0"/>
          <a:chOff x="0" y="0"/>
          <a:chExt cx="0" cy="0"/>
        </a:xfrm>
      </p:grpSpPr>
      <p:sp>
        <p:nvSpPr>
          <p:cNvPr id="76" name="Google Shape;76;p20"/>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7" name="Google Shape;77;p20"/>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4200"/>
              <a:buFont typeface="Century Gothic"/>
              <a:buNone/>
              <a:defRPr sz="4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9pPr>
          </a:lstStyle>
          <a:p>
            <a:endParaRPr/>
          </a:p>
        </p:txBody>
      </p:sp>
      <p:sp>
        <p:nvSpPr>
          <p:cNvPr id="78" name="Google Shape;78;p20"/>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9pPr>
          </a:lstStyle>
          <a:p>
            <a:endParaRPr/>
          </a:p>
        </p:txBody>
      </p:sp>
      <p:sp>
        <p:nvSpPr>
          <p:cNvPr id="79" name="Google Shape;79;p20"/>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80" name="Google Shape;80;p2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81"/>
        <p:cNvGrpSpPr/>
        <p:nvPr/>
      </p:nvGrpSpPr>
      <p:grpSpPr>
        <a:xfrm>
          <a:off x="0" y="0"/>
          <a:ext cx="0" cy="0"/>
          <a:chOff x="0" y="0"/>
          <a:chExt cx="0" cy="0"/>
        </a:xfrm>
      </p:grpSpPr>
      <p:sp>
        <p:nvSpPr>
          <p:cNvPr id="82" name="Google Shape;82;p21"/>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lstStyle>
            <a:lvl1pPr marL="457200" marR="0" lvl="0" indent="-228600" algn="l" rtl="0">
              <a:lnSpc>
                <a:spcPct val="100000"/>
              </a:lnSpc>
              <a:spcBef>
                <a:spcPts val="0"/>
              </a:spcBef>
              <a:spcAft>
                <a:spcPts val="0"/>
              </a:spcAft>
              <a:buClr>
                <a:srgbClr val="000000"/>
              </a:buClr>
              <a:buSzPts val="1800"/>
              <a:buFont typeface="Century Gothic"/>
              <a:buNone/>
              <a:defRPr sz="1800" b="0" i="0" u="none" strike="noStrike" cap="none">
                <a:solidFill>
                  <a:srgbClr val="000000"/>
                </a:solidFill>
                <a:latin typeface="Century Gothic"/>
                <a:ea typeface="Century Gothic"/>
                <a:cs typeface="Century Gothic"/>
                <a:sym typeface="Century Gothic"/>
              </a:defRPr>
            </a:lvl1pPr>
          </a:lstStyle>
          <a:p>
            <a:endParaRPr/>
          </a:p>
        </p:txBody>
      </p:sp>
      <p:sp>
        <p:nvSpPr>
          <p:cNvPr id="83" name="Google Shape;83;p2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84"/>
        <p:cNvGrpSpPr/>
        <p:nvPr/>
      </p:nvGrpSpPr>
      <p:grpSpPr>
        <a:xfrm>
          <a:off x="0" y="0"/>
          <a:ext cx="0" cy="0"/>
          <a:chOff x="0" y="0"/>
          <a:chExt cx="0" cy="0"/>
        </a:xfrm>
      </p:grpSpPr>
      <p:sp>
        <p:nvSpPr>
          <p:cNvPr id="85" name="Google Shape;85;p22"/>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12000"/>
              <a:buFont typeface="Century Gothic"/>
              <a:buNone/>
              <a:defRPr sz="120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9pPr>
          </a:lstStyle>
          <a:p>
            <a:r>
              <a:t>xx%</a:t>
            </a:r>
          </a:p>
        </p:txBody>
      </p:sp>
      <p:sp>
        <p:nvSpPr>
          <p:cNvPr id="86" name="Google Shape;86;p22"/>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lstStyle>
            <a:lvl1pPr marL="457200" marR="0" lvl="0" indent="-342900" algn="ctr"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ctr"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87" name="Google Shape;87;p2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88"/>
        <p:cNvGrpSpPr/>
        <p:nvPr/>
      </p:nvGrpSpPr>
      <p:grpSpPr>
        <a:xfrm>
          <a:off x="0" y="0"/>
          <a:ext cx="0" cy="0"/>
          <a:chOff x="0" y="0"/>
          <a:chExt cx="0" cy="0"/>
        </a:xfrm>
      </p:grpSpPr>
      <p:sp>
        <p:nvSpPr>
          <p:cNvPr id="89" name="Google Shape;89;p2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42502730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3287705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jp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E7928B41-74A5-4EF5-8764-8D0C7EE2F637}"/>
              </a:ext>
            </a:extLst>
          </p:cNvPr>
          <p:cNvPicPr>
            <a:picLocks noChangeAspect="1"/>
          </p:cNvPicPr>
          <p:nvPr userDrawn="1"/>
        </p:nvPicPr>
        <p:blipFill>
          <a:blip r:embed="rId13"/>
          <a:stretch>
            <a:fillRect/>
          </a:stretch>
        </p:blipFill>
        <p:spPr>
          <a:xfrm>
            <a:off x="8259158" y="4924119"/>
            <a:ext cx="762000" cy="142875"/>
          </a:xfrm>
          <a:prstGeom prst="rect">
            <a:avLst/>
          </a:prstGeom>
        </p:spPr>
      </p:pic>
      <p:pic>
        <p:nvPicPr>
          <p:cNvPr id="5" name="Picture 4">
            <a:extLst>
              <a:ext uri="{FF2B5EF4-FFF2-40B4-BE49-F238E27FC236}">
                <a16:creationId xmlns:a16="http://schemas.microsoft.com/office/drawing/2014/main" id="{91DE03C1-EE54-43B8-B00B-E0089A2B062B}"/>
              </a:ext>
            </a:extLst>
          </p:cNvPr>
          <p:cNvPicPr>
            <a:picLocks noChangeAspect="1"/>
          </p:cNvPicPr>
          <p:nvPr userDrawn="1"/>
        </p:nvPicPr>
        <p:blipFill>
          <a:blip r:embed="rId14"/>
          <a:stretch>
            <a:fillRect/>
          </a:stretch>
        </p:blipFill>
        <p:spPr>
          <a:xfrm>
            <a:off x="4297650" y="4673015"/>
            <a:ext cx="548700" cy="457250"/>
          </a:xfrm>
          <a:prstGeom prst="rect">
            <a:avLst/>
          </a:prstGeom>
        </p:spPr>
      </p:pic>
      <p:pic>
        <p:nvPicPr>
          <p:cNvPr id="10" name="Picture 9">
            <a:extLst>
              <a:ext uri="{FF2B5EF4-FFF2-40B4-BE49-F238E27FC236}">
                <a16:creationId xmlns:a16="http://schemas.microsoft.com/office/drawing/2014/main" id="{46636F89-AD95-4518-9461-E13D7FADD47B}"/>
              </a:ext>
            </a:extLst>
          </p:cNvPr>
          <p:cNvPicPr>
            <a:picLocks noChangeAspect="1"/>
          </p:cNvPicPr>
          <p:nvPr userDrawn="1"/>
        </p:nvPicPr>
        <p:blipFill>
          <a:blip r:embed="rId15"/>
          <a:stretch>
            <a:fillRect/>
          </a:stretch>
        </p:blipFill>
        <p:spPr>
          <a:xfrm>
            <a:off x="0" y="4568875"/>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dirty="0"/>
          </a:p>
        </p:txBody>
      </p:sp>
      <p:sp>
        <p:nvSpPr>
          <p:cNvPr id="53" name="Google Shape;53;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D3917641-D2F9-4B8D-9C17-888CA236A3BA}"/>
              </a:ext>
            </a:extLst>
          </p:cNvPr>
          <p:cNvPicPr>
            <a:picLocks noChangeAspect="1"/>
          </p:cNvPicPr>
          <p:nvPr userDrawn="1"/>
        </p:nvPicPr>
        <p:blipFill>
          <a:blip r:embed="rId14"/>
          <a:stretch>
            <a:fillRect/>
          </a:stretch>
        </p:blipFill>
        <p:spPr>
          <a:xfrm>
            <a:off x="8365808" y="4993409"/>
            <a:ext cx="762000" cy="142875"/>
          </a:xfrm>
          <a:prstGeom prst="rect">
            <a:avLst/>
          </a:prstGeom>
        </p:spPr>
      </p:pic>
      <p:pic>
        <p:nvPicPr>
          <p:cNvPr id="5" name="Picture 4">
            <a:extLst>
              <a:ext uri="{FF2B5EF4-FFF2-40B4-BE49-F238E27FC236}">
                <a16:creationId xmlns:a16="http://schemas.microsoft.com/office/drawing/2014/main" id="{0D479964-431A-4861-A350-83CA61064F07}"/>
              </a:ext>
            </a:extLst>
          </p:cNvPr>
          <p:cNvPicPr>
            <a:picLocks noChangeAspect="1"/>
          </p:cNvPicPr>
          <p:nvPr userDrawn="1"/>
        </p:nvPicPr>
        <p:blipFill>
          <a:blip r:embed="rId15"/>
          <a:stretch>
            <a:fillRect/>
          </a:stretch>
        </p:blipFill>
        <p:spPr>
          <a:xfrm>
            <a:off x="4297650" y="4686250"/>
            <a:ext cx="548700" cy="457250"/>
          </a:xfrm>
          <a:prstGeom prst="rect">
            <a:avLst/>
          </a:prstGeom>
        </p:spPr>
      </p:pic>
      <p:pic>
        <p:nvPicPr>
          <p:cNvPr id="7" name="Picture 6">
            <a:extLst>
              <a:ext uri="{FF2B5EF4-FFF2-40B4-BE49-F238E27FC236}">
                <a16:creationId xmlns:a16="http://schemas.microsoft.com/office/drawing/2014/main" id="{B0EA113B-3A6D-4FF8-B20B-66A2F9D42990}"/>
              </a:ext>
            </a:extLst>
          </p:cNvPr>
          <p:cNvPicPr>
            <a:picLocks noChangeAspect="1"/>
          </p:cNvPicPr>
          <p:nvPr userDrawn="1"/>
        </p:nvPicPr>
        <p:blipFill>
          <a:blip r:embed="rId16"/>
          <a:stretch>
            <a:fillRect/>
          </a:stretch>
        </p:blipFill>
        <p:spPr>
          <a:xfrm>
            <a:off x="0" y="4531933"/>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82" r:id="rId11"/>
    <p:sldLayoutId id="2147483683"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p3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Century Gothic"/>
              <a:buNone/>
            </a:pPr>
            <a:r>
              <a:rPr lang="en" sz="3600" b="0" i="0" u="none" strike="noStrike" cap="none">
                <a:solidFill>
                  <a:schemeClr val="dk1"/>
                </a:solidFill>
                <a:latin typeface="Century Gothic"/>
                <a:ea typeface="Century Gothic"/>
                <a:cs typeface="Century Gothic"/>
                <a:sym typeface="Century Gothic"/>
              </a:rPr>
              <a:t>Grade 8: Module 1: Unit 2: Lesson 20</a:t>
            </a:r>
            <a:br>
              <a:rPr lang="en" sz="3600" b="0" i="0" u="none" strike="noStrike" cap="none">
                <a:solidFill>
                  <a:schemeClr val="dk1"/>
                </a:solidFill>
                <a:latin typeface="Century Gothic"/>
                <a:ea typeface="Century Gothic"/>
                <a:cs typeface="Century Gothic"/>
                <a:sym typeface="Century Gothic"/>
              </a:rPr>
            </a:b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70" name="Google Shape;170;p36"/>
          <p:cNvSpPr txBox="1">
            <a:spLocks noGrp="1"/>
          </p:cNvSpPr>
          <p:nvPr>
            <p:ph type="body" idx="1"/>
          </p:nvPr>
        </p:nvSpPr>
        <p:spPr>
          <a:xfrm>
            <a:off x="311700" y="1406447"/>
            <a:ext cx="8520600" cy="3546553"/>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This lesson will take approximately 50-65 minutes to complete. </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Century Gothic"/>
              <a:buNone/>
            </a:pPr>
            <a:r>
              <a:rPr lang="en" sz="1800" b="0" i="0" u="none" strike="noStrike" cap="none" dirty="0">
                <a:solidFill>
                  <a:schemeClr val="dk1"/>
                </a:solidFill>
                <a:latin typeface="Century Gothic"/>
                <a:ea typeface="Century Gothic"/>
                <a:cs typeface="Century Gothic"/>
                <a:sym typeface="Century Gothic"/>
              </a:rPr>
              <a:t>In this lesson, students have a chance to further review and revise their essays based on your feedback in order to meet the expectations of the </a:t>
            </a:r>
            <a:r>
              <a:rPr lang="en" sz="1800" b="1" i="0" u="none" strike="noStrike" cap="none" dirty="0">
                <a:solidFill>
                  <a:schemeClr val="dk1"/>
                </a:solidFill>
                <a:latin typeface="Century Gothic"/>
                <a:ea typeface="Century Gothic"/>
                <a:cs typeface="Century Gothic"/>
                <a:sym typeface="Century Gothic"/>
              </a:rPr>
              <a:t>NYS rubric</a:t>
            </a:r>
            <a:r>
              <a:rPr lang="en" sz="1800" b="0" i="0" u="none" strike="noStrike" cap="none" dirty="0">
                <a:solidFill>
                  <a:schemeClr val="dk1"/>
                </a:solidFill>
                <a:latin typeface="Century Gothic"/>
                <a:ea typeface="Century Gothic"/>
                <a:cs typeface="Century Gothic"/>
                <a:sym typeface="Century Gothic"/>
              </a:rPr>
              <a:t>. This lesson also  includes time to address common mistakes you may have noticed while reviewing student essays. Using the sample structure provided, focus the lesson on one specific common convention error you noticed as you assessed students’ drafts.</a:t>
            </a:r>
            <a:br>
              <a:rPr lang="en" sz="1800" b="0" i="0" u="none" strike="noStrike" cap="none" dirty="0">
                <a:solidFill>
                  <a:schemeClr val="dk1"/>
                </a:solidFill>
                <a:latin typeface="Century Gothic"/>
                <a:ea typeface="Century Gothic"/>
                <a:cs typeface="Century Gothic"/>
                <a:sym typeface="Century Gothic"/>
              </a:rPr>
            </a:b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Century Gothic"/>
              <a:buNone/>
            </a:pPr>
            <a:r>
              <a:rPr lang="en" sz="1800" b="0" i="0" u="none" strike="noStrike" cap="none" dirty="0">
                <a:solidFill>
                  <a:schemeClr val="dk1"/>
                </a:solidFill>
                <a:latin typeface="Century Gothic"/>
                <a:ea typeface="Century Gothic"/>
                <a:cs typeface="Century Gothic"/>
                <a:sym typeface="Century Gothic"/>
              </a:rPr>
              <a:t>The Learning Target for students today </a:t>
            </a:r>
            <a:r>
              <a:rPr lang="en" dirty="0">
                <a:solidFill>
                  <a:schemeClr val="dk1"/>
                </a:solidFill>
              </a:rPr>
              <a:t>is:</a:t>
            </a:r>
            <a:br>
              <a:rPr lang="en" sz="1800" b="0" i="0" u="none" strike="noStrike" cap="none" dirty="0">
                <a:solidFill>
                  <a:schemeClr val="dk1"/>
                </a:solidFill>
                <a:latin typeface="Century Gothic"/>
                <a:ea typeface="Century Gothic"/>
                <a:cs typeface="Century Gothic"/>
                <a:sym typeface="Century Gothic"/>
              </a:rPr>
            </a:br>
            <a:endParaRPr dirty="0">
              <a:solidFill>
                <a:schemeClr val="dk1"/>
              </a:solidFill>
            </a:endParaRPr>
          </a:p>
          <a:p>
            <a:pPr marL="457200" marR="0" lvl="0" indent="-342900" algn="l" rtl="0">
              <a:lnSpc>
                <a:spcPct val="90000"/>
              </a:lnSpc>
              <a:spcBef>
                <a:spcPts val="0"/>
              </a:spcBef>
              <a:spcAft>
                <a:spcPts val="0"/>
              </a:spcAft>
              <a:buClr>
                <a:schemeClr val="dk1"/>
              </a:buClr>
              <a:buSzPts val="1800"/>
              <a:buFont typeface="Century Gothic"/>
              <a:buAutoNum type="arabicPeriod"/>
            </a:pPr>
            <a:r>
              <a:rPr lang="en" sz="1800" b="0" i="0" u="none" strike="noStrike" cap="none" dirty="0">
                <a:solidFill>
                  <a:schemeClr val="dk1"/>
                </a:solidFill>
                <a:latin typeface="Century Gothic"/>
                <a:ea typeface="Century Gothic"/>
                <a:cs typeface="Century Gothic"/>
                <a:sym typeface="Century Gothic"/>
              </a:rPr>
              <a:t>I can use teacher feedback to revise my analytical essay to further meet the expectations of the </a:t>
            </a:r>
            <a:r>
              <a:rPr lang="en" sz="1800" b="1" i="0" u="none" strike="noStrike" cap="none" dirty="0">
                <a:solidFill>
                  <a:schemeClr val="dk1"/>
                </a:solidFill>
                <a:latin typeface="Century Gothic"/>
                <a:ea typeface="Century Gothic"/>
                <a:cs typeface="Century Gothic"/>
                <a:sym typeface="Century Gothic"/>
              </a:rPr>
              <a:t>NYS Expository Writing Evaluation Rubric</a:t>
            </a:r>
            <a:r>
              <a:rPr lang="en" sz="1800" b="0" i="0" u="none" strike="noStrike" cap="none" dirty="0">
                <a:solidFill>
                  <a:schemeClr val="dk1"/>
                </a:solidFill>
                <a:latin typeface="Century Gothic"/>
                <a:ea typeface="Century Gothic"/>
                <a:cs typeface="Century Gothic"/>
                <a:sym typeface="Century Gothic"/>
              </a:rPr>
              <a:t>. </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4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dirty="0">
                <a:solidFill>
                  <a:schemeClr val="dk1"/>
                </a:solidFill>
                <a:latin typeface="Century Gothic"/>
                <a:ea typeface="Century Gothic"/>
                <a:cs typeface="Century Gothic"/>
                <a:sym typeface="Century Gothic"/>
              </a:rPr>
              <a:t>Let’s Revise Our First Drafts</a:t>
            </a:r>
            <a:endParaRPr sz="3400" b="0" i="0" u="none" strike="noStrike" cap="none" dirty="0">
              <a:solidFill>
                <a:schemeClr val="dk1"/>
              </a:solidFill>
              <a:latin typeface="Century Gothic"/>
              <a:ea typeface="Century Gothic"/>
              <a:cs typeface="Century Gothic"/>
              <a:sym typeface="Century Gothic"/>
            </a:endParaRPr>
          </a:p>
        </p:txBody>
      </p:sp>
      <p:sp>
        <p:nvSpPr>
          <p:cNvPr id="231" name="Google Shape;231;p45"/>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2400" b="0" i="0" u="none" strike="noStrike" cap="none">
                <a:solidFill>
                  <a:srgbClr val="000000"/>
                </a:solidFill>
                <a:latin typeface="Century Gothic"/>
                <a:ea typeface="Century Gothic"/>
                <a:cs typeface="Century Gothic"/>
                <a:sym typeface="Century Gothic"/>
              </a:rPr>
              <a:t>As you revise your essay, think back to the opening     and your focus for revision. </a:t>
            </a:r>
            <a:endParaRPr/>
          </a:p>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sz="2400" b="0" i="0" u="none" strike="noStrike" cap="none">
                <a:solidFill>
                  <a:srgbClr val="000000"/>
                </a:solidFill>
                <a:latin typeface="Century Gothic"/>
                <a:ea typeface="Century Gothic"/>
                <a:cs typeface="Century Gothic"/>
                <a:sym typeface="Century Gothic"/>
              </a:rPr>
              <a:t>Remember to use:</a:t>
            </a:r>
            <a:endParaRPr/>
          </a:p>
          <a:p>
            <a:pPr marL="342900" marR="0" lvl="0" indent="-342900" algn="l" rtl="0">
              <a:lnSpc>
                <a:spcPct val="100000"/>
              </a:lnSpc>
              <a:spcBef>
                <a:spcPts val="0"/>
              </a:spcBef>
              <a:spcAft>
                <a:spcPts val="0"/>
              </a:spcAft>
              <a:buClr>
                <a:srgbClr val="000000"/>
              </a:buClr>
              <a:buSzPts val="1800"/>
              <a:buFont typeface="Century Gothic"/>
              <a:buChar char="●"/>
            </a:pPr>
            <a:r>
              <a:rPr lang="en" sz="2400" b="0" i="0" u="none" strike="noStrike" cap="none">
                <a:solidFill>
                  <a:srgbClr val="000000"/>
                </a:solidFill>
                <a:latin typeface="Century Gothic"/>
                <a:ea typeface="Century Gothic"/>
                <a:cs typeface="Century Gothic"/>
                <a:sym typeface="Century Gothic"/>
              </a:rPr>
              <a:t>Your teacher’s feedback</a:t>
            </a:r>
            <a:endParaRPr/>
          </a:p>
          <a:p>
            <a:pPr marL="342900" marR="0" lvl="0" indent="-342900" algn="l" rtl="0">
              <a:lnSpc>
                <a:spcPct val="100000"/>
              </a:lnSpc>
              <a:spcBef>
                <a:spcPts val="0"/>
              </a:spcBef>
              <a:spcAft>
                <a:spcPts val="0"/>
              </a:spcAft>
              <a:buClr>
                <a:srgbClr val="000000"/>
              </a:buClr>
              <a:buSzPts val="1800"/>
              <a:buFont typeface="Century Gothic"/>
              <a:buChar char="●"/>
            </a:pPr>
            <a:r>
              <a:rPr lang="en" sz="2400" b="0" i="0" u="none" strike="noStrike" cap="none">
                <a:solidFill>
                  <a:srgbClr val="000000"/>
                </a:solidFill>
                <a:latin typeface="Century Gothic"/>
                <a:ea typeface="Century Gothic"/>
                <a:cs typeface="Century Gothic"/>
                <a:sym typeface="Century Gothic"/>
              </a:rPr>
              <a:t>Your learning from Row 4 of the rubric</a:t>
            </a:r>
            <a:endParaRPr/>
          </a:p>
          <a:p>
            <a:pPr marL="342900" marR="0" lvl="0" indent="-342900" algn="l" rtl="0">
              <a:lnSpc>
                <a:spcPct val="100000"/>
              </a:lnSpc>
              <a:spcBef>
                <a:spcPts val="0"/>
              </a:spcBef>
              <a:spcAft>
                <a:spcPts val="0"/>
              </a:spcAft>
              <a:buClr>
                <a:srgbClr val="000000"/>
              </a:buClr>
              <a:buSzPts val="1800"/>
              <a:buFont typeface="Century Gothic"/>
              <a:buChar char="●"/>
            </a:pPr>
            <a:r>
              <a:rPr lang="en" sz="2400" b="0" i="0" u="none" strike="noStrike" cap="none">
                <a:solidFill>
                  <a:srgbClr val="000000"/>
                </a:solidFill>
                <a:latin typeface="Century Gothic"/>
                <a:ea typeface="Century Gothic"/>
                <a:cs typeface="Century Gothic"/>
                <a:sym typeface="Century Gothic"/>
              </a:rPr>
              <a:t>The mini-lesson review</a:t>
            </a:r>
            <a:endParaRPr sz="2400" b="0" i="0" u="none" strike="noStrike" cap="none">
              <a:solidFill>
                <a:srgbClr val="000000"/>
              </a:solidFill>
              <a:latin typeface="Century Gothic"/>
              <a:ea typeface="Century Gothic"/>
              <a:cs typeface="Century Gothic"/>
              <a:sym typeface="Century Gothic"/>
            </a:endParaRPr>
          </a:p>
        </p:txBody>
      </p:sp>
      <p:pic>
        <p:nvPicPr>
          <p:cNvPr id="5"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dirty="0"/>
              <a:t>"If You Are Ready, Submit Your Final </a:t>
            </a:r>
            <a:br>
              <a:rPr lang="en" dirty="0"/>
            </a:br>
            <a:r>
              <a:rPr lang="en" dirty="0"/>
              <a:t>Draft!</a:t>
            </a:r>
            <a:r>
              <a:rPr lang="en-US" dirty="0"/>
              <a:t>”</a:t>
            </a:r>
            <a:endParaRPr b="0" i="0" u="none" strike="noStrike" cap="none" dirty="0">
              <a:solidFill>
                <a:schemeClr val="dk1"/>
              </a:solidFill>
              <a:sym typeface="Century Gothic"/>
            </a:endParaRPr>
          </a:p>
        </p:txBody>
      </p:sp>
      <p:sp>
        <p:nvSpPr>
          <p:cNvPr id="238" name="Google Shape;238;p46"/>
          <p:cNvSpPr txBox="1">
            <a:spLocks noGrp="1"/>
          </p:cNvSpPr>
          <p:nvPr>
            <p:ph type="body" idx="1"/>
          </p:nvPr>
        </p:nvSpPr>
        <p:spPr>
          <a:xfrm>
            <a:off x="311700" y="1674607"/>
            <a:ext cx="8520600" cy="2372725"/>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2400" b="0" i="0" u="none" strike="noStrike" cap="none" dirty="0">
                <a:solidFill>
                  <a:srgbClr val="000000"/>
                </a:solidFill>
                <a:latin typeface="Century Gothic"/>
                <a:ea typeface="Century Gothic"/>
                <a:cs typeface="Century Gothic"/>
                <a:sym typeface="Century Gothic"/>
              </a:rPr>
              <a:t>For those of who ha</a:t>
            </a:r>
            <a:r>
              <a:rPr lang="en" sz="2400" dirty="0"/>
              <a:t>ve completed yo</a:t>
            </a:r>
            <a:r>
              <a:rPr lang="en" sz="2400" b="0" i="0" u="none" strike="noStrike" cap="none" dirty="0">
                <a:solidFill>
                  <a:srgbClr val="000000"/>
                </a:solidFill>
                <a:latin typeface="Century Gothic"/>
                <a:ea typeface="Century Gothic"/>
                <a:cs typeface="Century Gothic"/>
                <a:sym typeface="Century Gothic"/>
              </a:rPr>
              <a:t>ur final draft of the analytical essay for the End of Unit 2 assessment.</a:t>
            </a:r>
            <a:r>
              <a:rPr lang="en" sz="2400" dirty="0"/>
              <a:t>..congratulations! </a:t>
            </a:r>
            <a:endParaRPr sz="2400" dirty="0"/>
          </a:p>
          <a:p>
            <a:pPr marL="0" marR="0" lvl="0" indent="0" algn="l" rtl="0">
              <a:lnSpc>
                <a:spcPct val="100000"/>
              </a:lnSpc>
              <a:spcBef>
                <a:spcPts val="0"/>
              </a:spcBef>
              <a:spcAft>
                <a:spcPts val="0"/>
              </a:spcAft>
              <a:buClr>
                <a:srgbClr val="000000"/>
              </a:buClr>
              <a:buSzPts val="1800"/>
              <a:buFont typeface="Century Gothic"/>
              <a:buNone/>
            </a:pPr>
            <a:endParaRPr sz="3000" b="0" i="0" u="none" strike="noStrike" cap="none" dirty="0">
              <a:solidFill>
                <a:srgbClr val="000000"/>
              </a:solidFill>
              <a:latin typeface="Century Gothic"/>
              <a:ea typeface="Century Gothic"/>
              <a:cs typeface="Century Gothic"/>
              <a:sym typeface="Century Gothic"/>
            </a:endParaRPr>
          </a:p>
        </p:txBody>
      </p:sp>
      <p:pic>
        <p:nvPicPr>
          <p:cNvPr id="5"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47"/>
          <p:cNvSpPr txBox="1">
            <a:spLocks noGrp="1"/>
          </p:cNvSpPr>
          <p:nvPr>
            <p:ph type="title"/>
          </p:nvPr>
        </p:nvSpPr>
        <p:spPr>
          <a:xfrm>
            <a:off x="435428" y="334175"/>
            <a:ext cx="8396871"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b="0" i="0" u="none" strike="noStrike" cap="none" dirty="0">
                <a:solidFill>
                  <a:schemeClr val="dk1"/>
                </a:solidFill>
                <a:latin typeface="Century Gothic"/>
                <a:ea typeface="Century Gothic"/>
                <a:cs typeface="Century Gothic"/>
                <a:sym typeface="Century Gothic"/>
              </a:rPr>
              <a:t>Homework</a:t>
            </a:r>
            <a:endParaRPr b="0" i="0" u="none" strike="noStrike" cap="none" dirty="0">
              <a:solidFill>
                <a:schemeClr val="dk1"/>
              </a:solidFill>
              <a:latin typeface="Century Gothic"/>
              <a:ea typeface="Century Gothic"/>
              <a:cs typeface="Century Gothic"/>
              <a:sym typeface="Century Gothic"/>
            </a:endParaRPr>
          </a:p>
        </p:txBody>
      </p:sp>
      <p:sp>
        <p:nvSpPr>
          <p:cNvPr id="245" name="Google Shape;245;p4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285750" marR="0" lvl="0" indent="0" algn="l" rtl="0">
              <a:lnSpc>
                <a:spcPct val="100000"/>
              </a:lnSpc>
              <a:spcBef>
                <a:spcPts val="0"/>
              </a:spcBef>
              <a:spcAft>
                <a:spcPts val="0"/>
              </a:spcAft>
              <a:buNone/>
            </a:pPr>
            <a:endParaRPr sz="3000" dirty="0"/>
          </a:p>
          <a:p>
            <a:pPr marL="285750" marR="0" lvl="0" indent="0" algn="l" rtl="0">
              <a:lnSpc>
                <a:spcPct val="100000"/>
              </a:lnSpc>
              <a:spcBef>
                <a:spcPts val="0"/>
              </a:spcBef>
              <a:spcAft>
                <a:spcPts val="0"/>
              </a:spcAft>
              <a:buNone/>
            </a:pPr>
            <a:r>
              <a:rPr lang="en" sz="2800" b="0" i="0" u="none" strike="noStrike" cap="none" dirty="0">
                <a:solidFill>
                  <a:srgbClr val="000000"/>
                </a:solidFill>
                <a:latin typeface="Century Gothic"/>
                <a:ea typeface="Century Gothic"/>
                <a:cs typeface="Century Gothic"/>
                <a:sym typeface="Century Gothic"/>
              </a:rPr>
              <a:t>If you need more time</a:t>
            </a:r>
            <a:r>
              <a:rPr lang="en" sz="2800" dirty="0"/>
              <a:t>, you can finish the final draft tonight and turn it in tomorrow.</a:t>
            </a:r>
            <a:endParaRPr sz="2800" dirty="0"/>
          </a:p>
        </p:txBody>
      </p:sp>
      <p:pic>
        <p:nvPicPr>
          <p:cNvPr id="5"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623888" y="442553"/>
            <a:ext cx="7886700" cy="1650626"/>
          </a:xfrm>
          <a:prstGeom prst="rect">
            <a:avLst/>
          </a:prstGeom>
          <a:noFill/>
          <a:ln>
            <a:noFill/>
          </a:ln>
        </p:spPr>
        <p:txBody>
          <a:bodyPr spcFirstLastPara="1" wrap="square" lIns="68575" tIns="34275" rIns="68575" bIns="34275" anchor="b" anchorCtr="0">
            <a:noAutofit/>
          </a:bodyPr>
          <a:lstStyle/>
          <a:p>
            <a:pPr marL="0" marR="0" lvl="0" indent="0" algn="ctr" rtl="0">
              <a:lnSpc>
                <a:spcPct val="90000"/>
              </a:lnSpc>
              <a:spcBef>
                <a:spcPts val="0"/>
              </a:spcBef>
              <a:spcAft>
                <a:spcPts val="0"/>
              </a:spcAft>
              <a:buClr>
                <a:schemeClr val="dk1"/>
              </a:buClr>
              <a:buSzPts val="4500"/>
              <a:buFont typeface="Overlock"/>
              <a:buNone/>
            </a:pPr>
            <a:r>
              <a:rPr lang="en" sz="3800" dirty="0">
                <a:latin typeface="Century Gothic"/>
                <a:ea typeface="Century Gothic"/>
                <a:cs typeface="Century Gothic"/>
                <a:sym typeface="Century Gothic"/>
              </a:rPr>
              <a:t>Small Group Block</a:t>
            </a:r>
            <a:endParaRPr sz="3800" i="0" u="none" strike="noStrike" cap="none" dirty="0">
              <a:solidFill>
                <a:schemeClr val="dk1"/>
              </a:solidFill>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623888" y="2489626"/>
            <a:ext cx="7886700" cy="722299"/>
          </a:xfrm>
          <a:prstGeom prst="rect">
            <a:avLst/>
          </a:prstGeom>
          <a:noFill/>
          <a:ln>
            <a:noFill/>
          </a:ln>
        </p:spPr>
        <p:txBody>
          <a:bodyPr spcFirstLastPara="1" wrap="square" lIns="68575" tIns="34275" rIns="68575" bIns="34275" anchor="t" anchorCtr="0">
            <a:noAutofit/>
          </a:bodyPr>
          <a:lstStyle/>
          <a:p>
            <a:pPr marL="0" marR="0" lvl="0" indent="0" algn="ctr" rtl="0">
              <a:lnSpc>
                <a:spcPct val="90000"/>
              </a:lnSpc>
              <a:spcBef>
                <a:spcPts val="0"/>
              </a:spcBef>
              <a:spcAft>
                <a:spcPts val="0"/>
              </a:spcAft>
              <a:buClr>
                <a:schemeClr val="dk1"/>
              </a:buClr>
              <a:buSzPts val="2700"/>
              <a:buFont typeface="Arial"/>
              <a:buNone/>
            </a:pPr>
            <a:r>
              <a:rPr lang="en" sz="3200" b="1" dirty="0">
                <a:solidFill>
                  <a:schemeClr val="dk1"/>
                </a:solidFill>
                <a:latin typeface="Century Gothic"/>
                <a:ea typeface="Century Gothic"/>
                <a:cs typeface="Century Gothic"/>
                <a:sym typeface="Century Gothic"/>
              </a:rPr>
              <a:t>Fluency, Reading Ahead and Independent Reading</a:t>
            </a:r>
            <a:endParaRPr sz="3200" b="1" i="0" u="none" strike="noStrike" cap="none"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EAEB4F57-096B-403F-B2B9-03D4EDDCA3A3}"/>
              </a:ext>
            </a:extLst>
          </p:cNvPr>
          <p:cNvPicPr>
            <a:picLocks noChangeAspect="1"/>
          </p:cNvPicPr>
          <p:nvPr/>
        </p:nvPicPr>
        <p:blipFill>
          <a:blip r:embed="rId3"/>
          <a:stretch>
            <a:fillRect/>
          </a:stretch>
        </p:blipFill>
        <p:spPr>
          <a:xfrm>
            <a:off x="3545541" y="192138"/>
            <a:ext cx="2052917" cy="943512"/>
          </a:xfrm>
          <a:prstGeom prst="rect">
            <a:avLst/>
          </a:prstGeom>
        </p:spPr>
      </p:pic>
    </p:spTree>
    <p:extLst>
      <p:ext uri="{BB962C8B-B14F-4D97-AF65-F5344CB8AC3E}">
        <p14:creationId xmlns:p14="http://schemas.microsoft.com/office/powerpoint/2010/main" val="4876017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6"/>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spcBef>
                <a:spcPts val="0"/>
              </a:spcBef>
              <a:spcAft>
                <a:spcPts val="0"/>
              </a:spcAft>
              <a:buClr>
                <a:schemeClr val="dk1"/>
              </a:buClr>
              <a:buSzPts val="3300"/>
              <a:buFont typeface="Overlock"/>
              <a:buNone/>
            </a:pPr>
            <a:r>
              <a:rPr lang="en" sz="3200">
                <a:latin typeface="Century Gothic"/>
                <a:ea typeface="Century Gothic"/>
                <a:cs typeface="Century Gothic"/>
                <a:sym typeface="Century Gothic"/>
              </a:rPr>
              <a:t>Small Group Block - Doing the Work We Each Need to Do	</a:t>
            </a:r>
            <a:endParaRPr/>
          </a:p>
        </p:txBody>
      </p:sp>
      <p:sp>
        <p:nvSpPr>
          <p:cNvPr id="137" name="Google Shape;137;p26"/>
          <p:cNvSpPr txBox="1">
            <a:spLocks noGrp="1"/>
          </p:cNvSpPr>
          <p:nvPr>
            <p:ph type="body" idx="1"/>
          </p:nvPr>
        </p:nvSpPr>
        <p:spPr>
          <a:xfrm>
            <a:off x="628650" y="1369225"/>
            <a:ext cx="8077800" cy="3263400"/>
          </a:xfrm>
          <a:prstGeom prst="rect">
            <a:avLst/>
          </a:prstGeom>
        </p:spPr>
        <p:txBody>
          <a:bodyPr spcFirstLastPara="1" wrap="square" lIns="68575" tIns="34275" rIns="68575" bIns="34275" anchor="t" anchorCtr="0">
            <a:noAutofit/>
          </a:bodyPr>
          <a:lstStyle/>
          <a:p>
            <a:pPr marL="0" lvl="0" indent="0" rtl="0">
              <a:spcBef>
                <a:spcPts val="800"/>
              </a:spcBef>
              <a:spcAft>
                <a:spcPts val="0"/>
              </a:spcAft>
              <a:buNone/>
            </a:pPr>
            <a:r>
              <a:rPr lang="en" sz="2000" dirty="0">
                <a:latin typeface="Century Gothic"/>
                <a:ea typeface="Century Gothic"/>
                <a:cs typeface="Century Gothic"/>
                <a:sym typeface="Century Gothic"/>
              </a:rPr>
              <a:t>Your teacher is going to be placing you into smaller, rotating groups. </a:t>
            </a:r>
            <a:endParaRPr sz="2000" dirty="0">
              <a:latin typeface="Century Gothic"/>
              <a:ea typeface="Century Gothic"/>
              <a:cs typeface="Century Gothic"/>
              <a:sym typeface="Century Gothic"/>
            </a:endParaRPr>
          </a:p>
          <a:p>
            <a:pPr lvl="0" indent="-355600" rtl="0">
              <a:spcBef>
                <a:spcPts val="800"/>
              </a:spcBef>
              <a:spcAft>
                <a:spcPts val="0"/>
              </a:spcAft>
              <a:buSzPts val="2000"/>
              <a:buFont typeface="Century Gothic"/>
              <a:buAutoNum type="arabicPeriod"/>
            </a:pPr>
            <a:r>
              <a:rPr lang="en" sz="2000" dirty="0">
                <a:latin typeface="Century Gothic"/>
                <a:ea typeface="Century Gothic"/>
                <a:cs typeface="Century Gothic"/>
                <a:sym typeface="Century Gothic"/>
              </a:rPr>
              <a:t>One group will still be working on fluency for much of the small group time. </a:t>
            </a:r>
            <a:endParaRPr sz="2000" dirty="0">
              <a:latin typeface="Century Gothic"/>
              <a:ea typeface="Century Gothic"/>
              <a:cs typeface="Century Gothic"/>
              <a:sym typeface="Century Gothic"/>
            </a:endParaRPr>
          </a:p>
          <a:p>
            <a:pPr lvl="0" indent="-355600" rtl="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Another group will read the selection for the next class to yourselves.</a:t>
            </a:r>
            <a:endParaRPr sz="2000" dirty="0">
              <a:latin typeface="Century Gothic"/>
              <a:ea typeface="Century Gothic"/>
              <a:cs typeface="Century Gothic"/>
              <a:sym typeface="Century Gothic"/>
            </a:endParaRPr>
          </a:p>
          <a:p>
            <a:pPr lvl="0" indent="-355600" rtl="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Another group will be choosing and reading the Scholastic Library books connected to what you’ve been studying.</a:t>
            </a:r>
            <a:endParaRPr sz="2000" dirty="0">
              <a:latin typeface="Century Gothic"/>
              <a:ea typeface="Century Gothic"/>
              <a:cs typeface="Century Gothic"/>
              <a:sym typeface="Century Gothic"/>
            </a:endParaRPr>
          </a:p>
          <a:p>
            <a:pPr lvl="0" indent="-35560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Groups will start to rotate through two of these activities daily.</a:t>
            </a:r>
            <a:endParaRPr sz="2000" dirty="0">
              <a:latin typeface="Century Gothic"/>
              <a:ea typeface="Century Gothic"/>
              <a:cs typeface="Century Gothic"/>
              <a:sym typeface="Century Gothic"/>
            </a:endParaRPr>
          </a:p>
        </p:txBody>
      </p:sp>
    </p:spTree>
    <p:extLst>
      <p:ext uri="{BB962C8B-B14F-4D97-AF65-F5344CB8AC3E}">
        <p14:creationId xmlns:p14="http://schemas.microsoft.com/office/powerpoint/2010/main" val="22284894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7"/>
          <p:cNvSpPr txBox="1">
            <a:spLocks noGrp="1"/>
          </p:cNvSpPr>
          <p:nvPr>
            <p:ph type="body" idx="1"/>
          </p:nvPr>
        </p:nvSpPr>
        <p:spPr>
          <a:xfrm>
            <a:off x="628650" y="1357950"/>
            <a:ext cx="8124300" cy="3263400"/>
          </a:xfrm>
          <a:prstGeom prst="rect">
            <a:avLst/>
          </a:prstGeom>
          <a:noFill/>
          <a:ln>
            <a:noFill/>
          </a:ln>
        </p:spPr>
        <p:txBody>
          <a:bodyPr spcFirstLastPara="1" wrap="square" lIns="68575" tIns="34275" rIns="68575" bIns="34275" anchor="t" anchorCtr="0">
            <a:noAutofit/>
          </a:bodyPr>
          <a:lstStyle/>
          <a:p>
            <a:pPr marL="0" marR="0" lvl="0" indent="0" rtl="0">
              <a:lnSpc>
                <a:spcPct val="90000"/>
              </a:lnSpc>
              <a:spcBef>
                <a:spcPts val="0"/>
              </a:spcBef>
              <a:spcAft>
                <a:spcPts val="0"/>
              </a:spcAft>
              <a:buClr>
                <a:schemeClr val="dk1"/>
              </a:buClr>
              <a:buSzPts val="2200"/>
              <a:buFont typeface="Arial"/>
              <a:buNone/>
            </a:pPr>
            <a:r>
              <a:rPr lang="en" sz="2000" i="0" u="none" strike="noStrike" cap="none">
                <a:solidFill>
                  <a:schemeClr val="dk1"/>
                </a:solidFill>
                <a:latin typeface="Century Gothic"/>
                <a:ea typeface="Century Gothic"/>
                <a:cs typeface="Century Gothic"/>
                <a:sym typeface="Century Gothic"/>
              </a:rPr>
              <a:t>Here’s what we’ll do:</a:t>
            </a:r>
            <a:endParaRPr sz="2000" i="0" u="none" strike="noStrike" cap="none">
              <a:solidFill>
                <a:schemeClr val="dk1"/>
              </a:solidFill>
              <a:latin typeface="Century Gothic"/>
              <a:ea typeface="Century Gothic"/>
              <a:cs typeface="Century Gothic"/>
              <a:sym typeface="Century Gothic"/>
            </a:endParaRPr>
          </a:p>
          <a:p>
            <a:pPr marL="0" marR="0" lvl="0" indent="0" rtl="0">
              <a:lnSpc>
                <a:spcPct val="90000"/>
              </a:lnSpc>
              <a:spcBef>
                <a:spcPts val="0"/>
              </a:spcBef>
              <a:spcAft>
                <a:spcPts val="0"/>
              </a:spcAft>
              <a:buClr>
                <a:schemeClr val="dk1"/>
              </a:buClr>
              <a:buSzPts val="2200"/>
              <a:buFont typeface="Arial"/>
              <a:buNone/>
            </a:pPr>
            <a:endParaRPr sz="2000">
              <a:latin typeface="Century Gothic"/>
              <a:ea typeface="Century Gothic"/>
              <a:cs typeface="Century Gothic"/>
              <a:sym typeface="Century Gothic"/>
            </a:endParaRPr>
          </a:p>
          <a:p>
            <a:pPr marL="342900" lvl="0" indent="-355600" rtl="0">
              <a:spcBef>
                <a:spcPts val="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I’m going to read aloud </a:t>
            </a:r>
            <a:r>
              <a:rPr lang="en" sz="2000">
                <a:latin typeface="Century Gothic"/>
                <a:ea typeface="Century Gothic"/>
                <a:cs typeface="Century Gothic"/>
                <a:sym typeface="Century Gothic"/>
              </a:rPr>
              <a:t>a section of the text we’ll be focusing on in our next class.</a:t>
            </a: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You will read in your head while I read, following along with a pencil in your hand.</a:t>
            </a: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I’ll continue reading aloud</a:t>
            </a:r>
            <a:r>
              <a:rPr lang="en" sz="2000">
                <a:latin typeface="Century Gothic"/>
                <a:ea typeface="Century Gothic"/>
                <a:cs typeface="Century Gothic"/>
                <a:sym typeface="Century Gothic"/>
              </a:rPr>
              <a:t>;</a:t>
            </a:r>
            <a:r>
              <a:rPr lang="en" sz="2000" i="0" u="none" strike="noStrike" cap="none">
                <a:solidFill>
                  <a:schemeClr val="dk1"/>
                </a:solidFill>
                <a:latin typeface="Century Gothic"/>
                <a:ea typeface="Century Gothic"/>
                <a:cs typeface="Century Gothic"/>
                <a:sym typeface="Century Gothic"/>
              </a:rPr>
              <a:t> </a:t>
            </a:r>
            <a:r>
              <a:rPr lang="en" sz="2000">
                <a:latin typeface="Century Gothic"/>
                <a:ea typeface="Century Gothic"/>
                <a:cs typeface="Century Gothic"/>
                <a:sym typeface="Century Gothic"/>
              </a:rPr>
              <a:t>I’m going to stop and check you’re following once in awhile!</a:t>
            </a:r>
            <a:endParaRPr sz="2000" i="0" u="none" strike="noStrike" cap="none">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1900"/>
              <a:buFont typeface="Arial"/>
              <a:buNone/>
            </a:pPr>
            <a:endParaRPr sz="1800" i="0" u="none" strike="noStrike" cap="none">
              <a:solidFill>
                <a:schemeClr val="dk1"/>
              </a:solidFill>
              <a:latin typeface="Century Gothic"/>
              <a:ea typeface="Century Gothic"/>
              <a:cs typeface="Century Gothic"/>
              <a:sym typeface="Century Gothic"/>
            </a:endParaRPr>
          </a:p>
        </p:txBody>
      </p:sp>
      <p:sp>
        <p:nvSpPr>
          <p:cNvPr id="144" name="Google Shape;144;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10717049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8"/>
          <p:cNvSpPr txBox="1">
            <a:spLocks noGrp="1"/>
          </p:cNvSpPr>
          <p:nvPr>
            <p:ph type="body" idx="1"/>
          </p:nvPr>
        </p:nvSpPr>
        <p:spPr>
          <a:xfrm>
            <a:off x="628650" y="1369227"/>
            <a:ext cx="7886700" cy="34347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What’s the gist?</a:t>
            </a:r>
            <a:endParaRPr sz="2000" i="0" u="none" strike="noStrike" cap="none">
              <a:solidFill>
                <a:schemeClr val="dk1"/>
              </a:solidFill>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Turn and talk with your partner</a:t>
            </a:r>
            <a:r>
              <a:rPr lang="en" sz="2000">
                <a:latin typeface="Century Gothic"/>
                <a:ea typeface="Century Gothic"/>
                <a:cs typeface="Century Gothic"/>
                <a:sym typeface="Century Gothic"/>
              </a:rPr>
              <a:t> about </a:t>
            </a:r>
            <a:r>
              <a:rPr lang="en" sz="2000" i="0" u="none" strike="noStrike" cap="none">
                <a:solidFill>
                  <a:schemeClr val="dk1"/>
                </a:solidFill>
                <a:latin typeface="Century Gothic"/>
                <a:ea typeface="Century Gothic"/>
                <a:cs typeface="Century Gothic"/>
                <a:sym typeface="Century Gothic"/>
              </a:rPr>
              <a:t>what the gist of this </a:t>
            </a:r>
            <a:r>
              <a:rPr lang="en" sz="2000">
                <a:latin typeface="Century Gothic"/>
                <a:ea typeface="Century Gothic"/>
                <a:cs typeface="Century Gothic"/>
                <a:sym typeface="Century Gothic"/>
              </a:rPr>
              <a:t>section</a:t>
            </a:r>
            <a:r>
              <a:rPr lang="en" sz="2000" i="0" u="none" strike="noStrike" cap="none">
                <a:solidFill>
                  <a:schemeClr val="dk1"/>
                </a:solidFill>
                <a:latin typeface="Century Gothic"/>
                <a:ea typeface="Century Gothic"/>
                <a:cs typeface="Century Gothic"/>
                <a:sym typeface="Century Gothic"/>
              </a:rPr>
              <a:t> seems to be.</a:t>
            </a: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a:latin typeface="Century Gothic"/>
                <a:ea typeface="Century Gothic"/>
                <a:cs typeface="Century Gothic"/>
                <a:sym typeface="Century Gothic"/>
              </a:rPr>
              <a:t>Then</a:t>
            </a:r>
            <a:r>
              <a:rPr lang="en" sz="2000" i="0" u="none" strike="noStrike" cap="none">
                <a:solidFill>
                  <a:schemeClr val="dk1"/>
                </a:solidFill>
                <a:latin typeface="Century Gothic"/>
                <a:ea typeface="Century Gothic"/>
                <a:cs typeface="Century Gothic"/>
                <a:sym typeface="Century Gothic"/>
              </a:rPr>
              <a:t>, let’s talk as a </a:t>
            </a:r>
            <a:r>
              <a:rPr lang="en" sz="2000">
                <a:latin typeface="Century Gothic"/>
                <a:ea typeface="Century Gothic"/>
                <a:cs typeface="Century Gothic"/>
                <a:sym typeface="Century Gothic"/>
              </a:rPr>
              <a:t>group</a:t>
            </a:r>
            <a:r>
              <a:rPr lang="en" sz="2000" i="0" u="none" strike="noStrike" cap="none">
                <a:solidFill>
                  <a:schemeClr val="dk1"/>
                </a:solidFill>
                <a:latin typeface="Century Gothic"/>
                <a:ea typeface="Century Gothic"/>
                <a:cs typeface="Century Gothic"/>
                <a:sym typeface="Century Gothic"/>
              </a:rPr>
              <a:t> about that gist of the passage.</a:t>
            </a:r>
            <a:endParaRPr sz="200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a:latin typeface="Century Gothic"/>
                <a:ea typeface="Century Gothic"/>
                <a:cs typeface="Century Gothic"/>
                <a:sym typeface="Century Gothic"/>
              </a:rPr>
              <a:t>We’ll get as much of the reading done for next class as we can.</a:t>
            </a:r>
            <a:endParaRPr sz="2000">
              <a:latin typeface="Century Gothic"/>
              <a:ea typeface="Century Gothic"/>
              <a:cs typeface="Century Gothic"/>
              <a:sym typeface="Century Gothic"/>
            </a:endParaRPr>
          </a:p>
        </p:txBody>
      </p:sp>
      <p:sp>
        <p:nvSpPr>
          <p:cNvPr id="151" name="Google Shape;151;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03459151-8191-4897-89C6-61D1430E9DFB}"/>
              </a:ext>
            </a:extLst>
          </p:cNvPr>
          <p:cNvPicPr>
            <a:picLocks noChangeAspect="1"/>
          </p:cNvPicPr>
          <p:nvPr/>
        </p:nvPicPr>
        <p:blipFill>
          <a:blip r:embed="rId3"/>
          <a:stretch>
            <a:fillRect/>
          </a:stretch>
        </p:blipFill>
        <p:spPr>
          <a:xfrm>
            <a:off x="8370498" y="4495023"/>
            <a:ext cx="533400" cy="533400"/>
          </a:xfrm>
          <a:prstGeom prst="rect">
            <a:avLst/>
          </a:prstGeom>
        </p:spPr>
      </p:pic>
    </p:spTree>
    <p:extLst>
      <p:ext uri="{BB962C8B-B14F-4D97-AF65-F5344CB8AC3E}">
        <p14:creationId xmlns:p14="http://schemas.microsoft.com/office/powerpoint/2010/main" val="32641432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9"/>
          <p:cNvSpPr txBox="1">
            <a:spLocks noGrp="1"/>
          </p:cNvSpPr>
          <p:nvPr>
            <p:ph type="body" idx="1"/>
          </p:nvPr>
        </p:nvSpPr>
        <p:spPr>
          <a:xfrm>
            <a:off x="628650" y="1268125"/>
            <a:ext cx="8052600" cy="3263400"/>
          </a:xfrm>
          <a:prstGeom prst="rect">
            <a:avLst/>
          </a:prstGeom>
          <a:noFill/>
          <a:ln>
            <a:noFill/>
          </a:ln>
        </p:spPr>
        <p:txBody>
          <a:bodyPr spcFirstLastPara="1" wrap="square" lIns="68575" tIns="34275" rIns="68575" bIns="34275" anchor="t" anchorCtr="0">
            <a:noAutofit/>
          </a:bodyPr>
          <a:lstStyle/>
          <a:p>
            <a:pPr marL="12700" marR="0" lvl="0" indent="0" algn="l" rtl="0">
              <a:lnSpc>
                <a:spcPct val="90000"/>
              </a:lnSpc>
              <a:spcBef>
                <a:spcPts val="0"/>
              </a:spcBef>
              <a:spcAft>
                <a:spcPts val="0"/>
              </a:spcAft>
              <a:buClr>
                <a:schemeClr val="dk1"/>
              </a:buClr>
              <a:buSzPts val="2100"/>
              <a:buFont typeface="Arial"/>
              <a:buNone/>
            </a:pPr>
            <a:r>
              <a:rPr lang="en" sz="1900" b="1" i="0" u="none" strike="noStrike" cap="none">
                <a:solidFill>
                  <a:schemeClr val="dk1"/>
                </a:solidFill>
                <a:latin typeface="Century Gothic"/>
                <a:ea typeface="Century Gothic"/>
                <a:cs typeface="Century Gothic"/>
                <a:sym typeface="Century Gothic"/>
              </a:rPr>
              <a:t>Now it’s your turn to read this same passage</a:t>
            </a:r>
            <a:r>
              <a:rPr lang="en" sz="1900" i="0" u="none" strike="noStrike" cap="none">
                <a:solidFill>
                  <a:schemeClr val="dk1"/>
                </a:solidFill>
                <a:latin typeface="Century Gothic"/>
                <a:ea typeface="Century Gothic"/>
                <a:cs typeface="Century Gothic"/>
                <a:sym typeface="Century Gothic"/>
              </a:rPr>
              <a:t>. </a:t>
            </a:r>
            <a:r>
              <a:rPr lang="en" sz="1900" b="1" i="0" u="none" strike="noStrike" cap="none">
                <a:solidFill>
                  <a:schemeClr val="dk1"/>
                </a:solidFill>
                <a:latin typeface="Century Gothic"/>
                <a:ea typeface="Century Gothic"/>
                <a:cs typeface="Century Gothic"/>
                <a:sym typeface="Century Gothic"/>
              </a:rPr>
              <a:t>Here’s what you’ll do:</a:t>
            </a:r>
            <a:endParaRPr sz="1900" b="1" i="0" u="none" strike="noStrike" cap="none">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900" b="1">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Read the passage to yourself in a whisper. </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Now, read the same passage out loud to your partner –while your partner reads in their head. (Read </a:t>
            </a:r>
            <a:r>
              <a:rPr lang="en" sz="1900" b="1" i="1" u="none" strike="noStrike" cap="none">
                <a:solidFill>
                  <a:schemeClr val="dk1"/>
                </a:solidFill>
                <a:latin typeface="Century Gothic"/>
                <a:ea typeface="Century Gothic"/>
                <a:cs typeface="Century Gothic"/>
                <a:sym typeface="Century Gothic"/>
              </a:rPr>
              <a:t>softly</a:t>
            </a:r>
            <a:r>
              <a:rPr lang="en" sz="1900" i="0" u="none" strike="noStrike" cap="none">
                <a:solidFill>
                  <a:schemeClr val="dk1"/>
                </a:solidFill>
                <a:latin typeface="Century Gothic"/>
                <a:ea typeface="Century Gothic"/>
                <a:cs typeface="Century Gothic"/>
                <a:sym typeface="Century Gothic"/>
              </a:rPr>
              <a:t> – lots of people will be talking!)</a:t>
            </a:r>
            <a:endParaRPr sz="1900">
              <a:latin typeface="Century Gothic"/>
              <a:ea typeface="Century Gothic"/>
              <a:cs typeface="Century Gothic"/>
              <a:sym typeface="Century Gothic"/>
            </a:endParaRPr>
          </a:p>
          <a:p>
            <a:pPr marL="342900" lvl="0" indent="-349250" rtl="0">
              <a:spcBef>
                <a:spcPts val="1000"/>
              </a:spcBef>
              <a:spcAft>
                <a:spcPts val="100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Switch – this time, your partner reads aloud while you read in your head.</a:t>
            </a:r>
            <a:endParaRPr sz="1900" i="0" u="none" strike="noStrike" cap="none">
              <a:solidFill>
                <a:schemeClr val="dk1"/>
              </a:solidFill>
              <a:latin typeface="Century Gothic"/>
              <a:ea typeface="Century Gothic"/>
              <a:cs typeface="Century Gothic"/>
              <a:sym typeface="Century Gothic"/>
            </a:endParaRPr>
          </a:p>
        </p:txBody>
      </p:sp>
      <p:sp>
        <p:nvSpPr>
          <p:cNvPr id="158" name="Google Shape;158;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26945027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3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Grade 8: Module 1: Unit 2: Lesson 20</a:t>
            </a:r>
            <a:br>
              <a:rPr lang="en" sz="3600" b="0" i="0" u="none" strike="noStrike" cap="none">
                <a:solidFill>
                  <a:schemeClr val="dk1"/>
                </a:solidFill>
                <a:latin typeface="Century Gothic"/>
                <a:ea typeface="Century Gothic"/>
                <a:cs typeface="Century Gothic"/>
                <a:sym typeface="Century Gothic"/>
              </a:rPr>
            </a:b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76" name="Google Shape;176;p37"/>
          <p:cNvSpPr txBox="1">
            <a:spLocks noGrp="1"/>
          </p:cNvSpPr>
          <p:nvPr>
            <p:ph type="body" idx="1"/>
          </p:nvPr>
        </p:nvSpPr>
        <p:spPr>
          <a:xfrm>
            <a:off x="311700" y="144922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Century Gothic"/>
              <a:buNone/>
            </a:pPr>
            <a:r>
              <a:rPr lang="en" sz="2000" b="1" i="0" u="none" strike="noStrike" cap="none" dirty="0">
                <a:solidFill>
                  <a:schemeClr val="dk1"/>
                </a:solidFill>
                <a:sym typeface="Century Gothic"/>
              </a:rPr>
              <a:t>Preparing for Lesson 20</a:t>
            </a:r>
            <a:endParaRPr sz="2000" dirty="0"/>
          </a:p>
          <a:p>
            <a:pPr marL="457200" marR="0" lvl="0" indent="-355600" algn="l" rtl="0">
              <a:lnSpc>
                <a:spcPct val="90000"/>
              </a:lnSpc>
              <a:spcBef>
                <a:spcPts val="0"/>
              </a:spcBef>
              <a:spcAft>
                <a:spcPts val="0"/>
              </a:spcAft>
              <a:buClr>
                <a:schemeClr val="dk1"/>
              </a:buClr>
              <a:buSzPts val="2000"/>
              <a:buFont typeface="Century Gothic"/>
              <a:buChar char="●"/>
            </a:pPr>
            <a:r>
              <a:rPr lang="en" sz="2000" b="0" i="0" u="none" strike="noStrike" cap="none" dirty="0">
                <a:solidFill>
                  <a:schemeClr val="dk1"/>
                </a:solidFill>
                <a:sym typeface="Century Gothic"/>
              </a:rPr>
              <a:t>In advance, be sure to have reviewed students’ drafts (from Lesson 17). </a:t>
            </a:r>
            <a:endParaRPr lang="en" sz="2000" dirty="0"/>
          </a:p>
          <a:p>
            <a:pPr marL="457200" marR="0" lvl="0" indent="-355600" algn="l" rtl="0">
              <a:lnSpc>
                <a:spcPct val="90000"/>
              </a:lnSpc>
              <a:spcBef>
                <a:spcPts val="0"/>
              </a:spcBef>
              <a:spcAft>
                <a:spcPts val="0"/>
              </a:spcAft>
              <a:buClr>
                <a:schemeClr val="dk1"/>
              </a:buClr>
              <a:buSzPts val="2000"/>
              <a:buFont typeface="Century Gothic"/>
              <a:buChar char="●"/>
            </a:pPr>
            <a:endParaRPr lang="en" sz="2000" dirty="0">
              <a:solidFill>
                <a:schemeClr val="dk1"/>
              </a:solidFill>
            </a:endParaRPr>
          </a:p>
          <a:p>
            <a:pPr marL="457200" marR="0" lvl="0" indent="-355600" algn="l" rtl="0">
              <a:lnSpc>
                <a:spcPct val="90000"/>
              </a:lnSpc>
              <a:spcBef>
                <a:spcPts val="0"/>
              </a:spcBef>
              <a:spcAft>
                <a:spcPts val="0"/>
              </a:spcAft>
              <a:buClr>
                <a:schemeClr val="dk1"/>
              </a:buClr>
              <a:buSzPts val="2000"/>
              <a:buFont typeface="Century Gothic"/>
              <a:buChar char="●"/>
            </a:pPr>
            <a:r>
              <a:rPr lang="en" sz="2000" dirty="0">
                <a:solidFill>
                  <a:schemeClr val="dk1"/>
                </a:solidFill>
              </a:rPr>
              <a:t>In addition, i</a:t>
            </a:r>
            <a:r>
              <a:rPr lang="en" sz="2000" b="0" i="0" u="none" strike="noStrike" cap="none" dirty="0">
                <a:solidFill>
                  <a:schemeClr val="dk1"/>
                </a:solidFill>
                <a:sym typeface="Century Gothic"/>
              </a:rPr>
              <a:t>dentify common student errors as you review their essays.</a:t>
            </a:r>
            <a:endParaRPr lang="en" sz="2000" dirty="0"/>
          </a:p>
          <a:p>
            <a:pPr marL="457200" marR="0" lvl="0" indent="-355600" algn="l" rtl="0">
              <a:lnSpc>
                <a:spcPct val="90000"/>
              </a:lnSpc>
              <a:spcBef>
                <a:spcPts val="0"/>
              </a:spcBef>
              <a:spcAft>
                <a:spcPts val="0"/>
              </a:spcAft>
              <a:buClr>
                <a:schemeClr val="dk1"/>
              </a:buClr>
              <a:buSzPts val="2000"/>
              <a:buFont typeface="Century Gothic"/>
              <a:buChar char="●"/>
            </a:pPr>
            <a:endParaRPr lang="en" sz="2000" b="0" i="0" u="none" strike="noStrike" cap="none" dirty="0">
              <a:solidFill>
                <a:schemeClr val="dk1"/>
              </a:solidFill>
              <a:sym typeface="Century Gothic"/>
            </a:endParaRPr>
          </a:p>
          <a:p>
            <a:pPr marL="457200" marR="0" lvl="0" indent="-355600" algn="l" rtl="0">
              <a:lnSpc>
                <a:spcPct val="90000"/>
              </a:lnSpc>
              <a:spcBef>
                <a:spcPts val="0"/>
              </a:spcBef>
              <a:spcAft>
                <a:spcPts val="0"/>
              </a:spcAft>
              <a:buClr>
                <a:schemeClr val="dk1"/>
              </a:buClr>
              <a:buSzPts val="2000"/>
              <a:buFont typeface="Century Gothic"/>
              <a:buChar char="●"/>
            </a:pPr>
            <a:r>
              <a:rPr lang="en" sz="2000" b="0" i="0" u="none" strike="noStrike" cap="none" dirty="0">
                <a:solidFill>
                  <a:schemeClr val="dk1"/>
                </a:solidFill>
                <a:sym typeface="Century Gothic"/>
              </a:rPr>
              <a:t>Create a mini-lesson for Work Time A based on trends in errors from the students’ drafts.</a:t>
            </a:r>
            <a:endParaRPr sz="2000" b="0" i="0" u="none" strike="noStrike" cap="none" dirty="0">
              <a:solidFill>
                <a:schemeClr val="dk1"/>
              </a:solidFill>
              <a:sym typeface="Century Gothic"/>
            </a:endParaRPr>
          </a:p>
          <a:p>
            <a:pPr marL="342900" marR="0" lvl="0" indent="-184150" algn="l" rtl="0">
              <a:lnSpc>
                <a:spcPct val="90000"/>
              </a:lnSpc>
              <a:spcBef>
                <a:spcPts val="0"/>
              </a:spcBef>
              <a:spcAft>
                <a:spcPts val="0"/>
              </a:spcAft>
              <a:buClr>
                <a:schemeClr val="dk1"/>
              </a:buClr>
              <a:buSzPts val="2500"/>
              <a:buFont typeface="Century Gothic"/>
              <a:buNone/>
            </a:pPr>
            <a:endParaRPr sz="2000" b="0" i="0" u="none" strike="noStrike" cap="none" dirty="0">
              <a:solidFill>
                <a:schemeClr val="dk1"/>
              </a:solidFill>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3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Grade 8: Module 1: Unit 2: Lesson 20</a:t>
            </a:r>
            <a:br>
              <a:rPr lang="en" sz="3600" b="0" i="0" u="none" strike="noStrike" cap="none">
                <a:solidFill>
                  <a:schemeClr val="dk1"/>
                </a:solidFill>
                <a:latin typeface="Century Gothic"/>
                <a:ea typeface="Century Gothic"/>
                <a:cs typeface="Century Gothic"/>
                <a:sym typeface="Century Gothic"/>
              </a:rPr>
            </a:b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82" name="Google Shape;182;p38"/>
          <p:cNvSpPr txBox="1">
            <a:spLocks noGrp="1"/>
          </p:cNvSpPr>
          <p:nvPr>
            <p:ph type="body" idx="1"/>
          </p:nvPr>
        </p:nvSpPr>
        <p:spPr>
          <a:xfrm>
            <a:off x="311700" y="1307805"/>
            <a:ext cx="8520600" cy="3557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Century Gothic"/>
              <a:buNone/>
            </a:pPr>
            <a:r>
              <a:rPr lang="en" sz="2000" b="1" i="0" u="none" strike="noStrike" cap="none" dirty="0">
                <a:solidFill>
                  <a:schemeClr val="dk1"/>
                </a:solidFill>
                <a:latin typeface="Century Gothic"/>
                <a:ea typeface="Century Gothic"/>
                <a:cs typeface="Century Gothic"/>
                <a:sym typeface="Century Gothic"/>
              </a:rPr>
              <a:t>Preparing for Lesson 20 : </a:t>
            </a:r>
            <a:r>
              <a:rPr lang="en" sz="2000" b="0" i="1" u="none" strike="noStrike" cap="none" dirty="0">
                <a:solidFill>
                  <a:schemeClr val="dk1"/>
                </a:solidFill>
                <a:latin typeface="Century Gothic"/>
                <a:ea typeface="Century Gothic"/>
                <a:cs typeface="Century Gothic"/>
                <a:sym typeface="Century Gothic"/>
              </a:rPr>
              <a:t>Materials and Student Pairings</a:t>
            </a:r>
            <a:endParaRPr sz="20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r>
              <a:rPr lang="en" sz="2000" b="0" i="0" u="none" strike="noStrike" cap="none" dirty="0">
                <a:solidFill>
                  <a:schemeClr val="dk1"/>
                </a:solidFill>
                <a:latin typeface="Century Gothic"/>
                <a:ea typeface="Century Gothic"/>
                <a:cs typeface="Century Gothic"/>
                <a:sym typeface="Century Gothic"/>
              </a:rPr>
              <a:t>Please have the following materials prepared prior to the lesson</a:t>
            </a:r>
            <a:r>
              <a:rPr lang="en-US" sz="2000" b="0" i="0" u="none" strike="noStrike" cap="none" dirty="0">
                <a:solidFill>
                  <a:schemeClr val="dk1"/>
                </a:solidFill>
                <a:latin typeface="Century Gothic"/>
                <a:ea typeface="Century Gothic"/>
                <a:cs typeface="Century Gothic"/>
                <a:sym typeface="Century Gothic"/>
              </a:rPr>
              <a:t>:</a:t>
            </a:r>
            <a:endParaRPr dirty="0"/>
          </a:p>
          <a:p>
            <a:pPr marL="342900" marR="0" lvl="0" indent="-342900" algn="l" rtl="0">
              <a:lnSpc>
                <a:spcPct val="90000"/>
              </a:lnSpc>
              <a:spcBef>
                <a:spcPts val="1000"/>
              </a:spcBef>
              <a:spcAft>
                <a:spcPts val="0"/>
              </a:spcAft>
              <a:buClr>
                <a:srgbClr val="000000"/>
              </a:buClr>
              <a:buSzPts val="1800"/>
              <a:buFont typeface="Arial"/>
              <a:buAutoNum type="arabicPeriod"/>
            </a:pPr>
            <a:r>
              <a:rPr lang="en" sz="1800" b="1" i="0" u="none" strike="noStrike" cap="none" dirty="0">
                <a:solidFill>
                  <a:schemeClr val="dk1"/>
                </a:solidFill>
                <a:latin typeface="Century Gothic"/>
                <a:ea typeface="Century Gothic"/>
                <a:cs typeface="Century Gothic"/>
                <a:sym typeface="Century Gothic"/>
              </a:rPr>
              <a:t>Writer’s Glossary for Row 4 of the NYS Writing Rubric </a:t>
            </a:r>
            <a:r>
              <a:rPr lang="en" sz="1800" b="0" i="0" u="none" strike="noStrike" cap="none" dirty="0">
                <a:solidFill>
                  <a:schemeClr val="dk1"/>
                </a:solidFill>
                <a:latin typeface="Century Gothic"/>
                <a:ea typeface="Century Gothic"/>
                <a:cs typeface="Century Gothic"/>
                <a:sym typeface="Century Gothic"/>
              </a:rPr>
              <a:t>(one per student).</a:t>
            </a:r>
            <a:endParaRPr dirty="0"/>
          </a:p>
          <a:p>
            <a:pPr marL="342900" marR="0" lvl="0" indent="-342900" algn="l" rtl="0">
              <a:lnSpc>
                <a:spcPct val="90000"/>
              </a:lnSpc>
              <a:spcBef>
                <a:spcPts val="1000"/>
              </a:spcBef>
              <a:spcAft>
                <a:spcPts val="0"/>
              </a:spcAft>
              <a:buClr>
                <a:srgbClr val="000000"/>
              </a:buClr>
              <a:buSzPts val="1800"/>
              <a:buFont typeface="Arial"/>
              <a:buAutoNum type="arabicPeriod"/>
            </a:pPr>
            <a:r>
              <a:rPr lang="en" sz="1800" b="0" i="0" u="none" strike="noStrike" cap="none" dirty="0">
                <a:solidFill>
                  <a:schemeClr val="dk1"/>
                </a:solidFill>
                <a:latin typeface="Century Gothic"/>
                <a:ea typeface="Century Gothic"/>
                <a:cs typeface="Century Gothic"/>
                <a:sym typeface="Century Gothic"/>
              </a:rPr>
              <a:t>Return student draft essays (with teacher feedback indicated).</a:t>
            </a:r>
            <a:endParaRPr dirty="0"/>
          </a:p>
          <a:p>
            <a:pPr marL="342900" marR="0" lvl="0" indent="-342900" algn="l" rtl="0">
              <a:lnSpc>
                <a:spcPct val="90000"/>
              </a:lnSpc>
              <a:spcBef>
                <a:spcPts val="1000"/>
              </a:spcBef>
              <a:spcAft>
                <a:spcPts val="0"/>
              </a:spcAft>
              <a:buClr>
                <a:srgbClr val="000000"/>
              </a:buClr>
              <a:buSzPts val="1800"/>
              <a:buFont typeface="Arial"/>
              <a:buAutoNum type="arabicPeriod"/>
            </a:pPr>
            <a:r>
              <a:rPr lang="en" sz="1800" b="0" i="0" u="none" strike="noStrike" cap="none" dirty="0">
                <a:solidFill>
                  <a:schemeClr val="dk1"/>
                </a:solidFill>
                <a:latin typeface="Century Gothic"/>
                <a:ea typeface="Century Gothic"/>
                <a:cs typeface="Century Gothic"/>
                <a:sym typeface="Century Gothic"/>
              </a:rPr>
              <a:t>Prepare any materials needed for the mini-lesson in Work Time A.</a:t>
            </a:r>
            <a:endParaRPr dirty="0"/>
          </a:p>
          <a:p>
            <a:pPr marL="342900" marR="0" lvl="0" indent="-228600" algn="l" rtl="0">
              <a:lnSpc>
                <a:spcPct val="90000"/>
              </a:lnSpc>
              <a:spcBef>
                <a:spcPts val="1000"/>
              </a:spcBef>
              <a:spcAft>
                <a:spcPts val="0"/>
              </a:spcAft>
              <a:buClr>
                <a:srgbClr val="000000"/>
              </a:buClr>
              <a:buSzPts val="1800"/>
              <a:buFont typeface="Arial"/>
              <a:buNone/>
            </a:pPr>
            <a:endParaRPr sz="18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39"/>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None/>
            </a:pPr>
            <a:r>
              <a:rPr lang="en" sz="4000" b="1" i="0" u="none" strike="noStrike" cap="none">
                <a:solidFill>
                  <a:srgbClr val="000000"/>
                </a:solidFill>
                <a:latin typeface="Century Gothic"/>
                <a:ea typeface="Century Gothic"/>
                <a:cs typeface="Century Gothic"/>
                <a:sym typeface="Century Gothic"/>
              </a:rPr>
              <a:t>Grade 8: Module 1: Unit 2: Lesson 20</a:t>
            </a:r>
            <a:endParaRPr sz="4000" b="1" i="0" u="none" strike="noStrike" cap="none">
              <a:solidFill>
                <a:srgbClr val="000000"/>
              </a:solidFill>
              <a:latin typeface="Overlock"/>
              <a:ea typeface="Overlock"/>
              <a:cs typeface="Overlock"/>
              <a:sym typeface="Overlock"/>
            </a:endParaRPr>
          </a:p>
        </p:txBody>
      </p:sp>
      <p:pic>
        <p:nvPicPr>
          <p:cNvPr id="5" name="Picture 4">
            <a:extLst>
              <a:ext uri="{FF2B5EF4-FFF2-40B4-BE49-F238E27FC236}">
                <a16:creationId xmlns:a16="http://schemas.microsoft.com/office/drawing/2014/main" id="{BF6A0362-9F12-40A3-8C71-21C7929BE769}"/>
              </a:ext>
            </a:extLst>
          </p:cNvPr>
          <p:cNvPicPr>
            <a:picLocks noChangeAspect="1"/>
          </p:cNvPicPr>
          <p:nvPr/>
        </p:nvPicPr>
        <p:blipFill>
          <a:blip r:embed="rId3"/>
          <a:stretch>
            <a:fillRect/>
          </a:stretch>
        </p:blipFill>
        <p:spPr>
          <a:xfrm>
            <a:off x="3663182" y="254121"/>
            <a:ext cx="1817635" cy="835377"/>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4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sz="3600" b="1" i="0" u="none" strike="noStrike" cap="none" dirty="0">
                <a:solidFill>
                  <a:schemeClr val="dk1"/>
                </a:solidFill>
                <a:latin typeface="Century Gothic"/>
                <a:ea typeface="Century Gothic"/>
                <a:cs typeface="Century Gothic"/>
                <a:sym typeface="Century Gothic"/>
              </a:rPr>
              <a:t>Hello, Students!</a:t>
            </a:r>
            <a:endParaRPr sz="3600" b="1" i="0" u="none" strike="noStrike" cap="none" dirty="0">
              <a:solidFill>
                <a:schemeClr val="dk1"/>
              </a:solidFill>
              <a:latin typeface="Century Gothic"/>
              <a:ea typeface="Century Gothic"/>
              <a:cs typeface="Century Gothic"/>
              <a:sym typeface="Century Gothic"/>
            </a:endParaRPr>
          </a:p>
        </p:txBody>
      </p:sp>
      <p:sp>
        <p:nvSpPr>
          <p:cNvPr id="193" name="Google Shape;193;p40"/>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2400" b="0" i="0" u="none" strike="noStrike" cap="none" dirty="0">
                <a:solidFill>
                  <a:srgbClr val="000000"/>
                </a:solidFill>
                <a:latin typeface="Century Gothic"/>
                <a:ea typeface="Century Gothic"/>
                <a:cs typeface="Century Gothic"/>
                <a:sym typeface="Century Gothic"/>
              </a:rPr>
              <a:t>Thank you for working so hard on the first draft of </a:t>
            </a:r>
            <a:endParaRPr dirty="0"/>
          </a:p>
          <a:p>
            <a:pPr marL="0" marR="0" lvl="0" indent="0" algn="l" rtl="0">
              <a:lnSpc>
                <a:spcPct val="100000"/>
              </a:lnSpc>
              <a:spcBef>
                <a:spcPts val="0"/>
              </a:spcBef>
              <a:spcAft>
                <a:spcPts val="0"/>
              </a:spcAft>
              <a:buClr>
                <a:srgbClr val="000000"/>
              </a:buClr>
              <a:buSzPts val="1800"/>
              <a:buFont typeface="Century Gothic"/>
              <a:buNone/>
            </a:pPr>
            <a:r>
              <a:rPr lang="en" sz="2400" b="0" i="0" u="none" strike="noStrike" cap="none" dirty="0">
                <a:solidFill>
                  <a:srgbClr val="000000"/>
                </a:solidFill>
                <a:latin typeface="Century Gothic"/>
                <a:ea typeface="Century Gothic"/>
                <a:cs typeface="Century Gothic"/>
                <a:sym typeface="Century Gothic"/>
              </a:rPr>
              <a:t>your analytical essay! Today, you’ll have a chance to make it even better before submitting it for the final assessment. </a:t>
            </a:r>
            <a:endParaRPr dirty="0"/>
          </a:p>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sz="2200" b="0" i="0" u="none" strike="noStrike" cap="none" dirty="0">
                <a:solidFill>
                  <a:srgbClr val="000000"/>
                </a:solidFill>
                <a:latin typeface="Century Gothic"/>
                <a:ea typeface="Century Gothic"/>
                <a:cs typeface="Century Gothic"/>
                <a:sym typeface="Century Gothic"/>
              </a:rPr>
              <a:t>Here is what you’ll do today:</a:t>
            </a:r>
            <a:endParaRPr dirty="0"/>
          </a:p>
          <a:p>
            <a:pPr marL="285750" marR="0" lvl="0" indent="-285750" algn="l" rtl="0">
              <a:lnSpc>
                <a:spcPct val="100000"/>
              </a:lnSpc>
              <a:spcBef>
                <a:spcPts val="0"/>
              </a:spcBef>
              <a:spcAft>
                <a:spcPts val="0"/>
              </a:spcAft>
              <a:buClr>
                <a:srgbClr val="000000"/>
              </a:buClr>
              <a:buSzPts val="1800"/>
              <a:buFont typeface="Century Gothic"/>
              <a:buChar char="●"/>
            </a:pPr>
            <a:r>
              <a:rPr lang="en" sz="2200" b="0" i="0" u="none" strike="noStrike" cap="none" dirty="0">
                <a:solidFill>
                  <a:srgbClr val="000000"/>
                </a:solidFill>
                <a:latin typeface="Century Gothic"/>
                <a:ea typeface="Century Gothic"/>
                <a:cs typeface="Century Gothic"/>
                <a:sym typeface="Century Gothic"/>
              </a:rPr>
              <a:t>Learn how to correct a common error in conventions</a:t>
            </a:r>
            <a:endParaRPr dirty="0"/>
          </a:p>
          <a:p>
            <a:pPr marL="285750" marR="0" lvl="0" indent="-285750" algn="l" rtl="0">
              <a:lnSpc>
                <a:spcPct val="100000"/>
              </a:lnSpc>
              <a:spcBef>
                <a:spcPts val="0"/>
              </a:spcBef>
              <a:spcAft>
                <a:spcPts val="0"/>
              </a:spcAft>
              <a:buClr>
                <a:srgbClr val="000000"/>
              </a:buClr>
              <a:buSzPts val="1800"/>
              <a:buFont typeface="Century Gothic"/>
              <a:buChar char="●"/>
            </a:pPr>
            <a:r>
              <a:rPr lang="en" sz="2200" b="0" i="0" u="none" strike="noStrike" cap="none" dirty="0">
                <a:solidFill>
                  <a:srgbClr val="000000"/>
                </a:solidFill>
                <a:latin typeface="Century Gothic"/>
                <a:ea typeface="Century Gothic"/>
                <a:cs typeface="Century Gothic"/>
                <a:sym typeface="Century Gothic"/>
              </a:rPr>
              <a:t>Revise your draft based on your teacher’s feedback</a:t>
            </a:r>
            <a:endParaRPr dirty="0"/>
          </a:p>
          <a:p>
            <a:pPr marL="285750" marR="0" lvl="0" indent="-171450" algn="l" rtl="0">
              <a:lnSpc>
                <a:spcPct val="100000"/>
              </a:lnSpc>
              <a:spcBef>
                <a:spcPts val="0"/>
              </a:spcBef>
              <a:spcAft>
                <a:spcPts val="0"/>
              </a:spcAft>
              <a:buClr>
                <a:srgbClr val="000000"/>
              </a:buClr>
              <a:buSzPts val="1800"/>
              <a:buFont typeface="Century Gothic"/>
              <a:buNone/>
            </a:pPr>
            <a:endParaRPr sz="22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p:txBody>
      </p:sp>
      <p:pic>
        <p:nvPicPr>
          <p:cNvPr id="5"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4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b="0" i="0" u="none" strike="noStrike" cap="none" dirty="0">
                <a:solidFill>
                  <a:schemeClr val="dk1"/>
                </a:solidFill>
                <a:latin typeface="Century Gothic"/>
                <a:ea typeface="Century Gothic"/>
                <a:cs typeface="Century Gothic"/>
                <a:sym typeface="Century Gothic"/>
              </a:rPr>
              <a:t>Let’s Review Our Learning Target</a:t>
            </a:r>
            <a:endParaRPr b="0" i="0" u="none" strike="noStrike" cap="none" dirty="0">
              <a:solidFill>
                <a:schemeClr val="dk1"/>
              </a:solidFill>
              <a:latin typeface="Century Gothic"/>
              <a:ea typeface="Century Gothic"/>
              <a:cs typeface="Century Gothic"/>
              <a:sym typeface="Century Gothic"/>
            </a:endParaRPr>
          </a:p>
        </p:txBody>
      </p:sp>
      <p:sp>
        <p:nvSpPr>
          <p:cNvPr id="200" name="Google Shape;200;p41"/>
          <p:cNvSpPr txBox="1">
            <a:spLocks noGrp="1"/>
          </p:cNvSpPr>
          <p:nvPr>
            <p:ph type="body" idx="1"/>
          </p:nvPr>
        </p:nvSpPr>
        <p:spPr>
          <a:xfrm>
            <a:off x="383403" y="1412521"/>
            <a:ext cx="8520600" cy="1758961"/>
          </a:xfrm>
          <a:prstGeom prst="rect">
            <a:avLst/>
          </a:prstGeom>
          <a:noFill/>
          <a:ln>
            <a:noFill/>
          </a:ln>
        </p:spPr>
        <p:txBody>
          <a:bodyPr spcFirstLastPara="1" wrap="square" lIns="91425" tIns="91425" rIns="91425" bIns="91425" anchor="t" anchorCtr="0">
            <a:noAutofit/>
          </a:bodyPr>
          <a:lstStyle/>
          <a:p>
            <a:pPr marL="342900" marR="0" lvl="0" indent="-381000" algn="l" rtl="0">
              <a:lnSpc>
                <a:spcPct val="100000"/>
              </a:lnSpc>
              <a:spcBef>
                <a:spcPts val="0"/>
              </a:spcBef>
              <a:spcAft>
                <a:spcPts val="0"/>
              </a:spcAft>
              <a:buClr>
                <a:srgbClr val="000000"/>
              </a:buClr>
              <a:buSzPts val="2400"/>
              <a:buFont typeface="Arial"/>
              <a:buAutoNum type="arabicPeriod"/>
            </a:pPr>
            <a:r>
              <a:rPr lang="en" sz="2400" b="0" i="0" u="none" strike="noStrike" cap="none" dirty="0">
                <a:solidFill>
                  <a:srgbClr val="000000"/>
                </a:solidFill>
                <a:latin typeface="Century Gothic"/>
                <a:ea typeface="Century Gothic"/>
                <a:cs typeface="Century Gothic"/>
                <a:sym typeface="Century Gothic"/>
              </a:rPr>
              <a:t>I can use teacher feedback to revise my analytical essay to further meet the expectations of the </a:t>
            </a:r>
            <a:r>
              <a:rPr lang="en" sz="2400" b="1" i="0" u="none" strike="noStrike" cap="none" dirty="0">
                <a:solidFill>
                  <a:srgbClr val="000000"/>
                </a:solidFill>
                <a:latin typeface="Century Gothic"/>
                <a:ea typeface="Century Gothic"/>
                <a:cs typeface="Century Gothic"/>
                <a:sym typeface="Century Gothic"/>
              </a:rPr>
              <a:t>NYS Expository Writing Evaluation Rubric. </a:t>
            </a:r>
            <a:endParaRPr sz="2400" b="1"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2400" dirty="0"/>
          </a:p>
          <a:p>
            <a:pPr marL="0" marR="0" lvl="0" indent="0" algn="l" rtl="0">
              <a:lnSpc>
                <a:spcPct val="100000"/>
              </a:lnSpc>
              <a:spcBef>
                <a:spcPts val="0"/>
              </a:spcBef>
              <a:spcAft>
                <a:spcPts val="0"/>
              </a:spcAft>
              <a:buNone/>
            </a:pPr>
            <a:endParaRPr sz="2400" dirty="0"/>
          </a:p>
          <a:p>
            <a:pPr marL="0" marR="0" lvl="0" indent="0" algn="l" rtl="0">
              <a:lnSpc>
                <a:spcPct val="100000"/>
              </a:lnSpc>
              <a:spcBef>
                <a:spcPts val="0"/>
              </a:spcBef>
              <a:spcAft>
                <a:spcPts val="0"/>
              </a:spcAft>
              <a:buNone/>
            </a:pPr>
            <a:endParaRPr sz="2400" dirty="0"/>
          </a:p>
          <a:p>
            <a:pPr marL="0" marR="0" lvl="0" indent="0" algn="l" rtl="0">
              <a:lnSpc>
                <a:spcPct val="100000"/>
              </a:lnSpc>
              <a:spcBef>
                <a:spcPts val="0"/>
              </a:spcBef>
              <a:spcAft>
                <a:spcPts val="0"/>
              </a:spcAft>
              <a:buNone/>
            </a:pPr>
            <a:endParaRPr sz="2400" dirty="0"/>
          </a:p>
          <a:p>
            <a:pPr marL="0" marR="0" lvl="0" indent="0" algn="l" rtl="0">
              <a:lnSpc>
                <a:spcPct val="100000"/>
              </a:lnSpc>
              <a:spcBef>
                <a:spcPts val="0"/>
              </a:spcBef>
              <a:spcAft>
                <a:spcPts val="0"/>
              </a:spcAft>
              <a:buNone/>
            </a:pPr>
            <a:r>
              <a:rPr lang="en" sz="2400" dirty="0"/>
              <a:t>															</a:t>
            </a:r>
            <a:endParaRPr sz="2400" dirty="0"/>
          </a:p>
        </p:txBody>
      </p:sp>
      <p:pic>
        <p:nvPicPr>
          <p:cNvPr id="202" name="Google Shape;202;p41"/>
          <p:cNvPicPr preferRelativeResize="0"/>
          <p:nvPr/>
        </p:nvPicPr>
        <p:blipFill>
          <a:blip r:embed="rId3">
            <a:alphaModFix/>
          </a:blip>
          <a:stretch>
            <a:fillRect/>
          </a:stretch>
        </p:blipFill>
        <p:spPr>
          <a:xfrm>
            <a:off x="8321657" y="4388242"/>
            <a:ext cx="582346" cy="569758"/>
          </a:xfrm>
          <a:prstGeom prst="rect">
            <a:avLst/>
          </a:prstGeom>
          <a:noFill/>
          <a:ln>
            <a:noFill/>
          </a:ln>
        </p:spPr>
      </p:pic>
      <p:pic>
        <p:nvPicPr>
          <p:cNvPr id="203" name="Google Shape;203;p41"/>
          <p:cNvPicPr preferRelativeResize="0"/>
          <p:nvPr/>
        </p:nvPicPr>
        <p:blipFill>
          <a:blip r:embed="rId4">
            <a:alphaModFix/>
          </a:blip>
          <a:stretch>
            <a:fillRect/>
          </a:stretch>
        </p:blipFill>
        <p:spPr>
          <a:xfrm>
            <a:off x="7604577" y="4388242"/>
            <a:ext cx="718096" cy="569758"/>
          </a:xfrm>
          <a:prstGeom prst="rect">
            <a:avLst/>
          </a:prstGeom>
          <a:noFill/>
          <a:ln>
            <a:noFill/>
          </a:ln>
        </p:spPr>
      </p:pic>
      <p:pic>
        <p:nvPicPr>
          <p:cNvPr id="7" name="Google Shape;161;p30"/>
          <p:cNvPicPr preferRelativeResize="0"/>
          <p:nvPr/>
        </p:nvPicPr>
        <p:blipFill>
          <a:blip r:embed="rId5">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42"/>
          <p:cNvSpPr txBox="1">
            <a:spLocks noGrp="1"/>
          </p:cNvSpPr>
          <p:nvPr>
            <p:ph type="title"/>
          </p:nvPr>
        </p:nvSpPr>
        <p:spPr>
          <a:xfrm>
            <a:off x="304800" y="334175"/>
            <a:ext cx="8215800" cy="1140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b="0" i="0" u="none" strike="noStrike" cap="none" dirty="0">
                <a:solidFill>
                  <a:schemeClr val="dk1"/>
                </a:solidFill>
                <a:latin typeface="Century Gothic"/>
                <a:ea typeface="Century Gothic"/>
                <a:cs typeface="Century Gothic"/>
                <a:sym typeface="Century Gothic"/>
              </a:rPr>
              <a:t>Let’s Review Vocabulary from Our Rubric</a:t>
            </a:r>
            <a:endParaRPr b="0" i="0" u="none" strike="noStrike" cap="none" dirty="0">
              <a:solidFill>
                <a:schemeClr val="dk1"/>
              </a:solidFill>
              <a:latin typeface="Century Gothic"/>
              <a:ea typeface="Century Gothic"/>
              <a:cs typeface="Century Gothic"/>
              <a:sym typeface="Century Gothic"/>
            </a:endParaRPr>
          </a:p>
        </p:txBody>
      </p:sp>
      <p:pic>
        <p:nvPicPr>
          <p:cNvPr id="209" name="Google Shape;209;p42"/>
          <p:cNvPicPr preferRelativeResize="0"/>
          <p:nvPr/>
        </p:nvPicPr>
        <p:blipFill rotWithShape="1">
          <a:blip r:embed="rId3">
            <a:alphaModFix/>
          </a:blip>
          <a:srcRect/>
          <a:stretch/>
        </p:blipFill>
        <p:spPr>
          <a:xfrm>
            <a:off x="304800" y="1879826"/>
            <a:ext cx="8534400" cy="1666875"/>
          </a:xfrm>
          <a:prstGeom prst="rect">
            <a:avLst/>
          </a:prstGeom>
          <a:noFill/>
          <a:ln>
            <a:noFill/>
          </a:ln>
        </p:spPr>
      </p:pic>
      <p:pic>
        <p:nvPicPr>
          <p:cNvPr id="6" name="Google Shape;161;p30"/>
          <p:cNvPicPr preferRelativeResize="0"/>
          <p:nvPr/>
        </p:nvPicPr>
        <p:blipFill>
          <a:blip r:embed="rId4">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43"/>
          <p:cNvSpPr txBox="1">
            <a:spLocks noGrp="1"/>
          </p:cNvSpPr>
          <p:nvPr>
            <p:ph type="title"/>
          </p:nvPr>
        </p:nvSpPr>
        <p:spPr>
          <a:xfrm>
            <a:off x="311700" y="334175"/>
            <a:ext cx="7569557"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b="0" i="0" u="none" strike="noStrike" cap="none" dirty="0">
                <a:solidFill>
                  <a:schemeClr val="dk1"/>
                </a:solidFill>
                <a:latin typeface="Century Gothic"/>
                <a:ea typeface="Century Gothic"/>
                <a:cs typeface="Century Gothic"/>
                <a:sym typeface="Century Gothic"/>
              </a:rPr>
              <a:t>Let’s Address A Common Error from Our Drafts</a:t>
            </a:r>
            <a:endParaRPr b="0" i="0" u="none" strike="noStrike" cap="none" dirty="0">
              <a:solidFill>
                <a:schemeClr val="dk1"/>
              </a:solidFill>
              <a:latin typeface="Century Gothic"/>
              <a:ea typeface="Century Gothic"/>
              <a:cs typeface="Century Gothic"/>
              <a:sym typeface="Century Gothic"/>
            </a:endParaRPr>
          </a:p>
        </p:txBody>
      </p:sp>
      <p:sp>
        <p:nvSpPr>
          <p:cNvPr id="217" name="Google Shape;217;p43"/>
          <p:cNvSpPr txBox="1">
            <a:spLocks noGrp="1"/>
          </p:cNvSpPr>
          <p:nvPr>
            <p:ph type="body" idx="1"/>
          </p:nvPr>
        </p:nvSpPr>
        <p:spPr>
          <a:xfrm>
            <a:off x="311700" y="1566132"/>
            <a:ext cx="8520600" cy="3416400"/>
          </a:xfrm>
          <a:prstGeom prst="rect">
            <a:avLst/>
          </a:prstGeom>
          <a:noFill/>
          <a:ln>
            <a:noFill/>
          </a:ln>
        </p:spPr>
        <p:txBody>
          <a:bodyPr spcFirstLastPara="1" wrap="square" lIns="91425" tIns="91425" rIns="91425" bIns="91425" anchor="t" anchorCtr="0">
            <a:noAutofit/>
          </a:bodyPr>
          <a:lstStyle/>
          <a:p>
            <a:pPr marL="457200" marR="0" lvl="0" indent="-381000" algn="l" rtl="0">
              <a:lnSpc>
                <a:spcPct val="100000"/>
              </a:lnSpc>
              <a:spcBef>
                <a:spcPts val="0"/>
              </a:spcBef>
              <a:spcAft>
                <a:spcPts val="0"/>
              </a:spcAft>
              <a:buClr>
                <a:srgbClr val="000000"/>
              </a:buClr>
              <a:buSzPct val="100000"/>
              <a:buFont typeface="Century Gothic"/>
              <a:buChar char="●"/>
            </a:pPr>
            <a:r>
              <a:rPr lang="en" sz="2200" b="0" i="0" u="none" strike="noStrike" cap="none" dirty="0">
                <a:solidFill>
                  <a:srgbClr val="000000"/>
                </a:solidFill>
                <a:sym typeface="Century Gothic"/>
              </a:rPr>
              <a:t>A common error on first drafts of the essay was:</a:t>
            </a:r>
            <a:endParaRPr sz="2200" dirty="0"/>
          </a:p>
          <a:p>
            <a:pPr marL="457200" marR="0" lvl="0" indent="0" algn="l" rtl="0">
              <a:lnSpc>
                <a:spcPct val="100000"/>
              </a:lnSpc>
              <a:spcBef>
                <a:spcPts val="0"/>
              </a:spcBef>
              <a:spcAft>
                <a:spcPts val="0"/>
              </a:spcAft>
              <a:buNone/>
            </a:pPr>
            <a:endParaRPr sz="2200" dirty="0"/>
          </a:p>
          <a:p>
            <a:pPr marL="457200" marR="0" lvl="0" indent="0" algn="l" rtl="0">
              <a:lnSpc>
                <a:spcPct val="100000"/>
              </a:lnSpc>
              <a:spcBef>
                <a:spcPts val="0"/>
              </a:spcBef>
              <a:spcAft>
                <a:spcPts val="0"/>
              </a:spcAft>
              <a:buNone/>
            </a:pPr>
            <a:endParaRPr sz="2200" dirty="0"/>
          </a:p>
          <a:p>
            <a:pPr marL="457200" marR="0" lvl="0" indent="-381000" algn="l" rtl="0">
              <a:lnSpc>
                <a:spcPct val="100000"/>
              </a:lnSpc>
              <a:spcBef>
                <a:spcPts val="0"/>
              </a:spcBef>
              <a:spcAft>
                <a:spcPts val="0"/>
              </a:spcAft>
              <a:buClr>
                <a:srgbClr val="000000"/>
              </a:buClr>
              <a:buSzPct val="100000"/>
              <a:buFont typeface="Century Gothic"/>
              <a:buChar char="●"/>
            </a:pPr>
            <a:r>
              <a:rPr lang="en" sz="2200" b="0" i="0" u="none" strike="noStrike" cap="none" dirty="0">
                <a:solidFill>
                  <a:srgbClr val="000000"/>
                </a:solidFill>
                <a:sym typeface="Century Gothic"/>
              </a:rPr>
              <a:t>Here is an example of a sentence containing that error:</a:t>
            </a:r>
            <a:endParaRPr sz="2200" dirty="0"/>
          </a:p>
          <a:p>
            <a:pPr marL="0" marR="0" lvl="0" indent="0" algn="l" rtl="0">
              <a:lnSpc>
                <a:spcPct val="100000"/>
              </a:lnSpc>
              <a:spcBef>
                <a:spcPts val="0"/>
              </a:spcBef>
              <a:spcAft>
                <a:spcPts val="0"/>
              </a:spcAft>
              <a:buNone/>
            </a:pPr>
            <a:endParaRPr sz="2200" dirty="0"/>
          </a:p>
          <a:p>
            <a:pPr marL="0" marR="0" lvl="0" indent="0" algn="l" rtl="0">
              <a:lnSpc>
                <a:spcPct val="100000"/>
              </a:lnSpc>
              <a:spcBef>
                <a:spcPts val="0"/>
              </a:spcBef>
              <a:spcAft>
                <a:spcPts val="0"/>
              </a:spcAft>
              <a:buNone/>
            </a:pPr>
            <a:endParaRPr sz="2200" dirty="0"/>
          </a:p>
          <a:p>
            <a:pPr marL="457200" marR="0" lvl="0" indent="-381000" algn="l" rtl="0">
              <a:lnSpc>
                <a:spcPct val="100000"/>
              </a:lnSpc>
              <a:spcBef>
                <a:spcPts val="0"/>
              </a:spcBef>
              <a:spcAft>
                <a:spcPts val="0"/>
              </a:spcAft>
              <a:buClr>
                <a:srgbClr val="000000"/>
              </a:buClr>
              <a:buSzPct val="100000"/>
              <a:buFont typeface="Century Gothic"/>
              <a:buChar char="●"/>
            </a:pPr>
            <a:r>
              <a:rPr lang="en" sz="2200" b="0" i="0" u="none" strike="noStrike" cap="none" dirty="0">
                <a:solidFill>
                  <a:srgbClr val="000000"/>
                </a:solidFill>
                <a:sym typeface="Century Gothic"/>
              </a:rPr>
              <a:t>Here is the corrected sentence:</a:t>
            </a:r>
            <a:endParaRPr sz="2200" dirty="0"/>
          </a:p>
        </p:txBody>
      </p:sp>
      <p:pic>
        <p:nvPicPr>
          <p:cNvPr id="5"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4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dirty="0">
                <a:solidFill>
                  <a:schemeClr val="dk1"/>
                </a:solidFill>
                <a:latin typeface="Century Gothic"/>
                <a:ea typeface="Century Gothic"/>
                <a:cs typeface="Century Gothic"/>
                <a:sym typeface="Century Gothic"/>
              </a:rPr>
              <a:t>Let’s Read Our Essay Feedback</a:t>
            </a:r>
            <a:endParaRPr sz="3400" b="0" i="0" u="none" strike="noStrike" cap="none" dirty="0">
              <a:solidFill>
                <a:schemeClr val="dk1"/>
              </a:solidFill>
              <a:latin typeface="Century Gothic"/>
              <a:ea typeface="Century Gothic"/>
              <a:cs typeface="Century Gothic"/>
              <a:sym typeface="Century Gothic"/>
            </a:endParaRPr>
          </a:p>
        </p:txBody>
      </p:sp>
      <p:sp>
        <p:nvSpPr>
          <p:cNvPr id="224" name="Google Shape;224;p44"/>
          <p:cNvSpPr txBox="1">
            <a:spLocks noGrp="1"/>
          </p:cNvSpPr>
          <p:nvPr>
            <p:ph type="body" idx="1"/>
          </p:nvPr>
        </p:nvSpPr>
        <p:spPr>
          <a:xfrm>
            <a:off x="311700" y="1614774"/>
            <a:ext cx="8520600" cy="2954100"/>
          </a:xfrm>
          <a:prstGeom prst="rect">
            <a:avLst/>
          </a:prstGeom>
          <a:noFill/>
          <a:ln>
            <a:noFill/>
          </a:ln>
        </p:spPr>
        <p:txBody>
          <a:bodyPr spcFirstLastPara="1" wrap="square" lIns="91425" tIns="91425" rIns="91425" bIns="91425" anchor="t" anchorCtr="0">
            <a:noAutofit/>
          </a:bodyPr>
          <a:lstStyle/>
          <a:p>
            <a:pPr marR="0" lvl="0" indent="-457200" algn="l" rtl="0">
              <a:lnSpc>
                <a:spcPct val="100000"/>
              </a:lnSpc>
              <a:spcBef>
                <a:spcPts val="0"/>
              </a:spcBef>
              <a:spcAft>
                <a:spcPts val="0"/>
              </a:spcAft>
              <a:buClr>
                <a:srgbClr val="000000"/>
              </a:buClr>
              <a:buSzPts val="2400"/>
              <a:buFont typeface="+mj-lt"/>
              <a:buAutoNum type="arabicPeriod"/>
            </a:pPr>
            <a:r>
              <a:rPr lang="en" sz="2400" b="0" i="0" u="none" strike="noStrike" cap="none" dirty="0">
                <a:solidFill>
                  <a:srgbClr val="000000"/>
                </a:solidFill>
                <a:latin typeface="Century Gothic"/>
                <a:ea typeface="Century Gothic"/>
                <a:cs typeface="Century Gothic"/>
                <a:sym typeface="Century Gothic"/>
              </a:rPr>
              <a:t>Look over the comments on your essay and make sure you understand them.</a:t>
            </a:r>
            <a:endParaRPr lang="en" sz="2400" dirty="0"/>
          </a:p>
          <a:p>
            <a:pPr marR="0" lvl="0" indent="-457200" algn="l" rtl="0">
              <a:lnSpc>
                <a:spcPct val="100000"/>
              </a:lnSpc>
              <a:spcBef>
                <a:spcPts val="0"/>
              </a:spcBef>
              <a:spcAft>
                <a:spcPts val="0"/>
              </a:spcAft>
              <a:buClr>
                <a:srgbClr val="000000"/>
              </a:buClr>
              <a:buSzPts val="2400"/>
              <a:buFont typeface="+mj-lt"/>
              <a:buAutoNum type="arabicPeriod"/>
            </a:pPr>
            <a:endParaRPr lang="en" sz="2400" b="0" i="0" u="none" strike="noStrike" cap="none" dirty="0">
              <a:solidFill>
                <a:srgbClr val="000000"/>
              </a:solidFill>
              <a:latin typeface="Century Gothic"/>
              <a:ea typeface="Century Gothic"/>
              <a:cs typeface="Century Gothic"/>
              <a:sym typeface="Century Gothic"/>
            </a:endParaRPr>
          </a:p>
          <a:p>
            <a:pPr marR="0" lvl="0" indent="-457200" algn="l" rtl="0">
              <a:lnSpc>
                <a:spcPct val="100000"/>
              </a:lnSpc>
              <a:spcBef>
                <a:spcPts val="0"/>
              </a:spcBef>
              <a:spcAft>
                <a:spcPts val="0"/>
              </a:spcAft>
              <a:buClr>
                <a:srgbClr val="000000"/>
              </a:buClr>
              <a:buSzPts val="2400"/>
              <a:buFont typeface="+mj-lt"/>
              <a:buAutoNum type="arabicPeriod"/>
            </a:pPr>
            <a:r>
              <a:rPr lang="en" sz="2400" b="0" i="0" u="none" strike="noStrike" cap="none" dirty="0">
                <a:solidFill>
                  <a:srgbClr val="000000"/>
                </a:solidFill>
                <a:latin typeface="Century Gothic"/>
                <a:ea typeface="Century Gothic"/>
                <a:cs typeface="Century Gothic"/>
                <a:sym typeface="Century Gothic"/>
              </a:rPr>
              <a:t>If you have any questions about your teacher’s feedback, raise your hand for assistance.</a:t>
            </a:r>
            <a:endParaRPr sz="2400" b="0" i="0" u="none" strike="noStrike" cap="none" dirty="0">
              <a:solidFill>
                <a:srgbClr val="000000"/>
              </a:solidFill>
              <a:latin typeface="Century Gothic"/>
              <a:ea typeface="Century Gothic"/>
              <a:cs typeface="Century Gothic"/>
              <a:sym typeface="Century Gothic"/>
            </a:endParaRPr>
          </a:p>
        </p:txBody>
      </p:sp>
      <p:pic>
        <p:nvPicPr>
          <p:cNvPr id="5"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446BA9A-986D-4616-87F6-A046EE8ADAA6}">
  <ds:schemaRefs>
    <ds:schemaRef ds:uri="http://schemas.microsoft.com/office/2006/documentManagement/typ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purl.org/dc/elements/1.1/"/>
    <ds:schemaRef ds:uri="http://schemas.microsoft.com/office/2006/metadata/properties"/>
    <ds:schemaRef ds:uri="a1502afc-75e6-4a80-976c-76583f90c737"/>
    <ds:schemaRef ds:uri="http://www.w3.org/XML/1998/namespace"/>
  </ds:schemaRefs>
</ds:datastoreItem>
</file>

<file path=customXml/itemProps2.xml><?xml version="1.0" encoding="utf-8"?>
<ds:datastoreItem xmlns:ds="http://schemas.openxmlformats.org/officeDocument/2006/customXml" ds:itemID="{063457A7-D288-43AE-AEF2-CFE75E4BC30F}">
  <ds:schemaRefs>
    <ds:schemaRef ds:uri="http://schemas.microsoft.com/sharepoint/v3/contenttype/forms"/>
  </ds:schemaRefs>
</ds:datastoreItem>
</file>

<file path=customXml/itemProps3.xml><?xml version="1.0" encoding="utf-8"?>
<ds:datastoreItem xmlns:ds="http://schemas.openxmlformats.org/officeDocument/2006/customXml" ds:itemID="{CD226368-05A0-4F8D-9F34-254E1BB42EC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19</TotalTime>
  <Words>1833</Words>
  <Application>Microsoft Office PowerPoint</Application>
  <PresentationFormat>On-screen Show (16:9)</PresentationFormat>
  <Paragraphs>322</Paragraphs>
  <Slides>17</Slides>
  <Notes>17</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17</vt:i4>
      </vt:variant>
    </vt:vector>
  </HeadingPairs>
  <TitlesOfParts>
    <vt:vector size="25" baseType="lpstr">
      <vt:lpstr>Arial</vt:lpstr>
      <vt:lpstr>Century Gothic</vt:lpstr>
      <vt:lpstr>Overlock</vt:lpstr>
      <vt:lpstr>Calibri</vt:lpstr>
      <vt:lpstr>Courier New</vt:lpstr>
      <vt:lpstr>Roboto</vt:lpstr>
      <vt:lpstr>Simple Light</vt:lpstr>
      <vt:lpstr>Simple Light</vt:lpstr>
      <vt:lpstr>Grade 8: Module 1: Unit 2: Lesson 20 Teacher slide, before teaching.</vt:lpstr>
      <vt:lpstr>Grade 8: Module 1: Unit 2: Lesson 20 Teacher slide, before teaching.</vt:lpstr>
      <vt:lpstr>Grade 8: Module 1: Unit 2: Lesson 20 Teacher slide, before teaching.</vt:lpstr>
      <vt:lpstr>PowerPoint Presentation</vt:lpstr>
      <vt:lpstr>Hello, Students!</vt:lpstr>
      <vt:lpstr>Let’s Review Our Learning Target</vt:lpstr>
      <vt:lpstr>Let’s Review Vocabulary from Our Rubric</vt:lpstr>
      <vt:lpstr>Let’s Address A Common Error from Our Drafts</vt:lpstr>
      <vt:lpstr>Let’s Read Our Essay Feedback</vt:lpstr>
      <vt:lpstr>Let’s Revise Our First Drafts</vt:lpstr>
      <vt:lpstr>"If You Are Ready, Submit Your Final  Draft!”</vt:lpstr>
      <vt:lpstr>Homework</vt:lpstr>
      <vt:lpstr>Small Group Block</vt:lpstr>
      <vt:lpstr>Small Group Block - Doing the Work We Each Need to Do </vt:lpstr>
      <vt:lpstr>Fluent Reading Work</vt:lpstr>
      <vt:lpstr>Fluent Reading Work</vt:lpstr>
      <vt:lpstr>Fluent Reading Work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1: Unit 2: Lesson 20 Teacher slide, before teaching.</dc:title>
  <dc:creator>nbravo</dc:creator>
  <cp:lastModifiedBy>Natalie Ivey</cp:lastModifiedBy>
  <cp:revision>9</cp:revision>
  <dcterms:modified xsi:type="dcterms:W3CDTF">2018-09-07T17:59:46Z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