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9BB80CF-1DDB-4C68-A521-0029F1CDA2E5}">
  <a:tblStyle styleId="{C9BB80CF-1DDB-4C68-A521-0029F1CDA2E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424" autoAdjust="0"/>
  </p:normalViewPr>
  <p:slideViewPr>
    <p:cSldViewPr snapToGrid="0">
      <p:cViewPr varScale="1">
        <p:scale>
          <a:sx n="94" d="100"/>
          <a:sy n="94" d="100"/>
        </p:scale>
        <p:origin x="1138" y="82"/>
      </p:cViewPr>
      <p:guideLst>
        <p:guide orient="horz" pos="1620"/>
        <p:guide pos="2880"/>
      </p:guideLst>
    </p:cSldViewPr>
  </p:slideViewPr>
  <p:notesTextViewPr>
    <p:cViewPr>
      <p:scale>
        <a:sx n="1" d="1"/>
        <a:sy n="1" d="1"/>
      </p:scale>
      <p:origin x="0" y="-259"/>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416614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4837bfab4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4837bfab4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about the patterns in this cycle: The /j/ sound at the end of a word is not spelled with the letter “j.” That sound is either spelled with “-dge” or “-ge.” “-dge” is used right after an accented short vowel (examples: “badge,” “ledge,” “porridge”). “-ge” is used with words with long vowel (examples: “cage,” “huge”). “-ge” is also used if the short or long vowel already has the consonant “l,” “n,” or “r” right after it (examples: “bulge,” “range,” “urge”).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In C-le words, in the ending syllable, the final “e” is always silent and creates a new “vowel sound” called a “schwa” sound (covered in more depth in Module 4). Words are spelled with the following C-le spelling patterns: “-zle,” “-kle,” “-ble,” “-dle,” “-cle,” “-ple,” “-gle,” “-stle,” “-fle.” However, the “le” is pronounced /əl/. This sixth and final syllable type is always three letters and always comes at the end of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Syllable Sleuth instructional practice focuses on decoding two-syllable words using the syllable types and spelling patterns accumulated thus far.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Rule instructional practice begins a little differently in this lesson. Instead of beginning with a display of individual words, students examine a sentence that includes words with the less common vowel teams “ei” and “eu” for the vowel sounds /ē/ and/ōō/, respectively. This allows teachers and students to attach these spelling patterns to the vowel sounds in the words. This sentence is followed by two others that continue the “story” from that first sentence. These sentences contain words with the sound /j/ at the end, spelled with “-dge” and “-ge.” The remainder of Work Time leads students to discover the generalization for these two spellings of the /j/ sound. Two options for a final step in Work Time A are offered. One involves decoding words with “-dge” and “-ge” in short sentences, and another involves word dictation to spell high-utility words with “-dge” and “-ge.” Consider which of the options best meet your students’ needs. You may consider developing the spelling dictation during differentiated small group instruction, as the generalizations for when to use those patterns in writing is challenging for many young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pages 27-29.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8881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9165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“ei” and “eu” and endings “ge” and “dge.”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2519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Words Rule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“We’re going to take a closer look at some words today, but we’ll do it a little differently. The words are in a short story.”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sentences for Work Time A on the board and read the first sentence aloud while students listen: </a:t>
            </a:r>
            <a:r>
              <a:rPr lang="en" sz="1200" i="0" dirty="0">
                <a:solidFill>
                  <a:schemeClr val="dk1"/>
                </a:solidFill>
                <a:latin typeface="Calibri"/>
                <a:ea typeface="Calibri"/>
                <a:cs typeface="Calibri"/>
                <a:sym typeface="Calibri"/>
              </a:rPr>
              <a:t>“Keith and Sheila are sleuths and love weird books by Dr. Seuss.”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“Watch and listen as I point to some of the words in the sentence and read them. Be prepared to tell an elbow partner what you notice.”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words </a:t>
            </a:r>
            <a:r>
              <a:rPr lang="en" sz="1200" i="0" dirty="0">
                <a:solidFill>
                  <a:schemeClr val="dk1"/>
                </a:solidFill>
                <a:latin typeface="Calibri"/>
                <a:ea typeface="Calibri"/>
                <a:cs typeface="Calibri"/>
                <a:sym typeface="Calibri"/>
              </a:rPr>
              <a:t>“Keith,” “Sheila,” and “weird,” </a:t>
            </a:r>
            <a:r>
              <a:rPr lang="en" sz="1200" dirty="0">
                <a:solidFill>
                  <a:schemeClr val="dk1"/>
                </a:solidFill>
                <a:latin typeface="Calibri"/>
                <a:ea typeface="Calibri"/>
                <a:cs typeface="Calibri"/>
                <a:sym typeface="Calibri"/>
              </a:rPr>
              <a:t>and read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share what they noticed.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hear in all of these words?” </a:t>
            </a:r>
            <a:r>
              <a:rPr lang="en" sz="1200" b="0" dirty="0">
                <a:solidFill>
                  <a:schemeClr val="dk1"/>
                </a:solidFill>
                <a:latin typeface="Calibri"/>
                <a:ea typeface="Calibri"/>
                <a:cs typeface="Calibri"/>
                <a:sym typeface="Calibri"/>
              </a:rPr>
              <a:t>(/ē/)</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see in all of these words?”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(ei)</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what must be making the /ē/ sound in all of these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a dot under each vowel in the vowel team “ei” in each of the words and say: </a:t>
            </a:r>
            <a:r>
              <a:rPr lang="en" sz="1200" i="0" dirty="0">
                <a:solidFill>
                  <a:schemeClr val="dk1"/>
                </a:solidFill>
                <a:latin typeface="Calibri"/>
                <a:ea typeface="Calibri"/>
                <a:cs typeface="Calibri"/>
                <a:sym typeface="Calibri"/>
              </a:rPr>
              <a:t>“That’s right. This vowel team shows the /ē/ sound in all of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4–7 with the words “sleuths” and “Seuss,” identifying the vowel team “eu” and the sound it makes in these words (/ōō/).</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“Keith and Sheila have a problem. There was a page missing in their Dr. Seuss book. Now it’s time to reveal the next part of the story. Let’s find out what happened.”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sentence: </a:t>
            </a:r>
            <a:r>
              <a:rPr lang="en" sz="1200" i="0" dirty="0">
                <a:solidFill>
                  <a:schemeClr val="dk1"/>
                </a:solidFill>
                <a:latin typeface="Calibri"/>
                <a:ea typeface="Calibri"/>
                <a:cs typeface="Calibri"/>
                <a:sym typeface="Calibri"/>
              </a:rPr>
              <a:t>“The page was on the edge of the large bridge by a hedge near the lodge. Down it went with a plunge. Was it a surge of wind? No! A strange cat with a huge badge gave it a nudge!”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it together one or two times.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“Watch and listen as I point to some of the words in the sentence and read them. Be prepared to tell an elbow partner what you notice.”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all of the words ending in “-dge” and “-ge”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share what they noticed.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hear in all of these words?” </a:t>
            </a:r>
            <a:r>
              <a:rPr lang="en" sz="1200" b="0" dirty="0">
                <a:solidFill>
                  <a:schemeClr val="dk1"/>
                </a:solidFill>
                <a:latin typeface="Calibri"/>
                <a:ea typeface="Calibri"/>
                <a:cs typeface="Calibri"/>
                <a:sym typeface="Calibri"/>
              </a:rPr>
              <a:t>(/j/)</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“Where do you hear that sound in the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the end)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take a closer look at these words to see if we can figure out how that sound is spelled.”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“-dge” and “-ge” Work Time Words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“See if you can figure out why these words are sorted this way. Look at all of the words in the first column as I read them and think about what letters could be making the /j/ sound at the end of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in the first column and ask: </a:t>
            </a:r>
            <a:r>
              <a:rPr lang="en" sz="1200" i="1" dirty="0">
                <a:solidFill>
                  <a:schemeClr val="dk1"/>
                </a:solidFill>
                <a:latin typeface="Calibri"/>
                <a:ea typeface="Calibri"/>
                <a:cs typeface="Calibri"/>
                <a:sym typeface="Calibri"/>
              </a:rPr>
              <a:t>“How is the /j/ sound spelled in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(“-dge”)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“-dge” at the top of that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18–20 with the words in the second column (“ge”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 the /j/ sound at the end of a word can be spelled either ‘-dge’ or ‘-ge.’ That will help us when we’re reading. When we see those letters we’ll know to say /j/.”</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will we know which to use when we’re writing words with the /j/ sound at the end?”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“We’re going to need to take a closer look.”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“-dge” column and read the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kind of vowel sound do we hear in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(short)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“Use ‘-dge’ after a short vowel” under the words in the “-dge”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first three words in the “-ge” column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kind of vowel sound do we hear in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remaining words and underline the consonants “n,” “r,” and “l” that come before the “ge.”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rule for using the ‘ge’ when we spell the /j/ sound at the end of words is a little trickier. The easy part is if the word has a long vowel sound like ‘huge,’ ‘page’ and ‘strange,’ we use ‘ge.’ But if it has a short vowel sound followed by ‘n,’ ‘r,’ or ‘l’ we used ‘dge.’ ‘</a:t>
            </a:r>
            <a:r>
              <a:rPr lang="en-US" sz="1200" i="1" dirty="0">
                <a:solidFill>
                  <a:schemeClr val="dk1"/>
                </a:solidFill>
                <a:latin typeface="Calibri"/>
                <a:ea typeface="Calibri"/>
                <a:cs typeface="Calibri"/>
                <a:sym typeface="Calibri"/>
              </a:rPr>
              <a:t>S</a:t>
            </a:r>
            <a:r>
              <a:rPr lang="en" sz="1200" i="1" dirty="0">
                <a:solidFill>
                  <a:schemeClr val="dk1"/>
                </a:solidFill>
                <a:latin typeface="Calibri"/>
                <a:ea typeface="Calibri"/>
                <a:cs typeface="Calibri"/>
                <a:sym typeface="Calibri"/>
              </a:rPr>
              <a:t>trange’ is a funny one because it has both a long vowel sound AND the consonant ‘n’ before the /j/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“Use ‘-ge’ after a long vowel sound or ‘l,’ ‘n,’ ‘r’” under the “-ge” column.</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a:t>
            </a:r>
            <a:r>
              <a:rPr lang="en" sz="1200" i="0" dirty="0">
                <a:solidFill>
                  <a:schemeClr val="dk1"/>
                </a:solidFill>
                <a:latin typeface="Calibri"/>
                <a:ea typeface="Calibri"/>
                <a:cs typeface="Calibri"/>
                <a:sym typeface="Calibri"/>
              </a:rPr>
              <a:t>/ī/</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spelled ‘-ild’ and ‘-ind,’ and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/ō/ words spelled with ‘old,’ ‘-ost.’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may be unfamiliar with the word “multisyllabic,” consider unpacking the word to support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supporting students to segment words into syllables orally first and then spell each syllable.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scribble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first syllable you hear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scrib</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syllable type is that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closed</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write the first syllable. Ask: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second syllable you hear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ble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syllable type is that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write the second syllable.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9615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6d9d9458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6d9d9458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take a closer look at these words to see if we can figure out how that sound is spelled.”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“-dge” and “-ge” Work Time Words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“See if you can figure out why these words are sorted this way. Look at all of the words in the first column as I read them and think about what letters could be making the /j/ sound at the end of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in the first column and ask: </a:t>
            </a:r>
            <a:r>
              <a:rPr lang="en" sz="1200" i="1" dirty="0">
                <a:solidFill>
                  <a:schemeClr val="dk1"/>
                </a:solidFill>
                <a:latin typeface="Calibri"/>
                <a:ea typeface="Calibri"/>
                <a:cs typeface="Calibri"/>
                <a:sym typeface="Calibri"/>
              </a:rPr>
              <a:t>“How is the /j/ sound spelled in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(“-dge”)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“-dge” at the top of that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 with the words in the second column </a:t>
            </a:r>
            <a:r>
              <a:rPr lang="en" sz="1200" b="0" dirty="0">
                <a:solidFill>
                  <a:schemeClr val="dk1"/>
                </a:solidFill>
                <a:latin typeface="Calibri"/>
                <a:ea typeface="Calibri"/>
                <a:cs typeface="Calibri"/>
                <a:sym typeface="Calibri"/>
              </a:rPr>
              <a:t>(“ge”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 the /j/ sound at the end of a word can be spelled either ‘-dge’ or ‘-ge.’ That will help us when we’re reading. When we see those letters we’ll know to say /j/.”</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will we know which to use when we’re writing words with the /j/ sound at the end?”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“We’re going to need to take a closer look.”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“-dge” column and read the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kind of vowel sound do we hear in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(short)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“Use ‘-dge’ after a short vowel” under the words in the “-dge”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first three words in the “-ge” column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kind of vowel sound do we hear in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remaining words and underline the consonants “n,” “r,” and “l” that come before the “ge.”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rule for using the ‘ge’ when we spell the /j/ sound at the end of words is a little trickier. The easy part is if the word has a long vowel sound like ‘huge,’ ‘page’ and ‘strange,’ we use ‘ge.’ But if it has a short vowel sound followed by ‘n,’ ‘r,’ or ‘l’ we used ‘dge.’ ‘strange’ is a funny one because it has both a long vowel sound AND the consonant ‘n’ before the /j/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“Use ‘-ge’ after a long vowel sound or ‘l,’ ‘n,’ ‘r’” under the “-ge” column.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spelling patterns for /j/ endings.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note the way in which the “r” in “weird” slightly alters the end of the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keeping an anchor chart collecting spelling patterns for long vowels, consider adding “ei” (/ē/) and “eu” (/ōō/).</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acting out the actions when reading the story in step 10. Doing this can support students with vocabulary such as “plunge” and “nudge” that may be unfamiliar.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choosing Option A at the end of Work Time, remind students to read the sentence fluently (smoothly, with expression, with meaning, and not too fast or too slow).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needs, consider using one of the options during differentiated small group instruction.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242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601563e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8601563e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Two options for a final step in Work Time are offered.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This option involves decoding words with “-dge” and “-ge” in short sentences.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which of the options best meet your students’ needs. You may consider developing the spelling dictation during differentiated small group instruction, as the generalizations for when to use those patterns in writing is challenging for many young students.</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Explain that students will play a game called “conversation” that will give them practice reading words with “-dge” and “-ge.”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Explain that each student will get a sentence strip that will have a word with /j/ in it. They should read their sentence silently to themselves (or students can work from the board).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Students will then find a partner and greet each other by reading their sentences aloud.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Once students have shared with one partner, they should find another and repeat the process.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When students have done this with a total of three partners, they should sit back down.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Distribute “-dge” and “-ge” sentences to students, and they begin the conversation.</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decode and read sentences with “-dge” and “-ge.”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fluently.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read the sentence fluently (smoothly, with expression, with meaning, and not too fast or too slow).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0269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8601563e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8601563e0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Two options for a final step in Work Time are offered.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This option involves word dictation to spell high-utility words with “-dge” and “-ge.”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which of the options best meet your students’ needs. You may consider developing the spelling dictation during differentiated small group instruction, as the generalizations for when to use those patterns in writing is challenging for many young students.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Distribute whiteboards, whiteboard markers, and whiteboard erasers (or have students turn their Syllable Sleuth Word Lists to the other side and use that to write 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Dictate the following words and supports students to spell them on their whiteboards: “age,” “large,” “change,” “edge,” “bridge.”</a:t>
            </a:r>
            <a:endParaRPr sz="1200" dirty="0">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spell words with “-dge” and “-ge.”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7145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a9a59958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a9a599587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252" name="Google Shape;252;g4a9a599587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3" name="Google Shape;253;g4a9a599587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7179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6176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449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Varies with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Grandma’s Magic Attic” decodable text</a:t>
            </a:r>
            <a:r>
              <a:rPr lang="en" sz="1200" dirty="0">
                <a:solidFill>
                  <a:schemeClr val="dk1"/>
                </a:solidFill>
                <a:latin typeface="Calibri"/>
                <a:ea typeface="Calibri"/>
                <a:cs typeface="Calibri"/>
                <a:sym typeface="Calibri"/>
              </a:rPr>
              <a:t> from Cycle 15; </a:t>
            </a:r>
            <a:r>
              <a:rPr lang="en" sz="1200" b="0"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“Grandma’s Magic Attic”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9732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(one per student or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sentences for Work Time 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“-dge” and “-ge” Work Time Words t-chart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“-dge” and “-ge” sentences (see Teaching Notes, “In Advance” above; enough for one sentence per student;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6954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19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with the word “mild” for sentence builder number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338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a78d44fd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a78d44fd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19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4244139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16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15-25.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1102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students have worked with five syllable types (i.e., written patterns representing a vowel sound). These include closed (CVC), open (CV), magic “e” (CVCe), r-controlled, and vowel teams (CVVC, CVV). They have also worked with suffixes including “-ed,” “-er,” and “-ing.” In this lesson, students practice decoding two-syllable words using combinations of those syllable types as well as some with those suffixes.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Unfamiliar, newly introduced sixth syllable type: 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lesson, which push students to only decode and not just remember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accurately divide words into syllables and use that knowledge to decode two-syllable words.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read words with the common endings “-dge” and “-ge.”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syllable, similar, patterns (L)</a:t>
            </a:r>
            <a:endParaRPr sz="1200" dirty="0">
              <a:latin typeface="Calibri"/>
              <a:ea typeface="Calibri"/>
              <a:cs typeface="Calibri"/>
              <a:sym typeface="Calibri"/>
            </a:endParaRPr>
          </a:p>
        </p:txBody>
      </p:sp>
    </p:spTree>
    <p:extLst>
      <p:ext uri="{BB962C8B-B14F-4D97-AF65-F5344CB8AC3E}">
        <p14:creationId xmlns:p14="http://schemas.microsoft.com/office/powerpoint/2010/main" val="754987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6027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635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“It’s 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0" dirty="0">
                <a:solidFill>
                  <a:schemeClr val="dk1"/>
                </a:solidFill>
                <a:latin typeface="Calibri"/>
                <a:ea typeface="Calibri"/>
                <a:cs typeface="Calibri"/>
                <a:sym typeface="Calibri"/>
              </a:rPr>
              <a:t>simple.”</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vowels and put a dot below each.” (vowels are also in bold on slide)</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two consonants in a row after the first vowel and divide the word.”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just before the ‘-ble.’”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 </a:t>
            </a:r>
            <a:r>
              <a:rPr lang="en" sz="1200" b="0" i="0" dirty="0">
                <a:solidFill>
                  <a:schemeClr val="dk1"/>
                </a:solidFill>
                <a:latin typeface="Calibri"/>
                <a:ea typeface="Calibri"/>
                <a:cs typeface="Calibri"/>
                <a:sym typeface="Calibri"/>
              </a:rPr>
              <a:t>(“sim”)</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know this vowel sound is /i/ and not /</a:t>
            </a:r>
            <a:r>
              <a:rPr lang="en" sz="1200" dirty="0">
                <a:solidFill>
                  <a:schemeClr val="dk1"/>
                </a:solidFill>
                <a:latin typeface="Calibri"/>
                <a:ea typeface="Calibri"/>
                <a:cs typeface="Calibri"/>
                <a:sym typeface="Calibri"/>
              </a:rPr>
              <a:t>ī</a:t>
            </a:r>
            <a:r>
              <a:rPr lang="en" sz="1200" i="1" dirty="0">
                <a:solidFill>
                  <a:schemeClr val="dk1"/>
                </a:solidFill>
                <a:latin typeface="Calibri"/>
                <a:ea typeface="Calibri"/>
                <a:cs typeface="Calibri"/>
                <a:sym typeface="Calibri"/>
              </a:rPr>
              <a:t>/?” </a:t>
            </a:r>
            <a:r>
              <a:rPr lang="en" sz="1200" b="0" i="0" dirty="0">
                <a:solidFill>
                  <a:schemeClr val="dk1"/>
                </a:solidFill>
                <a:latin typeface="Calibri"/>
                <a:ea typeface="Calibri"/>
                <a:cs typeface="Calibri"/>
                <a:sym typeface="Calibri"/>
              </a:rPr>
              <a:t>(It is a closed syllable.)</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(consonant plus “le”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does the second syllable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(/p//u//l/)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So how would we read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“simple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5476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Remember, a sleuth is a detective. When you’re a syllable sleuth, your job is to search for the clues that let you know you have found a syllable. As a syllable sleuth, you will look for vowel sounds to see how to divide the words into syllables to read them. Today, all of the words will have the same C-le ending. It is called a ‘stable final syllable’ because it’s always at the end of the word.”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(or copy and distribute </a:t>
            </a:r>
            <a:r>
              <a:rPr lang="en" sz="1200" b="0"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in a transparent sleeve, one per pair of students and a clipboard if not working at desk or table), whiteboards (if working from posted word list rather than paper copy) or paper, whiteboard markers or pencils and whiteboard erasers or pencil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decoding words with C-le syllable pattern.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dividing syllable by starting at the end and counting back three letters and then dividing the word. Students can remember this with the rhyme “‘-le’ count back three.”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Step 9 can be done in a variety of ways, including: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apply Syllable Sleuth steps to one word at a time. After each word, the teacher models the division and decoding and students check their 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work through the list independently or with partners. After a set period of time, the teacher models the division and decoding of each word while students check their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6950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two nonsense words included in the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Fumble: The football player dropped and fumbled the ball.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3607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35828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16: Lesson 76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33754"/>
            <a:ext cx="8520600" cy="3087875"/>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1800" dirty="0"/>
              <a:t>This lesson includes the Syllable Sleuth and Words Rule instructional practices. Syllable Sleuth focuses on decoding two-syllable words using the syllable types and spelling patterns accumulated thus far. The Words Rule instructional practice begins a little differently in this lesson. Instead of beginning with a display of individual words, students examine sentences that include words with the less common vowel teams “ei” and “eu” for the vowel sounds /ē/ and/ōō/ and the sound /j/ at the end, spelled with “-dge” and “-ge.”</a:t>
            </a:r>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177800" lvl="0" indent="-152400" algn="l" rtl="0">
              <a:spcBef>
                <a:spcPts val="800"/>
              </a:spcBef>
              <a:spcAft>
                <a:spcPts val="0"/>
              </a:spcAft>
              <a:buSzPts val="1800"/>
              <a:buChar char="•"/>
            </a:pPr>
            <a:r>
              <a:rPr lang="en" sz="1800" dirty="0"/>
              <a:t>Familiar spelling patterns and syllable types in words.</a:t>
            </a:r>
            <a:endParaRPr sz="1800" dirty="0"/>
          </a:p>
          <a:p>
            <a:pPr marL="177800" lvl="0" indent="-152400" algn="l" rtl="0">
              <a:lnSpc>
                <a:spcPct val="70000"/>
              </a:lnSpc>
              <a:spcBef>
                <a:spcPts val="800"/>
              </a:spcBef>
              <a:spcAft>
                <a:spcPts val="0"/>
              </a:spcAft>
              <a:buClr>
                <a:schemeClr val="dk1"/>
              </a:buClr>
              <a:buSzPts val="1800"/>
              <a:buChar char="•"/>
            </a:pPr>
            <a:r>
              <a:rPr lang="en" sz="1800" dirty="0"/>
              <a:t> The less common vowel teams “ei” and “eu” for the vowel sounds /ē/ and/ōō/ and the sound /j/ at the end, spelled with “-dge” and “-ge.”</a:t>
            </a:r>
            <a:endParaRPr sz="1800" dirty="0"/>
          </a:p>
          <a:p>
            <a:pPr marL="177800" lvl="0" indent="0" algn="l" rtl="0">
              <a:lnSpc>
                <a:spcPct val="70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311700" y="2394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206" name="Google Shape;206;p35"/>
          <p:cNvSpPr txBox="1">
            <a:spLocks noGrp="1"/>
          </p:cNvSpPr>
          <p:nvPr>
            <p:ph type="body" idx="1"/>
          </p:nvPr>
        </p:nvSpPr>
        <p:spPr>
          <a:xfrm>
            <a:off x="311700" y="966300"/>
            <a:ext cx="8520600" cy="41772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500" b="1" dirty="0">
                <a:solidFill>
                  <a:srgbClr val="FF0000"/>
                </a:solidFill>
              </a:rPr>
              <a:t>Teacher: </a:t>
            </a:r>
            <a:r>
              <a:rPr lang="en" sz="2500" dirty="0">
                <a:solidFill>
                  <a:srgbClr val="FF0000"/>
                </a:solidFill>
              </a:rPr>
              <a:t>“Can you take a closer look, a closer look, a closer look? Can you take a closer look at some words today?”</a:t>
            </a:r>
            <a:endParaRPr sz="2500" dirty="0">
              <a:solidFill>
                <a:srgbClr val="FF0000"/>
              </a:solidFill>
            </a:endParaRPr>
          </a:p>
          <a:p>
            <a:pPr marL="0" lvl="0" indent="0" algn="ctr" rtl="0">
              <a:lnSpc>
                <a:spcPct val="150000"/>
              </a:lnSpc>
              <a:spcBef>
                <a:spcPts val="800"/>
              </a:spcBef>
              <a:spcAft>
                <a:spcPts val="0"/>
              </a:spcAft>
              <a:buNone/>
            </a:pPr>
            <a:r>
              <a:rPr lang="en" sz="2500" b="1" dirty="0">
                <a:solidFill>
                  <a:srgbClr val="FF0000"/>
                </a:solidFill>
              </a:rPr>
              <a:t>Students: </a:t>
            </a:r>
            <a:r>
              <a:rPr lang="en" sz="2500" dirty="0">
                <a:solidFill>
                  <a:srgbClr val="FF0000"/>
                </a:solidFill>
              </a:rPr>
              <a:t>“Yes, we’ll take a closer look, a closer look, </a:t>
            </a:r>
            <a:r>
              <a:rPr lang="en-US" sz="2500" dirty="0">
                <a:solidFill>
                  <a:srgbClr val="FF0000"/>
                </a:solidFill>
              </a:rPr>
              <a:t>a closer look</a:t>
            </a:r>
            <a:r>
              <a:rPr lang="en" sz="2500" dirty="0">
                <a:solidFill>
                  <a:srgbClr val="FF0000"/>
                </a:solidFill>
              </a:rPr>
              <a:t>. Yes, we’ll take a closer look to group the words today.”</a:t>
            </a:r>
            <a:endParaRPr sz="25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12" name="Google Shape;212;p36"/>
          <p:cNvSpPr txBox="1">
            <a:spLocks noGrp="1"/>
          </p:cNvSpPr>
          <p:nvPr>
            <p:ph type="body" idx="1"/>
          </p:nvPr>
        </p:nvSpPr>
        <p:spPr>
          <a:xfrm>
            <a:off x="179554" y="773913"/>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read words with the vowel teams “ei” and “eu,” and read and spell words with the endings “ge” and “dge.”</a:t>
            </a:r>
            <a:endParaRPr sz="2400" dirty="0"/>
          </a:p>
          <a:p>
            <a:pPr marL="177800" lvl="0" indent="0" algn="l" rtl="0">
              <a:lnSpc>
                <a:spcPct val="150000"/>
              </a:lnSpc>
              <a:spcBef>
                <a:spcPts val="1700"/>
              </a:spcBef>
              <a:spcAft>
                <a:spcPts val="0"/>
              </a:spcAft>
              <a:buNone/>
            </a:pPr>
            <a:endParaRPr sz="2400" dirty="0"/>
          </a:p>
        </p:txBody>
      </p:sp>
      <p:pic>
        <p:nvPicPr>
          <p:cNvPr id="213" name="Google Shape;213;p36"/>
          <p:cNvPicPr preferRelativeResize="0"/>
          <p:nvPr/>
        </p:nvPicPr>
        <p:blipFill>
          <a:blip r:embed="rId3">
            <a:alphaModFix/>
          </a:blip>
          <a:stretch>
            <a:fillRect/>
          </a:stretch>
        </p:blipFill>
        <p:spPr>
          <a:xfrm>
            <a:off x="8346121" y="4343701"/>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p:nvPr/>
        </p:nvSpPr>
        <p:spPr>
          <a:xfrm>
            <a:off x="379150" y="311353"/>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panose="020B0502020202020204" pitchFamily="34" charset="0"/>
                <a:ea typeface="Century Gothic"/>
                <a:cs typeface="Century Gothic"/>
                <a:sym typeface="Century Gothic"/>
              </a:rPr>
              <a:t>Words Rule!</a:t>
            </a:r>
            <a:endParaRPr b="1">
              <a:solidFill>
                <a:srgbClr val="666666"/>
              </a:solidFill>
              <a:latin typeface="Century Gothic" panose="020B0502020202020204" pitchFamily="34" charset="0"/>
            </a:endParaRPr>
          </a:p>
        </p:txBody>
      </p:sp>
      <p:sp>
        <p:nvSpPr>
          <p:cNvPr id="219" name="Google Shape;219;p37"/>
          <p:cNvSpPr txBox="1"/>
          <p:nvPr/>
        </p:nvSpPr>
        <p:spPr>
          <a:xfrm>
            <a:off x="105914" y="884053"/>
            <a:ext cx="8822100" cy="1220700"/>
          </a:xfrm>
          <a:prstGeom prst="rect">
            <a:avLst/>
          </a:prstGeom>
          <a:noFill/>
          <a:ln>
            <a:noFill/>
          </a:ln>
        </p:spPr>
        <p:txBody>
          <a:bodyPr spcFirstLastPara="1" wrap="square" lIns="91425" tIns="91425" rIns="91425" bIns="91425" anchor="ctr" anchorCtr="0">
            <a:noAutofit/>
          </a:bodyPr>
          <a:lstStyle/>
          <a:p>
            <a:pPr marL="457200" lvl="0" indent="0" algn="l" rtl="0">
              <a:spcBef>
                <a:spcPts val="0"/>
              </a:spcBef>
              <a:spcAft>
                <a:spcPts val="0"/>
              </a:spcAft>
              <a:buClr>
                <a:schemeClr val="dk1"/>
              </a:buClr>
              <a:buSzPts val="1100"/>
              <a:buFont typeface="Arial"/>
              <a:buNone/>
            </a:pPr>
            <a:r>
              <a:rPr lang="en" sz="2800" dirty="0">
                <a:solidFill>
                  <a:schemeClr val="dk1"/>
                </a:solidFill>
                <a:latin typeface="Century Gothic" panose="020B0502020202020204" pitchFamily="34" charset="0"/>
                <a:ea typeface="Calibri"/>
                <a:cs typeface="Calibri"/>
                <a:sym typeface="Calibri"/>
              </a:rPr>
              <a:t>Keith and Sheila are sleuths and love weird books by Dr. Seuss.</a:t>
            </a:r>
            <a:endParaRPr sz="2800" dirty="0">
              <a:latin typeface="Century Gothic" panose="020B0502020202020204" pitchFamily="34" charset="0"/>
              <a:ea typeface="Calibri"/>
              <a:cs typeface="Calibri"/>
              <a:sym typeface="Calibri"/>
            </a:endParaRPr>
          </a:p>
        </p:txBody>
      </p:sp>
      <p:sp>
        <p:nvSpPr>
          <p:cNvPr id="220" name="Google Shape;220;p37"/>
          <p:cNvSpPr txBox="1"/>
          <p:nvPr/>
        </p:nvSpPr>
        <p:spPr>
          <a:xfrm>
            <a:off x="105914" y="2408053"/>
            <a:ext cx="8904900" cy="1220700"/>
          </a:xfrm>
          <a:prstGeom prst="rect">
            <a:avLst/>
          </a:prstGeom>
          <a:noFill/>
          <a:ln>
            <a:noFill/>
          </a:ln>
        </p:spPr>
        <p:txBody>
          <a:bodyPr spcFirstLastPara="1" wrap="square" lIns="91425" tIns="91425" rIns="91425" bIns="91425" anchor="ctr" anchorCtr="0">
            <a:noAutofit/>
          </a:bodyPr>
          <a:lstStyle/>
          <a:p>
            <a:pPr marL="457200" lvl="0" indent="0" algn="l" rtl="0">
              <a:spcBef>
                <a:spcPts val="0"/>
              </a:spcBef>
              <a:spcAft>
                <a:spcPts val="0"/>
              </a:spcAft>
              <a:buNone/>
            </a:pPr>
            <a:r>
              <a:rPr lang="en" sz="2800" dirty="0">
                <a:latin typeface="Century Gothic" panose="020B0502020202020204" pitchFamily="34" charset="0"/>
                <a:ea typeface="Calibri"/>
                <a:cs typeface="Calibri"/>
                <a:sym typeface="Calibri"/>
              </a:rPr>
              <a:t>The page is on the edge of the large bridge by a hedge near the lodge. Down it goes with a plunge.</a:t>
            </a:r>
            <a:endParaRPr sz="2800" dirty="0">
              <a:latin typeface="Century Gothic" panose="020B0502020202020204" pitchFamily="34" charset="0"/>
              <a:ea typeface="Calibri"/>
              <a:cs typeface="Calibri"/>
              <a:sym typeface="Calibri"/>
            </a:endParaRPr>
          </a:p>
          <a:p>
            <a:pPr marL="457200" lvl="0" indent="0" algn="l" rtl="0">
              <a:spcBef>
                <a:spcPts val="0"/>
              </a:spcBef>
              <a:spcAft>
                <a:spcPts val="0"/>
              </a:spcAft>
              <a:buNone/>
            </a:pPr>
            <a:br>
              <a:rPr lang="en" sz="2800" dirty="0">
                <a:latin typeface="Century Gothic" panose="020B0502020202020204" pitchFamily="34" charset="0"/>
                <a:ea typeface="Century Gothic"/>
                <a:cs typeface="Century Gothic"/>
                <a:sym typeface="Century Gothic"/>
              </a:rPr>
            </a:br>
            <a:endParaRPr sz="2800" dirty="0">
              <a:latin typeface="Century Gothic" panose="020B0502020202020204" pitchFamily="34" charset="0"/>
              <a:ea typeface="Calibri"/>
              <a:cs typeface="Calibri"/>
              <a:sym typeface="Calibri"/>
            </a:endParaRPr>
          </a:p>
        </p:txBody>
      </p:sp>
      <p:sp>
        <p:nvSpPr>
          <p:cNvPr id="221" name="Google Shape;221;p37"/>
          <p:cNvSpPr txBox="1"/>
          <p:nvPr/>
        </p:nvSpPr>
        <p:spPr>
          <a:xfrm>
            <a:off x="105914" y="3207756"/>
            <a:ext cx="8673000" cy="11196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en" sz="2800">
                <a:solidFill>
                  <a:schemeClr val="dk1"/>
                </a:solidFill>
                <a:latin typeface="Century Gothic" panose="020B0502020202020204" pitchFamily="34" charset="0"/>
                <a:ea typeface="Calibri"/>
                <a:cs typeface="Calibri"/>
                <a:sym typeface="Calibri"/>
              </a:rPr>
              <a:t>Was it a surge of wind? No, a strange cat with a huge badge gave it a nudge!</a:t>
            </a:r>
            <a:endParaRPr>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1000"/>
                                        <p:tgtEl>
                                          <p:spTgt spid="2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1"/>
                                        </p:tgtEl>
                                        <p:attrNameLst>
                                          <p:attrName>style.visibility</p:attrName>
                                        </p:attrNameLst>
                                      </p:cBhvr>
                                      <p:to>
                                        <p:strVal val="visible"/>
                                      </p:to>
                                    </p:set>
                                    <p:animEffect transition="in" filter="fade">
                                      <p:cBhvr>
                                        <p:cTn id="17" dur="1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p:nvPr/>
        </p:nvSpPr>
        <p:spPr>
          <a:xfrm>
            <a:off x="4847475" y="2950375"/>
            <a:ext cx="3984900" cy="210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graphicFrame>
        <p:nvGraphicFramePr>
          <p:cNvPr id="227" name="Google Shape;227;p38"/>
          <p:cNvGraphicFramePr/>
          <p:nvPr/>
        </p:nvGraphicFramePr>
        <p:xfrm>
          <a:off x="952500" y="271675"/>
          <a:ext cx="6921900" cy="3657545"/>
        </p:xfrm>
        <a:graphic>
          <a:graphicData uri="http://schemas.openxmlformats.org/drawingml/2006/table">
            <a:tbl>
              <a:tblPr>
                <a:noFill/>
                <a:tableStyleId>{C9BB80CF-1DDB-4C68-A521-0029F1CDA2E5}</a:tableStyleId>
              </a:tblPr>
              <a:tblGrid>
                <a:gridCol w="3422925">
                  <a:extLst>
                    <a:ext uri="{9D8B030D-6E8A-4147-A177-3AD203B41FA5}">
                      <a16:colId xmlns:a16="http://schemas.microsoft.com/office/drawing/2014/main" val="20000"/>
                    </a:ext>
                  </a:extLst>
                </a:gridCol>
                <a:gridCol w="3498975">
                  <a:extLst>
                    <a:ext uri="{9D8B030D-6E8A-4147-A177-3AD203B41FA5}">
                      <a16:colId xmlns:a16="http://schemas.microsoft.com/office/drawing/2014/main" val="20001"/>
                    </a:ext>
                  </a:extLst>
                </a:gridCol>
              </a:tblGrid>
              <a:tr h="457175">
                <a:tc>
                  <a:txBody>
                    <a:bodyPr/>
                    <a:lstStyle/>
                    <a:p>
                      <a:pPr marL="0" lvl="0" indent="0" algn="ctr"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bridge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hedge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lodge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badge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nudge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edge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page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huge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strange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plunge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surge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large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bulge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228" name="Google Shape;228;p38"/>
          <p:cNvSpPr txBox="1"/>
          <p:nvPr/>
        </p:nvSpPr>
        <p:spPr>
          <a:xfrm>
            <a:off x="5760700" y="259075"/>
            <a:ext cx="990600" cy="546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“-ge”</a:t>
            </a:r>
            <a:endParaRPr/>
          </a:p>
        </p:txBody>
      </p:sp>
      <p:sp>
        <p:nvSpPr>
          <p:cNvPr id="229" name="Google Shape;229;p38"/>
          <p:cNvSpPr txBox="1"/>
          <p:nvPr/>
        </p:nvSpPr>
        <p:spPr>
          <a:xfrm>
            <a:off x="1878975" y="271675"/>
            <a:ext cx="1066800" cy="52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“-dge”</a:t>
            </a:r>
            <a:endParaRPr/>
          </a:p>
        </p:txBody>
      </p:sp>
      <p:sp>
        <p:nvSpPr>
          <p:cNvPr id="230" name="Google Shape;230;p38"/>
          <p:cNvSpPr txBox="1"/>
          <p:nvPr/>
        </p:nvSpPr>
        <p:spPr>
          <a:xfrm>
            <a:off x="1250975" y="2950375"/>
            <a:ext cx="2589300" cy="120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*Use “-dge” after a short vowel</a:t>
            </a:r>
            <a:endParaRPr dirty="0"/>
          </a:p>
        </p:txBody>
      </p:sp>
      <p:sp>
        <p:nvSpPr>
          <p:cNvPr id="231" name="Google Shape;231;p38"/>
          <p:cNvSpPr txBox="1"/>
          <p:nvPr/>
        </p:nvSpPr>
        <p:spPr>
          <a:xfrm>
            <a:off x="4501675" y="2950375"/>
            <a:ext cx="3172754" cy="100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*Use “-ge” after a long vowel sound or “l,” “n,” “r”</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animEffect transition="in" filter="fade">
                                      <p:cBhvr>
                                        <p:cTn id="7" dur="2500"/>
                                        <p:tgtEl>
                                          <p:spTgt spid="2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7"/>
                                        </p:tgtEl>
                                        <p:attrNameLst>
                                          <p:attrName>style.visibility</p:attrName>
                                        </p:attrNameLst>
                                      </p:cBhvr>
                                      <p:to>
                                        <p:strVal val="visible"/>
                                      </p:to>
                                    </p:set>
                                    <p:animEffect transition="in" filter="fade">
                                      <p:cBhvr>
                                        <p:cTn id="12" dur="1000"/>
                                        <p:tgtEl>
                                          <p:spTgt spid="2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9"/>
                                        </p:tgtEl>
                                        <p:attrNameLst>
                                          <p:attrName>style.visibility</p:attrName>
                                        </p:attrNameLst>
                                      </p:cBhvr>
                                      <p:to>
                                        <p:strVal val="visible"/>
                                      </p:to>
                                    </p:set>
                                    <p:animEffect transition="in" filter="fade">
                                      <p:cBhvr>
                                        <p:cTn id="17" dur="1000"/>
                                        <p:tgtEl>
                                          <p:spTgt spid="2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0"/>
                                        </p:tgtEl>
                                        <p:attrNameLst>
                                          <p:attrName>style.visibility</p:attrName>
                                        </p:attrNameLst>
                                      </p:cBhvr>
                                      <p:to>
                                        <p:strVal val="visible"/>
                                      </p:to>
                                    </p:set>
                                    <p:animEffect transition="in" filter="fade">
                                      <p:cBhvr>
                                        <p:cTn id="22" dur="1000"/>
                                        <p:tgtEl>
                                          <p:spTgt spid="2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8"/>
                                        </p:tgtEl>
                                        <p:attrNameLst>
                                          <p:attrName>style.visibility</p:attrName>
                                        </p:attrNameLst>
                                      </p:cBhvr>
                                      <p:to>
                                        <p:strVal val="visible"/>
                                      </p:to>
                                    </p:set>
                                    <p:animEffect transition="in" filter="fade">
                                      <p:cBhvr>
                                        <p:cTn id="27" dur="1000"/>
                                        <p:tgtEl>
                                          <p:spTgt spid="2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1"/>
                                        </p:tgtEl>
                                        <p:attrNameLst>
                                          <p:attrName>style.visibility</p:attrName>
                                        </p:attrNameLst>
                                      </p:cBhvr>
                                      <p:to>
                                        <p:strVal val="visible"/>
                                      </p:to>
                                    </p:set>
                                    <p:animEffect transition="in" filter="fade">
                                      <p:cBhvr>
                                        <p:cTn id="32" dur="10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92525" y="7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Option A: Conversation Game</a:t>
            </a:r>
            <a:endParaRPr/>
          </a:p>
        </p:txBody>
      </p:sp>
      <p:sp>
        <p:nvSpPr>
          <p:cNvPr id="237" name="Google Shape;237;p39"/>
          <p:cNvSpPr txBox="1">
            <a:spLocks noGrp="1"/>
          </p:cNvSpPr>
          <p:nvPr>
            <p:ph type="body" idx="1"/>
          </p:nvPr>
        </p:nvSpPr>
        <p:spPr>
          <a:xfrm>
            <a:off x="92525" y="863538"/>
            <a:ext cx="38967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dirty="0"/>
              <a:t>Look at the word on your sentence strip.</a:t>
            </a:r>
            <a:endParaRPr dirty="0"/>
          </a:p>
          <a:p>
            <a:pPr marL="457200" lvl="0" indent="-361950" algn="l" rtl="0">
              <a:spcBef>
                <a:spcPts val="0"/>
              </a:spcBef>
              <a:spcAft>
                <a:spcPts val="0"/>
              </a:spcAft>
              <a:buSzPts val="2100"/>
              <a:buAutoNum type="arabicPeriod"/>
            </a:pPr>
            <a:r>
              <a:rPr lang="en" dirty="0"/>
              <a:t>Read the word silently.</a:t>
            </a:r>
            <a:endParaRPr dirty="0"/>
          </a:p>
          <a:p>
            <a:pPr marL="457200" lvl="0" indent="-361950" algn="l" rtl="0">
              <a:spcBef>
                <a:spcPts val="0"/>
              </a:spcBef>
              <a:spcAft>
                <a:spcPts val="0"/>
              </a:spcAft>
              <a:buSzPts val="2100"/>
              <a:buAutoNum type="arabicPeriod"/>
            </a:pPr>
            <a:r>
              <a:rPr lang="en" dirty="0"/>
              <a:t>Find a partner.</a:t>
            </a:r>
            <a:endParaRPr dirty="0"/>
          </a:p>
          <a:p>
            <a:pPr marL="457200" lvl="0" indent="-361950" algn="l" rtl="0">
              <a:spcBef>
                <a:spcPts val="0"/>
              </a:spcBef>
              <a:spcAft>
                <a:spcPts val="0"/>
              </a:spcAft>
              <a:buSzPts val="2100"/>
              <a:buAutoNum type="arabicPeriod"/>
            </a:pPr>
            <a:r>
              <a:rPr lang="en" dirty="0"/>
              <a:t>Take turns reading your sentences.</a:t>
            </a:r>
            <a:endParaRPr dirty="0"/>
          </a:p>
          <a:p>
            <a:pPr marL="457200" lvl="0" indent="-361950" algn="l" rtl="0">
              <a:spcBef>
                <a:spcPts val="0"/>
              </a:spcBef>
              <a:spcAft>
                <a:spcPts val="0"/>
              </a:spcAft>
              <a:buSzPts val="2100"/>
              <a:buAutoNum type="arabicPeriod"/>
            </a:pPr>
            <a:r>
              <a:rPr lang="en" dirty="0"/>
              <a:t>Find another partner and repeat the process.</a:t>
            </a:r>
            <a:endParaRPr dirty="0"/>
          </a:p>
          <a:p>
            <a:pPr marL="457200" lvl="0" indent="-361950" algn="l" rtl="0">
              <a:spcBef>
                <a:spcPts val="0"/>
              </a:spcBef>
              <a:spcAft>
                <a:spcPts val="0"/>
              </a:spcAft>
              <a:buSzPts val="2100"/>
              <a:buAutoNum type="arabicPeriod"/>
            </a:pPr>
            <a:r>
              <a:rPr lang="en" dirty="0"/>
              <a:t>Once you’ve had 3 partners, find your seat.</a:t>
            </a:r>
            <a:endParaRPr dirty="0"/>
          </a:p>
        </p:txBody>
      </p:sp>
      <p:pic>
        <p:nvPicPr>
          <p:cNvPr id="238" name="Google Shape;238;p39"/>
          <p:cNvPicPr preferRelativeResize="0"/>
          <p:nvPr/>
        </p:nvPicPr>
        <p:blipFill rotWithShape="1">
          <a:blip r:embed="rId3">
            <a:alphaModFix/>
          </a:blip>
          <a:srcRect l="12943" t="29820" r="38796" b="15321"/>
          <a:stretch/>
        </p:blipFill>
        <p:spPr>
          <a:xfrm>
            <a:off x="4182375" y="986313"/>
            <a:ext cx="4961626" cy="31708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0"/>
          <p:cNvSpPr txBox="1">
            <a:spLocks noGrp="1"/>
          </p:cNvSpPr>
          <p:nvPr>
            <p:ph type="title"/>
          </p:nvPr>
        </p:nvSpPr>
        <p:spPr>
          <a:xfrm>
            <a:off x="181475" y="1518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Option B: Word Dictation</a:t>
            </a:r>
            <a:endParaRPr sz="3000"/>
          </a:p>
        </p:txBody>
      </p:sp>
      <p:sp>
        <p:nvSpPr>
          <p:cNvPr id="244" name="Google Shape;244;p40"/>
          <p:cNvSpPr txBox="1">
            <a:spLocks noGrp="1"/>
          </p:cNvSpPr>
          <p:nvPr>
            <p:ph type="body" idx="1"/>
          </p:nvPr>
        </p:nvSpPr>
        <p:spPr>
          <a:xfrm>
            <a:off x="3538475" y="3341125"/>
            <a:ext cx="1806600" cy="7203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a:t>bridge</a:t>
            </a:r>
            <a:endParaRPr/>
          </a:p>
        </p:txBody>
      </p:sp>
      <p:sp>
        <p:nvSpPr>
          <p:cNvPr id="245" name="Google Shape;245;p40"/>
          <p:cNvSpPr txBox="1"/>
          <p:nvPr/>
        </p:nvSpPr>
        <p:spPr>
          <a:xfrm>
            <a:off x="3783125" y="841675"/>
            <a:ext cx="1317300" cy="802800"/>
          </a:xfrm>
          <a:prstGeom prst="rect">
            <a:avLst/>
          </a:prstGeom>
          <a:noFill/>
          <a:ln>
            <a:noFill/>
          </a:ln>
        </p:spPr>
        <p:txBody>
          <a:bodyPr spcFirstLastPara="1" wrap="square" lIns="91425" tIns="91425" rIns="91425" bIns="91425" anchor="t" anchorCtr="0">
            <a:noAutofit/>
          </a:bodyPr>
          <a:lstStyle/>
          <a:p>
            <a:pPr marL="0" lvl="0" indent="0" algn="ctr" rtl="0">
              <a:spcBef>
                <a:spcPts val="800"/>
              </a:spcBef>
              <a:spcAft>
                <a:spcPts val="0"/>
              </a:spcAft>
              <a:buClr>
                <a:schemeClr val="dk1"/>
              </a:buClr>
              <a:buSzPts val="1100"/>
              <a:buFont typeface="Arial"/>
              <a:buNone/>
            </a:pPr>
            <a:r>
              <a:rPr lang="en" sz="2100">
                <a:solidFill>
                  <a:schemeClr val="dk1"/>
                </a:solidFill>
                <a:latin typeface="Century Gothic"/>
                <a:ea typeface="Century Gothic"/>
                <a:cs typeface="Century Gothic"/>
                <a:sym typeface="Century Gothic"/>
              </a:rPr>
              <a:t>age</a:t>
            </a:r>
            <a:endParaRPr/>
          </a:p>
        </p:txBody>
      </p:sp>
      <p:sp>
        <p:nvSpPr>
          <p:cNvPr id="246" name="Google Shape;246;p40"/>
          <p:cNvSpPr txBox="1"/>
          <p:nvPr/>
        </p:nvSpPr>
        <p:spPr>
          <a:xfrm>
            <a:off x="3607475" y="1449450"/>
            <a:ext cx="1668600" cy="639900"/>
          </a:xfrm>
          <a:prstGeom prst="rect">
            <a:avLst/>
          </a:prstGeom>
          <a:noFill/>
          <a:ln>
            <a:noFill/>
          </a:ln>
        </p:spPr>
        <p:txBody>
          <a:bodyPr spcFirstLastPara="1" wrap="square" lIns="91425" tIns="91425" rIns="91425" bIns="91425" anchor="t" anchorCtr="0">
            <a:noAutofit/>
          </a:bodyPr>
          <a:lstStyle/>
          <a:p>
            <a:pPr marL="0" lvl="0" indent="0" algn="ctr" rtl="0">
              <a:spcBef>
                <a:spcPts val="800"/>
              </a:spcBef>
              <a:spcAft>
                <a:spcPts val="0"/>
              </a:spcAft>
              <a:buClr>
                <a:schemeClr val="dk1"/>
              </a:buClr>
              <a:buSzPts val="1100"/>
              <a:buFont typeface="Arial"/>
              <a:buNone/>
            </a:pPr>
            <a:r>
              <a:rPr lang="en" sz="2100">
                <a:solidFill>
                  <a:schemeClr val="dk1"/>
                </a:solidFill>
                <a:latin typeface="Century Gothic"/>
                <a:ea typeface="Century Gothic"/>
                <a:cs typeface="Century Gothic"/>
                <a:sym typeface="Century Gothic"/>
              </a:rPr>
              <a:t>large</a:t>
            </a:r>
            <a:endParaRPr/>
          </a:p>
        </p:txBody>
      </p:sp>
      <p:sp>
        <p:nvSpPr>
          <p:cNvPr id="247" name="Google Shape;247;p40"/>
          <p:cNvSpPr txBox="1"/>
          <p:nvPr/>
        </p:nvSpPr>
        <p:spPr>
          <a:xfrm>
            <a:off x="3638825" y="2030725"/>
            <a:ext cx="1605900" cy="720300"/>
          </a:xfrm>
          <a:prstGeom prst="rect">
            <a:avLst/>
          </a:prstGeom>
          <a:noFill/>
          <a:ln>
            <a:noFill/>
          </a:ln>
        </p:spPr>
        <p:txBody>
          <a:bodyPr spcFirstLastPara="1" wrap="square" lIns="91425" tIns="91425" rIns="91425" bIns="91425" anchor="t" anchorCtr="0">
            <a:noAutofit/>
          </a:bodyPr>
          <a:lstStyle/>
          <a:p>
            <a:pPr marL="0" lvl="0" indent="0" algn="ctr" rtl="0">
              <a:spcBef>
                <a:spcPts val="800"/>
              </a:spcBef>
              <a:spcAft>
                <a:spcPts val="0"/>
              </a:spcAft>
              <a:buClr>
                <a:schemeClr val="dk1"/>
              </a:buClr>
              <a:buSzPts val="1100"/>
              <a:buFont typeface="Arial"/>
              <a:buNone/>
            </a:pPr>
            <a:r>
              <a:rPr lang="en" sz="2100">
                <a:solidFill>
                  <a:schemeClr val="dk1"/>
                </a:solidFill>
                <a:latin typeface="Century Gothic"/>
                <a:ea typeface="Century Gothic"/>
                <a:cs typeface="Century Gothic"/>
                <a:sym typeface="Century Gothic"/>
              </a:rPr>
              <a:t>change</a:t>
            </a:r>
            <a:endParaRPr/>
          </a:p>
        </p:txBody>
      </p:sp>
      <p:sp>
        <p:nvSpPr>
          <p:cNvPr id="248" name="Google Shape;248;p40"/>
          <p:cNvSpPr txBox="1"/>
          <p:nvPr/>
        </p:nvSpPr>
        <p:spPr>
          <a:xfrm>
            <a:off x="3695375" y="2648763"/>
            <a:ext cx="1492800" cy="802800"/>
          </a:xfrm>
          <a:prstGeom prst="rect">
            <a:avLst/>
          </a:prstGeom>
          <a:noFill/>
          <a:ln>
            <a:noFill/>
          </a:ln>
        </p:spPr>
        <p:txBody>
          <a:bodyPr spcFirstLastPara="1" wrap="square" lIns="91425" tIns="91425" rIns="91425" bIns="91425" anchor="t" anchorCtr="0">
            <a:noAutofit/>
          </a:bodyPr>
          <a:lstStyle/>
          <a:p>
            <a:pPr marL="0" lvl="0" indent="0" algn="ctr" rtl="0">
              <a:spcBef>
                <a:spcPts val="800"/>
              </a:spcBef>
              <a:spcAft>
                <a:spcPts val="0"/>
              </a:spcAft>
              <a:buClr>
                <a:schemeClr val="dk1"/>
              </a:buClr>
              <a:buSzPts val="1100"/>
              <a:buFont typeface="Arial"/>
              <a:buNone/>
            </a:pPr>
            <a:r>
              <a:rPr lang="en" sz="2100">
                <a:solidFill>
                  <a:schemeClr val="dk1"/>
                </a:solidFill>
                <a:latin typeface="Century Gothic"/>
                <a:ea typeface="Century Gothic"/>
                <a:cs typeface="Century Gothic"/>
                <a:sym typeface="Century Gothic"/>
              </a:rPr>
              <a:t>edge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
                                        </p:tgtEl>
                                        <p:attrNameLst>
                                          <p:attrName>style.visibility</p:attrName>
                                        </p:attrNameLst>
                                      </p:cBhvr>
                                      <p:to>
                                        <p:strVal val="visible"/>
                                      </p:to>
                                    </p:set>
                                    <p:animEffect transition="in" filter="fade">
                                      <p:cBhvr>
                                        <p:cTn id="7" dur="1000"/>
                                        <p:tgtEl>
                                          <p:spTgt spid="2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6"/>
                                        </p:tgtEl>
                                        <p:attrNameLst>
                                          <p:attrName>style.visibility</p:attrName>
                                        </p:attrNameLst>
                                      </p:cBhvr>
                                      <p:to>
                                        <p:strVal val="visible"/>
                                      </p:to>
                                    </p:set>
                                    <p:animEffect transition="in" filter="fade">
                                      <p:cBhvr>
                                        <p:cTn id="12" dur="1000"/>
                                        <p:tgtEl>
                                          <p:spTgt spid="2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7"/>
                                        </p:tgtEl>
                                        <p:attrNameLst>
                                          <p:attrName>style.visibility</p:attrName>
                                        </p:attrNameLst>
                                      </p:cBhvr>
                                      <p:to>
                                        <p:strVal val="visible"/>
                                      </p:to>
                                    </p:set>
                                    <p:animEffect transition="in" filter="fade">
                                      <p:cBhvr>
                                        <p:cTn id="17" dur="1000"/>
                                        <p:tgtEl>
                                          <p:spTgt spid="2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8"/>
                                        </p:tgtEl>
                                        <p:attrNameLst>
                                          <p:attrName>style.visibility</p:attrName>
                                        </p:attrNameLst>
                                      </p:cBhvr>
                                      <p:to>
                                        <p:strVal val="visible"/>
                                      </p:to>
                                    </p:set>
                                    <p:animEffect transition="in" filter="fade">
                                      <p:cBhvr>
                                        <p:cTn id="22" dur="1000"/>
                                        <p:tgtEl>
                                          <p:spTgt spid="2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4"/>
                                        </p:tgtEl>
                                        <p:attrNameLst>
                                          <p:attrName>style.visibility</p:attrName>
                                        </p:attrNameLst>
                                      </p:cBhvr>
                                      <p:to>
                                        <p:strVal val="visible"/>
                                      </p:to>
                                    </p:set>
                                    <p:animEffect transition="in" filter="fade">
                                      <p:cBhvr>
                                        <p:cTn id="27" dur="10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56" name="Google Shape;256;p41"/>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257" name="Google Shape;257;p41"/>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63" name="Google Shape;263;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69" name="Google Shape;269;p43"/>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70" name="Google Shape;270;p43"/>
          <p:cNvPicPr preferRelativeResize="0"/>
          <p:nvPr/>
        </p:nvPicPr>
        <p:blipFill>
          <a:blip r:embed="rId3">
            <a:alphaModFix/>
          </a:blip>
          <a:stretch>
            <a:fillRect/>
          </a:stretch>
        </p:blipFill>
        <p:spPr>
          <a:xfrm>
            <a:off x="8303660" y="4306981"/>
            <a:ext cx="818568" cy="613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aphicFrame>
        <p:nvGraphicFramePr>
          <p:cNvPr id="275" name="Google Shape;275;p44"/>
          <p:cNvGraphicFramePr/>
          <p:nvPr>
            <p:extLst>
              <p:ext uri="{D42A27DB-BD31-4B8C-83A1-F6EECF244321}">
                <p14:modId xmlns:p14="http://schemas.microsoft.com/office/powerpoint/2010/main" val="409767234"/>
              </p:ext>
            </p:extLst>
          </p:nvPr>
        </p:nvGraphicFramePr>
        <p:xfrm>
          <a:off x="0" y="26525"/>
          <a:ext cx="9144000" cy="5071185"/>
        </p:xfrm>
        <a:graphic>
          <a:graphicData uri="http://schemas.openxmlformats.org/drawingml/2006/table">
            <a:tbl>
              <a:tblPr>
                <a:noFill/>
                <a:tableStyleId>{C9BB80CF-1DDB-4C68-A521-0029F1CDA2E5}</a:tableStyleId>
              </a:tblPr>
              <a:tblGrid>
                <a:gridCol w="2927750">
                  <a:extLst>
                    <a:ext uri="{9D8B030D-6E8A-4147-A177-3AD203B41FA5}">
                      <a16:colId xmlns:a16="http://schemas.microsoft.com/office/drawing/2014/main" val="20000"/>
                    </a:ext>
                  </a:extLst>
                </a:gridCol>
                <a:gridCol w="2876325">
                  <a:extLst>
                    <a:ext uri="{9D8B030D-6E8A-4147-A177-3AD203B41FA5}">
                      <a16:colId xmlns:a16="http://schemas.microsoft.com/office/drawing/2014/main" val="20001"/>
                    </a:ext>
                  </a:extLst>
                </a:gridCol>
                <a:gridCol w="333992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ea typeface="Century Gothic"/>
                          <a:cs typeface="Century Gothic"/>
                          <a:sym typeface="Century Gothic"/>
                        </a:rPr>
                        <a:t> </a:t>
                      </a:r>
                      <a:r>
                        <a:rPr lang="en" sz="2000" b="1" dirty="0">
                          <a:solidFill>
                            <a:schemeClr val="dk1"/>
                          </a:solidFill>
                          <a:latin typeface="Century Gothic" panose="020B0502020202020204" pitchFamily="34" charset="0"/>
                          <a:ea typeface="Century Gothic"/>
                          <a:cs typeface="Century Gothic"/>
                          <a:sym typeface="Century Gothic"/>
                        </a:rPr>
                        <a:t>Words Rule</a:t>
                      </a:r>
                      <a:endParaRPr sz="2000" b="1" dirty="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dirty="0">
                          <a:solidFill>
                            <a:schemeClr val="dk1"/>
                          </a:solidFill>
                          <a:latin typeface="Century Gothic" panose="020B0502020202020204" pitchFamily="34" charset="0"/>
                          <a:ea typeface="Calibri"/>
                          <a:cs typeface="Calibri"/>
                          <a:sym typeface="Calibri"/>
                        </a:rPr>
                        <a:t>Sentence Builder</a:t>
                      </a:r>
                      <a:endParaRPr sz="20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400" dirty="0">
                          <a:solidFill>
                            <a:schemeClr val="dk1"/>
                          </a:solidFill>
                          <a:latin typeface="Century Gothic" panose="020B0502020202020204" pitchFamily="34" charset="0"/>
                          <a:ea typeface="Calibri"/>
                          <a:cs typeface="Calibri"/>
                          <a:sym typeface="Calibri"/>
                        </a:rPr>
                        <a:t>          </a:t>
                      </a:r>
                      <a:r>
                        <a:rPr lang="en" sz="2000" b="1" dirty="0">
                          <a:solidFill>
                            <a:schemeClr val="dk1"/>
                          </a:solidFill>
                          <a:latin typeface="Century Gothic" panose="020B0502020202020204" pitchFamily="34" charset="0"/>
                          <a:ea typeface="Calibri"/>
                          <a:cs typeface="Calibri"/>
                          <a:sym typeface="Calibri"/>
                        </a:rPr>
                        <a:t>Partner Reading</a:t>
                      </a:r>
                      <a:endParaRPr sz="2000" b="1"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“-ge” and “-dge” across the top of your board or paper, long ways.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words and grouping them under the spelling patterns.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Tell each other a sentence using any of the words.</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“Grandma’s Magic Attic”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Then, take turns reading “Grandma’s Magic Attic”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Follow 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t>
                      </a:r>
                      <a:r>
                        <a:rPr lang="en-US" sz="1500" i="1" dirty="0">
                          <a:solidFill>
                            <a:schemeClr val="dk1"/>
                          </a:solidFill>
                          <a:latin typeface="Century Gothic"/>
                          <a:ea typeface="Century Gothic"/>
                          <a:cs typeface="Century Gothic"/>
                          <a:sym typeface="Century Gothic"/>
                        </a:rPr>
                        <a:t>and</a:t>
                      </a:r>
                      <a:r>
                        <a:rPr lang="en" sz="1500" i="1" dirty="0">
                          <a:solidFill>
                            <a:schemeClr val="dk1"/>
                          </a:solidFill>
                          <a:latin typeface="Century Gothic"/>
                          <a:ea typeface="Century Gothic"/>
                          <a:cs typeface="Century Gothic"/>
                          <a:sym typeface="Century Gothic"/>
                        </a:rPr>
                        <a:t>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76" name="Google Shape;276;p44"/>
          <p:cNvPicPr preferRelativeResize="0"/>
          <p:nvPr/>
        </p:nvPicPr>
        <p:blipFill>
          <a:blip r:embed="rId3">
            <a:alphaModFix/>
          </a:blip>
          <a:stretch>
            <a:fillRect/>
          </a:stretch>
        </p:blipFill>
        <p:spPr>
          <a:xfrm>
            <a:off x="0" y="0"/>
            <a:ext cx="618750" cy="499575"/>
          </a:xfrm>
          <a:prstGeom prst="rect">
            <a:avLst/>
          </a:prstGeom>
          <a:noFill/>
          <a:ln>
            <a:noFill/>
          </a:ln>
        </p:spPr>
      </p:pic>
      <p:pic>
        <p:nvPicPr>
          <p:cNvPr id="277" name="Google Shape;277;p44"/>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78" name="Google Shape;278;p44"/>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985350"/>
            <a:ext cx="8520600" cy="37497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dirty="0"/>
              <a:t>Enlarged sentences for Work Time A</a:t>
            </a:r>
            <a:endParaRPr sz="2000" dirty="0"/>
          </a:p>
          <a:p>
            <a:pPr marL="914400" lvl="1" indent="-355600" algn="l" rtl="0">
              <a:lnSpc>
                <a:spcPct val="115000"/>
              </a:lnSpc>
              <a:spcBef>
                <a:spcPts val="0"/>
              </a:spcBef>
              <a:spcAft>
                <a:spcPts val="0"/>
              </a:spcAft>
              <a:buClr>
                <a:schemeClr val="dk1"/>
              </a:buClr>
              <a:buSzPts val="2000"/>
              <a:buChar char="•"/>
            </a:pPr>
            <a:r>
              <a:rPr lang="en" sz="2000" dirty="0"/>
              <a:t>Enlarged “-dge” and “-ge” Work Time Words t-chart</a:t>
            </a:r>
            <a:endParaRPr sz="2000" dirty="0"/>
          </a:p>
          <a:p>
            <a:pPr marL="914400" lvl="1" indent="-355600" algn="l" rtl="0">
              <a:lnSpc>
                <a:spcPct val="115000"/>
              </a:lnSpc>
              <a:spcBef>
                <a:spcPts val="0"/>
              </a:spcBef>
              <a:spcAft>
                <a:spcPts val="0"/>
              </a:spcAft>
              <a:buClr>
                <a:schemeClr val="dk1"/>
              </a:buClr>
              <a:buSzPts val="2000"/>
              <a:buChar char="•"/>
            </a:pPr>
            <a:r>
              <a:rPr lang="en" sz="2000" dirty="0"/>
              <a:t>“-dge” and “-ge” sentences</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76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5"/>
          <p:cNvSpPr txBox="1"/>
          <p:nvPr/>
        </p:nvSpPr>
        <p:spPr>
          <a:xfrm>
            <a:off x="1153125" y="-116825"/>
            <a:ext cx="3164400" cy="55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latin typeface="Century Gothic"/>
                <a:ea typeface="Century Gothic"/>
                <a:cs typeface="Century Gothic"/>
                <a:sym typeface="Century Gothic"/>
              </a:rPr>
              <a:t>Words Rule!</a:t>
            </a:r>
            <a:endParaRPr sz="30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cage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bridge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age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edge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judge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bridge</a:t>
            </a:r>
            <a:endParaRPr sz="2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800">
                <a:solidFill>
                  <a:schemeClr val="dk1"/>
                </a:solidFill>
                <a:latin typeface="Century Gothic"/>
                <a:ea typeface="Century Gothic"/>
                <a:cs typeface="Century Gothic"/>
                <a:sym typeface="Century Gothic"/>
              </a:rPr>
              <a:t>large</a:t>
            </a:r>
            <a:endParaRPr sz="2800">
              <a:solidFill>
                <a:schemeClr val="dk1"/>
              </a:solidFill>
              <a:latin typeface="Century Gothic"/>
              <a:ea typeface="Century Gothic"/>
              <a:cs typeface="Century Gothic"/>
              <a:sym typeface="Century Gothic"/>
            </a:endParaRPr>
          </a:p>
        </p:txBody>
      </p:sp>
      <p:sp>
        <p:nvSpPr>
          <p:cNvPr id="284" name="Google Shape;284;p45"/>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85" name="Google Shape;285;p45"/>
          <p:cNvPicPr preferRelativeResize="0"/>
          <p:nvPr/>
        </p:nvPicPr>
        <p:blipFill>
          <a:blip r:embed="rId3">
            <a:alphaModFix/>
          </a:blip>
          <a:stretch>
            <a:fillRect/>
          </a:stretch>
        </p:blipFill>
        <p:spPr>
          <a:xfrm rot="-1698307">
            <a:off x="452925" y="67712"/>
            <a:ext cx="618750" cy="499575"/>
          </a:xfrm>
          <a:prstGeom prst="rect">
            <a:avLst/>
          </a:prstGeom>
          <a:noFill/>
          <a:ln>
            <a:noFill/>
          </a:ln>
        </p:spPr>
      </p:pic>
      <p:pic>
        <p:nvPicPr>
          <p:cNvPr id="286" name="Google Shape;286;p45"/>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87" name="Google Shape;287;p45"/>
          <p:cNvPicPr preferRelativeResize="0"/>
          <p:nvPr/>
        </p:nvPicPr>
        <p:blipFill rotWithShape="1">
          <a:blip r:embed="rId5">
            <a:alphaModFix/>
          </a:blip>
          <a:srcRect l="19562" t="51363" r="26080" b="11116"/>
          <a:stretch/>
        </p:blipFill>
        <p:spPr>
          <a:xfrm>
            <a:off x="3249386" y="1022925"/>
            <a:ext cx="5894614" cy="250404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6"/>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93" name="Google Shape;293;p46"/>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94" name="Google Shape;294;p46"/>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95" name="Google Shape;295;p46"/>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96" name="Google Shape;296;p46"/>
          <p:cNvGraphicFramePr/>
          <p:nvPr>
            <p:extLst>
              <p:ext uri="{D42A27DB-BD31-4B8C-83A1-F6EECF244321}">
                <p14:modId xmlns:p14="http://schemas.microsoft.com/office/powerpoint/2010/main" val="2411442970"/>
              </p:ext>
            </p:extLst>
          </p:nvPr>
        </p:nvGraphicFramePr>
        <p:xfrm>
          <a:off x="4572000" y="19125"/>
          <a:ext cx="4328900" cy="4941495"/>
        </p:xfrm>
        <a:graphic>
          <a:graphicData uri="http://schemas.openxmlformats.org/drawingml/2006/table">
            <a:tbl>
              <a:tblPr>
                <a:noFill/>
                <a:tableStyleId>{C9BB80CF-1DDB-4C68-A521-0029F1CDA2E5}</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297" name="Google Shape;297;p46"/>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98" name="Google Shape;298;p46"/>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99" name="Google Shape;299;p46"/>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00" name="Google Shape;300;p46"/>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301" name="Google Shape;301;p46"/>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76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16 O</a:t>
            </a:r>
            <a:r>
              <a:rPr lang="en">
                <a:solidFill>
                  <a:schemeClr val="dk1"/>
                </a:solidFill>
              </a:rPr>
              <a:t>verview (pages </a:t>
            </a:r>
            <a:r>
              <a:rPr lang="en"/>
              <a:t>15-25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76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16: Lesson 76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syllables and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294916" y="4256314"/>
            <a:ext cx="810144" cy="667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182575" y="193513"/>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81" name="Google Shape;181;p32"/>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simple</a:t>
            </a:r>
            <a:endParaRPr sz="3600"/>
          </a:p>
          <a:p>
            <a:pPr marL="0" lvl="0" indent="0" algn="l" rtl="0">
              <a:spcBef>
                <a:spcPts val="800"/>
              </a:spcBef>
              <a:spcAft>
                <a:spcPts val="0"/>
              </a:spcAft>
              <a:buNone/>
            </a:pPr>
            <a:r>
              <a:rPr lang="en" sz="3000"/>
              <a:t>			</a:t>
            </a:r>
            <a:endParaRPr sz="3000"/>
          </a:p>
        </p:txBody>
      </p:sp>
      <p:sp>
        <p:nvSpPr>
          <p:cNvPr id="182" name="Google Shape;182;p32"/>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p32"/>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a:t>
            </a:r>
            <a:r>
              <a:rPr lang="en" sz="3600" b="1"/>
              <a:t>i</a:t>
            </a:r>
            <a:r>
              <a:rPr lang="en" sz="3600"/>
              <a:t>mpl</a:t>
            </a:r>
            <a:r>
              <a:rPr lang="en" sz="3600" b="1"/>
              <a:t>e</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84" name="Google Shape;184;p32"/>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sim</a:t>
            </a:r>
            <a:r>
              <a:rPr lang="en" sz="3600"/>
              <a:t> </a:t>
            </a:r>
            <a:r>
              <a:rPr lang="en" sz="3600" u="sng"/>
              <a:t>ple</a:t>
            </a:r>
            <a:endParaRPr sz="3600" u="sng"/>
          </a:p>
          <a:p>
            <a:pPr marL="0" lvl="0" indent="0" algn="l" rtl="0">
              <a:spcBef>
                <a:spcPts val="800"/>
              </a:spcBef>
              <a:spcAft>
                <a:spcPts val="0"/>
              </a:spcAft>
              <a:buNone/>
            </a:pPr>
            <a:r>
              <a:rPr lang="en" sz="3000"/>
              <a:t>			</a:t>
            </a:r>
            <a:endParaRPr sz="3000"/>
          </a:p>
        </p:txBody>
      </p:sp>
      <p:sp>
        <p:nvSpPr>
          <p:cNvPr id="185" name="Google Shape;185;p32"/>
          <p:cNvSpPr txBox="1"/>
          <p:nvPr/>
        </p:nvSpPr>
        <p:spPr>
          <a:xfrm>
            <a:off x="3627475" y="23457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86" name="Google Shape;186;p32"/>
          <p:cNvSpPr txBox="1"/>
          <p:nvPr/>
        </p:nvSpPr>
        <p:spPr>
          <a:xfrm>
            <a:off x="4748300"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gtEl>
                                        <p:attrNameLst>
                                          <p:attrName>style.visibility</p:attrName>
                                        </p:attrNameLst>
                                      </p:cBhvr>
                                      <p:to>
                                        <p:strVal val="visible"/>
                                      </p:to>
                                    </p:set>
                                    <p:animEffect transition="in" filter="fade">
                                      <p:cBhvr>
                                        <p:cTn id="17" dur="1000"/>
                                        <p:tgtEl>
                                          <p:spTgt spid="18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10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3"/>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92" name="Google Shape;192;p33"/>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Divide the word just before the consonant and “-le.”</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914400" lvl="1" indent="-342900" algn="l" rtl="0">
              <a:spcBef>
                <a:spcPts val="0"/>
              </a:spcBef>
              <a:spcAft>
                <a:spcPts val="0"/>
              </a:spcAft>
              <a:buSzPts val="1800"/>
              <a:buAutoNum type="alphaLcPeriod"/>
            </a:pPr>
            <a:r>
              <a:rPr lang="en" dirty="0"/>
              <a:t>C-le</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93" name="Google Shape;193;p33"/>
          <p:cNvSpPr txBox="1">
            <a:spLocks noGrp="1"/>
          </p:cNvSpPr>
          <p:nvPr>
            <p:ph type="body" idx="1"/>
          </p:nvPr>
        </p:nvSpPr>
        <p:spPr>
          <a:xfrm>
            <a:off x="5214100" y="88950"/>
            <a:ext cx="3190800" cy="4965600"/>
          </a:xfrm>
          <a:prstGeom prst="rect">
            <a:avLst/>
          </a:prstGeom>
        </p:spPr>
        <p:txBody>
          <a:bodyPr spcFirstLastPara="1" wrap="square" lIns="68575" tIns="34275" rIns="68575" bIns="34275" anchor="t" anchorCtr="0">
            <a:noAutofit/>
          </a:bodyPr>
          <a:lstStyle/>
          <a:p>
            <a:pPr marL="0" lvl="0" indent="0" algn="ctr" rtl="0">
              <a:lnSpc>
                <a:spcPct val="100000"/>
              </a:lnSpc>
              <a:spcBef>
                <a:spcPts val="0"/>
              </a:spcBef>
              <a:spcAft>
                <a:spcPts val="0"/>
              </a:spcAft>
              <a:buNone/>
            </a:pPr>
            <a:r>
              <a:rPr lang="en" sz="3000"/>
              <a:t>simple</a:t>
            </a:r>
            <a:br>
              <a:rPr lang="en" sz="3000"/>
            </a:br>
            <a:r>
              <a:rPr lang="en" sz="3000"/>
              <a:t>locking</a:t>
            </a:r>
            <a:br>
              <a:rPr lang="en" sz="3000"/>
            </a:br>
            <a:r>
              <a:rPr lang="en" sz="3000"/>
              <a:t>turtle</a:t>
            </a:r>
            <a:br>
              <a:rPr lang="en" sz="3000"/>
            </a:br>
            <a:r>
              <a:rPr lang="en" sz="3000"/>
              <a:t>jumble</a:t>
            </a:r>
            <a:br>
              <a:rPr lang="en" sz="3000"/>
            </a:br>
            <a:r>
              <a:rPr lang="en" sz="3000"/>
              <a:t>septic</a:t>
            </a:r>
            <a:br>
              <a:rPr lang="en" sz="3000"/>
            </a:br>
            <a:r>
              <a:rPr lang="en" sz="3000"/>
              <a:t>sniffle</a:t>
            </a:r>
            <a:br>
              <a:rPr lang="en" sz="3000"/>
            </a:br>
            <a:r>
              <a:rPr lang="en" sz="3000"/>
              <a:t>unstick</a:t>
            </a:r>
            <a:endParaRPr sz="3000"/>
          </a:p>
          <a:p>
            <a:pPr marL="0" lvl="0" indent="0" algn="ctr" rtl="0">
              <a:lnSpc>
                <a:spcPct val="100000"/>
              </a:lnSpc>
              <a:spcBef>
                <a:spcPts val="0"/>
              </a:spcBef>
              <a:spcAft>
                <a:spcPts val="0"/>
              </a:spcAft>
              <a:buNone/>
            </a:pPr>
            <a:r>
              <a:rPr lang="en" sz="3000"/>
              <a:t>  shocker</a:t>
            </a:r>
            <a:endParaRPr sz="3000"/>
          </a:p>
          <a:p>
            <a:pPr marL="0" lvl="0" indent="0" algn="ctr" rtl="0">
              <a:lnSpc>
                <a:spcPct val="100000"/>
              </a:lnSpc>
              <a:spcBef>
                <a:spcPts val="0"/>
              </a:spcBef>
              <a:spcAft>
                <a:spcPts val="0"/>
              </a:spcAft>
              <a:buNone/>
            </a:pPr>
            <a:r>
              <a:rPr lang="en" sz="3000"/>
              <a:t>moible</a:t>
            </a:r>
            <a:endParaRPr sz="3000"/>
          </a:p>
          <a:p>
            <a:pPr marL="0" lvl="0" indent="0" algn="ctr" rtl="0">
              <a:lnSpc>
                <a:spcPct val="115000"/>
              </a:lnSpc>
              <a:spcBef>
                <a:spcPts val="800"/>
              </a:spcBef>
              <a:spcAft>
                <a:spcPts val="0"/>
              </a:spcAft>
              <a:buNone/>
            </a:pP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0" y="0"/>
            <a:ext cx="3327300" cy="4515000"/>
          </a:xfrm>
          <a:prstGeom prst="rect">
            <a:avLst/>
          </a:prstGeom>
        </p:spPr>
        <p:txBody>
          <a:bodyPr spcFirstLastPara="1" wrap="square" lIns="68575" tIns="34275" rIns="68575" bIns="34275" anchor="t" anchorCtr="0">
            <a:noAutofit/>
          </a:bodyPr>
          <a:lstStyle/>
          <a:p>
            <a:pPr marL="457200" lvl="0" indent="0" algn="l" rtl="0">
              <a:lnSpc>
                <a:spcPct val="115000"/>
              </a:lnSpc>
              <a:spcBef>
                <a:spcPts val="0"/>
              </a:spcBef>
              <a:spcAft>
                <a:spcPts val="0"/>
              </a:spcAft>
              <a:buNone/>
            </a:pPr>
            <a:r>
              <a:rPr lang="en" sz="2800"/>
              <a:t>simple</a:t>
            </a:r>
            <a:br>
              <a:rPr lang="en" sz="2800"/>
            </a:br>
            <a:r>
              <a:rPr lang="en" sz="2800"/>
              <a:t>locking</a:t>
            </a:r>
            <a:br>
              <a:rPr lang="en" sz="2800"/>
            </a:br>
            <a:r>
              <a:rPr lang="en" sz="2800"/>
              <a:t>turtle</a:t>
            </a:r>
            <a:br>
              <a:rPr lang="en" sz="2800"/>
            </a:br>
            <a:r>
              <a:rPr lang="en" sz="2800"/>
              <a:t>jumble</a:t>
            </a:r>
            <a:br>
              <a:rPr lang="en" sz="2800"/>
            </a:br>
            <a:r>
              <a:rPr lang="en" sz="2800"/>
              <a:t>septic</a:t>
            </a:r>
            <a:endParaRPr sz="2800"/>
          </a:p>
          <a:p>
            <a:pPr marL="457200" lvl="0" indent="0" algn="l" rtl="0">
              <a:lnSpc>
                <a:spcPct val="115000"/>
              </a:lnSpc>
              <a:spcBef>
                <a:spcPts val="0"/>
              </a:spcBef>
              <a:spcAft>
                <a:spcPts val="0"/>
              </a:spcAft>
              <a:buNone/>
            </a:pPr>
            <a:r>
              <a:rPr lang="en" sz="2800"/>
              <a:t>sniffle</a:t>
            </a:r>
            <a:br>
              <a:rPr lang="en" sz="2800"/>
            </a:br>
            <a:r>
              <a:rPr lang="en" sz="2800"/>
              <a:t>unstick</a:t>
            </a:r>
            <a:br>
              <a:rPr lang="en" sz="2800"/>
            </a:br>
            <a:r>
              <a:rPr lang="en" sz="2800"/>
              <a:t>shocker</a:t>
            </a:r>
            <a:br>
              <a:rPr lang="en" sz="2800"/>
            </a:br>
            <a:r>
              <a:rPr lang="en" sz="2800"/>
              <a:t>moible</a:t>
            </a:r>
            <a:endParaRPr sz="28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99" name="Google Shape;199;p34"/>
          <p:cNvSpPr txBox="1"/>
          <p:nvPr/>
        </p:nvSpPr>
        <p:spPr>
          <a:xfrm>
            <a:off x="3069725" y="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800">
                <a:latin typeface="Century Gothic"/>
                <a:ea typeface="Century Gothic"/>
                <a:cs typeface="Century Gothic"/>
                <a:sym typeface="Century Gothic"/>
              </a:rPr>
              <a:t>s</a:t>
            </a:r>
            <a:r>
              <a:rPr lang="en" sz="2800" b="1">
                <a:latin typeface="Century Gothic"/>
                <a:ea typeface="Century Gothic"/>
                <a:cs typeface="Century Gothic"/>
                <a:sym typeface="Century Gothic"/>
              </a:rPr>
              <a:t>i</a:t>
            </a:r>
            <a:r>
              <a:rPr lang="en" sz="2800">
                <a:latin typeface="Century Gothic"/>
                <a:ea typeface="Century Gothic"/>
                <a:cs typeface="Century Gothic"/>
                <a:sym typeface="Century Gothic"/>
              </a:rPr>
              <a:t>mpl</a:t>
            </a:r>
            <a:r>
              <a:rPr lang="en" sz="2800" b="1">
                <a:latin typeface="Century Gothic"/>
                <a:ea typeface="Century Gothic"/>
                <a:cs typeface="Century Gothic"/>
                <a:sym typeface="Century Gothic"/>
              </a:rPr>
              <a:t>e</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l</a:t>
            </a:r>
            <a:r>
              <a:rPr lang="en" sz="2800" b="1">
                <a:latin typeface="Century Gothic"/>
                <a:ea typeface="Century Gothic"/>
                <a:cs typeface="Century Gothic"/>
                <a:sym typeface="Century Gothic"/>
              </a:rPr>
              <a:t>o</a:t>
            </a:r>
            <a:r>
              <a:rPr lang="en" sz="2800">
                <a:latin typeface="Century Gothic"/>
                <a:ea typeface="Century Gothic"/>
                <a:cs typeface="Century Gothic"/>
                <a:sym typeface="Century Gothic"/>
              </a:rPr>
              <a:t>ck</a:t>
            </a:r>
            <a:r>
              <a:rPr lang="en" sz="2800" b="1">
                <a:latin typeface="Century Gothic"/>
                <a:ea typeface="Century Gothic"/>
                <a:cs typeface="Century Gothic"/>
                <a:sym typeface="Century Gothic"/>
              </a:rPr>
              <a:t>i</a:t>
            </a:r>
            <a:r>
              <a:rPr lang="en" sz="2800">
                <a:latin typeface="Century Gothic"/>
                <a:ea typeface="Century Gothic"/>
                <a:cs typeface="Century Gothic"/>
                <a:sym typeface="Century Gothic"/>
              </a:rPr>
              <a:t>ng</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t</a:t>
            </a:r>
            <a:r>
              <a:rPr lang="en" sz="2800" b="1">
                <a:latin typeface="Century Gothic"/>
                <a:ea typeface="Century Gothic"/>
                <a:cs typeface="Century Gothic"/>
                <a:sym typeface="Century Gothic"/>
              </a:rPr>
              <a:t>u</a:t>
            </a:r>
            <a:r>
              <a:rPr lang="en" sz="2800">
                <a:latin typeface="Century Gothic"/>
                <a:ea typeface="Century Gothic"/>
                <a:cs typeface="Century Gothic"/>
                <a:sym typeface="Century Gothic"/>
              </a:rPr>
              <a:t>rtl</a:t>
            </a:r>
            <a:r>
              <a:rPr lang="en" sz="2800" b="1">
                <a:latin typeface="Century Gothic"/>
                <a:ea typeface="Century Gothic"/>
                <a:cs typeface="Century Gothic"/>
                <a:sym typeface="Century Gothic"/>
              </a:rPr>
              <a:t>e</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j</a:t>
            </a:r>
            <a:r>
              <a:rPr lang="en" sz="2800" b="1">
                <a:latin typeface="Century Gothic"/>
                <a:ea typeface="Century Gothic"/>
                <a:cs typeface="Century Gothic"/>
                <a:sym typeface="Century Gothic"/>
              </a:rPr>
              <a:t>u</a:t>
            </a:r>
            <a:r>
              <a:rPr lang="en" sz="2800">
                <a:latin typeface="Century Gothic"/>
                <a:ea typeface="Century Gothic"/>
                <a:cs typeface="Century Gothic"/>
                <a:sym typeface="Century Gothic"/>
              </a:rPr>
              <a:t>mbl</a:t>
            </a:r>
            <a:r>
              <a:rPr lang="en" sz="2800" b="1">
                <a:latin typeface="Century Gothic"/>
                <a:ea typeface="Century Gothic"/>
                <a:cs typeface="Century Gothic"/>
                <a:sym typeface="Century Gothic"/>
              </a:rPr>
              <a:t>e</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s</a:t>
            </a:r>
            <a:r>
              <a:rPr lang="en" sz="2800" b="1">
                <a:latin typeface="Century Gothic"/>
                <a:ea typeface="Century Gothic"/>
                <a:cs typeface="Century Gothic"/>
                <a:sym typeface="Century Gothic"/>
              </a:rPr>
              <a:t>e</a:t>
            </a:r>
            <a:r>
              <a:rPr lang="en" sz="2800">
                <a:latin typeface="Century Gothic"/>
                <a:ea typeface="Century Gothic"/>
                <a:cs typeface="Century Gothic"/>
                <a:sym typeface="Century Gothic"/>
              </a:rPr>
              <a:t>ptic</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sn</a:t>
            </a:r>
            <a:r>
              <a:rPr lang="en" sz="2800" b="1">
                <a:latin typeface="Century Gothic"/>
                <a:ea typeface="Century Gothic"/>
                <a:cs typeface="Century Gothic"/>
                <a:sym typeface="Century Gothic"/>
              </a:rPr>
              <a:t>i</a:t>
            </a:r>
            <a:r>
              <a:rPr lang="en" sz="2800">
                <a:latin typeface="Century Gothic"/>
                <a:ea typeface="Century Gothic"/>
                <a:cs typeface="Century Gothic"/>
                <a:sym typeface="Century Gothic"/>
              </a:rPr>
              <a:t>ffl</a:t>
            </a:r>
            <a:r>
              <a:rPr lang="en" sz="2800" b="1">
                <a:latin typeface="Century Gothic"/>
                <a:ea typeface="Century Gothic"/>
                <a:cs typeface="Century Gothic"/>
                <a:sym typeface="Century Gothic"/>
              </a:rPr>
              <a:t>e</a:t>
            </a:r>
            <a:br>
              <a:rPr lang="en" sz="2800">
                <a:latin typeface="Century Gothic"/>
                <a:ea typeface="Century Gothic"/>
                <a:cs typeface="Century Gothic"/>
                <a:sym typeface="Century Gothic"/>
              </a:rPr>
            </a:br>
            <a:r>
              <a:rPr lang="en" sz="2800" b="1">
                <a:latin typeface="Century Gothic"/>
                <a:ea typeface="Century Gothic"/>
                <a:cs typeface="Century Gothic"/>
                <a:sym typeface="Century Gothic"/>
              </a:rPr>
              <a:t>u</a:t>
            </a:r>
            <a:r>
              <a:rPr lang="en" sz="2800">
                <a:latin typeface="Century Gothic"/>
                <a:ea typeface="Century Gothic"/>
                <a:cs typeface="Century Gothic"/>
                <a:sym typeface="Century Gothic"/>
              </a:rPr>
              <a:t>nst</a:t>
            </a:r>
            <a:r>
              <a:rPr lang="en" sz="2800" b="1">
                <a:latin typeface="Century Gothic"/>
                <a:ea typeface="Century Gothic"/>
                <a:cs typeface="Century Gothic"/>
                <a:sym typeface="Century Gothic"/>
              </a:rPr>
              <a:t>i</a:t>
            </a:r>
            <a:r>
              <a:rPr lang="en" sz="2800">
                <a:latin typeface="Century Gothic"/>
                <a:ea typeface="Century Gothic"/>
                <a:cs typeface="Century Gothic"/>
                <a:sym typeface="Century Gothic"/>
              </a:rPr>
              <a:t>ck</a:t>
            </a:r>
            <a:br>
              <a:rPr lang="en" sz="2800">
                <a:latin typeface="Century Gothic"/>
                <a:ea typeface="Century Gothic"/>
                <a:cs typeface="Century Gothic"/>
                <a:sym typeface="Century Gothic"/>
              </a:rPr>
            </a:br>
            <a:r>
              <a:rPr lang="en" sz="2800">
                <a:latin typeface="Century Gothic"/>
                <a:ea typeface="Century Gothic"/>
                <a:cs typeface="Century Gothic"/>
                <a:sym typeface="Century Gothic"/>
              </a:rPr>
              <a:t>sh</a:t>
            </a:r>
            <a:r>
              <a:rPr lang="en" sz="2800" b="1">
                <a:latin typeface="Century Gothic"/>
                <a:ea typeface="Century Gothic"/>
                <a:cs typeface="Century Gothic"/>
                <a:sym typeface="Century Gothic"/>
              </a:rPr>
              <a:t>o</a:t>
            </a:r>
            <a:r>
              <a:rPr lang="en" sz="2800">
                <a:latin typeface="Century Gothic"/>
                <a:ea typeface="Century Gothic"/>
                <a:cs typeface="Century Gothic"/>
                <a:sym typeface="Century Gothic"/>
              </a:rPr>
              <a:t>ck</a:t>
            </a:r>
            <a:r>
              <a:rPr lang="en" sz="2800" b="1">
                <a:latin typeface="Century Gothic"/>
                <a:ea typeface="Century Gothic"/>
                <a:cs typeface="Century Gothic"/>
                <a:sym typeface="Century Gothic"/>
              </a:rPr>
              <a:t>e</a:t>
            </a:r>
            <a:r>
              <a:rPr lang="en" sz="2800">
                <a:latin typeface="Century Gothic"/>
                <a:ea typeface="Century Gothic"/>
                <a:cs typeface="Century Gothic"/>
                <a:sym typeface="Century Gothic"/>
              </a:rPr>
              <a:t>r</a:t>
            </a:r>
            <a:endParaRPr sz="28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a:latin typeface="Century Gothic"/>
                <a:ea typeface="Century Gothic"/>
                <a:cs typeface="Century Gothic"/>
                <a:sym typeface="Century Gothic"/>
              </a:rPr>
              <a:t>m</a:t>
            </a:r>
            <a:r>
              <a:rPr lang="en" sz="2800" b="1">
                <a:latin typeface="Century Gothic"/>
                <a:ea typeface="Century Gothic"/>
                <a:cs typeface="Century Gothic"/>
                <a:sym typeface="Century Gothic"/>
              </a:rPr>
              <a:t>oi</a:t>
            </a:r>
            <a:r>
              <a:rPr lang="en" sz="2800">
                <a:latin typeface="Century Gothic"/>
                <a:ea typeface="Century Gothic"/>
                <a:cs typeface="Century Gothic"/>
                <a:sym typeface="Century Gothic"/>
              </a:rPr>
              <a:t>bl</a:t>
            </a:r>
            <a:r>
              <a:rPr lang="en" sz="2800" b="1">
                <a:latin typeface="Century Gothic"/>
                <a:ea typeface="Century Gothic"/>
                <a:cs typeface="Century Gothic"/>
                <a:sym typeface="Century Gothic"/>
              </a:rPr>
              <a:t>e</a:t>
            </a:r>
            <a:endParaRPr sz="2800" b="1">
              <a:latin typeface="Century Gothic"/>
              <a:ea typeface="Century Gothic"/>
              <a:cs typeface="Century Gothic"/>
              <a:sym typeface="Century Gothic"/>
            </a:endParaRPr>
          </a:p>
        </p:txBody>
      </p:sp>
      <p:sp>
        <p:nvSpPr>
          <p:cNvPr id="200" name="Google Shape;200;p34"/>
          <p:cNvSpPr txBox="1"/>
          <p:nvPr/>
        </p:nvSpPr>
        <p:spPr>
          <a:xfrm>
            <a:off x="5523425" y="0"/>
            <a:ext cx="3397500" cy="4829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800" u="sng">
                <a:solidFill>
                  <a:schemeClr val="dk1"/>
                </a:solidFill>
                <a:latin typeface="Century Gothic"/>
                <a:ea typeface="Century Gothic"/>
                <a:cs typeface="Century Gothic"/>
                <a:sym typeface="Century Gothic"/>
              </a:rPr>
              <a:t>sim</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ple</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lock</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ing</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tur</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tle</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jum</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ble</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sep</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tic</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snif</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fle</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un</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stick</a:t>
            </a:r>
            <a:endParaRPr sz="28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u="sng">
                <a:solidFill>
                  <a:schemeClr val="dk1"/>
                </a:solidFill>
                <a:latin typeface="Century Gothic"/>
                <a:ea typeface="Century Gothic"/>
                <a:cs typeface="Century Gothic"/>
                <a:sym typeface="Century Gothic"/>
              </a:rPr>
              <a:t>shock</a:t>
            </a:r>
            <a:r>
              <a:rPr lang="en" sz="2800">
                <a:solidFill>
                  <a:schemeClr val="dk1"/>
                </a:solidFill>
                <a:latin typeface="Century Gothic"/>
                <a:ea typeface="Century Gothic"/>
                <a:cs typeface="Century Gothic"/>
                <a:sym typeface="Century Gothic"/>
              </a:rPr>
              <a:t> </a:t>
            </a:r>
            <a:r>
              <a:rPr lang="en" sz="2800" u="sng">
                <a:solidFill>
                  <a:schemeClr val="dk1"/>
                </a:solidFill>
                <a:latin typeface="Century Gothic"/>
                <a:ea typeface="Century Gothic"/>
                <a:cs typeface="Century Gothic"/>
                <a:sym typeface="Century Gothic"/>
              </a:rPr>
              <a:t>er</a:t>
            </a:r>
            <a:br>
              <a:rPr lang="en" sz="2800" u="sng">
                <a:solidFill>
                  <a:schemeClr val="dk1"/>
                </a:solidFill>
                <a:latin typeface="Century Gothic"/>
                <a:ea typeface="Century Gothic"/>
                <a:cs typeface="Century Gothic"/>
                <a:sym typeface="Century Gothic"/>
              </a:rPr>
            </a:br>
            <a:r>
              <a:rPr lang="en" sz="2800" u="sng">
                <a:solidFill>
                  <a:schemeClr val="dk1"/>
                </a:solidFill>
                <a:latin typeface="Century Gothic"/>
                <a:ea typeface="Century Gothic"/>
                <a:cs typeface="Century Gothic"/>
                <a:sym typeface="Century Gothic"/>
              </a:rPr>
              <a:t>moi 	ble</a:t>
            </a:r>
            <a:endParaRPr sz="28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fade">
                                      <p:cBhvr>
                                        <p:cTn id="7" dur="1000"/>
                                        <p:tgtEl>
                                          <p:spTgt spid="1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0"/>
                                        </p:tgtEl>
                                        <p:attrNameLst>
                                          <p:attrName>style.visibility</p:attrName>
                                        </p:attrNameLst>
                                      </p:cBhvr>
                                      <p:to>
                                        <p:strVal val="visible"/>
                                      </p:to>
                                    </p:set>
                                    <p:animEffect transition="in" filter="fade">
                                      <p:cBhvr>
                                        <p:cTn id="12" dur="10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AA8794D-0725-4DF2-ABB8-6E50289E96FE}"/>
</file>

<file path=customXml/itemProps2.xml><?xml version="1.0" encoding="utf-8"?>
<ds:datastoreItem xmlns:ds="http://schemas.openxmlformats.org/officeDocument/2006/customXml" ds:itemID="{01EB2062-357D-41E7-98C1-3CE3662661BC}"/>
</file>

<file path=customXml/itemProps3.xml><?xml version="1.0" encoding="utf-8"?>
<ds:datastoreItem xmlns:ds="http://schemas.openxmlformats.org/officeDocument/2006/customXml" ds:itemID="{74BF9C32-1775-4E93-BFF1-9F5825D642AD}"/>
</file>

<file path=docProps/app.xml><?xml version="1.0" encoding="utf-8"?>
<Properties xmlns="http://schemas.openxmlformats.org/officeDocument/2006/extended-properties" xmlns:vt="http://schemas.openxmlformats.org/officeDocument/2006/docPropsVTypes">
  <TotalTime>2966</TotalTime>
  <Words>7032</Words>
  <Application>Microsoft Office PowerPoint</Application>
  <PresentationFormat>On-screen Show (16:9)</PresentationFormat>
  <Paragraphs>547</Paragraphs>
  <Slides>21</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Century Gothic</vt:lpstr>
      <vt:lpstr>Arial</vt:lpstr>
      <vt:lpstr>Calibri</vt:lpstr>
      <vt:lpstr>Times New Roman</vt:lpstr>
      <vt:lpstr>Office Theme</vt:lpstr>
      <vt:lpstr>Simple Light</vt:lpstr>
      <vt:lpstr>Grade 2: Module 3: Part 2: Cycle 16: Lesson 76 Teacher slide, before teaching.</vt:lpstr>
      <vt:lpstr>Grade 2: Module 3: Part 2: Cycle 16: Lesson 76 Teacher slide, before teaching.</vt:lpstr>
      <vt:lpstr>Grade 2: Module 3: Part 2: Cycle 16: Lesson 76 Teacher slide, before teaching.</vt:lpstr>
      <vt:lpstr>PowerPoint Presentation</vt:lpstr>
      <vt:lpstr>Transition Song</vt:lpstr>
      <vt:lpstr>Opening Learning Targets   </vt:lpstr>
      <vt:lpstr>Syllable Sleuth </vt:lpstr>
      <vt:lpstr>Syllable Sleuth Steps </vt:lpstr>
      <vt:lpstr>PowerPoint Presentation</vt:lpstr>
      <vt:lpstr>Transition Song</vt:lpstr>
      <vt:lpstr>Work Time Learning Targets   </vt:lpstr>
      <vt:lpstr>PowerPoint Presentation</vt:lpstr>
      <vt:lpstr>PowerPoint Presentation</vt:lpstr>
      <vt:lpstr>Option A: Conversation Game</vt:lpstr>
      <vt:lpstr>Option B: Word Dictation</vt:lpstr>
      <vt:lpstr>Reflection Time </vt:lpstr>
      <vt:lpstr>Transition Song</vt:lpstr>
      <vt:lpstr>Independent Work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16: Lesson 76 Teacher slide, before teaching.</dc:title>
  <dc:creator>nbravo</dc:creator>
  <cp:lastModifiedBy>me@briannadasilva.com</cp:lastModifiedBy>
  <cp:revision>7</cp:revision>
  <dcterms:modified xsi:type="dcterms:W3CDTF">2019-01-04T20:24:12Z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