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0" r:id="rId4"/>
    <p:sldMasterId id="2147483671"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D4699A-2BD5-3F4A-9C25-46A04FFB7458}" v="2" dt="2018-10-08T02:16:36.065"/>
  </p1510:revLst>
</p1510:revInfo>
</file>

<file path=ppt/tableStyles.xml><?xml version="1.0" encoding="utf-8"?>
<a:tblStyleLst xmlns:a="http://schemas.openxmlformats.org/drawingml/2006/main" def="{1FD59C85-F56C-4221-A062-AE237575E8E2}">
  <a:tblStyle styleId="{1FD59C85-F56C-4221-A062-AE237575E8E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82EF163-1919-4A1A-A05E-D899D5E1E7FA}"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D49906C-F96D-4B18-B125-52BA6144A119}"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0"/>
    <p:restoredTop sz="64506" autoAdjust="0"/>
  </p:normalViewPr>
  <p:slideViewPr>
    <p:cSldViewPr snapToGrid="0">
      <p:cViewPr varScale="1">
        <p:scale>
          <a:sx n="151" d="100"/>
          <a:sy n="151" d="100"/>
        </p:scale>
        <p:origin x="520"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51D4699A-2BD5-3F4A-9C25-46A04FFB7458}"/>
    <pc:docChg chg="modMainMaster">
      <pc:chgData name="Jennifer Snapp" userId="42622253-5fe4-47d2-9c8f-1ef2d995c939" providerId="ADAL" clId="{51D4699A-2BD5-3F4A-9C25-46A04FFB7458}" dt="2018-10-08T02:16:43.094" v="5" actId="14100"/>
      <pc:docMkLst>
        <pc:docMk/>
      </pc:docMkLst>
      <pc:sldMasterChg chg="addSp modSp">
        <pc:chgData name="Jennifer Snapp" userId="42622253-5fe4-47d2-9c8f-1ef2d995c939" providerId="ADAL" clId="{51D4699A-2BD5-3F4A-9C25-46A04FFB7458}" dt="2018-10-08T02:16:23.843" v="2" actId="14100"/>
        <pc:sldMasterMkLst>
          <pc:docMk/>
          <pc:sldMasterMk cId="0" sldId="2147483670"/>
        </pc:sldMasterMkLst>
        <pc:picChg chg="add mod">
          <ac:chgData name="Jennifer Snapp" userId="42622253-5fe4-47d2-9c8f-1ef2d995c939" providerId="ADAL" clId="{51D4699A-2BD5-3F4A-9C25-46A04FFB7458}" dt="2018-10-08T02:16:23.843" v="2" actId="14100"/>
          <ac:picMkLst>
            <pc:docMk/>
            <pc:sldMasterMk cId="0" sldId="2147483670"/>
            <ac:picMk id="3" creationId="{46C906A7-3E1F-C345-A537-7CDE0326A075}"/>
          </ac:picMkLst>
        </pc:picChg>
      </pc:sldMasterChg>
      <pc:sldMasterChg chg="addSp modSp">
        <pc:chgData name="Jennifer Snapp" userId="42622253-5fe4-47d2-9c8f-1ef2d995c939" providerId="ADAL" clId="{51D4699A-2BD5-3F4A-9C25-46A04FFB7458}" dt="2018-10-08T02:16:43.094" v="5" actId="14100"/>
        <pc:sldMasterMkLst>
          <pc:docMk/>
          <pc:sldMasterMk cId="0" sldId="2147483671"/>
        </pc:sldMasterMkLst>
        <pc:picChg chg="add mod">
          <ac:chgData name="Jennifer Snapp" userId="42622253-5fe4-47d2-9c8f-1ef2d995c939" providerId="ADAL" clId="{51D4699A-2BD5-3F4A-9C25-46A04FFB7458}" dt="2018-10-08T02:16:43.094" v="5" actId="14100"/>
          <ac:picMkLst>
            <pc:docMk/>
            <pc:sldMasterMk cId="0" sldId="2147483671"/>
            <ac:picMk id="3" creationId="{2D68A1F4-D2E8-6542-BC37-84B0EAD52006}"/>
          </ac:picMkLst>
        </pc:picChg>
      </pc:sldMasterChg>
    </pc:docChg>
  </pc:docChgLst>
  <pc:docChgLst>
    <pc:chgData name="Jennifer Snapp" userId="S::jennifer.snapp@detroitk12.org::42622253-5fe4-47d2-9c8f-1ef2d995c939" providerId="AD" clId="Web-{8F2B95F5-6F79-99D9-F988-E45014553D72}"/>
    <pc:docChg chg="modSld">
      <pc:chgData name="Jennifer Snapp" userId="S::jennifer.snapp@detroitk12.org::42622253-5fe4-47d2-9c8f-1ef2d995c939" providerId="AD" clId="Web-{8F2B95F5-6F79-99D9-F988-E45014553D72}" dt="2018-10-08T02:15:33.413" v="2" actId="1076"/>
      <pc:docMkLst>
        <pc:docMk/>
      </pc:docMkLst>
      <pc:sldChg chg="addSp modSp">
        <pc:chgData name="Jennifer Snapp" userId="S::jennifer.snapp@detroitk12.org::42622253-5fe4-47d2-9c8f-1ef2d995c939" providerId="AD" clId="Web-{8F2B95F5-6F79-99D9-F988-E45014553D72}" dt="2018-10-08T02:15:33.413" v="2" actId="1076"/>
        <pc:sldMkLst>
          <pc:docMk/>
          <pc:sldMk cId="0" sldId="259"/>
        </pc:sldMkLst>
        <pc:picChg chg="add mod">
          <ac:chgData name="Jennifer Snapp" userId="S::jennifer.snapp@detroitk12.org::42622253-5fe4-47d2-9c8f-1ef2d995c939" providerId="AD" clId="Web-{8F2B95F5-6F79-99D9-F988-E45014553D72}" dt="2018-10-08T02:15:33.413" v="2" actId="1076"/>
          <ac:picMkLst>
            <pc:docMk/>
            <pc:sldMk cId="0" sldId="259"/>
            <ac:picMk id="2" creationId="{7EF5E0D7-B72E-49C8-807D-9BB430970A9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10773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ufw.org/the-rise-of-the-ufw/"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The purpose of this lesson is for students to explore how unions can be agents of change. After learning about the problems faced by the farmworkers in Lesson 2, students learn how Chávez organized the UFW.</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In the entry task, students will look at several images of farmworkers’ strikes led by Chavez and the UFW.  Find these in advance.  An internet  search will yield many possibilities;  select several that clearly show the workers striking, not just what their working and living conditions were like.</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Students will also learn to analyze not just what Chávez says but also how he says it. They will learn some basic tools of rhetoric that speakers use to develop their claims. In the interest of time, these lessons focus on having students identify a set of tools and consider how the use of these tools helps Chávez develop his claim.</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If you have additional time, consider taking this opportunity to help students understand how speakers appeal to their audiences using  </a:t>
            </a:r>
            <a:r>
              <a:rPr lang="en" sz="1200" i="1">
                <a:latin typeface="Calibri"/>
                <a:ea typeface="Calibri"/>
                <a:cs typeface="Calibri"/>
                <a:sym typeface="Calibri"/>
              </a:rPr>
              <a:t>ethos</a:t>
            </a:r>
            <a:r>
              <a:rPr lang="en" sz="1200">
                <a:latin typeface="Calibri"/>
                <a:ea typeface="Calibri"/>
                <a:cs typeface="Calibri"/>
                <a:sym typeface="Calibri"/>
              </a:rPr>
              <a:t>, </a:t>
            </a:r>
            <a:r>
              <a:rPr lang="en" sz="1200" i="1">
                <a:latin typeface="Calibri"/>
                <a:ea typeface="Calibri"/>
                <a:cs typeface="Calibri"/>
                <a:sym typeface="Calibri"/>
              </a:rPr>
              <a:t>pathos</a:t>
            </a:r>
            <a:r>
              <a:rPr lang="en" sz="1200">
                <a:latin typeface="Calibri"/>
                <a:ea typeface="Calibri"/>
                <a:cs typeface="Calibri"/>
                <a:sym typeface="Calibri"/>
              </a:rPr>
              <a:t>, and</a:t>
            </a:r>
            <a:r>
              <a:rPr lang="en" sz="1200" i="1">
                <a:latin typeface="Calibri"/>
                <a:ea typeface="Calibri"/>
                <a:cs typeface="Calibri"/>
                <a:sym typeface="Calibri"/>
              </a:rPr>
              <a:t> logos</a:t>
            </a:r>
            <a:r>
              <a:rPr lang="en" sz="1200">
                <a:latin typeface="Calibri"/>
                <a:ea typeface="Calibri"/>
                <a:cs typeface="Calibri"/>
                <a:sym typeface="Calibri"/>
              </a:rPr>
              <a:t>. Many text and online resources provide a clear introduction to this framework.  If you have time to develop students’ understanding of this framework, it will enrich their reading of the text. However, it is not necessary to their mastery of the standards targeted in this unit.</a:t>
            </a:r>
            <a:endParaRPr sz="1200">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717860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2ea51330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35-40  minutes (this slide,  5-8 minutes)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Slide 3 of 7</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Introducing Rhetoric Toolbox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part of the activity focuses on </a:t>
            </a:r>
            <a:r>
              <a:rPr lang="en" sz="1200" b="0" dirty="0">
                <a:solidFill>
                  <a:schemeClr val="dk1"/>
                </a:solidFill>
                <a:latin typeface="Calibri"/>
                <a:ea typeface="Calibri"/>
                <a:cs typeface="Calibri"/>
                <a:sym typeface="Calibri"/>
              </a:rPr>
              <a:t>Paragraph 2.  </a:t>
            </a:r>
            <a:r>
              <a:rPr lang="en" sz="1200" dirty="0">
                <a:solidFill>
                  <a:schemeClr val="dk1"/>
                </a:solidFill>
                <a:latin typeface="Calibri"/>
                <a:ea typeface="Calibri"/>
                <a:cs typeface="Calibri"/>
                <a:sym typeface="Calibri"/>
              </a:rPr>
              <a:t>In this paragraph, Chávez wants to convince his audience of something. He wants them to agree with his claim that farmworkers were not treated like human beings. So he describes a terrible scene of an accident and “savage conditions.”  This will give students the opportunity to see the power of the word choices Chavez makes.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the word </a:t>
            </a:r>
            <a:r>
              <a:rPr lang="en" sz="1200" i="1" dirty="0">
                <a:solidFill>
                  <a:schemeClr val="dk1"/>
                </a:solidFill>
                <a:latin typeface="Calibri"/>
                <a:ea typeface="Calibri"/>
                <a:cs typeface="Calibri"/>
                <a:sym typeface="Calibri"/>
              </a:rPr>
              <a:t>savage</a:t>
            </a:r>
            <a:r>
              <a:rPr lang="en" sz="1200" dirty="0">
                <a:solidFill>
                  <a:schemeClr val="dk1"/>
                </a:solidFill>
                <a:latin typeface="Calibri"/>
                <a:ea typeface="Calibri"/>
                <a:cs typeface="Calibri"/>
                <a:sym typeface="Calibri"/>
              </a:rPr>
              <a:t> and ask a student to define it (violent and cruel) or use it in a sentence or phrase (“the savage lion,” for example).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this is an </a:t>
            </a:r>
            <a:r>
              <a:rPr lang="en" sz="1200" i="1" dirty="0">
                <a:solidFill>
                  <a:schemeClr val="dk1"/>
                </a:solidFill>
                <a:latin typeface="Calibri"/>
                <a:ea typeface="Calibri"/>
                <a:cs typeface="Calibri"/>
                <a:sym typeface="Calibri"/>
              </a:rPr>
              <a:t>emotionally charged word</a:t>
            </a:r>
            <a:r>
              <a:rPr lang="en" sz="1200" dirty="0">
                <a:solidFill>
                  <a:schemeClr val="dk1"/>
                </a:solidFill>
                <a:latin typeface="Calibri"/>
                <a:ea typeface="Calibri"/>
                <a:cs typeface="Calibri"/>
                <a:sym typeface="Calibri"/>
              </a:rPr>
              <a:t>; that is, it’s a word that evokes a strong emotion. If he had said “really bad conditions,” it would not have been as powerful. Using a vivid word like “savage” is powerful and therefore more convincing.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if they can identify another word or phrase in </a:t>
            </a:r>
            <a:r>
              <a:rPr lang="en" sz="1200" b="0" dirty="0">
                <a:solidFill>
                  <a:schemeClr val="dk1"/>
                </a:solidFill>
                <a:latin typeface="Calibri"/>
                <a:ea typeface="Calibri"/>
                <a:cs typeface="Calibri"/>
                <a:sym typeface="Calibri"/>
              </a:rPr>
              <a:t>Paragraph 2 </a:t>
            </a:r>
            <a:r>
              <a:rPr lang="en" sz="1200" dirty="0">
                <a:solidFill>
                  <a:schemeClr val="dk1"/>
                </a:solidFill>
                <a:latin typeface="Calibri"/>
                <a:ea typeface="Calibri"/>
                <a:cs typeface="Calibri"/>
                <a:sym typeface="Calibri"/>
              </a:rPr>
              <a:t>that they think is emotionally charged. Wait for several hands to go up and then generate a list on the board (</a:t>
            </a:r>
            <a:r>
              <a:rPr lang="en" sz="1200" i="1" dirty="0">
                <a:solidFill>
                  <a:schemeClr val="dk1"/>
                </a:solidFill>
                <a:latin typeface="Calibri"/>
                <a:ea typeface="Calibri"/>
                <a:cs typeface="Calibri"/>
                <a:sym typeface="Calibri"/>
              </a:rPr>
              <a:t>tragic</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bodies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nobody even</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knew</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their names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garbage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human excrement</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vicious rats gnaw</a:t>
            </a:r>
            <a:r>
              <a:rPr lang="en" sz="1200" dirty="0">
                <a:solidFill>
                  <a:schemeClr val="dk1"/>
                </a:solidFill>
                <a:latin typeface="Calibri"/>
                <a:ea typeface="Calibri"/>
                <a:cs typeface="Calibri"/>
                <a:sym typeface="Calibri"/>
              </a:rPr>
              <a:t>). Ask students to read over this list and think to themselves: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is Chávez using these words?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does it make his audience feel?</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Help students notice that language like this appeals to their emotions (or pathos) and is trying to build their empathy for the plight of the farmworkers.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vivid descriptions also immediately engage them. So Chávez has begun his speech with language that grabs his audience’s attention and makes a powerful emotional appeal.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a:t>
            </a:r>
            <a:r>
              <a:rPr lang="en" sz="1200" i="1" dirty="0">
                <a:solidFill>
                  <a:schemeClr val="dk1"/>
                </a:solidFill>
                <a:latin typeface="Calibri"/>
                <a:ea typeface="Calibri"/>
                <a:cs typeface="Calibri"/>
                <a:sym typeface="Calibri"/>
              </a:rPr>
              <a:t>“This is a way of developing his claim: He did not just tell the audience that because the living and working conditions for farmworkers were challenging, he organized a union. Instead, he tried to make them feel the way he felt through a use of powerful language, anecdotes, and personal experience.”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labeled the right margin “How Chávez Says It” in Lesson 2.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to write: </a:t>
            </a:r>
            <a:r>
              <a:rPr lang="en" sz="1200" i="0" dirty="0">
                <a:solidFill>
                  <a:schemeClr val="dk1"/>
                </a:solidFill>
                <a:latin typeface="Calibri"/>
                <a:ea typeface="Calibri"/>
                <a:cs typeface="Calibri"/>
                <a:sym typeface="Calibri"/>
              </a:rPr>
              <a:t>“With emotionally charged language to engage the audience and build empathy.” </a:t>
            </a:r>
            <a:endParaRPr sz="1200" i="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actively engaged and making notes on their own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with your own copy of the speech on a document camera so that students can see what an annotated text looks like.</a:t>
            </a:r>
            <a:endParaRPr dirty="0"/>
          </a:p>
        </p:txBody>
      </p:sp>
    </p:spTree>
    <p:extLst>
      <p:ext uri="{BB962C8B-B14F-4D97-AF65-F5344CB8AC3E}">
        <p14:creationId xmlns:p14="http://schemas.microsoft.com/office/powerpoint/2010/main" val="3687534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35-40  minutes (this slide,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7</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Introducing Rhetoric Toolbox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now seen the teacher model how to analyze using rhetorical tools.  It is now time for the students to practice this with a partner.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instruct the students to turn and talk with a partner about Paragraph 3:</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rhetorical tool is he using? How do you know? What do these tools do?”</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them to take notes during their discussion.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several pairs to share out. Ask: </a:t>
            </a:r>
            <a:r>
              <a:rPr lang="en" sz="1200" i="1" dirty="0">
                <a:solidFill>
                  <a:schemeClr val="dk1"/>
                </a:solidFill>
                <a:latin typeface="Calibri"/>
                <a:ea typeface="Calibri"/>
                <a:cs typeface="Calibri"/>
                <a:sym typeface="Calibri"/>
              </a:rPr>
              <a:t>“Why would Chávez follow a paragraph of powerful emotional language with one of statistics?”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annotation you make on the right hand side of the speech: “uses statistics to make a logical appeal and back up his claim.”</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the use of facts and statistics.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these make a logical appeal to the audience and back up the more emotional appeal that Chávez made in the second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text that has been annotated by the teacher ahead of time.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be helpful to question more directly; for example, ask students how they can see an appeal to logic when Chavez uses statistics.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1057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fe8b1017c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fe8b1017c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35-40  minutes (this slide,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Slide 5 of 7</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Introducing Rhetoric Toolbox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 students to Paragraph 5.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explain how this paragraph establishes Chávez as a credible, or trustworthy, speaker.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them to write this in the margin; model on your own copy.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understand that he lived the life of a migrant farmworker, and discrimination; therefore he knows it.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pre-annotated copies of text.</a:t>
            </a:r>
            <a:endParaRPr dirty="0"/>
          </a:p>
        </p:txBody>
      </p:sp>
    </p:spTree>
    <p:extLst>
      <p:ext uri="{BB962C8B-B14F-4D97-AF65-F5344CB8AC3E}">
        <p14:creationId xmlns:p14="http://schemas.microsoft.com/office/powerpoint/2010/main" val="1434270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fe8b1017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fe8b1017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35-40  minutes (this slide,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Slide 6 of 7</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Introducing Rhetoric Toolbox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the </a:t>
            </a:r>
            <a:r>
              <a:rPr lang="en" sz="1200" b="0" dirty="0">
                <a:solidFill>
                  <a:schemeClr val="dk1"/>
                </a:solidFill>
                <a:latin typeface="Calibri"/>
                <a:ea typeface="Calibri"/>
                <a:cs typeface="Calibri"/>
                <a:sym typeface="Calibri"/>
              </a:rPr>
              <a:t>Think-Pair-Share protocol </a:t>
            </a:r>
            <a:r>
              <a:rPr lang="en" sz="1200" dirty="0">
                <a:solidFill>
                  <a:schemeClr val="dk1"/>
                </a:solidFill>
                <a:latin typeface="Calibri"/>
                <a:ea typeface="Calibri"/>
                <a:cs typeface="Calibri"/>
                <a:sym typeface="Calibri"/>
              </a:rPr>
              <a:t>gives all students the opportunity to share their ideas about how Chávez develops his claim using rhetorical tools.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t>
            </a:r>
            <a:r>
              <a:rPr lang="en" sz="1200" i="1" dirty="0">
                <a:solidFill>
                  <a:schemeClr val="dk1"/>
                </a:solidFill>
                <a:latin typeface="Calibri"/>
                <a:ea typeface="Calibri"/>
                <a:cs typeface="Calibri"/>
                <a:sym typeface="Calibri"/>
              </a:rPr>
              <a:t>read </a:t>
            </a:r>
            <a:r>
              <a:rPr lang="en" sz="1200" dirty="0">
                <a:solidFill>
                  <a:schemeClr val="dk1"/>
                </a:solidFill>
                <a:latin typeface="Calibri"/>
                <a:ea typeface="Calibri"/>
                <a:cs typeface="Calibri"/>
                <a:sym typeface="Calibri"/>
              </a:rPr>
              <a:t>silently as you read Paragraph 8 aloud</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Ask students what repeating pattern they notice in this paragraph, particularly around punctuation. When they name that the paragraph includes a long set of questions, </a:t>
            </a:r>
            <a:r>
              <a:rPr lang="en" sz="1200" i="1" dirty="0">
                <a:solidFill>
                  <a:schemeClr val="dk1"/>
                </a:solidFill>
                <a:latin typeface="Calibri"/>
                <a:ea typeface="Calibri"/>
                <a:cs typeface="Calibri"/>
                <a:sym typeface="Calibri"/>
              </a:rPr>
              <a:t>ask whether Chávez wants someone in the crowd to answer these questions. (He doesn’t.)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Define rhetorical questions (questions that an author poses to make a statement instead of to get an answer)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is another technique from the toolbox. Say, </a:t>
            </a:r>
            <a:r>
              <a:rPr lang="en" sz="1200" i="1" dirty="0">
                <a:solidFill>
                  <a:schemeClr val="dk1"/>
                </a:solidFill>
                <a:latin typeface="Calibri"/>
                <a:ea typeface="Calibri"/>
                <a:cs typeface="Calibri"/>
                <a:sym typeface="Calibri"/>
              </a:rPr>
              <a:t>“Rhetorical questions help an author appeal to our reasoning, but because they repeat and extend an idea, they also build emotion.”</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Reread paragraph 8 aloud, with emotion.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does Chávez argue that it is logical for the Hispanic movement to start with the farmworkers?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does asking a series of questions help him develop his claim?</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other strategies from the Rhetoric Toolbox do you see in this paragraph? (Think of words that appeal to our moral sense, such as: ‘shame,’ ‘injustice,’ ‘without pride’; and how he references his own experience.)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the debrief, prompt students to add notes to the right-hand side of their speech about the tools Chávez uses to develop his claim.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not all rhetorical strategies are equal in value. Appealing to moral sense is certainly more weighty then just using an emotionally charged word. As students grow to be more critical readers, they will be able to evaluate arguments in a more thoughtful way.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their close reading today they will see more rhetorical questions. They should underline them. Also, they will see Chávez acknowledge the counterclaim. Remind students they also did this with their </a:t>
            </a:r>
            <a:r>
              <a:rPr lang="en" sz="1200" i="1" dirty="0">
                <a:solidFill>
                  <a:schemeClr val="dk1"/>
                </a:solidFill>
                <a:latin typeface="Calibri"/>
                <a:ea typeface="Calibri"/>
                <a:cs typeface="Calibri"/>
                <a:sym typeface="Calibri"/>
              </a:rPr>
              <a:t>Lyddie</a:t>
            </a:r>
            <a:r>
              <a:rPr lang="en" sz="1200" dirty="0">
                <a:solidFill>
                  <a:schemeClr val="dk1"/>
                </a:solidFill>
                <a:latin typeface="Calibri"/>
                <a:ea typeface="Calibri"/>
                <a:cs typeface="Calibri"/>
                <a:sym typeface="Calibri"/>
              </a:rPr>
              <a:t>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silently as you read aloud Paragraph 9. Pause at the end and ask a student to identify where Chávez acknowledges a counterclaim (lines 57–59). Ask them to write “counterclaim” in margin. Ask: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does Chávez do this? How does it affect the audience’s perception of him?”</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Listen for students to notice that acknowledging a counterclaim makes a speaker seem very reasonable and also gives him a platform on which to directly counter the argument. Ask them to note this on their text.</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Student Look-fors/Listen-fors:</a:t>
            </a:r>
            <a:r>
              <a:rPr lang="en" sz="1200" baseline="0" dirty="0">
                <a:solidFill>
                  <a:schemeClr val="dk1"/>
                </a:solidFill>
                <a:latin typeface="Calibri" panose="020F0502020204030204" pitchFamily="34" charset="0"/>
                <a:ea typeface="Calibri"/>
                <a:cs typeface="Calibri"/>
                <a:sym typeface="Calibri"/>
              </a:rPr>
              <a:t> </a:t>
            </a:r>
          </a:p>
          <a:p>
            <a:pPr marL="457200" lvl="0" indent="-304800" rtl="0">
              <a:spcBef>
                <a:spcPts val="0"/>
              </a:spcBef>
              <a:spcAft>
                <a:spcPts val="0"/>
              </a:spcAft>
              <a:buClr>
                <a:schemeClr val="dk1"/>
              </a:buClr>
              <a:buSzPts val="1200"/>
              <a:buFont typeface="Calibri"/>
              <a:buChar char="●"/>
            </a:pPr>
            <a:r>
              <a:rPr lang="en-US" sz="1200" b="0" i="0" u="none" strike="noStrike" cap="none" dirty="0">
                <a:solidFill>
                  <a:srgbClr val="000000"/>
                </a:solidFill>
                <a:effectLst/>
                <a:latin typeface="Calibri" panose="020F0502020204030204" pitchFamily="34" charset="0"/>
                <a:ea typeface="Arial"/>
                <a:cs typeface="Arial"/>
                <a:sym typeface="Arial"/>
              </a:rPr>
              <a:t>Look for students to add notes to the speech.</a:t>
            </a: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earlier in the lesson, frame your questions as pointedly as you need to in order to lead students to understand the strategies Chavez is using.</a:t>
            </a:r>
            <a:endParaRPr dirty="0"/>
          </a:p>
        </p:txBody>
      </p:sp>
    </p:spTree>
    <p:extLst>
      <p:ext uri="{BB962C8B-B14F-4D97-AF65-F5344CB8AC3E}">
        <p14:creationId xmlns:p14="http://schemas.microsoft.com/office/powerpoint/2010/main" val="3596672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fe8b101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fe8b101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35-40  minutes (this slide,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Slide 7 of 7</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Introducing Rhetoric Toolbox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Close reading helps students develop an understanding of the text, while building the habit of reading closely to make meaning.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see Chávez acknowledge the counterclaim. Remind students they also did this with their </a:t>
            </a:r>
            <a:r>
              <a:rPr lang="en" sz="1200" i="1" dirty="0">
                <a:solidFill>
                  <a:schemeClr val="dk1"/>
                </a:solidFill>
                <a:latin typeface="Calibri"/>
                <a:ea typeface="Calibri"/>
                <a:cs typeface="Calibri"/>
                <a:sym typeface="Calibri"/>
              </a:rPr>
              <a:t>Lyddie</a:t>
            </a:r>
            <a:r>
              <a:rPr lang="en" sz="1200" dirty="0">
                <a:solidFill>
                  <a:schemeClr val="dk1"/>
                </a:solidFill>
                <a:latin typeface="Calibri"/>
                <a:ea typeface="Calibri"/>
                <a:cs typeface="Calibri"/>
                <a:sym typeface="Calibri"/>
              </a:rPr>
              <a:t>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silently as you read aloud Paragraph 9. Pause at the end and ask a student to identify where Chávez acknowledges a counterclaim (lines 57–59). Ask them to write “counterclaim” in margin. Ask:  </a:t>
            </a:r>
            <a:r>
              <a:rPr lang="en" sz="1200" b="0" i="1" dirty="0">
                <a:solidFill>
                  <a:schemeClr val="dk1"/>
                </a:solidFill>
                <a:latin typeface="Calibri"/>
                <a:ea typeface="Calibri"/>
                <a:cs typeface="Calibri"/>
                <a:sym typeface="Calibri"/>
              </a:rPr>
              <a:t>“Why does Chávez do this? How does it affect the audience’s perception of him?”</a:t>
            </a:r>
            <a:endParaRPr sz="1200" b="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acknowledging a counterclaim makes a speaker seem very reasonable and also gives him a platform on which to directly counter the argument. Ask them to note this on their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need pre-annotated copies of this task.</a:t>
            </a:r>
            <a:endParaRPr dirty="0"/>
          </a:p>
        </p:txBody>
      </p:sp>
    </p:spTree>
    <p:extLst>
      <p:ext uri="{BB962C8B-B14F-4D97-AF65-F5344CB8AC3E}">
        <p14:creationId xmlns:p14="http://schemas.microsoft.com/office/powerpoint/2010/main" val="4245510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fe8b1017c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fe8b1017c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and 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C. Reading Closely: Paragraphs 8–15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Close reading helps students develop an understanding of the text, while building the habit of reading closely to make meaning.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the Discussion Appointment protocol expectations.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Text-Dependent Questions for Paragraphs 8-15 (for Teacher Reference)</a:t>
            </a:r>
            <a:r>
              <a:rPr lang="en" sz="1200" dirty="0">
                <a:solidFill>
                  <a:schemeClr val="dk1"/>
                </a:solidFill>
                <a:latin typeface="Calibri"/>
                <a:ea typeface="Calibri"/>
                <a:cs typeface="Calibri"/>
                <a:sym typeface="Calibri"/>
              </a:rPr>
              <a:t> provide guidance around what answers you might see.  (They are also listed below in the Student Look-fors/Listen-fors section)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sit with an appointment on their </a:t>
            </a:r>
            <a:r>
              <a:rPr lang="en" sz="1200" b="1" dirty="0">
                <a:latin typeface="Calibri"/>
                <a:ea typeface="Calibri"/>
                <a:cs typeface="Calibri"/>
                <a:sym typeface="Calibri"/>
              </a:rPr>
              <a:t>Weaving Room Discussion Appointments handout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Text-Dependent Questions for Paragraphs 8–15</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students to partner-read </a:t>
            </a:r>
            <a:r>
              <a:rPr lang="en" sz="1200" b="0" dirty="0">
                <a:latin typeface="Calibri"/>
                <a:ea typeface="Calibri"/>
                <a:cs typeface="Calibri"/>
                <a:sym typeface="Calibri"/>
              </a:rPr>
              <a:t>Paragraphs 8–15 </a:t>
            </a:r>
            <a:r>
              <a:rPr lang="en" sz="1200" dirty="0">
                <a:latin typeface="Calibri"/>
                <a:ea typeface="Calibri"/>
                <a:cs typeface="Calibri"/>
                <a:sym typeface="Calibri"/>
              </a:rPr>
              <a:t>and answer the text-dependent questions in the margins, just as they did in Lesson 2.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Collect students’ annotated copies of the text to informally assess students’ comprehension.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reading P11 and 12, look for “The UFW inspired them to work for change and gave them hope that they could succeed. The UFW sent out a signal that it was possible to overcome injustice and fight for dignity.”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reading P13, look for “The counterclaim is that the UFW is weak and ineffective. I expect him to quote some facts to show this is not true.”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Times New Roman"/>
              <a:buChar char="●"/>
            </a:pPr>
            <a:r>
              <a:rPr lang="en" sz="1200" dirty="0">
                <a:solidFill>
                  <a:schemeClr val="dk1"/>
                </a:solidFill>
                <a:latin typeface="Calibri"/>
                <a:ea typeface="Calibri"/>
                <a:cs typeface="Calibri"/>
                <a:sym typeface="Calibri"/>
              </a:rPr>
              <a:t>After reading P14, look for “increased wages, teaching people about pride and strength, improved working conditions” and “It helps to reinforce his argument against the claim that the union is weak.”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reading P15, look for “The future is bright and full of hope. The UFW will continue to grow and influence the lives of Chicanos for the better.”</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of struggling readers during this time or consider modeling part of it, so students have more initial support.</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dirty="0"/>
          </a:p>
        </p:txBody>
      </p:sp>
    </p:spTree>
    <p:extLst>
      <p:ext uri="{BB962C8B-B14F-4D97-AF65-F5344CB8AC3E}">
        <p14:creationId xmlns:p14="http://schemas.microsoft.com/office/powerpoint/2010/main" val="1514033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fe8b1017c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fe8b1017c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(this slide, 5-8 minutes)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Adding to Agents of Change Anchor Chart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 gives all students the opportunity to discuss their ideas with a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questions help students make connections between two texts.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Chávez’s speech suggest about how workers can affect working conditions?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would he say to Lyddie about her decision to sign the petition?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comments about the impact workers can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connections between the two texts.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157960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fe8b101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fe8b101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(this slide, 5-8 minutes)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Adding to Agents of Change Anchor Chart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Filling in the anchor chart as a class is good practice for when students will be asked to do this on their own.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debriefing the Think-Pair-Share, add to the class </a:t>
            </a:r>
            <a:r>
              <a:rPr lang="en" sz="1200" b="1" dirty="0">
                <a:solidFill>
                  <a:schemeClr val="dk1"/>
                </a:solidFill>
                <a:latin typeface="Calibri"/>
                <a:ea typeface="Calibri"/>
                <a:cs typeface="Calibri"/>
                <a:sym typeface="Calibri"/>
              </a:rPr>
              <a:t>Agents of Change anchor chart </a:t>
            </a:r>
            <a:r>
              <a:rPr lang="en" sz="1200" dirty="0">
                <a:solidFill>
                  <a:schemeClr val="dk1"/>
                </a:solidFill>
                <a:latin typeface="Calibri"/>
                <a:ea typeface="Calibri"/>
                <a:cs typeface="Calibri"/>
                <a:sym typeface="Calibri"/>
              </a:rPr>
              <a:t>(begun in Lesson 1) and prompt students to add to their own copy of the chart.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for students to be filling in the chart with appropriate information.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especially those who are challenged.</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86665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a:spcBef>
                <a:spcPts val="0"/>
              </a:spcBef>
              <a:spcAft>
                <a:spcPts val="0"/>
              </a:spcAft>
              <a:buSzPts val="1200"/>
              <a:buFont typeface="Calibri"/>
              <a:buChar char="●"/>
            </a:pPr>
            <a:r>
              <a:rPr lang="en" sz="1200">
                <a:latin typeface="Calibri"/>
                <a:ea typeface="Calibri"/>
                <a:cs typeface="Calibri"/>
                <a:sym typeface="Calibri"/>
              </a:rPr>
              <a:t>Students should continue to read their independent reading book for this unit.</a:t>
            </a:r>
            <a:endParaRPr sz="1200">
              <a:latin typeface="Calibri"/>
              <a:ea typeface="Calibri"/>
              <a:cs typeface="Calibri"/>
              <a:sym typeface="Calibri"/>
            </a:endParaRPr>
          </a:p>
        </p:txBody>
      </p:sp>
    </p:spTree>
    <p:extLst>
      <p:ext uri="{BB962C8B-B14F-4D97-AF65-F5344CB8AC3E}">
        <p14:creationId xmlns:p14="http://schemas.microsoft.com/office/powerpoint/2010/main" val="3226444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62" name="Google Shape;262;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781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Photos of the UFW strike, found in advance by teacher (these are included in slides)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Entry Task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Rhetoric Toolbox anchor chart </a:t>
            </a:r>
            <a:r>
              <a:rPr lang="en" sz="1200" dirty="0">
                <a:solidFill>
                  <a:schemeClr val="dk1"/>
                </a:solidFill>
                <a:latin typeface="Calibri"/>
                <a:ea typeface="Calibri"/>
                <a:cs typeface="Calibri"/>
                <a:sym typeface="Calibri"/>
              </a:rPr>
              <a:t>(new; teacher-created; one per student and one to display)</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for Paragraphs 8–15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for Paragraphs 8–15 (answers, for teacher reference)</a:t>
            </a:r>
            <a:endParaRPr sz="1200" b="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of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Commonwealth Club Address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by César Chávez (students’ own copies; from Lesson 2)</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Weaving Room Discussion Appointments handout (</a:t>
            </a:r>
            <a:r>
              <a:rPr lang="en" sz="1200" dirty="0">
                <a:solidFill>
                  <a:schemeClr val="dk1"/>
                </a:solidFill>
                <a:latin typeface="Calibri"/>
                <a:ea typeface="Calibri"/>
                <a:cs typeface="Calibri"/>
                <a:sym typeface="Calibri"/>
              </a:rPr>
              <a:t>from Unit 1; distributed in Lesson 3 and used throughout)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Agents of Change anchor chart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2562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Commonwealth Club Address,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Paragraphs 1–15.</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again use the </a:t>
            </a:r>
            <a:r>
              <a:rPr lang="en" sz="1200" b="0" dirty="0">
                <a:solidFill>
                  <a:schemeClr val="dk1"/>
                </a:solidFill>
                <a:latin typeface="Calibri"/>
                <a:ea typeface="Calibri"/>
                <a:cs typeface="Calibri"/>
                <a:sym typeface="Calibri"/>
              </a:rPr>
              <a:t>Discussion Appointments protocol from Unit 1. (See Module 2, Unit 1, Lesson 3) You can continue to use the </a:t>
            </a:r>
            <a:r>
              <a:rPr lang="en" sz="1200" b="1" dirty="0">
                <a:solidFill>
                  <a:schemeClr val="dk1"/>
                </a:solidFill>
                <a:latin typeface="Calibri"/>
                <a:ea typeface="Calibri"/>
                <a:cs typeface="Calibri"/>
                <a:sym typeface="Calibri"/>
              </a:rPr>
              <a:t>Weaving Room Discussion Appointments handout </a:t>
            </a:r>
            <a:r>
              <a:rPr lang="en" sz="1200" b="0" dirty="0">
                <a:solidFill>
                  <a:schemeClr val="dk1"/>
                </a:solidFill>
                <a:latin typeface="Calibri"/>
                <a:ea typeface="Calibri"/>
                <a:cs typeface="Calibri"/>
                <a:sym typeface="Calibri"/>
              </a:rPr>
              <a:t>that students set up in </a:t>
            </a:r>
            <a:r>
              <a:rPr lang="en" sz="1200" dirty="0">
                <a:solidFill>
                  <a:schemeClr val="dk1"/>
                </a:solidFill>
                <a:latin typeface="Calibri"/>
                <a:ea typeface="Calibri"/>
                <a:cs typeface="Calibri"/>
                <a:sym typeface="Calibri"/>
              </a:rPr>
              <a:t>Unit 1. As in the second half of Unit 1, these lessons do not specify which appointment students should meet with in a given lesson; you decide, with attention to varying the appointments so students have the opportunity to work with a variety of their classmates.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4150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625423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students.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9906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Individual</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Entry Task</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Showing photos to students provides them with the context of what this time was really like.  This allows student to make connections between what they read and real life.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information about the UFW follow this link: </a:t>
            </a:r>
            <a:r>
              <a:rPr lang="en" sz="1200" u="sng" dirty="0">
                <a:solidFill>
                  <a:schemeClr val="hlink"/>
                </a:solidFill>
                <a:latin typeface="Calibri"/>
                <a:ea typeface="Calibri"/>
                <a:cs typeface="Calibri"/>
                <a:sym typeface="Calibri"/>
                <a:hlinkClick r:id="rId3"/>
              </a:rPr>
              <a:t>https://ufw.org/the-rise-of-the-ufw/</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a:t>
            </a:r>
            <a:r>
              <a:rPr lang="en" sz="1200" i="1" dirty="0">
                <a:solidFill>
                  <a:schemeClr val="dk1"/>
                </a:solidFill>
                <a:latin typeface="Calibri"/>
                <a:ea typeface="Calibri"/>
                <a:cs typeface="Calibri"/>
                <a:sym typeface="Calibri"/>
              </a:rPr>
              <a:t> huelga</a:t>
            </a:r>
            <a:r>
              <a:rPr lang="en" sz="1200" dirty="0">
                <a:solidFill>
                  <a:schemeClr val="dk1"/>
                </a:solidFill>
                <a:latin typeface="Calibri"/>
                <a:ea typeface="Calibri"/>
                <a:cs typeface="Calibri"/>
                <a:sym typeface="Calibri"/>
              </a:rPr>
              <a:t> means “strike” in Spanish. Distribute or display the </a:t>
            </a:r>
            <a:r>
              <a:rPr lang="en" sz="1200" b="0" dirty="0">
                <a:solidFill>
                  <a:schemeClr val="dk1"/>
                </a:solidFill>
                <a:latin typeface="Calibri"/>
                <a:ea typeface="Calibri"/>
                <a:cs typeface="Calibri"/>
                <a:sym typeface="Calibri"/>
              </a:rPr>
              <a:t>entry task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discuss the entry task. Answer any questions that surface for the students about the UFW, their reading from yesterday, or unions in general.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read a section about the United Farm Workers union. Encourage students to visualize these pictures as they read the next section of Chávez’s speech today.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connections between what they read yesterday and the pictures.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882683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b="1" dirty="0">
                <a:solidFill>
                  <a:schemeClr val="dk1"/>
                </a:solidFill>
              </a:rPr>
              <a:t>Work Time A. Reviewing Evidence-Based Claims for Paragraphs 1–7</a:t>
            </a:r>
            <a:endParaRPr b="1" dirty="0">
              <a:solidFill>
                <a:schemeClr val="dk1"/>
              </a:solidFill>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cold calling is a participation technique that necessitates random calling, it is important to set a supportive tone so that use of the cold call is a positive experience for all.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collecting this assignment and using it to determine which students may need additional support in mastering this skill.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a:t>
            </a:r>
            <a:r>
              <a:rPr lang="en" sz="1200" b="0" dirty="0">
                <a:solidFill>
                  <a:schemeClr val="dk1"/>
                </a:solidFill>
                <a:latin typeface="Calibri"/>
                <a:ea typeface="Calibri"/>
                <a:cs typeface="Calibri"/>
                <a:sym typeface="Calibri"/>
              </a:rPr>
              <a:t>Text of </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Commonwealth Club Address</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by César Chávez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check their homework, the</a:t>
            </a:r>
            <a:r>
              <a:rPr lang="en" sz="1200" b="1" dirty="0">
                <a:solidFill>
                  <a:schemeClr val="dk1"/>
                </a:solidFill>
                <a:latin typeface="Calibri"/>
                <a:ea typeface="Calibri"/>
                <a:cs typeface="Calibri"/>
                <a:sym typeface="Calibri"/>
              </a:rPr>
              <a:t> Forming Evidence-Based Claims graphic organizer for Paragraphs 1–7, </a:t>
            </a:r>
            <a:r>
              <a:rPr lang="en" sz="1200" dirty="0">
                <a:solidFill>
                  <a:schemeClr val="dk1"/>
                </a:solidFill>
                <a:latin typeface="Calibri"/>
                <a:ea typeface="Calibri"/>
                <a:cs typeface="Calibri"/>
                <a:sym typeface="Calibri"/>
              </a:rPr>
              <a:t>as you discuss it as a class.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student to share a piece of evidence he or she added. Then ask for a show of hands to see which other students also added that piece of evidence.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different student to explain why that piece of evidence supports that claim.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for each piece of evidence.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Praise the students for working hard to understand Chávez’s speech thoroughly.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provide relevant evidence and explanations.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the slide and fill in the evidence so students can copy it if they did not have relevant evidence.</a:t>
            </a:r>
            <a:endParaRPr dirty="0"/>
          </a:p>
        </p:txBody>
      </p:sp>
    </p:spTree>
    <p:extLst>
      <p:ext uri="{BB962C8B-B14F-4D97-AF65-F5344CB8AC3E}">
        <p14:creationId xmlns:p14="http://schemas.microsoft.com/office/powerpoint/2010/main" val="3837802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35-40  minutes (this slide,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Slide 1 of 7</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B. Introducing Rhetoric Toolbox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Reviewing learning targets gives students a purpose for the lesson.</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Focus students’ attention on the learning targets.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read the slide.</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be paying attention to the slide.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1404692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35-40  minutes (this slide,  2-3 minutes)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Slide 2 of 7</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Introducing Rhetoric Toolbox </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part of the lessons is to use an analogy to help make abstract concepts more accessible to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we use the word </a:t>
            </a:r>
            <a:r>
              <a:rPr lang="en" sz="1200" i="1" dirty="0">
                <a:solidFill>
                  <a:schemeClr val="dk1"/>
                </a:solidFill>
                <a:latin typeface="Calibri"/>
                <a:ea typeface="Calibri"/>
                <a:cs typeface="Calibri"/>
                <a:sym typeface="Calibri"/>
              </a:rPr>
              <a:t>rhetoric</a:t>
            </a:r>
            <a:r>
              <a:rPr lang="en" sz="1200" dirty="0">
                <a:solidFill>
                  <a:schemeClr val="dk1"/>
                </a:solidFill>
                <a:latin typeface="Calibri"/>
                <a:ea typeface="Calibri"/>
                <a:cs typeface="Calibri"/>
                <a:sym typeface="Calibri"/>
              </a:rPr>
              <a:t>, we mean the art of trying to persuade someone. Speakers use a variety of tools to develop their claims. The tools are listed on the anchor chart, and the class will discuss each of them.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tools of rhetoric are important because of what they do—just as a hammer isn’t important by itself; it’s important because it can drive or pull out a nail. As they talk about the tools of rhetoric, students will be thinking about why Chávez selected a particular tool and how it helps him convince the audience of his central claim.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Rhetoric Toolbox anchor chart </a:t>
            </a:r>
            <a:r>
              <a:rPr lang="en" sz="1200" dirty="0">
                <a:solidFill>
                  <a:schemeClr val="dk1"/>
                </a:solidFill>
                <a:latin typeface="Calibri"/>
                <a:ea typeface="Calibri"/>
                <a:cs typeface="Calibri"/>
                <a:sym typeface="Calibri"/>
              </a:rPr>
              <a:t>and distribute a copy to each student.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speakers or writers such as Chávez who want to persuade their audiences use different tools from those used by a newspaper writer who is trying to describe what happened downtown yesterday.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it’s like a toolbox. If you are a carpenter, you have a saw, a hammer, and nails in your toolbox. If you are a plumber, you have a wrench and a plunger. Different tools perform different functions. Yesterday students thought of a text as a house, or something an author “builds” by putting together different sections and relating them together. Today they will think about the tools that are used to build the structure.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“uses powerful words and phrases” part of the </a:t>
            </a:r>
            <a:r>
              <a:rPr lang="en" sz="1200" b="0" dirty="0">
                <a:solidFill>
                  <a:schemeClr val="dk1"/>
                </a:solidFill>
                <a:latin typeface="Calibri"/>
                <a:ea typeface="Calibri"/>
                <a:cs typeface="Calibri"/>
                <a:sym typeface="Calibri"/>
              </a:rPr>
              <a:t>Rhetoric Toolbox</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ask them to look at Paragraph 2 (it is on the next slide).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non-verbal cues that students are understanding and feeling comfortable with the </a:t>
            </a:r>
            <a:r>
              <a:rPr lang="en" sz="1200" b="0" dirty="0">
                <a:solidFill>
                  <a:schemeClr val="dk1"/>
                </a:solidFill>
                <a:latin typeface="Calibri"/>
                <a:ea typeface="Calibri"/>
                <a:cs typeface="Calibri"/>
                <a:sym typeface="Calibri"/>
              </a:rPr>
              <a:t>Rhetoric Toolbox.</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may be unfamiliar with more vocabulary words than are mentioned in this lesson. Check for comprehension of general words that most students would know.</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4703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6C906A7-3E1F-C345-A537-7CDE0326A075}"/>
              </a:ext>
            </a:extLst>
          </p:cNvPr>
          <p:cNvPicPr>
            <a:picLocks noChangeAspect="1"/>
          </p:cNvPicPr>
          <p:nvPr userDrawn="1"/>
        </p:nvPicPr>
        <p:blipFill>
          <a:blip r:embed="rId13"/>
          <a:stretch>
            <a:fillRect/>
          </a:stretch>
        </p:blipFill>
        <p:spPr>
          <a:xfrm>
            <a:off x="132800" y="1152475"/>
            <a:ext cx="8888358" cy="39624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D68A1F4-D2E8-6542-BC37-84B0EAD52006}"/>
              </a:ext>
            </a:extLst>
          </p:cNvPr>
          <p:cNvPicPr>
            <a:picLocks noChangeAspect="1"/>
          </p:cNvPicPr>
          <p:nvPr userDrawn="1"/>
        </p:nvPicPr>
        <p:blipFill>
          <a:blip r:embed="rId13"/>
          <a:stretch>
            <a:fillRect/>
          </a:stretch>
        </p:blipFill>
        <p:spPr>
          <a:xfrm>
            <a:off x="-1" y="1181100"/>
            <a:ext cx="9084733" cy="39624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dirty="0"/>
              <a:t>Grade </a:t>
            </a:r>
            <a:r>
              <a:rPr lang="en" dirty="0"/>
              <a:t>7:</a:t>
            </a:r>
            <a:r>
              <a:rPr lang="en" sz="3400" dirty="0"/>
              <a:t> Module </a:t>
            </a:r>
            <a:r>
              <a:rPr lang="en" dirty="0"/>
              <a:t>2:</a:t>
            </a:r>
            <a:r>
              <a:rPr lang="en" sz="3400" dirty="0"/>
              <a:t> Unit </a:t>
            </a:r>
            <a:r>
              <a:rPr lang="en" dirty="0"/>
              <a:t>1</a:t>
            </a:r>
            <a:r>
              <a:rPr lang="en" sz="3400" dirty="0"/>
              <a:t>: Lesson </a:t>
            </a:r>
            <a:r>
              <a:rPr lang="en" dirty="0"/>
              <a:t>3</a:t>
            </a:r>
            <a:endParaRPr sz="3400"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60-75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for students to explore how unions can be agents of change. After learning about the problems faced by the farmworkers in Lesson 2, students learn how Chávez organized the UFW.</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for students to analyze not just what Chávez says but also how he says it. They will learn some basic tools of rhetoric that speakers use to develop their claims.</a:t>
            </a:r>
            <a:endParaRPr sz="1600">
              <a:solidFill>
                <a:schemeClr val="dk1"/>
              </a:solidFill>
            </a:endParaRPr>
          </a:p>
          <a:p>
            <a:pPr marL="457200" lvl="0" indent="0" rtl="0">
              <a:lnSpc>
                <a:spcPct val="90000"/>
              </a:lnSpc>
              <a:spcBef>
                <a:spcPts val="0"/>
              </a:spcBef>
              <a:spcAft>
                <a:spcPts val="0"/>
              </a:spcAft>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Char char="●"/>
            </a:pPr>
            <a:r>
              <a:rPr lang="en" sz="1600">
                <a:solidFill>
                  <a:schemeClr val="dk1"/>
                </a:solidFill>
              </a:rPr>
              <a:t>I can determine one of César Chávez’s main claims and identify the supporting evidence for it.</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I can identify basic rhetorical strategies and analyze how Chávez uses them to develop his claims.</a:t>
            </a:r>
            <a:endParaRPr sz="1600">
              <a:solidFill>
                <a:schemeClr val="dk1"/>
              </a:solidFill>
            </a:endParaRPr>
          </a:p>
          <a:p>
            <a:pPr marL="457200" lvl="0" indent="0" rtl="0">
              <a:lnSpc>
                <a:spcPct val="90000"/>
              </a:lnSpc>
              <a:spcBef>
                <a:spcPts val="1000"/>
              </a:spcBef>
              <a:spcAft>
                <a:spcPts val="0"/>
              </a:spcAft>
              <a:buNone/>
            </a:pP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Paragraph 2</a:t>
            </a:r>
            <a:endParaRPr dirty="0"/>
          </a:p>
        </p:txBody>
      </p:sp>
      <p:sp>
        <p:nvSpPr>
          <p:cNvPr id="194" name="Google Shape;194;p34"/>
          <p:cNvSpPr txBox="1">
            <a:spLocks noGrp="1"/>
          </p:cNvSpPr>
          <p:nvPr>
            <p:ph type="body" idx="1"/>
          </p:nvPr>
        </p:nvSpPr>
        <p:spPr>
          <a:xfrm>
            <a:off x="311700" y="1152475"/>
            <a:ext cx="8832300" cy="3416400"/>
          </a:xfrm>
          <a:prstGeom prst="rect">
            <a:avLst/>
          </a:prstGeom>
          <a:ln>
            <a:noFill/>
          </a:ln>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700"/>
              <a:t>Twenty-one years ago, this last September, on a lonely stretch of railroad track</a:t>
            </a:r>
            <a:endParaRPr sz="1700"/>
          </a:p>
          <a:p>
            <a:pPr marL="0" lvl="0" indent="0" rtl="0">
              <a:lnSpc>
                <a:spcPct val="100000"/>
              </a:lnSpc>
              <a:spcBef>
                <a:spcPts val="0"/>
              </a:spcBef>
              <a:spcAft>
                <a:spcPts val="0"/>
              </a:spcAft>
              <a:buNone/>
            </a:pPr>
            <a:r>
              <a:rPr lang="en" sz="1700"/>
              <a:t>paralleling U.S. Highway 101 near Salinas, 32 Bracero farm workers lost their lives in a tragic accident. The Braceros had been imported from Mexico to work on California farms. They died when their bus, which was converted from a flatbed truck, drove in front of a freight train. Conversion of the bus had not been approved by any government agency. </a:t>
            </a:r>
            <a:endParaRPr sz="1700"/>
          </a:p>
          <a:p>
            <a:pPr marL="0" lvl="0" indent="0" rtl="0">
              <a:lnSpc>
                <a:spcPct val="100000"/>
              </a:lnSpc>
              <a:spcBef>
                <a:spcPts val="0"/>
              </a:spcBef>
              <a:spcAft>
                <a:spcPts val="0"/>
              </a:spcAft>
              <a:buNone/>
            </a:pPr>
            <a:r>
              <a:rPr lang="en" sz="1700"/>
              <a:t>The driver had </a:t>
            </a:r>
            <a:r>
              <a:rPr lang="en" sz="1700" b="1"/>
              <a:t>tunnel vision.</a:t>
            </a:r>
            <a:r>
              <a:rPr lang="en" sz="1700"/>
              <a:t> Most of the bodies laid unidentified for days. No one, including the grower who employed the workers, even knew their names. Today, </a:t>
            </a:r>
            <a:endParaRPr sz="1700"/>
          </a:p>
          <a:p>
            <a:pPr marL="0" lvl="0" indent="0" rtl="0">
              <a:lnSpc>
                <a:spcPct val="100000"/>
              </a:lnSpc>
              <a:spcBef>
                <a:spcPts val="0"/>
              </a:spcBef>
              <a:spcAft>
                <a:spcPts val="0"/>
              </a:spcAft>
              <a:buNone/>
            </a:pPr>
            <a:r>
              <a:rPr lang="en" sz="1700"/>
              <a:t>thousands of farm workers live under </a:t>
            </a:r>
            <a:r>
              <a:rPr lang="en" sz="1700" b="1"/>
              <a:t>savage</a:t>
            </a:r>
            <a:r>
              <a:rPr lang="en" sz="1700"/>
              <a:t> conditions, beneath trees and amid </a:t>
            </a:r>
            <a:endParaRPr sz="1700"/>
          </a:p>
          <a:p>
            <a:pPr marL="0" lvl="0" indent="0" rtl="0">
              <a:lnSpc>
                <a:spcPct val="100000"/>
              </a:lnSpc>
              <a:spcBef>
                <a:spcPts val="0"/>
              </a:spcBef>
              <a:spcAft>
                <a:spcPts val="0"/>
              </a:spcAft>
              <a:buNone/>
            </a:pPr>
            <a:r>
              <a:rPr lang="en" sz="1700"/>
              <a:t>garbage and human excrement near tomato fields in San Diego County; tomato fields, which use the most modern farm technology. Vicious rats gnaw at them as they sleep.</a:t>
            </a:r>
            <a:endParaRPr sz="1700"/>
          </a:p>
          <a:p>
            <a:pPr marL="0" lvl="0" indent="0" rtl="0">
              <a:lnSpc>
                <a:spcPct val="100000"/>
              </a:lnSpc>
              <a:spcBef>
                <a:spcPts val="0"/>
              </a:spcBef>
              <a:spcAft>
                <a:spcPts val="0"/>
              </a:spcAft>
              <a:buNone/>
            </a:pPr>
            <a:r>
              <a:rPr lang="en" sz="1700"/>
              <a:t>They walk miles to buy food at inflated prices and they carry in water from irrigation ditches.</a:t>
            </a:r>
            <a:endParaRPr sz="1700"/>
          </a:p>
          <a:p>
            <a:pPr marL="0" lvl="0" indent="0" rtl="0">
              <a:lnSpc>
                <a:spcPct val="100000"/>
              </a:lnSpc>
              <a:spcBef>
                <a:spcPts val="0"/>
              </a:spcBef>
              <a:spcAft>
                <a:spcPts val="0"/>
              </a:spcAft>
              <a:buNone/>
            </a:pPr>
            <a:endParaRPr/>
          </a:p>
        </p:txBody>
      </p:sp>
      <p:pic>
        <p:nvPicPr>
          <p:cNvPr id="5" name="Google Shape;154;p29"/>
          <p:cNvPicPr preferRelativeResize="0"/>
          <p:nvPr/>
        </p:nvPicPr>
        <p:blipFill>
          <a:blip r:embed="rId3">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Paragraph 3</a:t>
            </a:r>
            <a:endParaRPr dirty="0"/>
          </a:p>
        </p:txBody>
      </p:sp>
      <p:sp>
        <p:nvSpPr>
          <p:cNvPr id="201" name="Google Shape;201;p35"/>
          <p:cNvSpPr txBox="1">
            <a:spLocks noGrp="1"/>
          </p:cNvSpPr>
          <p:nvPr>
            <p:ph type="body" idx="1"/>
          </p:nvPr>
        </p:nvSpPr>
        <p:spPr>
          <a:xfrm>
            <a:off x="311699" y="1107866"/>
            <a:ext cx="4956961" cy="39063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650" dirty="0"/>
              <a:t>Child labor is still common in many farm areas. As much as 30 percent of Northern California’s garlic harvesters are underage children. Kids as young as six years old have voted in states, conducted union elections, since they qualified as workers. Some 800,000 underage children work with their families, harvesting crops across America. Babies born to </a:t>
            </a:r>
            <a:r>
              <a:rPr lang="en" sz="1650" b="1" dirty="0"/>
              <a:t>migrant</a:t>
            </a:r>
            <a:r>
              <a:rPr lang="en" sz="1650" dirty="0"/>
              <a:t> workers suffer 25 percent higher infant </a:t>
            </a:r>
            <a:r>
              <a:rPr lang="en" sz="1650" b="1" dirty="0"/>
              <a:t>mortality</a:t>
            </a:r>
            <a:r>
              <a:rPr lang="en" sz="1650" dirty="0"/>
              <a:t> rates than the rest of the population. Malnutrition among migrant workers’ children is 10 times higher than the national rate. Farm workers’ average life expectancy is still 49 years,compared to 73 years for the average American.</a:t>
            </a:r>
            <a:endParaRPr sz="1650" dirty="0"/>
          </a:p>
        </p:txBody>
      </p:sp>
      <p:sp>
        <p:nvSpPr>
          <p:cNvPr id="202" name="Google Shape;202;p35"/>
          <p:cNvSpPr txBox="1"/>
          <p:nvPr/>
        </p:nvSpPr>
        <p:spPr>
          <a:xfrm>
            <a:off x="5344886" y="1152475"/>
            <a:ext cx="3656264" cy="3906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r>
              <a:rPr lang="en" sz="2200" b="1" dirty="0">
                <a:latin typeface="Century Gothic"/>
                <a:ea typeface="Century Gothic"/>
                <a:cs typeface="Century Gothic"/>
                <a:sym typeface="Century Gothic"/>
              </a:rPr>
              <a:t>Turn and Talk:</a:t>
            </a:r>
            <a:endParaRPr sz="2200" b="1" dirty="0">
              <a:latin typeface="Century Gothic"/>
              <a:ea typeface="Century Gothic"/>
              <a:cs typeface="Century Gothic"/>
              <a:sym typeface="Century Gothic"/>
            </a:endParaRPr>
          </a:p>
          <a:p>
            <a:pPr marL="0" lvl="0" indent="0">
              <a:spcBef>
                <a:spcPts val="0"/>
              </a:spcBef>
              <a:spcAft>
                <a:spcPts val="0"/>
              </a:spcAft>
              <a:buNone/>
            </a:pPr>
            <a:endParaRPr sz="2200" dirty="0">
              <a:latin typeface="Century Gothic"/>
              <a:ea typeface="Century Gothic"/>
              <a:cs typeface="Century Gothic"/>
              <a:sym typeface="Century Gothic"/>
            </a:endParaRPr>
          </a:p>
          <a:p>
            <a:pPr marL="914400" lvl="0" indent="-381000" rtl="0">
              <a:spcBef>
                <a:spcPts val="0"/>
              </a:spcBef>
              <a:spcAft>
                <a:spcPts val="0"/>
              </a:spcAft>
              <a:buClr>
                <a:schemeClr val="dk1"/>
              </a:buClr>
              <a:buSzPts val="2400"/>
              <a:buFont typeface="Century Gothic"/>
              <a:buAutoNum type="arabicPeriod"/>
            </a:pPr>
            <a:r>
              <a:rPr lang="en" sz="2200" dirty="0">
                <a:solidFill>
                  <a:schemeClr val="dk1"/>
                </a:solidFill>
                <a:latin typeface="Century Gothic"/>
                <a:ea typeface="Century Gothic"/>
                <a:cs typeface="Century Gothic"/>
                <a:sym typeface="Century Gothic"/>
              </a:rPr>
              <a:t>What rhetorical tool is he using? </a:t>
            </a:r>
          </a:p>
          <a:p>
            <a:pPr marL="914400" lvl="0" indent="-381000" rtl="0">
              <a:spcBef>
                <a:spcPts val="0"/>
              </a:spcBef>
              <a:spcAft>
                <a:spcPts val="0"/>
              </a:spcAft>
              <a:buClr>
                <a:schemeClr val="dk1"/>
              </a:buClr>
              <a:buSzPts val="2400"/>
              <a:buFont typeface="Century Gothic"/>
              <a:buAutoNum type="arabicPeriod"/>
            </a:pPr>
            <a:endParaRPr lang="en" sz="2200" dirty="0">
              <a:solidFill>
                <a:schemeClr val="dk1"/>
              </a:solidFill>
              <a:latin typeface="Century Gothic"/>
              <a:ea typeface="Century Gothic"/>
              <a:cs typeface="Century Gothic"/>
              <a:sym typeface="Century Gothic"/>
            </a:endParaRPr>
          </a:p>
          <a:p>
            <a:pPr marL="914400" lvl="0" indent="-381000" rtl="0">
              <a:spcBef>
                <a:spcPts val="0"/>
              </a:spcBef>
              <a:spcAft>
                <a:spcPts val="0"/>
              </a:spcAft>
              <a:buClr>
                <a:schemeClr val="dk1"/>
              </a:buClr>
              <a:buSzPts val="2400"/>
              <a:buFont typeface="Century Gothic"/>
              <a:buAutoNum type="arabicPeriod"/>
            </a:pPr>
            <a:r>
              <a:rPr lang="en" sz="2200" dirty="0">
                <a:solidFill>
                  <a:schemeClr val="dk1"/>
                </a:solidFill>
                <a:latin typeface="Century Gothic"/>
                <a:ea typeface="Century Gothic"/>
                <a:cs typeface="Century Gothic"/>
                <a:sym typeface="Century Gothic"/>
              </a:rPr>
              <a:t>How do you know? </a:t>
            </a:r>
          </a:p>
          <a:p>
            <a:pPr marL="914400" lvl="0" indent="-381000" rtl="0">
              <a:spcBef>
                <a:spcPts val="0"/>
              </a:spcBef>
              <a:spcAft>
                <a:spcPts val="0"/>
              </a:spcAft>
              <a:buClr>
                <a:schemeClr val="dk1"/>
              </a:buClr>
              <a:buSzPts val="2400"/>
              <a:buFont typeface="Century Gothic"/>
              <a:buAutoNum type="arabicPeriod"/>
            </a:pPr>
            <a:endParaRPr lang="en" sz="2200" dirty="0">
              <a:solidFill>
                <a:schemeClr val="dk1"/>
              </a:solidFill>
              <a:latin typeface="Century Gothic"/>
              <a:ea typeface="Century Gothic"/>
              <a:cs typeface="Century Gothic"/>
              <a:sym typeface="Century Gothic"/>
            </a:endParaRPr>
          </a:p>
          <a:p>
            <a:pPr marL="914400" lvl="0" indent="-381000" rtl="0">
              <a:spcBef>
                <a:spcPts val="0"/>
              </a:spcBef>
              <a:spcAft>
                <a:spcPts val="0"/>
              </a:spcAft>
              <a:buClr>
                <a:schemeClr val="dk1"/>
              </a:buClr>
              <a:buSzPts val="2400"/>
              <a:buFont typeface="Century Gothic"/>
              <a:buAutoNum type="arabicPeriod"/>
            </a:pPr>
            <a:r>
              <a:rPr lang="en" sz="2200" dirty="0">
                <a:solidFill>
                  <a:schemeClr val="dk1"/>
                </a:solidFill>
                <a:latin typeface="Century Gothic"/>
                <a:ea typeface="Century Gothic"/>
                <a:cs typeface="Century Gothic"/>
                <a:sym typeface="Century Gothic"/>
              </a:rPr>
              <a:t>What do these tools do?</a:t>
            </a:r>
            <a:endParaRPr sz="2200" dirty="0">
              <a:solidFill>
                <a:schemeClr val="dk1"/>
              </a:solidFill>
              <a:latin typeface="Century Gothic"/>
              <a:ea typeface="Century Gothic"/>
              <a:cs typeface="Century Gothic"/>
              <a:sym typeface="Century Gothic"/>
            </a:endParaRPr>
          </a:p>
        </p:txBody>
      </p:sp>
      <p:pic>
        <p:nvPicPr>
          <p:cNvPr id="203" name="Google Shape;203;p35"/>
          <p:cNvPicPr preferRelativeResize="0"/>
          <p:nvPr/>
        </p:nvPicPr>
        <p:blipFill>
          <a:blip r:embed="rId3">
            <a:alphaModFix/>
          </a:blip>
          <a:stretch>
            <a:fillRect/>
          </a:stretch>
        </p:blipFill>
        <p:spPr>
          <a:xfrm>
            <a:off x="8428450" y="4551046"/>
            <a:ext cx="572700" cy="572700"/>
          </a:xfrm>
          <a:prstGeom prst="rect">
            <a:avLst/>
          </a:prstGeom>
          <a:noFill/>
          <a:ln>
            <a:noFill/>
          </a:ln>
        </p:spPr>
      </p:pic>
      <p:pic>
        <p:nvPicPr>
          <p:cNvPr id="7" name="Google Shape;154;p29"/>
          <p:cNvPicPr preferRelativeResize="0"/>
          <p:nvPr/>
        </p:nvPicPr>
        <p:blipFill>
          <a:blip r:embed="rId4">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Paragraph 5</a:t>
            </a:r>
            <a:endParaRPr dirty="0"/>
          </a:p>
        </p:txBody>
      </p:sp>
      <p:sp>
        <p:nvSpPr>
          <p:cNvPr id="210" name="Google Shape;210;p36"/>
          <p:cNvSpPr txBox="1">
            <a:spLocks noGrp="1"/>
          </p:cNvSpPr>
          <p:nvPr>
            <p:ph type="body" idx="1"/>
          </p:nvPr>
        </p:nvSpPr>
        <p:spPr>
          <a:xfrm>
            <a:off x="311700" y="1152475"/>
            <a:ext cx="5771700" cy="39063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550" dirty="0"/>
              <a:t>I’m not very different from anyone else who has ever tried to accomplish something with his life. My motivation comes from my personal life, from watching what my mother and father went through when I was growing up, from what we experienced as migrant workers in California. That dream, that vision grew from my own experience with racism, with hope, with a desire to be treated fairly, and to see my people treated as human beings and not as </a:t>
            </a:r>
            <a:r>
              <a:rPr lang="en" sz="1550" b="1" dirty="0"/>
              <a:t>chattel</a:t>
            </a:r>
            <a:r>
              <a:rPr lang="en" sz="1550" dirty="0"/>
              <a:t>. It grew from anger and rage, emotions I felt 40 years ago when people of my color were denied the right to see a movie or eat at a restaurant in many parts of California. It grew from the frustration and humiliation I felt as a boy who couldn’t understand how the growers could abuse and exploit f</a:t>
            </a:r>
            <a:r>
              <a:rPr lang="en-US" sz="1550" dirty="0"/>
              <a:t>a</a:t>
            </a:r>
            <a:r>
              <a:rPr lang="en" sz="1550" dirty="0"/>
              <a:t>rm workers when there were so many of us and so few of them.</a:t>
            </a:r>
            <a:endParaRPr sz="1550" dirty="0"/>
          </a:p>
          <a:p>
            <a:pPr marL="0" lvl="0" indent="0" rtl="0">
              <a:lnSpc>
                <a:spcPct val="100000"/>
              </a:lnSpc>
              <a:spcBef>
                <a:spcPts val="0"/>
              </a:spcBef>
              <a:spcAft>
                <a:spcPts val="0"/>
              </a:spcAft>
              <a:buNone/>
            </a:pPr>
            <a:endParaRPr sz="1200" dirty="0"/>
          </a:p>
          <a:p>
            <a:pPr marL="0" lvl="0" indent="0" rtl="0">
              <a:lnSpc>
                <a:spcPct val="100000"/>
              </a:lnSpc>
              <a:spcBef>
                <a:spcPts val="0"/>
              </a:spcBef>
              <a:spcAft>
                <a:spcPts val="0"/>
              </a:spcAft>
              <a:buNone/>
            </a:pPr>
            <a:r>
              <a:rPr lang="en" sz="1200" dirty="0"/>
              <a:t> </a:t>
            </a:r>
            <a:endParaRPr sz="1200" dirty="0"/>
          </a:p>
          <a:p>
            <a:pPr marL="0" lvl="0" indent="0" rtl="0">
              <a:lnSpc>
                <a:spcPct val="100000"/>
              </a:lnSpc>
              <a:spcBef>
                <a:spcPts val="0"/>
              </a:spcBef>
              <a:spcAft>
                <a:spcPts val="0"/>
              </a:spcAft>
              <a:buNone/>
            </a:pPr>
            <a:endParaRPr dirty="0"/>
          </a:p>
        </p:txBody>
      </p:sp>
      <p:sp>
        <p:nvSpPr>
          <p:cNvPr id="211" name="Google Shape;211;p36"/>
          <p:cNvSpPr txBox="1"/>
          <p:nvPr/>
        </p:nvSpPr>
        <p:spPr>
          <a:xfrm>
            <a:off x="6193971" y="1152475"/>
            <a:ext cx="2764972" cy="3906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b="1" dirty="0">
                <a:solidFill>
                  <a:schemeClr val="dk1"/>
                </a:solidFill>
                <a:latin typeface="Century Gothic"/>
                <a:ea typeface="Century Gothic"/>
                <a:cs typeface="Century Gothic"/>
                <a:sym typeface="Century Gothic"/>
              </a:rPr>
              <a:t>How does this paragraph establish Chávez as a credible, or trustworthy, speaker?</a:t>
            </a:r>
            <a:endParaRPr sz="2400" b="1" dirty="0">
              <a:solidFill>
                <a:schemeClr val="dk1"/>
              </a:solidFill>
              <a:latin typeface="Century Gothic"/>
              <a:ea typeface="Century Gothic"/>
              <a:cs typeface="Century Gothic"/>
              <a:sym typeface="Century Gothic"/>
            </a:endParaRPr>
          </a:p>
        </p:txBody>
      </p:sp>
      <p:pic>
        <p:nvPicPr>
          <p:cNvPr id="6" name="Google Shape;154;p29"/>
          <p:cNvPicPr preferRelativeResize="0"/>
          <p:nvPr/>
        </p:nvPicPr>
        <p:blipFill>
          <a:blip r:embed="rId3">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Paragraph 8</a:t>
            </a:r>
            <a:endParaRPr dirty="0"/>
          </a:p>
        </p:txBody>
      </p:sp>
      <p:sp>
        <p:nvSpPr>
          <p:cNvPr id="218" name="Google Shape;218;p37"/>
          <p:cNvSpPr txBox="1">
            <a:spLocks noGrp="1"/>
          </p:cNvSpPr>
          <p:nvPr>
            <p:ph type="body" idx="1"/>
          </p:nvPr>
        </p:nvSpPr>
        <p:spPr>
          <a:xfrm>
            <a:off x="145399" y="1152475"/>
            <a:ext cx="4764057" cy="39063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600" dirty="0"/>
              <a:t>All Hispanics, urban and rural, young and old, are connected to the farm workers’ experience. We had all lived through the fields, or our parents had. We shared that common humiliation. How could we progress as a people even if we lived in cities, while the farm workers, man and women of our color, were condemned to a life without pride? How could we progress as a people while the farm workers, who symbolized our history in this land, were denied self-respect? How could our people believe that their children could become lawyers and doctors and judges and business people while this shame, this injustice, was permitted to continue?</a:t>
            </a:r>
            <a:endParaRPr sz="1600" dirty="0"/>
          </a:p>
          <a:p>
            <a:pPr marL="0" lvl="0" indent="0" rtl="0">
              <a:lnSpc>
                <a:spcPct val="100000"/>
              </a:lnSpc>
              <a:spcBef>
                <a:spcPts val="0"/>
              </a:spcBef>
              <a:spcAft>
                <a:spcPts val="0"/>
              </a:spcAft>
              <a:buNone/>
            </a:pPr>
            <a:endParaRPr sz="1200" dirty="0"/>
          </a:p>
          <a:p>
            <a:pPr marL="0" lvl="0" indent="0" rtl="0">
              <a:lnSpc>
                <a:spcPct val="100000"/>
              </a:lnSpc>
              <a:spcBef>
                <a:spcPts val="0"/>
              </a:spcBef>
              <a:spcAft>
                <a:spcPts val="0"/>
              </a:spcAft>
              <a:buNone/>
            </a:pPr>
            <a:endParaRPr dirty="0"/>
          </a:p>
        </p:txBody>
      </p:sp>
      <p:sp>
        <p:nvSpPr>
          <p:cNvPr id="219" name="Google Shape;219;p37"/>
          <p:cNvSpPr txBox="1"/>
          <p:nvPr/>
        </p:nvSpPr>
        <p:spPr>
          <a:xfrm>
            <a:off x="5088975" y="1152475"/>
            <a:ext cx="3889500" cy="3906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 sz="1800" b="1" dirty="0">
                <a:solidFill>
                  <a:schemeClr val="dk1"/>
                </a:solidFill>
                <a:latin typeface="Century Gothic"/>
                <a:ea typeface="Century Gothic"/>
                <a:cs typeface="Century Gothic"/>
                <a:sym typeface="Century Gothic"/>
              </a:rPr>
              <a:t>Think-Pair-Share</a:t>
            </a: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700" b="1"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700" dirty="0">
                <a:solidFill>
                  <a:schemeClr val="dk1"/>
                </a:solidFill>
                <a:latin typeface="Century Gothic"/>
                <a:ea typeface="Century Gothic"/>
                <a:cs typeface="Century Gothic"/>
                <a:sym typeface="Century Gothic"/>
              </a:rPr>
              <a:t>Reread paragraph 8 aloud, with emotion.</a:t>
            </a:r>
            <a:endParaRPr sz="17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700" dirty="0">
                <a:solidFill>
                  <a:schemeClr val="dk1"/>
                </a:solidFill>
                <a:latin typeface="Century Gothic"/>
                <a:ea typeface="Century Gothic"/>
                <a:cs typeface="Century Gothic"/>
                <a:sym typeface="Century Gothic"/>
              </a:rPr>
              <a:t>Why does Chávez argue that it is logical for the Hispanic movement to start with the farmworkers?</a:t>
            </a:r>
            <a:endParaRPr sz="17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700" dirty="0">
                <a:solidFill>
                  <a:schemeClr val="dk1"/>
                </a:solidFill>
                <a:latin typeface="Century Gothic"/>
                <a:ea typeface="Century Gothic"/>
                <a:cs typeface="Century Gothic"/>
                <a:sym typeface="Century Gothic"/>
              </a:rPr>
              <a:t>How does asking a series of questions help him develop his claim?</a:t>
            </a:r>
            <a:endParaRPr sz="17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700" dirty="0">
                <a:solidFill>
                  <a:schemeClr val="dk1"/>
                </a:solidFill>
                <a:latin typeface="Century Gothic"/>
                <a:ea typeface="Century Gothic"/>
                <a:cs typeface="Century Gothic"/>
                <a:sym typeface="Century Gothic"/>
              </a:rPr>
              <a:t>What other strategies from the Rhetoric Toolbox do you see in this paragraph? </a:t>
            </a:r>
            <a:endParaRPr sz="17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1800" b="1" dirty="0">
              <a:solidFill>
                <a:schemeClr val="dk1"/>
              </a:solidFill>
              <a:latin typeface="Century Gothic"/>
              <a:ea typeface="Century Gothic"/>
              <a:cs typeface="Century Gothic"/>
              <a:sym typeface="Century Gothic"/>
            </a:endParaRPr>
          </a:p>
        </p:txBody>
      </p:sp>
      <p:pic>
        <p:nvPicPr>
          <p:cNvPr id="220" name="Google Shape;220;p37"/>
          <p:cNvPicPr preferRelativeResize="0"/>
          <p:nvPr/>
        </p:nvPicPr>
        <p:blipFill>
          <a:blip r:embed="rId3">
            <a:alphaModFix/>
          </a:blip>
          <a:stretch>
            <a:fillRect/>
          </a:stretch>
        </p:blipFill>
        <p:spPr>
          <a:xfrm>
            <a:off x="8516613" y="4561114"/>
            <a:ext cx="520275" cy="497661"/>
          </a:xfrm>
          <a:prstGeom prst="rect">
            <a:avLst/>
          </a:prstGeom>
          <a:noFill/>
          <a:ln>
            <a:noFill/>
          </a:ln>
        </p:spPr>
      </p:pic>
      <p:pic>
        <p:nvPicPr>
          <p:cNvPr id="7" name="Google Shape;154;p29"/>
          <p:cNvPicPr preferRelativeResize="0"/>
          <p:nvPr/>
        </p:nvPicPr>
        <p:blipFill>
          <a:blip r:embed="rId4">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Let’s look at Paragraph 9</a:t>
            </a:r>
            <a:endParaRPr b="1"/>
          </a:p>
        </p:txBody>
      </p:sp>
      <p:sp>
        <p:nvSpPr>
          <p:cNvPr id="227" name="Google Shape;227;p38"/>
          <p:cNvSpPr txBox="1">
            <a:spLocks noGrp="1"/>
          </p:cNvSpPr>
          <p:nvPr>
            <p:ph type="body" idx="1"/>
          </p:nvPr>
        </p:nvSpPr>
        <p:spPr>
          <a:xfrm>
            <a:off x="311700" y="1219200"/>
            <a:ext cx="5357100" cy="3810554"/>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600" dirty="0"/>
              <a:t>Those who attack our union often say it’s not really a union. It’s something else, a social movement, a civil rights movement – it’s something dangerous. They’re half right. The United Farm Workers is first and foremost a union, a union like any other, a union that either produces for its members on the bread-and-butter issues or doesn’t survive. But the UFW has always been something more than a union, although it’s never been dangerous, if you believe in the Bill of Rights. The UFW was the beginning. We attacked that historical source of shame and infamy that our people in this country lived with. We attacked that injustice, not by complaining, not by seeking handouts, not by becoming soldiers in the war on poverty; we organized</a:t>
            </a:r>
            <a:r>
              <a:rPr lang="en" sz="1400" dirty="0"/>
              <a:t>.</a:t>
            </a:r>
            <a:endParaRPr sz="1400" dirty="0"/>
          </a:p>
          <a:p>
            <a:pPr marL="0" lvl="0" indent="0" rtl="0">
              <a:lnSpc>
                <a:spcPct val="100000"/>
              </a:lnSpc>
              <a:spcBef>
                <a:spcPts val="0"/>
              </a:spcBef>
              <a:spcAft>
                <a:spcPts val="0"/>
              </a:spcAft>
              <a:buNone/>
            </a:pPr>
            <a:endParaRPr sz="1600" dirty="0"/>
          </a:p>
          <a:p>
            <a:pPr marL="0" lvl="0" indent="0" rtl="0">
              <a:lnSpc>
                <a:spcPct val="100000"/>
              </a:lnSpc>
              <a:spcBef>
                <a:spcPts val="0"/>
              </a:spcBef>
              <a:spcAft>
                <a:spcPts val="0"/>
              </a:spcAft>
              <a:buNone/>
            </a:pPr>
            <a:endParaRPr sz="1200" dirty="0"/>
          </a:p>
          <a:p>
            <a:pPr marL="0" lvl="0" indent="0" rtl="0">
              <a:lnSpc>
                <a:spcPct val="100000"/>
              </a:lnSpc>
              <a:spcBef>
                <a:spcPts val="0"/>
              </a:spcBef>
              <a:spcAft>
                <a:spcPts val="0"/>
              </a:spcAft>
              <a:buNone/>
            </a:pPr>
            <a:endParaRPr dirty="0"/>
          </a:p>
        </p:txBody>
      </p:sp>
      <p:sp>
        <p:nvSpPr>
          <p:cNvPr id="228" name="Google Shape;228;p38"/>
          <p:cNvSpPr txBox="1"/>
          <p:nvPr/>
        </p:nvSpPr>
        <p:spPr>
          <a:xfrm>
            <a:off x="5840100" y="1219200"/>
            <a:ext cx="2992200" cy="3810554"/>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 sz="2000" b="1" dirty="0">
                <a:solidFill>
                  <a:schemeClr val="dk1"/>
                </a:solidFill>
                <a:latin typeface="Century Gothic"/>
                <a:ea typeface="Century Gothic"/>
                <a:cs typeface="Century Gothic"/>
                <a:sym typeface="Century Gothic"/>
              </a:rPr>
              <a:t>As the teacher reads aloud, read silently. </a:t>
            </a:r>
            <a:endParaRPr sz="20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6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Identify counterclaim.</a:t>
            </a:r>
          </a:p>
          <a:p>
            <a:pPr marL="457200" lvl="0" indent="-342900" rtl="0">
              <a:spcBef>
                <a:spcPts val="0"/>
              </a:spcBef>
              <a:spcAft>
                <a:spcPts val="0"/>
              </a:spcAft>
              <a:buClr>
                <a:schemeClr val="dk1"/>
              </a:buClr>
              <a:buSzPts val="1800"/>
              <a:buFont typeface="Century Gothic"/>
              <a:buAutoNum type="arabicPeriod"/>
            </a:pPr>
            <a:endParaRPr lang="en"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Why does Chávez do this?</a:t>
            </a:r>
          </a:p>
          <a:p>
            <a:pPr marL="457200" lvl="0" indent="-342900" rtl="0">
              <a:spcBef>
                <a:spcPts val="0"/>
              </a:spcBef>
              <a:spcAft>
                <a:spcPts val="0"/>
              </a:spcAft>
              <a:buClr>
                <a:schemeClr val="dk1"/>
              </a:buClr>
              <a:buSzPts val="1800"/>
              <a:buFont typeface="Century Gothic"/>
              <a:buAutoNum type="arabicPeriod"/>
            </a:pPr>
            <a:endParaRPr lang="en"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How does this affect the audience’s perception of him?</a:t>
            </a: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1800" b="1" dirty="0">
              <a:solidFill>
                <a:schemeClr val="dk1"/>
              </a:solidFill>
              <a:latin typeface="Century Gothic"/>
              <a:ea typeface="Century Gothic"/>
              <a:cs typeface="Century Gothic"/>
              <a:sym typeface="Century Gothic"/>
            </a:endParaRPr>
          </a:p>
        </p:txBody>
      </p:sp>
      <p:pic>
        <p:nvPicPr>
          <p:cNvPr id="6" name="Google Shape;154;p29"/>
          <p:cNvPicPr preferRelativeResize="0"/>
          <p:nvPr/>
        </p:nvPicPr>
        <p:blipFill>
          <a:blip r:embed="rId3">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9"/>
          <p:cNvSpPr txBox="1">
            <a:spLocks noGrp="1"/>
          </p:cNvSpPr>
          <p:nvPr>
            <p:ph type="title"/>
          </p:nvPr>
        </p:nvSpPr>
        <p:spPr>
          <a:xfrm>
            <a:off x="311700" y="237225"/>
            <a:ext cx="8520600" cy="582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closely</a:t>
            </a:r>
            <a:endParaRPr dirty="0"/>
          </a:p>
        </p:txBody>
      </p:sp>
      <p:graphicFrame>
        <p:nvGraphicFramePr>
          <p:cNvPr id="235" name="Google Shape;235;p39"/>
          <p:cNvGraphicFramePr/>
          <p:nvPr>
            <p:extLst>
              <p:ext uri="{D42A27DB-BD31-4B8C-83A1-F6EECF244321}">
                <p14:modId xmlns:p14="http://schemas.microsoft.com/office/powerpoint/2010/main" val="2815355394"/>
              </p:ext>
            </p:extLst>
          </p:nvPr>
        </p:nvGraphicFramePr>
        <p:xfrm>
          <a:off x="207589" y="1120162"/>
          <a:ext cx="8718697" cy="3897974"/>
        </p:xfrm>
        <a:graphic>
          <a:graphicData uri="http://schemas.openxmlformats.org/drawingml/2006/table">
            <a:tbl>
              <a:tblPr>
                <a:noFill/>
                <a:tableStyleId>{D82EF163-1919-4A1A-A05E-D899D5E1E7FA}</a:tableStyleId>
              </a:tblPr>
              <a:tblGrid>
                <a:gridCol w="8718697">
                  <a:extLst>
                    <a:ext uri="{9D8B030D-6E8A-4147-A177-3AD203B41FA5}">
                      <a16:colId xmlns:a16="http://schemas.microsoft.com/office/drawing/2014/main" val="20000"/>
                    </a:ext>
                  </a:extLst>
                </a:gridCol>
              </a:tblGrid>
              <a:tr h="556875">
                <a:tc>
                  <a:txBody>
                    <a:bodyPr/>
                    <a:lstStyle/>
                    <a:p>
                      <a:pPr marL="0" lvl="0" indent="0" rtl="0">
                        <a:spcBef>
                          <a:spcPts val="0"/>
                        </a:spcBef>
                        <a:spcAft>
                          <a:spcPts val="0"/>
                        </a:spcAft>
                        <a:buNone/>
                      </a:pPr>
                      <a:r>
                        <a:rPr lang="en" sz="1400" b="1" dirty="0">
                          <a:solidFill>
                            <a:schemeClr val="dk1"/>
                          </a:solidFill>
                          <a:latin typeface="Century Gothic"/>
                          <a:ea typeface="Century Gothic"/>
                          <a:cs typeface="Century Gothic"/>
                          <a:sym typeface="Century Gothic"/>
                        </a:rPr>
                        <a:t>Write the answer to each question in the left-hand margin of the text. Be brief; you do not need to use complete sentences.</a:t>
                      </a:r>
                      <a:endParaRPr sz="1400" b="1"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582450">
                <a:tc>
                  <a:txBody>
                    <a:bodyPr/>
                    <a:lstStyle/>
                    <a:p>
                      <a:pPr marL="0" lvl="0" indent="0" rtl="0">
                        <a:spcBef>
                          <a:spcPts val="0"/>
                        </a:spcBef>
                        <a:spcAft>
                          <a:spcPts val="0"/>
                        </a:spcAft>
                        <a:buNone/>
                      </a:pPr>
                      <a:r>
                        <a:rPr lang="en" sz="1400" i="1" dirty="0">
                          <a:latin typeface="Century Gothic"/>
                          <a:ea typeface="Century Gothic"/>
                          <a:cs typeface="Century Gothic"/>
                          <a:sym typeface="Century Gothic"/>
                        </a:rPr>
                        <a:t>After reading P11 and 12:</a:t>
                      </a:r>
                      <a:endParaRPr sz="1400" i="1" dirty="0">
                        <a:latin typeface="Century Gothic"/>
                        <a:ea typeface="Century Gothic"/>
                        <a:cs typeface="Century Gothic"/>
                        <a:sym typeface="Century Gothic"/>
                      </a:endParaRPr>
                    </a:p>
                    <a:p>
                      <a:pPr marL="0" lvl="0" indent="0" rtl="0">
                        <a:spcBef>
                          <a:spcPts val="0"/>
                        </a:spcBef>
                        <a:spcAft>
                          <a:spcPts val="0"/>
                        </a:spcAft>
                        <a:buNone/>
                      </a:pPr>
                      <a:r>
                        <a:rPr lang="en" sz="1400" dirty="0">
                          <a:latin typeface="Century Gothic"/>
                          <a:ea typeface="Century Gothic"/>
                          <a:cs typeface="Century Gothic"/>
                          <a:sym typeface="Century Gothic"/>
                        </a:rPr>
                        <a:t>How did the UFW affect other Hispanics from all walks of life?</a:t>
                      </a:r>
                      <a:endParaRPr sz="14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99054">
                <a:tc>
                  <a:txBody>
                    <a:bodyPr/>
                    <a:lstStyle/>
                    <a:p>
                      <a:pPr marL="0" lvl="0" indent="0" rtl="0">
                        <a:spcBef>
                          <a:spcPts val="0"/>
                        </a:spcBef>
                        <a:spcAft>
                          <a:spcPts val="0"/>
                        </a:spcAft>
                        <a:buNone/>
                      </a:pPr>
                      <a:r>
                        <a:rPr lang="en" sz="1400" i="1" dirty="0">
                          <a:latin typeface="Century Gothic"/>
                          <a:ea typeface="Century Gothic"/>
                          <a:cs typeface="Century Gothic"/>
                          <a:sym typeface="Century Gothic"/>
                        </a:rPr>
                        <a:t>After reading P13:</a:t>
                      </a:r>
                      <a:endParaRPr sz="1400" i="1" dirty="0">
                        <a:latin typeface="Century Gothic"/>
                        <a:ea typeface="Century Gothic"/>
                        <a:cs typeface="Century Gothic"/>
                        <a:sym typeface="Century Gothic"/>
                      </a:endParaRPr>
                    </a:p>
                    <a:p>
                      <a:pPr marL="0" lvl="0" indent="0" rtl="0">
                        <a:spcBef>
                          <a:spcPts val="0"/>
                        </a:spcBef>
                        <a:spcAft>
                          <a:spcPts val="0"/>
                        </a:spcAft>
                        <a:buNone/>
                      </a:pPr>
                      <a:r>
                        <a:rPr lang="en" sz="1400" dirty="0">
                          <a:latin typeface="Century Gothic"/>
                          <a:ea typeface="Century Gothic"/>
                          <a:cs typeface="Century Gothic"/>
                          <a:sym typeface="Century Gothic"/>
                        </a:rPr>
                        <a:t>What is the counterclaim here? What do you expect him to say to dispute this counterclaim in P14?</a:t>
                      </a:r>
                      <a:endParaRPr sz="14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578428">
                <a:tc>
                  <a:txBody>
                    <a:bodyPr/>
                    <a:lstStyle/>
                    <a:p>
                      <a:pPr marL="0" lvl="0" indent="0" rtl="0">
                        <a:spcBef>
                          <a:spcPts val="0"/>
                        </a:spcBef>
                        <a:spcAft>
                          <a:spcPts val="0"/>
                        </a:spcAft>
                        <a:buNone/>
                      </a:pPr>
                      <a:r>
                        <a:rPr lang="en" sz="1400" i="1" dirty="0">
                          <a:latin typeface="Century Gothic"/>
                          <a:ea typeface="Century Gothic"/>
                          <a:cs typeface="Century Gothic"/>
                          <a:sym typeface="Century Gothic"/>
                        </a:rPr>
                        <a:t>After reading P14:</a:t>
                      </a:r>
                      <a:endParaRPr sz="1400" i="1" dirty="0">
                        <a:latin typeface="Century Gothic"/>
                        <a:ea typeface="Century Gothic"/>
                        <a:cs typeface="Century Gothic"/>
                        <a:sym typeface="Century Gothic"/>
                      </a:endParaRPr>
                    </a:p>
                    <a:p>
                      <a:pPr marL="0" lvl="0" indent="0">
                        <a:spcBef>
                          <a:spcPts val="0"/>
                        </a:spcBef>
                        <a:spcAft>
                          <a:spcPts val="0"/>
                        </a:spcAft>
                        <a:buNone/>
                      </a:pPr>
                      <a:r>
                        <a:rPr lang="en" sz="1400" dirty="0">
                          <a:latin typeface="Century Gothic"/>
                          <a:ea typeface="Century Gothic"/>
                          <a:cs typeface="Century Gothic"/>
                          <a:sym typeface="Century Gothic"/>
                        </a:rPr>
                        <a:t>This paragraph explains the accomplishments of the UFW. List three accomplishments,</a:t>
                      </a:r>
                      <a:endParaRPr sz="1400" dirty="0">
                        <a:latin typeface="Century Gothic"/>
                        <a:ea typeface="Century Gothic"/>
                        <a:cs typeface="Century Gothic"/>
                        <a:sym typeface="Century Gothic"/>
                      </a:endParaRPr>
                    </a:p>
                    <a:p>
                      <a:pPr marL="0" lvl="0" indent="0" rtl="0">
                        <a:spcBef>
                          <a:spcPts val="0"/>
                        </a:spcBef>
                        <a:spcAft>
                          <a:spcPts val="0"/>
                        </a:spcAft>
                        <a:buNone/>
                      </a:pPr>
                      <a:r>
                        <a:rPr lang="en" sz="1400" dirty="0">
                          <a:latin typeface="Century Gothic"/>
                          <a:ea typeface="Century Gothic"/>
                          <a:cs typeface="Century Gothic"/>
                          <a:sym typeface="Century Gothic"/>
                        </a:rPr>
                        <a:t>considering both tangible (things you can see and hear) and intangible (how people feel) accomplishments.</a:t>
                      </a:r>
                      <a:endParaRPr sz="1400" dirty="0">
                        <a:latin typeface="Century Gothic"/>
                        <a:ea typeface="Century Gothic"/>
                        <a:cs typeface="Century Gothic"/>
                        <a:sym typeface="Century Gothic"/>
                      </a:endParaRPr>
                    </a:p>
                    <a:p>
                      <a:pPr marL="0" lvl="0" indent="0" rtl="0">
                        <a:spcBef>
                          <a:spcPts val="0"/>
                        </a:spcBef>
                        <a:spcAft>
                          <a:spcPts val="0"/>
                        </a:spcAft>
                        <a:buNone/>
                      </a:pPr>
                      <a:endParaRPr sz="1400" dirty="0">
                        <a:latin typeface="Century Gothic"/>
                        <a:ea typeface="Century Gothic"/>
                        <a:cs typeface="Century Gothic"/>
                        <a:sym typeface="Century Gothic"/>
                      </a:endParaRPr>
                    </a:p>
                    <a:p>
                      <a:pPr marL="0" lvl="0" indent="0" rtl="0">
                        <a:spcBef>
                          <a:spcPts val="0"/>
                        </a:spcBef>
                        <a:spcAft>
                          <a:spcPts val="0"/>
                        </a:spcAft>
                        <a:buNone/>
                      </a:pPr>
                      <a:r>
                        <a:rPr lang="en" sz="1400" dirty="0">
                          <a:latin typeface="Century Gothic"/>
                          <a:ea typeface="Century Gothic"/>
                          <a:cs typeface="Century Gothic"/>
                          <a:sym typeface="Century Gothic"/>
                        </a:rPr>
                        <a:t>Mark the rhetorical question. In the right margins, write down how this question helps him develop his claim.</a:t>
                      </a:r>
                      <a:endParaRPr sz="14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56875">
                <a:tc>
                  <a:txBody>
                    <a:bodyPr/>
                    <a:lstStyle/>
                    <a:p>
                      <a:pPr marL="0" lvl="0" indent="0">
                        <a:spcBef>
                          <a:spcPts val="0"/>
                        </a:spcBef>
                        <a:spcAft>
                          <a:spcPts val="0"/>
                        </a:spcAft>
                        <a:buClr>
                          <a:schemeClr val="dk1"/>
                        </a:buClr>
                        <a:buSzPts val="1100"/>
                        <a:buFont typeface="Arial"/>
                        <a:buNone/>
                      </a:pPr>
                      <a:r>
                        <a:rPr lang="en" sz="1400" i="1" dirty="0">
                          <a:solidFill>
                            <a:schemeClr val="dk1"/>
                          </a:solidFill>
                          <a:latin typeface="Century Gothic"/>
                          <a:ea typeface="Century Gothic"/>
                          <a:cs typeface="Century Gothic"/>
                          <a:sym typeface="Century Gothic"/>
                        </a:rPr>
                        <a:t>After reading P15:</a:t>
                      </a:r>
                      <a:endParaRPr sz="1400" i="1"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400" dirty="0">
                          <a:solidFill>
                            <a:schemeClr val="dk1"/>
                          </a:solidFill>
                          <a:latin typeface="Century Gothic"/>
                          <a:ea typeface="Century Gothic"/>
                          <a:cs typeface="Century Gothic"/>
                          <a:sym typeface="Century Gothic"/>
                        </a:rPr>
                        <a:t>What will be the future of the UFW?</a:t>
                      </a:r>
                      <a:endParaRPr sz="14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5" name="Google Shape;154;p29"/>
          <p:cNvPicPr preferRelativeResize="0"/>
          <p:nvPr/>
        </p:nvPicPr>
        <p:blipFill>
          <a:blip r:embed="rId3">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0"/>
          <p:cNvSpPr txBox="1">
            <a:spLocks noGrp="1"/>
          </p:cNvSpPr>
          <p:nvPr>
            <p:ph type="title"/>
          </p:nvPr>
        </p:nvSpPr>
        <p:spPr>
          <a:xfrm>
            <a:off x="385025" y="334174"/>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Think-Pair-Share</a:t>
            </a:r>
            <a:endParaRPr dirty="0"/>
          </a:p>
        </p:txBody>
      </p:sp>
      <p:pic>
        <p:nvPicPr>
          <p:cNvPr id="242" name="Google Shape;242;p40"/>
          <p:cNvPicPr preferRelativeResize="0"/>
          <p:nvPr/>
        </p:nvPicPr>
        <p:blipFill>
          <a:blip r:embed="rId3">
            <a:alphaModFix/>
          </a:blip>
          <a:stretch>
            <a:fillRect/>
          </a:stretch>
        </p:blipFill>
        <p:spPr>
          <a:xfrm>
            <a:off x="8477314" y="4428057"/>
            <a:ext cx="572700" cy="572700"/>
          </a:xfrm>
          <a:prstGeom prst="rect">
            <a:avLst/>
          </a:prstGeom>
          <a:noFill/>
          <a:ln>
            <a:noFill/>
          </a:ln>
        </p:spPr>
      </p:pic>
      <p:sp>
        <p:nvSpPr>
          <p:cNvPr id="243" name="Google Shape;243;p40"/>
          <p:cNvSpPr txBox="1"/>
          <p:nvPr/>
        </p:nvSpPr>
        <p:spPr>
          <a:xfrm>
            <a:off x="385025" y="1308550"/>
            <a:ext cx="8030400" cy="3297000"/>
          </a:xfrm>
          <a:prstGeom prst="rect">
            <a:avLst/>
          </a:prstGeom>
          <a:noFill/>
          <a:ln>
            <a:noFill/>
          </a:ln>
        </p:spPr>
        <p:txBody>
          <a:bodyPr spcFirstLastPara="1" wrap="square" lIns="91425" tIns="91425" rIns="91425" bIns="91425" anchor="t" anchorCtr="0">
            <a:noAutofit/>
          </a:bodyPr>
          <a:lstStyle/>
          <a:p>
            <a:pPr marL="457200" lvl="0" indent="-381000" rtl="0">
              <a:spcBef>
                <a:spcPts val="0"/>
              </a:spcBef>
              <a:spcAft>
                <a:spcPts val="0"/>
              </a:spcAft>
              <a:buSzPts val="2400"/>
              <a:buFont typeface="Century Gothic"/>
              <a:buAutoNum type="arabicPeriod"/>
            </a:pPr>
            <a:r>
              <a:rPr lang="en" sz="2400" dirty="0">
                <a:solidFill>
                  <a:schemeClr val="dk1"/>
                </a:solidFill>
                <a:latin typeface="Century Gothic"/>
                <a:ea typeface="Century Gothic"/>
                <a:cs typeface="Century Gothic"/>
                <a:sym typeface="Century Gothic"/>
              </a:rPr>
              <a:t>What does Chávez’s speech suggest about how workers can affect working conditions?</a:t>
            </a:r>
          </a:p>
          <a:p>
            <a:pPr marL="457200" lvl="0" indent="-381000" rtl="0">
              <a:spcBef>
                <a:spcPts val="0"/>
              </a:spcBef>
              <a:spcAft>
                <a:spcPts val="0"/>
              </a:spcAft>
              <a:buSzPts val="2400"/>
              <a:buFont typeface="Century Gothic"/>
              <a:buAutoNum type="arabicPeriod"/>
            </a:pPr>
            <a:endParaRPr lang="en"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 sz="2400" dirty="0">
                <a:solidFill>
                  <a:schemeClr val="dk1"/>
                </a:solidFill>
                <a:latin typeface="Century Gothic"/>
                <a:ea typeface="Century Gothic"/>
                <a:cs typeface="Century Gothic"/>
                <a:sym typeface="Century Gothic"/>
              </a:rPr>
              <a:t>What would he say to Lyddie about her decision to sign the petition?</a:t>
            </a: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p:txBody>
      </p:sp>
      <p:pic>
        <p:nvPicPr>
          <p:cNvPr id="6" name="Google Shape;154;p29"/>
          <p:cNvPicPr preferRelativeResize="0"/>
          <p:nvPr/>
        </p:nvPicPr>
        <p:blipFill>
          <a:blip r:embed="rId4">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1"/>
          <p:cNvSpPr txBox="1">
            <a:spLocks noGrp="1"/>
          </p:cNvSpPr>
          <p:nvPr>
            <p:ph type="title"/>
          </p:nvPr>
        </p:nvSpPr>
        <p:spPr>
          <a:xfrm>
            <a:off x="311700" y="334174"/>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add to the </a:t>
            </a:r>
            <a:r>
              <a:rPr lang="en" b="1" dirty="0"/>
              <a:t>Agents of Change anchor chart</a:t>
            </a:r>
            <a:endParaRPr b="1" dirty="0"/>
          </a:p>
        </p:txBody>
      </p:sp>
      <p:graphicFrame>
        <p:nvGraphicFramePr>
          <p:cNvPr id="250" name="Google Shape;250;p41"/>
          <p:cNvGraphicFramePr/>
          <p:nvPr/>
        </p:nvGraphicFramePr>
        <p:xfrm>
          <a:off x="311700" y="1809750"/>
          <a:ext cx="8520600" cy="3118200"/>
        </p:xfrm>
        <a:graphic>
          <a:graphicData uri="http://schemas.openxmlformats.org/drawingml/2006/table">
            <a:tbl>
              <a:tblPr>
                <a:noFill/>
                <a:tableStyleId>{1FD59C85-F56C-4221-A062-AE237575E8E2}</a:tableStyleId>
              </a:tblPr>
              <a:tblGrid>
                <a:gridCol w="4260300">
                  <a:extLst>
                    <a:ext uri="{9D8B030D-6E8A-4147-A177-3AD203B41FA5}">
                      <a16:colId xmlns:a16="http://schemas.microsoft.com/office/drawing/2014/main" val="20000"/>
                    </a:ext>
                  </a:extLst>
                </a:gridCol>
                <a:gridCol w="4260300">
                  <a:extLst>
                    <a:ext uri="{9D8B030D-6E8A-4147-A177-3AD203B41FA5}">
                      <a16:colId xmlns:a16="http://schemas.microsoft.com/office/drawing/2014/main" val="20001"/>
                    </a:ext>
                  </a:extLst>
                </a:gridCol>
              </a:tblGrid>
              <a:tr h="488525">
                <a:tc>
                  <a:txBody>
                    <a:bodyPr/>
                    <a:lstStyle/>
                    <a:p>
                      <a:pPr marL="0" lvl="0" indent="0">
                        <a:spcBef>
                          <a:spcPts val="0"/>
                        </a:spcBef>
                        <a:spcAft>
                          <a:spcPts val="0"/>
                        </a:spcAft>
                        <a:buNone/>
                      </a:pPr>
                      <a:r>
                        <a:rPr lang="en" sz="1800" b="1">
                          <a:latin typeface="Century Gothic"/>
                          <a:ea typeface="Century Gothic"/>
                          <a:cs typeface="Century Gothic"/>
                          <a:sym typeface="Century Gothic"/>
                        </a:rPr>
                        <a:t>Workers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a:spcBef>
                          <a:spcPts val="0"/>
                        </a:spcBef>
                        <a:spcAft>
                          <a:spcPts val="0"/>
                        </a:spcAft>
                        <a:buNone/>
                      </a:pPr>
                      <a:r>
                        <a:rPr lang="en" sz="1800" b="1">
                          <a:latin typeface="Century Gothic"/>
                          <a:ea typeface="Century Gothic"/>
                          <a:cs typeface="Century Gothic"/>
                          <a:sym typeface="Century Gothic"/>
                        </a:rPr>
                        <a:t>Governments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extLst>
                  <a:ext uri="{0D108BD9-81ED-4DB2-BD59-A6C34878D82A}">
                    <a16:rowId xmlns:a16="http://schemas.microsoft.com/office/drawing/2014/main" val="10000"/>
                  </a:ext>
                </a:extLst>
              </a:tr>
              <a:tr h="1105475">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88525">
                <a:tc>
                  <a:txBody>
                    <a:bodyPr/>
                    <a:lstStyle/>
                    <a:p>
                      <a:pPr marL="0" lvl="0" indent="0">
                        <a:spcBef>
                          <a:spcPts val="0"/>
                        </a:spcBef>
                        <a:spcAft>
                          <a:spcPts val="0"/>
                        </a:spcAft>
                        <a:buNone/>
                      </a:pPr>
                      <a:r>
                        <a:rPr lang="en" sz="1800" b="1">
                          <a:latin typeface="Century Gothic"/>
                          <a:ea typeface="Century Gothic"/>
                          <a:cs typeface="Century Gothic"/>
                          <a:sym typeface="Century Gothic"/>
                        </a:rPr>
                        <a:t>Consumers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a:spcBef>
                          <a:spcPts val="0"/>
                        </a:spcBef>
                        <a:spcAft>
                          <a:spcPts val="0"/>
                        </a:spcAft>
                        <a:buNone/>
                      </a:pPr>
                      <a:r>
                        <a:rPr lang="en" sz="1800" b="1">
                          <a:latin typeface="Century Gothic"/>
                          <a:ea typeface="Century Gothic"/>
                          <a:cs typeface="Century Gothic"/>
                          <a:sym typeface="Century Gothic"/>
                        </a:rPr>
                        <a:t>Businesses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extLst>
                  <a:ext uri="{0D108BD9-81ED-4DB2-BD59-A6C34878D82A}">
                    <a16:rowId xmlns:a16="http://schemas.microsoft.com/office/drawing/2014/main" val="10002"/>
                  </a:ext>
                </a:extLst>
              </a:tr>
              <a:tr h="1035675">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5" name="Google Shape;154;p29"/>
          <p:cNvPicPr preferRelativeResize="0"/>
          <p:nvPr/>
        </p:nvPicPr>
        <p:blipFill>
          <a:blip r:embed="rId3">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b="1"/>
              <a:t>Homework</a:t>
            </a:r>
            <a:endParaRPr b="1"/>
          </a:p>
        </p:txBody>
      </p:sp>
      <p:sp>
        <p:nvSpPr>
          <p:cNvPr id="257" name="Google Shape;257;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a:p>
            <a:pPr marL="0" lvl="0" indent="0">
              <a:spcBef>
                <a:spcPts val="0"/>
              </a:spcBef>
              <a:spcAft>
                <a:spcPts val="0"/>
              </a:spcAft>
              <a:buClr>
                <a:schemeClr val="dk1"/>
              </a:buClr>
              <a:buSzPts val="1100"/>
              <a:buFont typeface="Arial"/>
              <a:buNone/>
            </a:pPr>
            <a:r>
              <a:rPr lang="en" sz="2400" dirty="0"/>
              <a:t>Continue reading in your independent reading book for this unit.</a:t>
            </a:r>
            <a:endParaRPr sz="2400" dirty="0"/>
          </a:p>
          <a:p>
            <a:pPr marL="0" lvl="0" indent="0">
              <a:spcBef>
                <a:spcPts val="0"/>
              </a:spcBef>
              <a:spcAft>
                <a:spcPts val="0"/>
              </a:spcAft>
              <a:buNone/>
            </a:pPr>
            <a:endParaRPr sz="2400" dirty="0"/>
          </a:p>
        </p:txBody>
      </p:sp>
      <p:pic>
        <p:nvPicPr>
          <p:cNvPr id="5" name="Google Shape;154;p29"/>
          <p:cNvPicPr preferRelativeResize="0"/>
          <p:nvPr/>
        </p:nvPicPr>
        <p:blipFill>
          <a:blip r:embed="rId3">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65" name="Google Shape;265;p43"/>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66" name="Google Shape;266;p43"/>
          <p:cNvGraphicFramePr/>
          <p:nvPr/>
        </p:nvGraphicFramePr>
        <p:xfrm>
          <a:off x="152366" y="879287"/>
          <a:ext cx="8862350" cy="4145475"/>
        </p:xfrm>
        <a:graphic>
          <a:graphicData uri="http://schemas.openxmlformats.org/drawingml/2006/table">
            <a:tbl>
              <a:tblPr firstRow="1" bandRow="1">
                <a:noFill/>
                <a:tableStyleId>{7D49906C-F96D-4B18-B125-52BA6144A119}</a:tableStyleId>
              </a:tblPr>
              <a:tblGrid>
                <a:gridCol w="3095975">
                  <a:extLst>
                    <a:ext uri="{9D8B030D-6E8A-4147-A177-3AD203B41FA5}">
                      <a16:colId xmlns:a16="http://schemas.microsoft.com/office/drawing/2014/main" val="20000"/>
                    </a:ext>
                  </a:extLst>
                </a:gridCol>
                <a:gridCol w="2807500">
                  <a:extLst>
                    <a:ext uri="{9D8B030D-6E8A-4147-A177-3AD203B41FA5}">
                      <a16:colId xmlns:a16="http://schemas.microsoft.com/office/drawing/2014/main" val="20001"/>
                    </a:ext>
                  </a:extLst>
                </a:gridCol>
                <a:gridCol w="2958875">
                  <a:extLst>
                    <a:ext uri="{9D8B030D-6E8A-4147-A177-3AD203B41FA5}">
                      <a16:colId xmlns:a16="http://schemas.microsoft.com/office/drawing/2014/main" val="20002"/>
                    </a:ext>
                  </a:extLst>
                </a:gridCol>
              </a:tblGrid>
              <a:tr h="5244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2</a:t>
            </a:r>
            <a:r>
              <a:rPr lang="en" sz="3400"/>
              <a:t>: Unit </a:t>
            </a:r>
            <a:r>
              <a:rPr lang="en"/>
              <a:t>2</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3</a:t>
            </a:r>
            <a:endParaRPr i="1" dirty="0">
              <a:solidFill>
                <a:schemeClr val="dk1"/>
              </a:solidFill>
            </a:endParaRPr>
          </a:p>
          <a:p>
            <a:pPr marL="0" lvl="0" indent="0"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17500" rtl="0">
              <a:lnSpc>
                <a:spcPct val="90000"/>
              </a:lnSpc>
              <a:spcBef>
                <a:spcPts val="1000"/>
              </a:spcBef>
              <a:spcAft>
                <a:spcPts val="0"/>
              </a:spcAft>
              <a:buClr>
                <a:schemeClr val="dk1"/>
              </a:buClr>
              <a:buSzPts val="1400"/>
              <a:buChar char="●"/>
            </a:pPr>
            <a:r>
              <a:rPr lang="en" sz="1400" dirty="0">
                <a:solidFill>
                  <a:schemeClr val="dk1"/>
                </a:solidFill>
              </a:rPr>
              <a:t>Photos of the UFW strike.  These are included in slides.</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Text of </a:t>
            </a:r>
            <a:r>
              <a:rPr lang="en-US" sz="1400" dirty="0">
                <a:solidFill>
                  <a:schemeClr val="dk1"/>
                </a:solidFill>
              </a:rPr>
              <a:t>“</a:t>
            </a:r>
            <a:r>
              <a:rPr lang="en" sz="1400" dirty="0">
                <a:solidFill>
                  <a:schemeClr val="dk1"/>
                </a:solidFill>
              </a:rPr>
              <a:t>Commonwealth Club Address</a:t>
            </a:r>
            <a:r>
              <a:rPr lang="en-US" sz="1400" dirty="0">
                <a:solidFill>
                  <a:schemeClr val="dk1"/>
                </a:solidFill>
              </a:rPr>
              <a:t>”</a:t>
            </a:r>
            <a:r>
              <a:rPr lang="en" sz="1400" dirty="0">
                <a:solidFill>
                  <a:schemeClr val="dk1"/>
                </a:solidFill>
              </a:rPr>
              <a:t> by César Chávez (students’ own copies; from Lesson 2)</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Entry Task (one per student)</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b="1" dirty="0">
                <a:solidFill>
                  <a:schemeClr val="dk1"/>
                </a:solidFill>
              </a:rPr>
              <a:t>Rhetoric Toolbox anchor chart (</a:t>
            </a:r>
            <a:r>
              <a:rPr lang="en" sz="1400" dirty="0">
                <a:solidFill>
                  <a:schemeClr val="dk1"/>
                </a:solidFill>
              </a:rPr>
              <a:t>new; teacher-created; one per student and one to display)</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Weaving Room Discussion Appointments handout (from Unit 1; distributed in Lesson 3 and used throughout)</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b="1" dirty="0">
                <a:solidFill>
                  <a:schemeClr val="dk1"/>
                </a:solidFill>
              </a:rPr>
              <a:t>Text-Dependent Questions for Paragraphs 8–15 </a:t>
            </a:r>
            <a:r>
              <a:rPr lang="en" sz="1400" dirty="0">
                <a:solidFill>
                  <a:schemeClr val="dk1"/>
                </a:solidFill>
              </a:rPr>
              <a:t>(one per student)</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b="1" dirty="0">
                <a:solidFill>
                  <a:schemeClr val="dk1"/>
                </a:solidFill>
              </a:rPr>
              <a:t>Text-Dependent Questions for Paragraphs 8–15 (Answers, for teacher reference)</a:t>
            </a:r>
            <a:endParaRPr sz="1400" b="1"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b="1" dirty="0">
                <a:solidFill>
                  <a:schemeClr val="dk1"/>
                </a:solidFill>
              </a:rPr>
              <a:t>Agents of Change anchor chart </a:t>
            </a:r>
            <a:r>
              <a:rPr lang="en" sz="1400" dirty="0">
                <a:solidFill>
                  <a:schemeClr val="dk1"/>
                </a:solidFill>
              </a:rPr>
              <a:t>(from Lesson 1)</a:t>
            </a:r>
            <a:endParaRPr sz="14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2</a:t>
            </a:r>
            <a:r>
              <a:rPr lang="en" sz="3400"/>
              <a:t>: Unit </a:t>
            </a:r>
            <a:r>
              <a:rPr lang="en"/>
              <a:t>2</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3</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Review:  </a:t>
            </a:r>
            <a:r>
              <a:rPr lang="en-US" dirty="0">
                <a:solidFill>
                  <a:schemeClr val="dk1"/>
                </a:solidFill>
              </a:rPr>
              <a:t>“</a:t>
            </a:r>
            <a:r>
              <a:rPr lang="en" dirty="0">
                <a:solidFill>
                  <a:schemeClr val="dk1"/>
                </a:solidFill>
              </a:rPr>
              <a:t>Commonwealth Club Address,</a:t>
            </a:r>
            <a:r>
              <a:rPr lang="en-US" dirty="0">
                <a:solidFill>
                  <a:schemeClr val="dk1"/>
                </a:solidFill>
              </a:rPr>
              <a:t>”</a:t>
            </a:r>
            <a:r>
              <a:rPr lang="en" dirty="0">
                <a:solidFill>
                  <a:schemeClr val="dk1"/>
                </a:solidFill>
              </a:rPr>
              <a:t> Paragraphs 1-15</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Review:  Discussion Appointment Protocol</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7</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3</a:t>
            </a:r>
            <a:endParaRPr sz="4000" b="1">
              <a:solidFill>
                <a:srgbClr val="000000"/>
              </a:solidFill>
              <a:latin typeface="Overlock"/>
              <a:ea typeface="Overlock"/>
              <a:cs typeface="Overlock"/>
              <a:sym typeface="Overlock"/>
            </a:endParaRPr>
          </a:p>
        </p:txBody>
      </p:sp>
      <p:pic>
        <p:nvPicPr>
          <p:cNvPr id="2" name="Picture 2" descr="A close up of a sign&#10;&#10;Description generated with very high confidence">
            <a:extLst>
              <a:ext uri="{FF2B5EF4-FFF2-40B4-BE49-F238E27FC236}">
                <a16:creationId xmlns:a16="http://schemas.microsoft.com/office/drawing/2014/main" id="{7EF5E0D7-B72E-49C8-807D-9BB430970A9D}"/>
              </a:ext>
            </a:extLst>
          </p:cNvPr>
          <p:cNvPicPr>
            <a:picLocks noChangeAspect="1"/>
          </p:cNvPicPr>
          <p:nvPr/>
        </p:nvPicPr>
        <p:blipFill>
          <a:blip r:embed="rId3"/>
          <a:stretch>
            <a:fillRect/>
          </a:stretch>
        </p:blipFill>
        <p:spPr>
          <a:xfrm>
            <a:off x="3204697" y="718247"/>
            <a:ext cx="2743200" cy="111162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3" name="Google Shape;153;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600" dirty="0"/>
              <a:t>Today we are learning how unions can be agents of change.  </a:t>
            </a:r>
            <a:r>
              <a:rPr lang="en" sz="1600" dirty="0">
                <a:solidFill>
                  <a:schemeClr val="dk1"/>
                </a:solidFill>
              </a:rPr>
              <a:t>After learning about the problems faced by the farmworkers in Lesson 2, students learn how Chávez organized the UFW.</a:t>
            </a:r>
            <a:endParaRPr sz="1600" dirty="0">
              <a:solidFill>
                <a:schemeClr val="dk1"/>
              </a:solidFill>
            </a:endParaRPr>
          </a:p>
          <a:p>
            <a:pPr marL="0" lvl="0" indent="0" rtl="0">
              <a:lnSpc>
                <a:spcPct val="100000"/>
              </a:lnSpc>
              <a:spcBef>
                <a:spcPts val="0"/>
              </a:spcBef>
              <a:spcAft>
                <a:spcPts val="0"/>
              </a:spcAft>
              <a:buNone/>
            </a:pPr>
            <a:endParaRPr sz="1600" dirty="0">
              <a:solidFill>
                <a:schemeClr val="dk1"/>
              </a:solidFill>
            </a:endParaRPr>
          </a:p>
          <a:p>
            <a:pPr marL="0" lvl="0" indent="0" rtl="0">
              <a:lnSpc>
                <a:spcPct val="100000"/>
              </a:lnSpc>
              <a:spcBef>
                <a:spcPts val="0"/>
              </a:spcBef>
              <a:spcAft>
                <a:spcPts val="0"/>
              </a:spcAft>
              <a:buNone/>
            </a:pPr>
            <a:r>
              <a:rPr lang="en" sz="1600" dirty="0">
                <a:solidFill>
                  <a:schemeClr val="dk1"/>
                </a:solidFill>
              </a:rPr>
              <a:t>We will also learn to analyze not just what Chávez says but also how he says it.  We will learn some basic tools of rhetoric that speakers use to develop their claims. </a:t>
            </a:r>
            <a:endParaRPr sz="1600" dirty="0">
              <a:solidFill>
                <a:schemeClr val="dk1"/>
              </a:solidFill>
            </a:endParaRPr>
          </a:p>
          <a:p>
            <a:pPr marL="0" lvl="0" indent="0" rtl="0">
              <a:lnSpc>
                <a:spcPct val="100000"/>
              </a:lnSpc>
              <a:spcBef>
                <a:spcPts val="0"/>
              </a:spcBef>
              <a:spcAft>
                <a:spcPts val="0"/>
              </a:spcAft>
              <a:buNone/>
            </a:pPr>
            <a:endParaRPr sz="1600" dirty="0">
              <a:solidFill>
                <a:schemeClr val="dk1"/>
              </a:solidFill>
            </a:endParaRPr>
          </a:p>
          <a:p>
            <a:pPr marL="0" lvl="0" indent="0" rtl="0">
              <a:lnSpc>
                <a:spcPct val="100000"/>
              </a:lnSpc>
              <a:spcBef>
                <a:spcPts val="0"/>
              </a:spcBef>
              <a:spcAft>
                <a:spcPts val="0"/>
              </a:spcAft>
              <a:buNone/>
            </a:pPr>
            <a:r>
              <a:rPr lang="en" sz="1600" b="1" dirty="0">
                <a:solidFill>
                  <a:schemeClr val="dk1"/>
                </a:solidFill>
              </a:rPr>
              <a:t>Today we will:</a:t>
            </a:r>
            <a:endParaRPr sz="1600" b="1" dirty="0">
              <a:solidFill>
                <a:schemeClr val="dk1"/>
              </a:solidFill>
            </a:endParaRPr>
          </a:p>
          <a:p>
            <a:pPr marL="457200" lvl="0" indent="-330200" rtl="0">
              <a:lnSpc>
                <a:spcPct val="100000"/>
              </a:lnSpc>
              <a:spcBef>
                <a:spcPts val="0"/>
              </a:spcBef>
              <a:spcAft>
                <a:spcPts val="0"/>
              </a:spcAft>
              <a:buSzPts val="1600"/>
              <a:buChar char="●"/>
            </a:pPr>
            <a:r>
              <a:rPr lang="en" sz="1600" dirty="0"/>
              <a:t>Look at images of farmworker strikes</a:t>
            </a:r>
            <a:endParaRPr sz="1600" dirty="0"/>
          </a:p>
          <a:p>
            <a:pPr marL="457200" lvl="0" indent="-330200" rtl="0">
              <a:lnSpc>
                <a:spcPct val="100000"/>
              </a:lnSpc>
              <a:spcBef>
                <a:spcPts val="0"/>
              </a:spcBef>
              <a:spcAft>
                <a:spcPts val="0"/>
              </a:spcAft>
              <a:buSzPts val="1600"/>
              <a:buChar char="●"/>
            </a:pPr>
            <a:r>
              <a:rPr lang="en" sz="1600" dirty="0"/>
              <a:t>Review Evidence-Based claims</a:t>
            </a:r>
            <a:endParaRPr sz="1600" dirty="0"/>
          </a:p>
          <a:p>
            <a:pPr marL="457200" lvl="0" indent="-330200" rtl="0">
              <a:lnSpc>
                <a:spcPct val="100000"/>
              </a:lnSpc>
              <a:spcBef>
                <a:spcPts val="0"/>
              </a:spcBef>
              <a:spcAft>
                <a:spcPts val="0"/>
              </a:spcAft>
              <a:buSzPts val="1600"/>
              <a:buChar char="●"/>
            </a:pPr>
            <a:r>
              <a:rPr lang="en" sz="1600" dirty="0"/>
              <a:t>Be introduced to the Rhetoric Toolbox</a:t>
            </a:r>
            <a:endParaRPr sz="1600" dirty="0"/>
          </a:p>
          <a:p>
            <a:pPr marL="457200" lvl="0" indent="-330200" rtl="0">
              <a:lnSpc>
                <a:spcPct val="100000"/>
              </a:lnSpc>
              <a:spcBef>
                <a:spcPts val="0"/>
              </a:spcBef>
              <a:spcAft>
                <a:spcPts val="0"/>
              </a:spcAft>
              <a:buSzPts val="1600"/>
              <a:buChar char="●"/>
            </a:pPr>
            <a:r>
              <a:rPr lang="en" sz="1600" dirty="0"/>
              <a:t>Read Closely</a:t>
            </a:r>
            <a:endParaRPr sz="1600" dirty="0"/>
          </a:p>
          <a:p>
            <a:pPr marL="457200" lvl="0" indent="-330200" rtl="0">
              <a:lnSpc>
                <a:spcPct val="100000"/>
              </a:lnSpc>
              <a:spcBef>
                <a:spcPts val="0"/>
              </a:spcBef>
              <a:spcAft>
                <a:spcPts val="0"/>
              </a:spcAft>
              <a:buSzPts val="1600"/>
              <a:buChar char="●"/>
            </a:pPr>
            <a:r>
              <a:rPr lang="en" sz="1600" dirty="0"/>
              <a:t>Add to </a:t>
            </a:r>
            <a:r>
              <a:rPr lang="en" sz="1600" b="1" dirty="0"/>
              <a:t>Agents of Change anchor chart</a:t>
            </a:r>
            <a:endParaRPr sz="1600" b="1" dirty="0"/>
          </a:p>
          <a:p>
            <a:pPr marL="0" lvl="0" indent="0">
              <a:lnSpc>
                <a:spcPct val="100000"/>
              </a:lnSpc>
              <a:spcBef>
                <a:spcPts val="0"/>
              </a:spcBef>
              <a:spcAft>
                <a:spcPts val="0"/>
              </a:spcAft>
              <a:buNone/>
            </a:pPr>
            <a:endParaRPr sz="1600" dirty="0"/>
          </a:p>
        </p:txBody>
      </p:sp>
      <p:pic>
        <p:nvPicPr>
          <p:cNvPr id="154" name="Google Shape;154;p29"/>
          <p:cNvPicPr preferRelativeResize="0"/>
          <p:nvPr/>
        </p:nvPicPr>
        <p:blipFill>
          <a:blip r:embed="rId3">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some photographs</a:t>
            </a:r>
            <a:endParaRPr dirty="0"/>
          </a:p>
        </p:txBody>
      </p:sp>
      <p:sp>
        <p:nvSpPr>
          <p:cNvPr id="160" name="Google Shape;160;p30"/>
          <p:cNvSpPr txBox="1">
            <a:spLocks noGrp="1"/>
          </p:cNvSpPr>
          <p:nvPr>
            <p:ph type="body" idx="1"/>
          </p:nvPr>
        </p:nvSpPr>
        <p:spPr>
          <a:xfrm>
            <a:off x="119225" y="1152475"/>
            <a:ext cx="8907300" cy="38019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457200" lvl="0" indent="-342900">
              <a:spcBef>
                <a:spcPts val="0"/>
              </a:spcBef>
              <a:spcAft>
                <a:spcPts val="0"/>
              </a:spcAft>
              <a:buSzPts val="1800"/>
              <a:buAutoNum type="arabicPeriod"/>
            </a:pPr>
            <a:r>
              <a:rPr lang="en"/>
              <a:t>What do you notice/wonder about these pictures?</a:t>
            </a:r>
            <a:endParaRPr/>
          </a:p>
          <a:p>
            <a:pPr marL="457200" lvl="0" indent="-342900">
              <a:spcBef>
                <a:spcPts val="0"/>
              </a:spcBef>
              <a:spcAft>
                <a:spcPts val="0"/>
              </a:spcAft>
              <a:buSzPts val="1800"/>
              <a:buAutoNum type="arabicPeriod"/>
            </a:pPr>
            <a:r>
              <a:rPr lang="en"/>
              <a:t>How do these pictures connect with the Chávez speech you began reading yesterday?</a:t>
            </a:r>
            <a:endParaRPr/>
          </a:p>
          <a:p>
            <a:pPr marL="0" lvl="0" indent="0" rtl="0">
              <a:spcBef>
                <a:spcPts val="0"/>
              </a:spcBef>
              <a:spcAft>
                <a:spcPts val="0"/>
              </a:spcAft>
              <a:buNone/>
            </a:pPr>
            <a:endParaRPr/>
          </a:p>
        </p:txBody>
      </p:sp>
      <p:pic>
        <p:nvPicPr>
          <p:cNvPr id="161" name="Google Shape;161;p30"/>
          <p:cNvPicPr preferRelativeResize="0"/>
          <p:nvPr/>
        </p:nvPicPr>
        <p:blipFill>
          <a:blip r:embed="rId3">
            <a:alphaModFix/>
          </a:blip>
          <a:stretch>
            <a:fillRect/>
          </a:stretch>
        </p:blipFill>
        <p:spPr>
          <a:xfrm>
            <a:off x="119225" y="1680425"/>
            <a:ext cx="2897525" cy="2054338"/>
          </a:xfrm>
          <a:prstGeom prst="rect">
            <a:avLst/>
          </a:prstGeom>
          <a:noFill/>
          <a:ln>
            <a:noFill/>
          </a:ln>
        </p:spPr>
      </p:pic>
      <p:pic>
        <p:nvPicPr>
          <p:cNvPr id="162" name="Google Shape;162;p30"/>
          <p:cNvPicPr preferRelativeResize="0"/>
          <p:nvPr/>
        </p:nvPicPr>
        <p:blipFill>
          <a:blip r:embed="rId4">
            <a:alphaModFix/>
          </a:blip>
          <a:stretch>
            <a:fillRect/>
          </a:stretch>
        </p:blipFill>
        <p:spPr>
          <a:xfrm>
            <a:off x="3171949" y="1642399"/>
            <a:ext cx="3032889" cy="2130400"/>
          </a:xfrm>
          <a:prstGeom prst="rect">
            <a:avLst/>
          </a:prstGeom>
          <a:noFill/>
          <a:ln>
            <a:noFill/>
          </a:ln>
        </p:spPr>
      </p:pic>
      <p:pic>
        <p:nvPicPr>
          <p:cNvPr id="163" name="Google Shape;163;p30"/>
          <p:cNvPicPr preferRelativeResize="0"/>
          <p:nvPr/>
        </p:nvPicPr>
        <p:blipFill>
          <a:blip r:embed="rId5">
            <a:alphaModFix/>
          </a:blip>
          <a:stretch>
            <a:fillRect/>
          </a:stretch>
        </p:blipFill>
        <p:spPr>
          <a:xfrm>
            <a:off x="6360050" y="1642400"/>
            <a:ext cx="2666475" cy="2130400"/>
          </a:xfrm>
          <a:prstGeom prst="rect">
            <a:avLst/>
          </a:prstGeom>
          <a:noFill/>
          <a:ln>
            <a:noFill/>
          </a:ln>
        </p:spPr>
      </p:pic>
      <p:pic>
        <p:nvPicPr>
          <p:cNvPr id="8" name="Google Shape;154;p29"/>
          <p:cNvPicPr preferRelativeResize="0"/>
          <p:nvPr/>
        </p:nvPicPr>
        <p:blipFill>
          <a:blip r:embed="rId6">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257993"/>
            <a:ext cx="88323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800" dirty="0"/>
              <a:t>Let’s check our Evidence-Based Claims </a:t>
            </a:r>
            <a:br>
              <a:rPr lang="en" sz="2800" dirty="0"/>
            </a:br>
            <a:r>
              <a:rPr lang="en" sz="2800" dirty="0"/>
              <a:t>Chart</a:t>
            </a:r>
            <a:endParaRPr sz="2800" dirty="0"/>
          </a:p>
        </p:txBody>
      </p:sp>
      <p:graphicFrame>
        <p:nvGraphicFramePr>
          <p:cNvPr id="170" name="Google Shape;170;p31"/>
          <p:cNvGraphicFramePr/>
          <p:nvPr>
            <p:extLst>
              <p:ext uri="{D42A27DB-BD31-4B8C-83A1-F6EECF244321}">
                <p14:modId xmlns:p14="http://schemas.microsoft.com/office/powerpoint/2010/main" val="784225754"/>
              </p:ext>
            </p:extLst>
          </p:nvPr>
        </p:nvGraphicFramePr>
        <p:xfrm>
          <a:off x="311700" y="1705692"/>
          <a:ext cx="8520600" cy="777210"/>
        </p:xfrm>
        <a:graphic>
          <a:graphicData uri="http://schemas.openxmlformats.org/drawingml/2006/table">
            <a:tbl>
              <a:tblPr>
                <a:noFill/>
                <a:tableStyleId>{1FD59C85-F56C-4221-A062-AE237575E8E2}</a:tableStyleId>
              </a:tblPr>
              <a:tblGrid>
                <a:gridCol w="8520600">
                  <a:extLst>
                    <a:ext uri="{9D8B030D-6E8A-4147-A177-3AD203B41FA5}">
                      <a16:colId xmlns:a16="http://schemas.microsoft.com/office/drawing/2014/main" val="20000"/>
                    </a:ext>
                  </a:extLst>
                </a:gridCol>
              </a:tblGrid>
              <a:tr h="673175">
                <a:tc>
                  <a:txBody>
                    <a:bodyPr/>
                    <a:lstStyle/>
                    <a:p>
                      <a:pPr marL="0" lvl="0" indent="0" rtl="0">
                        <a:lnSpc>
                          <a:spcPct val="100000"/>
                        </a:lnSpc>
                        <a:spcBef>
                          <a:spcPts val="0"/>
                        </a:spcBef>
                        <a:spcAft>
                          <a:spcPts val="0"/>
                        </a:spcAft>
                        <a:buNone/>
                      </a:pPr>
                      <a:r>
                        <a:rPr lang="en" sz="1300" dirty="0">
                          <a:solidFill>
                            <a:schemeClr val="dk1"/>
                          </a:solidFill>
                          <a:latin typeface="Century Gothic"/>
                          <a:ea typeface="Century Gothic"/>
                          <a:cs typeface="Century Gothic"/>
                          <a:sym typeface="Century Gothic"/>
                        </a:rPr>
                        <a:t>Chávez asserts that farmworkers face difficult and unfair living and working conditions, and that he decided to organize the union to empower the workers in particular and the Chicano people in general. </a:t>
                      </a:r>
                      <a:endParaRPr sz="13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171" name="Google Shape;171;p31"/>
          <p:cNvGraphicFramePr/>
          <p:nvPr>
            <p:extLst>
              <p:ext uri="{D42A27DB-BD31-4B8C-83A1-F6EECF244321}">
                <p14:modId xmlns:p14="http://schemas.microsoft.com/office/powerpoint/2010/main" val="4216406839"/>
              </p:ext>
            </p:extLst>
          </p:nvPr>
        </p:nvGraphicFramePr>
        <p:xfrm>
          <a:off x="311700" y="1311010"/>
          <a:ext cx="8520600" cy="405225"/>
        </p:xfrm>
        <a:graphic>
          <a:graphicData uri="http://schemas.openxmlformats.org/drawingml/2006/table">
            <a:tbl>
              <a:tblPr>
                <a:noFill/>
                <a:tableStyleId>{1FD59C85-F56C-4221-A062-AE237575E8E2}</a:tableStyleId>
              </a:tblPr>
              <a:tblGrid>
                <a:gridCol w="8520600">
                  <a:extLst>
                    <a:ext uri="{9D8B030D-6E8A-4147-A177-3AD203B41FA5}">
                      <a16:colId xmlns:a16="http://schemas.microsoft.com/office/drawing/2014/main" val="20000"/>
                    </a:ext>
                  </a:extLst>
                </a:gridCol>
              </a:tblGrid>
              <a:tr h="405225">
                <a:tc>
                  <a:txBody>
                    <a:bodyPr/>
                    <a:lstStyle/>
                    <a:p>
                      <a:pPr marL="0" lvl="0" indent="0">
                        <a:spcBef>
                          <a:spcPts val="0"/>
                        </a:spcBef>
                        <a:spcAft>
                          <a:spcPts val="0"/>
                        </a:spcAft>
                        <a:buNone/>
                      </a:pPr>
                      <a:r>
                        <a:rPr lang="en" sz="1300" b="1" dirty="0">
                          <a:latin typeface="Century Gothic"/>
                          <a:ea typeface="Century Gothic"/>
                          <a:cs typeface="Century Gothic"/>
                          <a:sym typeface="Century Gothic"/>
                        </a:rPr>
                        <a:t>Claim</a:t>
                      </a:r>
                      <a:endParaRPr sz="13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extLst>
                  <a:ext uri="{0D108BD9-81ED-4DB2-BD59-A6C34878D82A}">
                    <a16:rowId xmlns:a16="http://schemas.microsoft.com/office/drawing/2014/main" val="10000"/>
                  </a:ext>
                </a:extLst>
              </a:tr>
            </a:tbl>
          </a:graphicData>
        </a:graphic>
      </p:graphicFrame>
      <p:graphicFrame>
        <p:nvGraphicFramePr>
          <p:cNvPr id="172" name="Google Shape;172;p31"/>
          <p:cNvGraphicFramePr/>
          <p:nvPr>
            <p:extLst>
              <p:ext uri="{D42A27DB-BD31-4B8C-83A1-F6EECF244321}">
                <p14:modId xmlns:p14="http://schemas.microsoft.com/office/powerpoint/2010/main" val="2758758577"/>
              </p:ext>
            </p:extLst>
          </p:nvPr>
        </p:nvGraphicFramePr>
        <p:xfrm>
          <a:off x="311700" y="2482902"/>
          <a:ext cx="8520600" cy="1158180"/>
        </p:xfrm>
        <a:graphic>
          <a:graphicData uri="http://schemas.openxmlformats.org/drawingml/2006/table">
            <a:tbl>
              <a:tblPr>
                <a:noFill/>
                <a:tableStyleId>{1FD59C85-F56C-4221-A062-AE237575E8E2}</a:tableStyleId>
              </a:tblPr>
              <a:tblGrid>
                <a:gridCol w="4260300">
                  <a:extLst>
                    <a:ext uri="{9D8B030D-6E8A-4147-A177-3AD203B41FA5}">
                      <a16:colId xmlns:a16="http://schemas.microsoft.com/office/drawing/2014/main" val="20000"/>
                    </a:ext>
                  </a:extLst>
                </a:gridCol>
                <a:gridCol w="4260300">
                  <a:extLst>
                    <a:ext uri="{9D8B030D-6E8A-4147-A177-3AD203B41FA5}">
                      <a16:colId xmlns:a16="http://schemas.microsoft.com/office/drawing/2014/main" val="20001"/>
                    </a:ext>
                  </a:extLst>
                </a:gridCol>
              </a:tblGrid>
              <a:tr h="366950">
                <a:tc>
                  <a:txBody>
                    <a:bodyPr/>
                    <a:lstStyle/>
                    <a:p>
                      <a:pPr marL="0" lvl="0" indent="0" rtl="0">
                        <a:lnSpc>
                          <a:spcPct val="100000"/>
                        </a:lnSpc>
                        <a:spcBef>
                          <a:spcPts val="0"/>
                        </a:spcBef>
                        <a:spcAft>
                          <a:spcPts val="0"/>
                        </a:spcAft>
                        <a:buNone/>
                      </a:pPr>
                      <a:r>
                        <a:rPr lang="en" sz="1300" b="1" dirty="0">
                          <a:latin typeface="Century Gothic"/>
                          <a:ea typeface="Century Gothic"/>
                          <a:cs typeface="Century Gothic"/>
                          <a:sym typeface="Century Gothic"/>
                        </a:rPr>
                        <a:t>Point 1</a:t>
                      </a:r>
                      <a:endParaRPr sz="13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rtl="0">
                        <a:lnSpc>
                          <a:spcPct val="100000"/>
                        </a:lnSpc>
                        <a:spcBef>
                          <a:spcPts val="0"/>
                        </a:spcBef>
                        <a:spcAft>
                          <a:spcPts val="0"/>
                        </a:spcAft>
                        <a:buNone/>
                      </a:pPr>
                      <a:r>
                        <a:rPr lang="en" sz="1300" b="1" dirty="0">
                          <a:latin typeface="Century Gothic"/>
                          <a:ea typeface="Century Gothic"/>
                          <a:cs typeface="Century Gothic"/>
                          <a:sym typeface="Century Gothic"/>
                        </a:rPr>
                        <a:t>Point 2</a:t>
                      </a:r>
                      <a:endParaRPr sz="13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extLst>
                  <a:ext uri="{0D108BD9-81ED-4DB2-BD59-A6C34878D82A}">
                    <a16:rowId xmlns:a16="http://schemas.microsoft.com/office/drawing/2014/main" val="10000"/>
                  </a:ext>
                </a:extLst>
              </a:tr>
              <a:tr h="462200">
                <a:tc>
                  <a:txBody>
                    <a:bodyPr/>
                    <a:lstStyle/>
                    <a:p>
                      <a:pPr marL="0" lvl="0" indent="0">
                        <a:lnSpc>
                          <a:spcPct val="100000"/>
                        </a:lnSpc>
                        <a:spcBef>
                          <a:spcPts val="0"/>
                        </a:spcBef>
                        <a:spcAft>
                          <a:spcPts val="0"/>
                        </a:spcAft>
                        <a:buNone/>
                      </a:pPr>
                      <a:r>
                        <a:rPr lang="en" sz="1300">
                          <a:solidFill>
                            <a:schemeClr val="dk1"/>
                          </a:solidFill>
                          <a:latin typeface="Century Gothic"/>
                          <a:ea typeface="Century Gothic"/>
                          <a:cs typeface="Century Gothic"/>
                          <a:sym typeface="Century Gothic"/>
                        </a:rPr>
                        <a:t>Chávez asserts that farmworkers face difficult and unfair living conditions and working conditions. </a:t>
                      </a:r>
                      <a:endParaRPr sz="13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00000"/>
                        </a:lnSpc>
                        <a:spcBef>
                          <a:spcPts val="0"/>
                        </a:spcBef>
                        <a:spcAft>
                          <a:spcPts val="0"/>
                        </a:spcAft>
                        <a:buNone/>
                      </a:pPr>
                      <a:r>
                        <a:rPr lang="en" sz="1300" dirty="0">
                          <a:solidFill>
                            <a:schemeClr val="dk1"/>
                          </a:solidFill>
                          <a:latin typeface="Century Gothic"/>
                          <a:ea typeface="Century Gothic"/>
                          <a:cs typeface="Century Gothic"/>
                          <a:sym typeface="Century Gothic"/>
                        </a:rPr>
                        <a:t>Chávez decided to organize the union to empower the workers in particular and the Chicano people in general.</a:t>
                      </a:r>
                      <a:endParaRPr sz="13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173" name="Google Shape;173;p31"/>
          <p:cNvGraphicFramePr/>
          <p:nvPr>
            <p:extLst>
              <p:ext uri="{D42A27DB-BD31-4B8C-83A1-F6EECF244321}">
                <p14:modId xmlns:p14="http://schemas.microsoft.com/office/powerpoint/2010/main" val="3988468972"/>
              </p:ext>
            </p:extLst>
          </p:nvPr>
        </p:nvGraphicFramePr>
        <p:xfrm>
          <a:off x="311700" y="3601054"/>
          <a:ext cx="8520600" cy="1417260"/>
        </p:xfrm>
        <a:graphic>
          <a:graphicData uri="http://schemas.openxmlformats.org/drawingml/2006/table">
            <a:tbl>
              <a:tblPr>
                <a:noFill/>
                <a:tableStyleId>{1FD59C85-F56C-4221-A062-AE237575E8E2}</a:tableStyleId>
              </a:tblPr>
              <a:tblGrid>
                <a:gridCol w="2130150">
                  <a:extLst>
                    <a:ext uri="{9D8B030D-6E8A-4147-A177-3AD203B41FA5}">
                      <a16:colId xmlns:a16="http://schemas.microsoft.com/office/drawing/2014/main" val="20000"/>
                    </a:ext>
                  </a:extLst>
                </a:gridCol>
                <a:gridCol w="2130150">
                  <a:extLst>
                    <a:ext uri="{9D8B030D-6E8A-4147-A177-3AD203B41FA5}">
                      <a16:colId xmlns:a16="http://schemas.microsoft.com/office/drawing/2014/main" val="20001"/>
                    </a:ext>
                  </a:extLst>
                </a:gridCol>
                <a:gridCol w="2130150">
                  <a:extLst>
                    <a:ext uri="{9D8B030D-6E8A-4147-A177-3AD203B41FA5}">
                      <a16:colId xmlns:a16="http://schemas.microsoft.com/office/drawing/2014/main" val="20002"/>
                    </a:ext>
                  </a:extLst>
                </a:gridCol>
                <a:gridCol w="2130150">
                  <a:extLst>
                    <a:ext uri="{9D8B030D-6E8A-4147-A177-3AD203B41FA5}">
                      <a16:colId xmlns:a16="http://schemas.microsoft.com/office/drawing/2014/main" val="20003"/>
                    </a:ext>
                  </a:extLst>
                </a:gridCol>
              </a:tblGrid>
              <a:tr h="256800">
                <a:tc>
                  <a:txBody>
                    <a:bodyPr/>
                    <a:lstStyle/>
                    <a:p>
                      <a:pPr marL="0" lvl="0" indent="0">
                        <a:spcBef>
                          <a:spcPts val="0"/>
                        </a:spcBef>
                        <a:spcAft>
                          <a:spcPts val="0"/>
                        </a:spcAft>
                        <a:buNone/>
                      </a:pPr>
                      <a:r>
                        <a:rPr lang="en" sz="1300" b="1" dirty="0">
                          <a:latin typeface="Century Gothic"/>
                          <a:ea typeface="Century Gothic"/>
                          <a:cs typeface="Century Gothic"/>
                          <a:sym typeface="Century Gothic"/>
                        </a:rPr>
                        <a:t>Evidence</a:t>
                      </a:r>
                      <a:endParaRPr sz="13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a:spcBef>
                          <a:spcPts val="0"/>
                        </a:spcBef>
                        <a:spcAft>
                          <a:spcPts val="0"/>
                        </a:spcAft>
                        <a:buNone/>
                      </a:pPr>
                      <a:r>
                        <a:rPr lang="en" sz="1300" b="1" dirty="0">
                          <a:latin typeface="Century Gothic"/>
                          <a:ea typeface="Century Gothic"/>
                          <a:cs typeface="Century Gothic"/>
                          <a:sym typeface="Century Gothic"/>
                        </a:rPr>
                        <a:t>Evidence</a:t>
                      </a:r>
                      <a:endParaRPr sz="13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rtl="0">
                        <a:spcBef>
                          <a:spcPts val="0"/>
                        </a:spcBef>
                        <a:spcAft>
                          <a:spcPts val="0"/>
                        </a:spcAft>
                        <a:buNone/>
                      </a:pPr>
                      <a:r>
                        <a:rPr lang="en" sz="1300" b="1" dirty="0">
                          <a:latin typeface="Century Gothic"/>
                          <a:ea typeface="Century Gothic"/>
                          <a:cs typeface="Century Gothic"/>
                          <a:sym typeface="Century Gothic"/>
                        </a:rPr>
                        <a:t>Evidence</a:t>
                      </a:r>
                      <a:endParaRPr sz="13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rtl="0">
                        <a:spcBef>
                          <a:spcPts val="0"/>
                        </a:spcBef>
                        <a:spcAft>
                          <a:spcPts val="0"/>
                        </a:spcAft>
                        <a:buNone/>
                      </a:pPr>
                      <a:r>
                        <a:rPr lang="en" sz="1300" b="1" dirty="0">
                          <a:latin typeface="Century Gothic"/>
                          <a:ea typeface="Century Gothic"/>
                          <a:cs typeface="Century Gothic"/>
                          <a:sym typeface="Century Gothic"/>
                        </a:rPr>
                        <a:t>Evidence</a:t>
                      </a:r>
                      <a:endParaRPr sz="13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extLst>
                  <a:ext uri="{0D108BD9-81ED-4DB2-BD59-A6C34878D82A}">
                    <a16:rowId xmlns:a16="http://schemas.microsoft.com/office/drawing/2014/main" val="10000"/>
                  </a:ext>
                </a:extLst>
              </a:tr>
              <a:tr h="879455">
                <a:tc>
                  <a:txBody>
                    <a:bodyPr/>
                    <a:lstStyle/>
                    <a:p>
                      <a:pPr marL="0" lvl="0" indent="0">
                        <a:spcBef>
                          <a:spcPts val="0"/>
                        </a:spcBef>
                        <a:spcAft>
                          <a:spcPts val="0"/>
                        </a:spcAft>
                        <a:buNone/>
                      </a:pPr>
                      <a:endParaRPr dirty="0">
                        <a:latin typeface="Century Gothic"/>
                        <a:ea typeface="Century Gothic"/>
                        <a:cs typeface="Century Gothic"/>
                        <a:sym typeface="Century Gothic"/>
                      </a:endParaRPr>
                    </a:p>
                    <a:p>
                      <a:pPr marL="0" lvl="0" indent="0">
                        <a:spcBef>
                          <a:spcPts val="0"/>
                        </a:spcBef>
                        <a:spcAft>
                          <a:spcPts val="0"/>
                        </a:spcAft>
                        <a:buNone/>
                      </a:pPr>
                      <a:endParaRPr dirty="0">
                        <a:latin typeface="Century Gothic"/>
                        <a:ea typeface="Century Gothic"/>
                        <a:cs typeface="Century Gothic"/>
                        <a:sym typeface="Century Gothic"/>
                      </a:endParaRPr>
                    </a:p>
                    <a:p>
                      <a:pPr marL="0" lvl="0" indent="0">
                        <a:spcBef>
                          <a:spcPts val="0"/>
                        </a:spcBef>
                        <a:spcAft>
                          <a:spcPts val="0"/>
                        </a:spcAft>
                        <a:buNone/>
                      </a:pPr>
                      <a:endParaRPr dirty="0">
                        <a:latin typeface="Century Gothic"/>
                        <a:ea typeface="Century Gothic"/>
                        <a:cs typeface="Century Gothic"/>
                        <a:sym typeface="Century Gothic"/>
                      </a:endParaRPr>
                    </a:p>
                    <a:p>
                      <a:pPr marL="0" lvl="0" indent="0">
                        <a:spcBef>
                          <a:spcPts val="0"/>
                        </a:spcBef>
                        <a:spcAft>
                          <a:spcPts val="0"/>
                        </a:spcAft>
                        <a:buNone/>
                      </a:pPr>
                      <a:endParaRPr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8" name="Google Shape;154;p29"/>
          <p:cNvPicPr preferRelativeResize="0"/>
          <p:nvPr/>
        </p:nvPicPr>
        <p:blipFill>
          <a:blip r:embed="rId3">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our Learning Targets</a:t>
            </a:r>
            <a:endParaRPr dirty="0"/>
          </a:p>
        </p:txBody>
      </p:sp>
      <p:sp>
        <p:nvSpPr>
          <p:cNvPr id="180" name="Google Shape;180;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Yesterday and last night, we focused on what Chávez said—which is today’s first learning target:</a:t>
            </a:r>
            <a:endParaRPr>
              <a:solidFill>
                <a:schemeClr val="dk1"/>
              </a:solidFill>
            </a:endParaRPr>
          </a:p>
          <a:p>
            <a:pPr marL="0" lvl="0" indent="0">
              <a:spcBef>
                <a:spcPts val="0"/>
              </a:spcBef>
              <a:spcAft>
                <a:spcPts val="0"/>
              </a:spcAft>
              <a:buClr>
                <a:schemeClr val="dk1"/>
              </a:buClr>
              <a:buSzPts val="1100"/>
              <a:buFont typeface="Arial"/>
              <a:buNone/>
            </a:pPr>
            <a:endParaRPr>
              <a:solidFill>
                <a:schemeClr val="dk1"/>
              </a:solidFill>
            </a:endParaRPr>
          </a:p>
          <a:p>
            <a:pPr marL="457200" lvl="0" indent="-342900" rtl="0">
              <a:spcBef>
                <a:spcPts val="0"/>
              </a:spcBef>
              <a:spcAft>
                <a:spcPts val="0"/>
              </a:spcAft>
              <a:buClr>
                <a:schemeClr val="dk1"/>
              </a:buClr>
              <a:buSzPts val="1800"/>
              <a:buChar char="●"/>
            </a:pPr>
            <a:r>
              <a:rPr lang="en" b="1">
                <a:solidFill>
                  <a:schemeClr val="dk1"/>
                </a:solidFill>
              </a:rPr>
              <a:t>I can determine one of César Chávez’s main claims and identify the supporting evidence for it.</a:t>
            </a:r>
            <a:endParaRPr b="1">
              <a:solidFill>
                <a:schemeClr val="dk1"/>
              </a:solidFill>
            </a:endParaRPr>
          </a:p>
          <a:p>
            <a:pPr marL="457200" lvl="0" indent="0">
              <a:spcBef>
                <a:spcPts val="0"/>
              </a:spcBef>
              <a:spcAft>
                <a:spcPts val="0"/>
              </a:spcAft>
              <a:buNone/>
            </a:pPr>
            <a:endParaRPr>
              <a:solidFill>
                <a:schemeClr val="dk1"/>
              </a:solidFill>
            </a:endParaRPr>
          </a:p>
          <a:p>
            <a:pPr marL="0" lvl="0" indent="0">
              <a:spcBef>
                <a:spcPts val="0"/>
              </a:spcBef>
              <a:spcAft>
                <a:spcPts val="0"/>
              </a:spcAft>
              <a:buNone/>
            </a:pPr>
            <a:r>
              <a:rPr lang="en">
                <a:solidFill>
                  <a:schemeClr val="dk1"/>
                </a:solidFill>
              </a:rPr>
              <a:t>Today we will focus on </a:t>
            </a:r>
            <a:r>
              <a:rPr lang="en" i="1">
                <a:solidFill>
                  <a:schemeClr val="dk1"/>
                </a:solidFill>
              </a:rPr>
              <a:t>how</a:t>
            </a:r>
            <a:r>
              <a:rPr lang="en">
                <a:solidFill>
                  <a:schemeClr val="dk1"/>
                </a:solidFill>
              </a:rPr>
              <a:t> he said what he said—which is today’s second target:</a:t>
            </a:r>
            <a:endParaRPr>
              <a:solidFill>
                <a:schemeClr val="dk1"/>
              </a:solidFill>
            </a:endParaRPr>
          </a:p>
          <a:p>
            <a:pPr marL="0" lvl="0" indent="0">
              <a:spcBef>
                <a:spcPts val="0"/>
              </a:spcBef>
              <a:spcAft>
                <a:spcPts val="0"/>
              </a:spcAft>
              <a:buClr>
                <a:schemeClr val="dk1"/>
              </a:buClr>
              <a:buSzPts val="1100"/>
              <a:buFont typeface="Arial"/>
              <a:buNone/>
            </a:pPr>
            <a:endParaRPr>
              <a:solidFill>
                <a:schemeClr val="dk1"/>
              </a:solidFill>
            </a:endParaRPr>
          </a:p>
          <a:p>
            <a:pPr marL="457200" lvl="0" indent="-342900">
              <a:spcBef>
                <a:spcPts val="0"/>
              </a:spcBef>
              <a:spcAft>
                <a:spcPts val="0"/>
              </a:spcAft>
              <a:buClr>
                <a:schemeClr val="dk1"/>
              </a:buClr>
              <a:buSzPts val="1800"/>
              <a:buChar char="●"/>
            </a:pPr>
            <a:r>
              <a:rPr lang="en" b="1">
                <a:solidFill>
                  <a:schemeClr val="dk1"/>
                </a:solidFill>
              </a:rPr>
              <a:t>I can identify basic rhetorical strategies and analyze how Chávez uses them to develop his claims.</a:t>
            </a:r>
            <a:endParaRPr b="1">
              <a:solidFill>
                <a:schemeClr val="dk1"/>
              </a:solidFill>
            </a:endParaRPr>
          </a:p>
          <a:p>
            <a:pPr marL="0" lvl="0" indent="0" rtl="0">
              <a:spcBef>
                <a:spcPts val="0"/>
              </a:spcBef>
              <a:spcAft>
                <a:spcPts val="0"/>
              </a:spcAft>
              <a:buNone/>
            </a:pPr>
            <a:endParaRPr/>
          </a:p>
        </p:txBody>
      </p:sp>
      <p:pic>
        <p:nvPicPr>
          <p:cNvPr id="5" name="Google Shape;154;p29"/>
          <p:cNvPicPr preferRelativeResize="0"/>
          <p:nvPr/>
        </p:nvPicPr>
        <p:blipFill>
          <a:blip r:embed="rId3">
            <a:alphaModFix/>
          </a:blip>
          <a:stretch>
            <a:fillRect/>
          </a:stretch>
        </p:blipFill>
        <p:spPr>
          <a:xfrm>
            <a:off x="8028889" y="120887"/>
            <a:ext cx="1021125" cy="999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our Rhetoric Toolbox</a:t>
            </a:r>
            <a:endParaRPr dirty="0"/>
          </a:p>
        </p:txBody>
      </p:sp>
      <p:pic>
        <p:nvPicPr>
          <p:cNvPr id="187" name="Google Shape;187;p33" descr="RhetoricToolbox"/>
          <p:cNvPicPr preferRelativeResize="0"/>
          <p:nvPr/>
        </p:nvPicPr>
        <p:blipFill>
          <a:blip r:embed="rId3">
            <a:alphaModFix/>
          </a:blip>
          <a:stretch>
            <a:fillRect/>
          </a:stretch>
        </p:blipFill>
        <p:spPr>
          <a:xfrm rot="5400000">
            <a:off x="2508363" y="-19037"/>
            <a:ext cx="3918650" cy="6076974"/>
          </a:xfrm>
          <a:prstGeom prst="rect">
            <a:avLst/>
          </a:prstGeom>
          <a:noFill/>
          <a:ln>
            <a:noFill/>
          </a:ln>
        </p:spPr>
      </p:pic>
      <p:pic>
        <p:nvPicPr>
          <p:cNvPr id="5" name="Google Shape;154;p29"/>
          <p:cNvPicPr preferRelativeResize="0"/>
          <p:nvPr/>
        </p:nvPicPr>
        <p:blipFill>
          <a:blip r:embed="rId4">
            <a:alphaModFix/>
          </a:blip>
          <a:stretch>
            <a:fillRect/>
          </a:stretch>
        </p:blipFill>
        <p:spPr>
          <a:xfrm>
            <a:off x="8028889" y="120887"/>
            <a:ext cx="1021125" cy="9992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12CB7ED-E471-4A84-BE13-7108439B1088}">
  <ds:schemaRefs>
    <ds:schemaRef ds:uri="a1502afc-75e6-4a80-976c-76583f90c737"/>
    <ds:schemaRef ds:uri="http://purl.org/dc/terms/"/>
    <ds:schemaRef ds:uri="http://purl.org/dc/dcmitype/"/>
    <ds:schemaRef ds:uri="02a6a75b-8925-4bc7-8b21-b87d4a90d0a3"/>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1D7AFC31-0C55-4D60-A044-D2D4C0D345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392C07C-4A3A-4E46-B065-7F7AED974E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TotalTime>
  <Words>5395</Words>
  <Application>Microsoft Macintosh PowerPoint</Application>
  <PresentationFormat>On-screen Show (16:9)</PresentationFormat>
  <Paragraphs>453</Paragraphs>
  <Slides>19</Slides>
  <Notes>19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Century Gothic</vt:lpstr>
      <vt:lpstr>Times New Roman</vt:lpstr>
      <vt:lpstr>Overlock</vt:lpstr>
      <vt:lpstr>Calibri</vt:lpstr>
      <vt:lpstr>Arial</vt:lpstr>
      <vt:lpstr>Simple Light</vt:lpstr>
      <vt:lpstr>Office Theme</vt:lpstr>
      <vt:lpstr>Grade 7: Module 2: Unit 1: Lesson 3 Teacher slide, before teaching.</vt:lpstr>
      <vt:lpstr>Grade 7: Module 2: Unit 2: Lesson 3 Teacher slide, before teaching.</vt:lpstr>
      <vt:lpstr>Grade 7: Module 2: Unit 2: Lesson 3 Teacher slide, before teaching.</vt:lpstr>
      <vt:lpstr>PowerPoint Presentation</vt:lpstr>
      <vt:lpstr>Hello, Students!</vt:lpstr>
      <vt:lpstr>Let’s look at some photographs</vt:lpstr>
      <vt:lpstr>Let’s check our Evidence-Based Claims  Chart</vt:lpstr>
      <vt:lpstr>Let’s Look at our Learning Targets</vt:lpstr>
      <vt:lpstr>Let’s look at our Rhetoric Toolbox</vt:lpstr>
      <vt:lpstr>Let’s look at Paragraph 2</vt:lpstr>
      <vt:lpstr>Let’s look at Paragraph 3</vt:lpstr>
      <vt:lpstr>Let’s look at Paragraph 5</vt:lpstr>
      <vt:lpstr>Let’s look at Paragraph 8</vt:lpstr>
      <vt:lpstr>Let’s look at Paragraph 9</vt:lpstr>
      <vt:lpstr>Let’s read closely</vt:lpstr>
      <vt:lpstr>Let’s Think-Pair-Share</vt:lpstr>
      <vt:lpstr>Let’s add to the Agents of Change anchor chart</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3 Teacher slide, before teaching.</dc:title>
  <dc:creator>nbravo</dc:creator>
  <cp:lastModifiedBy>Jennifer Snapp</cp:lastModifiedBy>
  <cp:revision>8</cp:revision>
  <dcterms:modified xsi:type="dcterms:W3CDTF">2018-10-08T02:16:46Z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