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6F46C63-43B3-4FAD-A2D0-479EC0554A38}">
  <a:tblStyle styleId="{46F46C63-43B3-4FAD-A2D0-479EC0554A3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813" autoAdjust="0"/>
  </p:normalViewPr>
  <p:slideViewPr>
    <p:cSldViewPr snapToGrid="0">
      <p:cViewPr varScale="1">
        <p:scale>
          <a:sx n="106" d="100"/>
          <a:sy n="106" d="100"/>
        </p:scale>
        <p:origin x="-1176" y="-104"/>
      </p:cViewPr>
      <p:guideLst>
        <p:guide orient="horz" pos="1620"/>
        <p:guide pos="2880"/>
      </p:guideLst>
    </p:cSldViewPr>
  </p:slideViewPr>
  <p:notesTextViewPr>
    <p:cViewPr>
      <p:scale>
        <a:sx n="1" d="1"/>
        <a:sy n="1" d="1"/>
      </p:scale>
      <p:origin x="0" y="139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770109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be414e7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Discussing the Homework (5-8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(5-6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The “Invisibility” of Japanese-American Internees (23-25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Gathering Evidence of “Invisibility” (15-18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(1-2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Finish adding evidence from primary sources and “The Life of Mine Okudo” to your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3be414e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0690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1752bd527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Independent or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B. Gathering Evidence of “Invisibility”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a:t>
            </a:r>
            <a:r>
              <a:rPr lang="en" sz="1200" b="0" dirty="0">
                <a:solidFill>
                  <a:schemeClr val="dk1"/>
                </a:solidFill>
                <a:latin typeface="Calibri"/>
                <a:ea typeface="Calibri"/>
                <a:cs typeface="Calibri"/>
                <a:sym typeface="Calibri"/>
              </a:rPr>
              <a:t>out “The Life of Miné Okubo” </a:t>
            </a:r>
            <a:r>
              <a:rPr lang="en" sz="1200" dirty="0">
                <a:solidFill>
                  <a:schemeClr val="dk1"/>
                </a:solidFill>
                <a:latin typeface="Calibri"/>
                <a:ea typeface="Calibri"/>
                <a:cs typeface="Calibri"/>
                <a:sym typeface="Calibri"/>
              </a:rPr>
              <a:t>and their </a:t>
            </a: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each column of the note-catcher to ensure students understand what information belongs in each.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strong textual evidence from the primary sources and “The Life of Miné Okubo” to their note-catcher. They may work on their own or with their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use the strongest ideas from the previous activity on their note-catchers too.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clarify the definitions of “invisibility” and help students find the strongest evidence.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find the strongest evidence from the source.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clarify the definitions of “invisibility” and help students find the strongest evidence with students who need additional support. </a:t>
            </a:r>
            <a:endParaRPr sz="1200" dirty="0">
              <a:solidFill>
                <a:schemeClr val="dk1"/>
              </a:solidFill>
              <a:latin typeface="Calibri"/>
              <a:ea typeface="Calibri"/>
              <a:cs typeface="Calibri"/>
              <a:sym typeface="Calibri"/>
            </a:endParaRPr>
          </a:p>
        </p:txBody>
      </p:sp>
      <p:sp>
        <p:nvSpPr>
          <p:cNvPr id="284" name="Google Shape;284;g41752bd527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02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1752bd527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1 minute remaining, call for the class’s attention.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read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use Fist to Five to rate their progress toward today’s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a note of students who rate themselves low and plan to follow up with them about </a:t>
            </a:r>
            <a:r>
              <a:rPr lang="en" sz="1200" b="0" i="0" dirty="0">
                <a:solidFill>
                  <a:schemeClr val="dk1"/>
                </a:solidFill>
                <a:latin typeface="Calibri"/>
                <a:ea typeface="Calibri"/>
                <a:cs typeface="Calibri"/>
                <a:sym typeface="Calibri"/>
              </a:rPr>
              <a:t>their note-catcher before </a:t>
            </a:r>
            <a:r>
              <a:rPr lang="en" sz="1200" dirty="0">
                <a:solidFill>
                  <a:schemeClr val="dk1"/>
                </a:solidFill>
                <a:latin typeface="Calibri"/>
                <a:ea typeface="Calibri"/>
                <a:cs typeface="Calibri"/>
                <a:sym typeface="Calibri"/>
              </a:rPr>
              <a:t>they write a first draft of their informational essay.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92" name="Google Shape;292;g41752bd527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6233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continue working on the </a:t>
            </a:r>
            <a:r>
              <a:rPr lang="en" sz="1200" b="1" dirty="0">
                <a:solidFill>
                  <a:schemeClr val="dk1"/>
                </a:solidFill>
                <a:latin typeface="Calibri"/>
                <a:ea typeface="Calibri"/>
                <a:cs typeface="Calibri"/>
                <a:sym typeface="Calibri"/>
              </a:rPr>
              <a:t>Gathering Textual Evidence note-catcher </a:t>
            </a:r>
            <a:r>
              <a:rPr lang="en" sz="1200" dirty="0">
                <a:solidFill>
                  <a:schemeClr val="dk1"/>
                </a:solidFill>
                <a:latin typeface="Calibri"/>
                <a:ea typeface="Calibri"/>
                <a:cs typeface="Calibri"/>
                <a:sym typeface="Calibri"/>
              </a:rPr>
              <a:t>for tonight’s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Also be sure students know that tomorrow they will take an assessment to demonstrate mastery of some of the skills they have been working on. Build up this assessment as an opportunity for them to “show what you know.”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301" name="Google Shape;301;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9914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08" name="Google Shape;30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0692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strips </a:t>
            </a:r>
            <a:r>
              <a:rPr lang="en" sz="1200" dirty="0">
                <a:solidFill>
                  <a:schemeClr val="dk1"/>
                </a:solidFill>
                <a:latin typeface="Calibri"/>
                <a:ea typeface="Calibri"/>
                <a:cs typeface="Calibri"/>
                <a:sym typeface="Calibri"/>
              </a:rPr>
              <a:t>(large blank pieces of paper; five per student and two for modeling)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Tape (one roll per three to four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Large copies of primary sources </a:t>
            </a:r>
            <a:r>
              <a:rPr lang="en" sz="1200" dirty="0">
                <a:solidFill>
                  <a:schemeClr val="dk1"/>
                </a:solidFill>
                <a:latin typeface="Calibri"/>
                <a:ea typeface="Calibri"/>
                <a:cs typeface="Calibri"/>
                <a:sym typeface="Calibri"/>
              </a:rPr>
              <a:t>(from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Primary Sources: Japanese-American Internment during World War II packet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(from Lesson 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 sz="1200" dirty="0">
                <a:latin typeface="Calibri"/>
                <a:ea typeface="Calibri"/>
                <a:cs typeface="Calibri"/>
                <a:sym typeface="Calibri"/>
              </a:rPr>
              <a:t>.</a:t>
            </a:r>
            <a:endParaRPr sz="1200" dirty="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7198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not done so already, preview </a:t>
            </a:r>
            <a:r>
              <a:rPr lang="en" sz="1200" b="1" dirty="0">
                <a:solidFill>
                  <a:schemeClr val="dk1"/>
                </a:solidFill>
                <a:latin typeface="Calibri"/>
                <a:ea typeface="Calibri"/>
                <a:cs typeface="Calibri"/>
                <a:sym typeface="Calibri"/>
              </a:rPr>
              <a:t>End-of-Unit 2 Assessment </a:t>
            </a:r>
            <a:r>
              <a:rPr lang="en" sz="1200" dirty="0">
                <a:solidFill>
                  <a:schemeClr val="dk1"/>
                </a:solidFill>
                <a:latin typeface="Calibri"/>
                <a:ea typeface="Calibri"/>
                <a:cs typeface="Calibri"/>
                <a:sym typeface="Calibri"/>
              </a:rPr>
              <a:t>(Informational Essay and Commentary: The Invisibility of Captives during WWII) to have a clearer sense of where students are heading. Consider writing the assessment essay yourself to understand the skills students need to apply in their own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preview Work Time A to envision your modeling with Source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Fist to Five in Checking for Understanding Techniques (see Appendix)</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53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Gathering Textual Evidence: “Invisibility” of Those Interned</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4872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1175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5-8 minutes </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Student Pairings (Discussion Appointment Partners)</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Opening A. Engaging the Reader: Discussing the Homework</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sit with their Midway discussion partner.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them share their homework (Venn diagram: Miné and Louie) with each other.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3 minutes, cold call several students to share their responses to the question on the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4458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theme of this unit is the idea of </a:t>
            </a:r>
            <a:r>
              <a:rPr lang="en" sz="1200" i="1" dirty="0">
                <a:solidFill>
                  <a:schemeClr val="dk1"/>
                </a:solidFill>
                <a:latin typeface="Calibri"/>
                <a:ea typeface="Calibri"/>
                <a:cs typeface="Calibri"/>
                <a:sym typeface="Calibri"/>
              </a:rPr>
              <a:t>invisibility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remind the class of the two different definitions of </a:t>
            </a:r>
            <a:r>
              <a:rPr lang="en" sz="1200" i="1" dirty="0">
                <a:solidFill>
                  <a:schemeClr val="dk1"/>
                </a:solidFill>
                <a:latin typeface="Calibri"/>
                <a:ea typeface="Calibri"/>
                <a:cs typeface="Calibri"/>
                <a:sym typeface="Calibri"/>
              </a:rPr>
              <a:t>invisibility</a:t>
            </a:r>
            <a:r>
              <a:rPr lang="en" sz="1200" dirty="0">
                <a:solidFill>
                  <a:schemeClr val="dk1"/>
                </a:solidFill>
                <a:latin typeface="Calibri"/>
                <a:ea typeface="Calibri"/>
                <a:cs typeface="Calibri"/>
                <a:sym typeface="Calibri"/>
              </a:rPr>
              <a:t> used for this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means having one’s dignity taken away or being treated like less than a human.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prefixes “in-” and “de-” both have to do with “not” or “the opposite of.”</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read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a:t>
            </a:r>
            <a:r>
              <a:rPr lang="en" sz="1200" b="1" dirty="0">
                <a:solidFill>
                  <a:schemeClr val="dk1"/>
                </a:solidFill>
                <a:latin typeface="Calibri"/>
                <a:ea typeface="Calibri"/>
                <a:cs typeface="Calibri"/>
                <a:sym typeface="Calibri"/>
              </a:rPr>
              <a:t>End-of-Unit 2 Assessment </a:t>
            </a:r>
            <a:r>
              <a:rPr lang="en" sz="1200" dirty="0">
                <a:solidFill>
                  <a:schemeClr val="dk1"/>
                </a:solidFill>
                <a:latin typeface="Calibri"/>
                <a:ea typeface="Calibri"/>
                <a:cs typeface="Calibri"/>
                <a:sym typeface="Calibri"/>
              </a:rPr>
              <a:t>is an informational essay explaining how captives like Louie Zamperini and Miné Okubo were made “invisible” (in both senses of the term) during WWII. Today, they will gather evidence about how Japanese-American internment made internees “invisible” so they can use this evidence in their essay.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invisibility could mean being cut off from the outside world or being </a:t>
            </a:r>
            <a:r>
              <a:rPr lang="en" sz="1200" i="1" dirty="0">
                <a:solidFill>
                  <a:schemeClr val="dk1"/>
                </a:solidFill>
                <a:latin typeface="Calibri"/>
                <a:ea typeface="Calibri"/>
                <a:cs typeface="Calibri"/>
                <a:sym typeface="Calibri"/>
              </a:rPr>
              <a:t>dehumanized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60" name="Google Shape;260;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290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The “Invisibility” of Japanese-American Internees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review the steps for finding evidence and watch you model the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engage students more actively and provide the necessary scaffolding especially critical for learners with lower levels of language proficiency and/or learning.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a:t>
            </a:r>
            <a:r>
              <a:rPr lang="en" sz="1200" b="0" dirty="0">
                <a:solidFill>
                  <a:schemeClr val="dk1"/>
                </a:solidFill>
                <a:latin typeface="Calibri"/>
                <a:ea typeface="Calibri"/>
                <a:cs typeface="Calibri"/>
                <a:sym typeface="Calibri"/>
              </a:rPr>
              <a:t>large copies of primary sources </a:t>
            </a:r>
            <a:r>
              <a:rPr lang="en" sz="1200" dirty="0">
                <a:solidFill>
                  <a:schemeClr val="dk1"/>
                </a:solidFill>
                <a:latin typeface="Calibri"/>
                <a:ea typeface="Calibri"/>
                <a:cs typeface="Calibri"/>
                <a:sym typeface="Calibri"/>
              </a:rPr>
              <a:t>posted on the wall. Remind them that they have determined the texts’ points of view, analyzed the ways in which they disagree, and evaluated the effectiveness of their different mediums. Give students specific positive praise for the thinking they have already done with these difficult texts (e.g., comments you heard students make over the past few days).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add another layer to their understanding of these texts by analyzing them for evidence of the “invisibility” theme they’ve been tracking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a:t>
            </a:r>
            <a:r>
              <a:rPr lang="en" sz="1200" b="1" dirty="0">
                <a:solidFill>
                  <a:schemeClr val="dk1"/>
                </a:solidFill>
                <a:latin typeface="Calibri"/>
                <a:ea typeface="Calibri"/>
                <a:cs typeface="Calibri"/>
                <a:sym typeface="Calibri"/>
              </a:rPr>
              <a:t>Primary Sources: Japanese-American Internment during World War II packet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for finding evidence aloud as students silently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will model this process for them. Instruct students to open their </a:t>
            </a:r>
            <a:r>
              <a:rPr lang="en" sz="1200" b="1" dirty="0">
                <a:solidFill>
                  <a:schemeClr val="dk1"/>
                </a:solidFill>
                <a:latin typeface="Calibri"/>
                <a:ea typeface="Calibri"/>
                <a:cs typeface="Calibri"/>
                <a:sym typeface="Calibri"/>
              </a:rPr>
              <a:t>Primary Sources: Japanese-American Internment during World War II packet</a:t>
            </a:r>
            <a:r>
              <a:rPr lang="en" sz="1200" dirty="0">
                <a:solidFill>
                  <a:schemeClr val="dk1"/>
                </a:solidFill>
                <a:latin typeface="Calibri"/>
                <a:ea typeface="Calibri"/>
                <a:cs typeface="Calibri"/>
                <a:sym typeface="Calibri"/>
              </a:rPr>
              <a:t> to Source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is a good example of “invisibility” because the people in the picture have been dehumanized. Their individual identities have been taken away and replaced with identification numbers. The tags attached to them make them seem more like objects than people.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a sentence strip, write something like: “Dehumanization: identities replaced with numbers.” Tape this sentence strip to the wall beneath Source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68" name="Google Shape;268;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1307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4a326dc8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The “Invisibility” of Japanese-American Internees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pull out evidence of ‘invisibility’ from quotes.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look at the last quote of Source 8. Ask: “</a:t>
            </a:r>
            <a:r>
              <a:rPr lang="en" sz="1200" i="1" dirty="0">
                <a:solidFill>
                  <a:schemeClr val="dk1"/>
                </a:solidFill>
                <a:latin typeface="Calibri"/>
                <a:ea typeface="Calibri"/>
                <a:cs typeface="Calibri"/>
                <a:sym typeface="Calibri"/>
              </a:rPr>
              <a:t>What is an example of ‘invisibility’ in this quotation?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asking a volunteer to explain: “</a:t>
            </a:r>
            <a:r>
              <a:rPr lang="en" sz="1200" i="1" dirty="0">
                <a:solidFill>
                  <a:schemeClr val="dk1"/>
                </a:solidFill>
                <a:latin typeface="Calibri"/>
                <a:ea typeface="Calibri"/>
                <a:cs typeface="Calibri"/>
                <a:sym typeface="Calibri"/>
              </a:rPr>
              <a:t>Which kind of ‘invisibility’ does this connect to: dehumanization or isolation?”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a sentence strip, write something like: “Isolation: fenced in and guarded.”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Tape this sentence strip to the wall beneath Source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it is now their turn to “have a go.” Ask them to work independently to find their own evidence of invisibility in these sources.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monitor.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invite students to post their sentence strips and invite students to review their peers’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3 minutes remaining, call for the class’s attention. Cold call students to share back some of the evidence that they found.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question, listen for a student to notice that </a:t>
            </a:r>
            <a:r>
              <a:rPr lang="en" sz="1200" b="0" dirty="0">
                <a:solidFill>
                  <a:schemeClr val="dk1"/>
                </a:solidFill>
                <a:latin typeface="Calibri"/>
                <a:ea typeface="Calibri"/>
                <a:cs typeface="Calibri"/>
                <a:sym typeface="Calibri"/>
              </a:rPr>
              <a:t>Okubo mentions being “close to freedom and yet far from it.”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After the second question, listen for: “This is an example of isolation.”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clarify the definitions of “invisibility” and help students find the strongest evidence with students who need additional support.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this process with another quote if students need further support. </a:t>
            </a:r>
            <a:endParaRPr sz="1200" dirty="0">
              <a:solidFill>
                <a:schemeClr val="dk1"/>
              </a:solidFill>
              <a:latin typeface="Calibri"/>
              <a:ea typeface="Calibri"/>
              <a:cs typeface="Calibri"/>
              <a:sym typeface="Calibri"/>
            </a:endParaRPr>
          </a:p>
        </p:txBody>
      </p:sp>
      <p:sp>
        <p:nvSpPr>
          <p:cNvPr id="275" name="Google Shape;275;g44a326dc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4767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88524"/>
            <a:ext cx="8364064" cy="3392333"/>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This lesson will take approximately 50-60 minutes to complete. </a:t>
            </a: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purpose of today’s lesson is to:</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Synthesize what has been learned about Japanese-American internment in the previous four lessons</a:t>
            </a:r>
            <a:r>
              <a:rPr lang="en" sz="1500" i="1" dirty="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Find strong evidence of “invisibility” in the primary sources packet and “The Life of Miné </a:t>
            </a:r>
            <a:r>
              <a:rPr lang="en" sz="1500" dirty="0" smtClean="0">
                <a:latin typeface="Century Gothic"/>
                <a:ea typeface="Century Gothic"/>
                <a:cs typeface="Century Gothic"/>
                <a:sym typeface="Century Gothic"/>
              </a:rPr>
              <a:t>Okubo</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Scaffold to the </a:t>
            </a:r>
            <a:r>
              <a:rPr lang="en" sz="1500" b="1" dirty="0">
                <a:latin typeface="Century Gothic"/>
                <a:ea typeface="Century Gothic"/>
                <a:cs typeface="Century Gothic"/>
                <a:sym typeface="Century Gothic"/>
              </a:rPr>
              <a:t>End-of-Unit 2 Assessment </a:t>
            </a:r>
            <a:r>
              <a:rPr lang="en" sz="1500" dirty="0">
                <a:latin typeface="Century Gothic"/>
                <a:ea typeface="Century Gothic"/>
                <a:cs typeface="Century Gothic"/>
                <a:sym typeface="Century Gothic"/>
              </a:rPr>
              <a:t>(Informational Essay and Commentary: The Invisibility of Captives during WWII).</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Learning Targets for students today are:</a:t>
            </a:r>
            <a:endParaRPr sz="1500" dirty="0">
              <a:latin typeface="Century Gothic"/>
              <a:ea typeface="Century Gothic"/>
              <a:cs typeface="Century Gothic"/>
              <a:sym typeface="Century Gothic"/>
            </a:endParaRPr>
          </a:p>
          <a:p>
            <a:pPr marL="457200" lvl="0" indent="-323850" algn="l" rtl="0">
              <a:spcBef>
                <a:spcPts val="100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analyze the theme of “invisibility” in primary sources </a:t>
            </a:r>
            <a:r>
              <a:rPr lang="en" sz="1500" dirty="0">
                <a:latin typeface="Century Gothic"/>
                <a:ea typeface="Century Gothic"/>
                <a:cs typeface="Century Gothic"/>
                <a:sym typeface="Century Gothic"/>
              </a:rPr>
              <a:t>about Japanese-American internment and “The Life of Miné Okubo.”</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gather relevant information from a variety of sources</a:t>
            </a:r>
            <a:r>
              <a:rPr lang="en" sz="1500" dirty="0">
                <a:latin typeface="Century Gothic"/>
                <a:ea typeface="Century Gothic"/>
                <a:cs typeface="Century Gothic"/>
                <a:sym typeface="Century Gothic"/>
              </a:rPr>
              <a:t> about the “invisibility” of captives during WWII. </a:t>
            </a:r>
            <a:br>
              <a:rPr lang="en" sz="1500" dirty="0">
                <a:latin typeface="Century Gothic"/>
                <a:ea typeface="Century Gothic"/>
                <a:cs typeface="Century Gothic"/>
                <a:sym typeface="Century Gothic"/>
              </a:rPr>
            </a:br>
            <a:endParaRPr sz="1500" dirty="0">
              <a:latin typeface="Century Gothic"/>
              <a:ea typeface="Century Gothic"/>
              <a:cs typeface="Century Gothic"/>
              <a:sym typeface="Century Gothic"/>
            </a:endParaRPr>
          </a:p>
        </p:txBody>
      </p:sp>
      <p:sp>
        <p:nvSpPr>
          <p:cNvPr id="5"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7" name="Google Shape;287;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Gather Evidence of “Invisibility”</a:t>
            </a:r>
            <a:endParaRPr sz="3400">
              <a:latin typeface="Century Gothic"/>
              <a:ea typeface="Century Gothic"/>
              <a:cs typeface="Century Gothic"/>
              <a:sym typeface="Century Gothic"/>
            </a:endParaRPr>
          </a:p>
        </p:txBody>
      </p:sp>
      <p:pic>
        <p:nvPicPr>
          <p:cNvPr id="288" name="Google Shape;288;p46"/>
          <p:cNvPicPr preferRelativeResize="0"/>
          <p:nvPr/>
        </p:nvPicPr>
        <p:blipFill>
          <a:blip r:embed="rId3">
            <a:alphaModFix/>
          </a:blip>
          <a:stretch>
            <a:fillRect/>
          </a:stretch>
        </p:blipFill>
        <p:spPr>
          <a:xfrm>
            <a:off x="311699" y="1173949"/>
            <a:ext cx="8520600" cy="3172106"/>
          </a:xfrm>
          <a:prstGeom prst="rect">
            <a:avLst/>
          </a:prstGeom>
          <a:noFill/>
          <a:ln>
            <a:noFill/>
          </a:ln>
        </p:spPr>
      </p:pic>
      <p:pic>
        <p:nvPicPr>
          <p:cNvPr id="289" name="Google Shape;289;p46"/>
          <p:cNvPicPr preferRelativeResize="0"/>
          <p:nvPr/>
        </p:nvPicPr>
        <p:blipFill>
          <a:blip r:embed="rId4">
            <a:alphaModFix/>
          </a:blip>
          <a:stretch>
            <a:fillRect/>
          </a:stretch>
        </p:blipFill>
        <p:spPr>
          <a:xfrm>
            <a:off x="8441471" y="4486444"/>
            <a:ext cx="390833" cy="348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8" name="Google Shape;298;p47"/>
          <p:cNvPicPr preferRelativeResize="0"/>
          <p:nvPr/>
        </p:nvPicPr>
        <p:blipFill>
          <a:blip r:embed="rId3">
            <a:alphaModFix/>
          </a:blip>
          <a:stretch>
            <a:fillRect/>
          </a:stretch>
        </p:blipFill>
        <p:spPr>
          <a:xfrm>
            <a:off x="7900534" y="4343260"/>
            <a:ext cx="612321" cy="604157"/>
          </a:xfrm>
          <a:prstGeom prst="rect">
            <a:avLst/>
          </a:prstGeom>
          <a:noFill/>
          <a:ln>
            <a:noFill/>
          </a:ln>
        </p:spPr>
      </p:pic>
      <p:sp>
        <p:nvSpPr>
          <p:cNvPr id="294" name="Google Shape;294;p47"/>
          <p:cNvSpPr txBox="1">
            <a:spLocks noGrp="1"/>
          </p:cNvSpPr>
          <p:nvPr>
            <p:ph type="body" idx="1"/>
          </p:nvPr>
        </p:nvSpPr>
        <p:spPr>
          <a:xfrm>
            <a:off x="311700" y="1292725"/>
            <a:ext cx="82038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5" name="Google Shape;295;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Review the Learning Targets</a:t>
            </a:r>
            <a:endParaRPr sz="3400">
              <a:latin typeface="Century Gothic"/>
              <a:ea typeface="Century Gothic"/>
              <a:cs typeface="Century Gothic"/>
              <a:sym typeface="Century Gothic"/>
            </a:endParaRPr>
          </a:p>
        </p:txBody>
      </p:sp>
      <p:sp>
        <p:nvSpPr>
          <p:cNvPr id="296" name="Google Shape;296;p47"/>
          <p:cNvSpPr txBox="1">
            <a:spLocks noGrp="1"/>
          </p:cNvSpPr>
          <p:nvPr>
            <p:ph type="body" idx="1"/>
          </p:nvPr>
        </p:nvSpPr>
        <p:spPr>
          <a:xfrm>
            <a:off x="311700" y="1292725"/>
            <a:ext cx="8520600" cy="27267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dirty="0"/>
              <a:t>The Learning Targets for today are:</a:t>
            </a:r>
            <a:endParaRPr sz="2400" dirty="0"/>
          </a:p>
          <a:p>
            <a:pPr marL="457200" lvl="0" indent="-381000" algn="l" rtl="0">
              <a:spcBef>
                <a:spcPts val="1000"/>
              </a:spcBef>
              <a:spcAft>
                <a:spcPts val="0"/>
              </a:spcAft>
              <a:buSzPts val="2400"/>
              <a:buAutoNum type="arabicPeriod"/>
            </a:pPr>
            <a:r>
              <a:rPr lang="en" sz="2400" dirty="0"/>
              <a:t>I can </a:t>
            </a:r>
            <a:r>
              <a:rPr lang="en" sz="2400" i="1" dirty="0"/>
              <a:t>analyze the theme of “invisibility” in primary sources </a:t>
            </a:r>
            <a:r>
              <a:rPr lang="en" sz="2400" dirty="0"/>
              <a:t>about Japanese-American internment and “The Life of Miné Okubo</a:t>
            </a:r>
            <a:r>
              <a:rPr lang="en" sz="2400" dirty="0" smtClean="0"/>
              <a:t>.”</a:t>
            </a:r>
          </a:p>
          <a:p>
            <a:pPr marL="457200" lvl="0" indent="-381000" algn="l" rtl="0">
              <a:spcBef>
                <a:spcPts val="1000"/>
              </a:spcBef>
              <a:spcAft>
                <a:spcPts val="0"/>
              </a:spcAft>
              <a:buSzPts val="2400"/>
              <a:buAutoNum type="arabicPeriod"/>
            </a:pPr>
            <a:endParaRPr sz="2400" dirty="0"/>
          </a:p>
          <a:p>
            <a:pPr marL="457200" lvl="0" indent="-381000" algn="l" rtl="0">
              <a:spcBef>
                <a:spcPts val="0"/>
              </a:spcBef>
              <a:spcAft>
                <a:spcPts val="0"/>
              </a:spcAft>
              <a:buSzPts val="2400"/>
              <a:buAutoNum type="arabicPeriod"/>
            </a:pPr>
            <a:r>
              <a:rPr lang="en" sz="2400" dirty="0"/>
              <a:t>I can </a:t>
            </a:r>
            <a:r>
              <a:rPr lang="en" sz="2400" i="1" dirty="0"/>
              <a:t>gather relevant information from a variety of sources</a:t>
            </a:r>
            <a:r>
              <a:rPr lang="en" sz="2400" dirty="0"/>
              <a:t> about the “invisibility” of captives during WWII. </a:t>
            </a:r>
            <a:br>
              <a:rPr lang="en" sz="2400" dirty="0"/>
            </a:br>
            <a:endParaRPr sz="2400" dirty="0"/>
          </a:p>
        </p:txBody>
      </p:sp>
      <p:pic>
        <p:nvPicPr>
          <p:cNvPr id="297" name="Google Shape;297;p47"/>
          <p:cNvPicPr preferRelativeResize="0"/>
          <p:nvPr/>
        </p:nvPicPr>
        <p:blipFill>
          <a:blip r:embed="rId4">
            <a:alphaModFix/>
          </a:blip>
          <a:stretch>
            <a:fillRect/>
          </a:stretch>
        </p:blipFill>
        <p:spPr>
          <a:xfrm>
            <a:off x="8403772" y="4348704"/>
            <a:ext cx="636814" cy="5932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4" name="Google Shape;304;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305" name="Google Shape;305;p48"/>
          <p:cNvSpPr txBox="1">
            <a:spLocks noGrp="1"/>
          </p:cNvSpPr>
          <p:nvPr>
            <p:ph type="body" idx="1"/>
          </p:nvPr>
        </p:nvSpPr>
        <p:spPr>
          <a:xfrm>
            <a:off x="311700" y="12927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400"/>
              <a:t>Finish adding evidence from primary sources and “The Life of Mine Okudo” to your </a:t>
            </a:r>
            <a:r>
              <a:rPr lang="en" sz="2400" b="1"/>
              <a:t>Gathering Textual Evidence Note-Catcher.</a:t>
            </a:r>
            <a:endParaRPr sz="2400" b="1"/>
          </a:p>
          <a:p>
            <a:pPr marL="0" lvl="0" indent="0" algn="l" rtl="0">
              <a:spcBef>
                <a:spcPts val="800"/>
              </a:spcBef>
              <a:spcAft>
                <a:spcPts val="0"/>
              </a:spcAft>
              <a:buNone/>
            </a:pP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11" name="Google Shape;31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12" name="Google Shape;312;p49"/>
          <p:cNvGraphicFramePr/>
          <p:nvPr/>
        </p:nvGraphicFramePr>
        <p:xfrm>
          <a:off x="577191" y="1248212"/>
          <a:ext cx="7989600" cy="3230175"/>
        </p:xfrm>
        <a:graphic>
          <a:graphicData uri="http://schemas.openxmlformats.org/drawingml/2006/table">
            <a:tbl>
              <a:tblPr firstRow="1" bandRow="1">
                <a:noFill/>
                <a:tableStyleId>{46F46C63-43B3-4FAD-A2D0-479EC0554A38}</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2587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latin typeface="Century Gothic"/>
                <a:ea typeface="Century Gothic"/>
                <a:cs typeface="Century Gothic"/>
                <a:sym typeface="Century Gothic"/>
              </a:rPr>
              <a:t>Preparing for Lesson </a:t>
            </a:r>
            <a:r>
              <a:rPr lang="en" sz="1800" b="1" dirty="0"/>
              <a:t>9</a:t>
            </a:r>
            <a:r>
              <a:rPr lang="en" sz="1800" b="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800" dirty="0"/>
          </a:p>
          <a:p>
            <a:pPr marL="0" lvl="0" indent="0" algn="l" rtl="0">
              <a:lnSpc>
                <a:spcPct val="90000"/>
              </a:lnSpc>
              <a:spcBef>
                <a:spcPts val="800"/>
              </a:spcBef>
              <a:spcAft>
                <a:spcPts val="0"/>
              </a:spcAft>
              <a:buClr>
                <a:schemeClr val="dk1"/>
              </a:buClr>
              <a:buSzPts val="2500"/>
              <a:buFont typeface="Arial"/>
              <a:buNone/>
            </a:pPr>
            <a:r>
              <a:rPr lang="en" sz="1800" dirty="0"/>
              <a:t>In advance, ensure you gather the following materials from previous lessons:</a:t>
            </a:r>
            <a:endParaRPr sz="1800" dirty="0"/>
          </a:p>
          <a:p>
            <a:pPr marL="457200" lvl="0" indent="-342900" algn="l" rtl="0">
              <a:lnSpc>
                <a:spcPct val="100000"/>
              </a:lnSpc>
              <a:spcBef>
                <a:spcPts val="0"/>
              </a:spcBef>
              <a:spcAft>
                <a:spcPts val="0"/>
              </a:spcAft>
              <a:buSzPts val="1800"/>
              <a:buFont typeface="Calibri"/>
              <a:buChar char="●"/>
            </a:pPr>
            <a:r>
              <a:rPr lang="en" sz="1800" dirty="0"/>
              <a:t>Large copies of primary sources (from Lesson 7)</a:t>
            </a:r>
            <a:endParaRPr sz="1800" dirty="0"/>
          </a:p>
          <a:p>
            <a:pPr marL="457200" lvl="0" indent="-342900" algn="l" rtl="0">
              <a:lnSpc>
                <a:spcPct val="100000"/>
              </a:lnSpc>
              <a:spcBef>
                <a:spcPts val="0"/>
              </a:spcBef>
              <a:spcAft>
                <a:spcPts val="0"/>
              </a:spcAft>
              <a:buSzPts val="1800"/>
              <a:buFont typeface="Calibri"/>
              <a:buChar char="●"/>
            </a:pPr>
            <a:r>
              <a:rPr lang="en" sz="1800" b="1" dirty="0"/>
              <a:t>Primary Sources: Japanese-American Internment during World War II packet </a:t>
            </a:r>
            <a:r>
              <a:rPr lang="en" sz="1800" dirty="0"/>
              <a:t>(from Lesson 6)</a:t>
            </a:r>
            <a:endParaRPr sz="1800" dirty="0"/>
          </a:p>
          <a:p>
            <a:pPr marL="457200" lvl="0" indent="-342900" algn="l" rtl="0">
              <a:lnSpc>
                <a:spcPct val="100000"/>
              </a:lnSpc>
              <a:spcBef>
                <a:spcPts val="0"/>
              </a:spcBef>
              <a:spcAft>
                <a:spcPts val="0"/>
              </a:spcAft>
              <a:buSzPts val="1800"/>
              <a:buFont typeface="Calibri"/>
              <a:buChar char="●"/>
            </a:pPr>
            <a:r>
              <a:rPr lang="en" sz="1800" dirty="0"/>
              <a:t>“The Life of Miné Okubo” (from Lesson 4)</a:t>
            </a:r>
            <a:endParaRPr sz="1800" dirty="0"/>
          </a:p>
          <a:p>
            <a:pPr marL="457200" lvl="0" indent="-342900" algn="l" rtl="0">
              <a:lnSpc>
                <a:spcPct val="100000"/>
              </a:lnSpc>
              <a:spcBef>
                <a:spcPts val="0"/>
              </a:spcBef>
              <a:spcAft>
                <a:spcPts val="0"/>
              </a:spcAft>
              <a:buSzPts val="1800"/>
              <a:buFont typeface="Calibri"/>
              <a:buChar char="●"/>
            </a:pPr>
            <a:r>
              <a:rPr lang="en" sz="1800" b="1" dirty="0"/>
              <a:t>Gathering Textual Evidence note-catcher</a:t>
            </a:r>
            <a:r>
              <a:rPr lang="en" sz="1800" dirty="0"/>
              <a:t> (from Lesson 3)</a:t>
            </a:r>
            <a:endParaRPr sz="1800" dirty="0"/>
          </a:p>
          <a:p>
            <a:pPr marL="0" lvl="0" indent="0" algn="l" rtl="0">
              <a:lnSpc>
                <a:spcPct val="90000"/>
              </a:lnSpc>
              <a:spcBef>
                <a:spcPts val="800"/>
              </a:spcBef>
              <a:spcAft>
                <a:spcPts val="0"/>
              </a:spcAft>
              <a:buClr>
                <a:schemeClr val="dk1"/>
              </a:buClr>
              <a:buSzPts val="2500"/>
              <a:buFont typeface="Arial"/>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9</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latin typeface="Century Gothic"/>
                <a:ea typeface="Century Gothic"/>
                <a:cs typeface="Century Gothic"/>
                <a:sym typeface="Century Gothic"/>
              </a:rPr>
              <a:t>In preparation for facilitating this lesson, review and annotate the following materials:</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End-of-Unit 2 Assessment </a:t>
            </a:r>
            <a:r>
              <a:rPr lang="en" sz="1800" dirty="0">
                <a:solidFill>
                  <a:schemeClr val="dk1"/>
                </a:solidFill>
                <a:latin typeface="Century Gothic"/>
                <a:ea typeface="Century Gothic"/>
                <a:cs typeface="Century Gothic"/>
                <a:sym typeface="Century Gothic"/>
              </a:rPr>
              <a:t>(Informational Essay and Commentary: The Invisibility of Captives during WWII). </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Work Time A </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8635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700" dirty="0">
                <a:solidFill>
                  <a:schemeClr val="dk1"/>
                </a:solidFill>
                <a:latin typeface="Century Gothic"/>
                <a:ea typeface="Century Gothic"/>
                <a:cs typeface="Century Gothic"/>
                <a:sym typeface="Century Gothic"/>
              </a:rPr>
              <a:t>In today’s lesson, you will bring what you’ve learned about Japanese-American internment in the previous four lessons together. You will work with your partner to find strong evidence of “invisibility” in the primary sources packet and “The Life of Miné Okubo.”</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the Venn Diagram from last night’s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Watch your teacher model how to find evidence of the “invisibility” of internees.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Gather evidence of invisibility for the </a:t>
            </a:r>
            <a:r>
              <a:rPr lang="en" sz="1800" b="1" dirty="0">
                <a:latin typeface="Century Gothic"/>
                <a:ea typeface="Century Gothic"/>
                <a:cs typeface="Century Gothic"/>
                <a:sym typeface="Century Gothic"/>
              </a:rPr>
              <a:t>Unit 2 Mid-Unit Assessment Essay</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3" name="Google Shape;253;p42"/>
          <p:cNvSpPr txBox="1">
            <a:spLocks noGrp="1"/>
          </p:cNvSpPr>
          <p:nvPr>
            <p:ph type="title"/>
          </p:nvPr>
        </p:nvSpPr>
        <p:spPr>
          <a:xfrm>
            <a:off x="311700" y="54372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Discuss Analysis</a:t>
            </a:r>
            <a:endParaRPr sz="3400">
              <a:latin typeface="Century Gothic"/>
              <a:ea typeface="Century Gothic"/>
              <a:cs typeface="Century Gothic"/>
              <a:sym typeface="Century Gothic"/>
            </a:endParaRPr>
          </a:p>
        </p:txBody>
      </p:sp>
      <p:sp>
        <p:nvSpPr>
          <p:cNvPr id="254" name="Google Shape;254;p42"/>
          <p:cNvSpPr txBox="1">
            <a:spLocks noGrp="1"/>
          </p:cNvSpPr>
          <p:nvPr>
            <p:ph type="body" idx="1"/>
          </p:nvPr>
        </p:nvSpPr>
        <p:spPr>
          <a:xfrm>
            <a:off x="311700" y="1566607"/>
            <a:ext cx="8520600" cy="1898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dirty="0"/>
              <a:t>What connections and similarities did you identify between Miné and Louie’s experiences?</a:t>
            </a:r>
            <a:endParaRPr sz="3000" dirty="0"/>
          </a:p>
          <a:p>
            <a:pPr marL="0" lvl="0" indent="0" algn="l" rtl="0">
              <a:spcBef>
                <a:spcPts val="800"/>
              </a:spcBef>
              <a:spcAft>
                <a:spcPts val="0"/>
              </a:spcAft>
              <a:buNone/>
            </a:pPr>
            <a:endParaRPr sz="3000" dirty="0"/>
          </a:p>
        </p:txBody>
      </p:sp>
      <p:pic>
        <p:nvPicPr>
          <p:cNvPr id="255" name="Google Shape;255;p42"/>
          <p:cNvPicPr preferRelativeResize="0"/>
          <p:nvPr/>
        </p:nvPicPr>
        <p:blipFill>
          <a:blip r:embed="rId3">
            <a:alphaModFix/>
          </a:blip>
          <a:stretch>
            <a:fillRect/>
          </a:stretch>
        </p:blipFill>
        <p:spPr>
          <a:xfrm>
            <a:off x="8438181" y="4422230"/>
            <a:ext cx="578988" cy="474069"/>
          </a:xfrm>
          <a:prstGeom prst="rect">
            <a:avLst/>
          </a:prstGeom>
          <a:noFill/>
          <a:ln>
            <a:noFill/>
          </a:ln>
        </p:spPr>
      </p:pic>
      <p:pic>
        <p:nvPicPr>
          <p:cNvPr id="256" name="Google Shape;256;p42"/>
          <p:cNvPicPr preferRelativeResize="0"/>
          <p:nvPr/>
        </p:nvPicPr>
        <p:blipFill rotWithShape="1">
          <a:blip r:embed="rId4">
            <a:alphaModFix/>
          </a:blip>
          <a:srcRect l="11708" r="16985"/>
          <a:stretch/>
        </p:blipFill>
        <p:spPr>
          <a:xfrm>
            <a:off x="8020604" y="4343400"/>
            <a:ext cx="407246" cy="609957"/>
          </a:xfrm>
          <a:prstGeom prst="rect">
            <a:avLst/>
          </a:prstGeom>
          <a:noFill/>
          <a:ln>
            <a:noFill/>
          </a:ln>
        </p:spPr>
      </p:pic>
      <p:pic>
        <p:nvPicPr>
          <p:cNvPr id="257" name="Google Shape;257;p42"/>
          <p:cNvPicPr preferRelativeResize="0"/>
          <p:nvPr/>
        </p:nvPicPr>
        <p:blipFill>
          <a:blip r:embed="rId5">
            <a:alphaModFix/>
          </a:blip>
          <a:stretch>
            <a:fillRect/>
          </a:stretch>
        </p:blipFill>
        <p:spPr>
          <a:xfrm>
            <a:off x="7564147" y="4425633"/>
            <a:ext cx="486425" cy="44549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4" name="Google Shape;264;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dirty="0"/>
              <a:t>The Learning Targets for today are</a:t>
            </a:r>
            <a:r>
              <a:rPr lang="en" sz="2400" dirty="0" smtClean="0"/>
              <a:t>:</a:t>
            </a:r>
            <a:endParaRPr sz="2400" dirty="0"/>
          </a:p>
          <a:p>
            <a:pPr marL="457200" lvl="0" indent="-381000" algn="l" rtl="0">
              <a:spcBef>
                <a:spcPts val="1000"/>
              </a:spcBef>
              <a:spcAft>
                <a:spcPts val="0"/>
              </a:spcAft>
              <a:buSzPts val="2400"/>
              <a:buAutoNum type="arabicPeriod"/>
            </a:pPr>
            <a:r>
              <a:rPr lang="en" sz="2400" dirty="0"/>
              <a:t>I can </a:t>
            </a:r>
            <a:r>
              <a:rPr lang="en" sz="2400" i="1" dirty="0"/>
              <a:t>analyze the theme of “invisibility” in primary sources </a:t>
            </a:r>
            <a:r>
              <a:rPr lang="en" sz="2400" dirty="0"/>
              <a:t>about Japanese-American internment and “The Life of Miné Okubo</a:t>
            </a:r>
            <a:r>
              <a:rPr lang="en" sz="2400" dirty="0" smtClean="0"/>
              <a:t>.”</a:t>
            </a:r>
          </a:p>
          <a:p>
            <a:pPr marL="457200" lvl="0" indent="-381000" algn="l" rtl="0">
              <a:spcBef>
                <a:spcPts val="1000"/>
              </a:spcBef>
              <a:spcAft>
                <a:spcPts val="0"/>
              </a:spcAft>
              <a:buSzPts val="2400"/>
              <a:buAutoNum type="arabicPeriod"/>
            </a:pPr>
            <a:endParaRPr sz="2400" dirty="0"/>
          </a:p>
          <a:p>
            <a:pPr marL="457200" lvl="0" indent="-381000" algn="l" rtl="0">
              <a:spcBef>
                <a:spcPts val="0"/>
              </a:spcBef>
              <a:spcAft>
                <a:spcPts val="0"/>
              </a:spcAft>
              <a:buSzPts val="2400"/>
              <a:buAutoNum type="arabicPeriod"/>
            </a:pPr>
            <a:r>
              <a:rPr lang="en" sz="2400" dirty="0"/>
              <a:t>I can </a:t>
            </a:r>
            <a:r>
              <a:rPr lang="en" sz="2400" i="1" dirty="0"/>
              <a:t>gather relevant information from a variety of sources</a:t>
            </a:r>
            <a:r>
              <a:rPr lang="en" sz="2400" dirty="0"/>
              <a:t> about the “invisibility” of captives during WWII. </a:t>
            </a:r>
            <a:br>
              <a:rPr lang="en" sz="2400" dirty="0"/>
            </a:br>
            <a:endParaRPr sz="2400" dirty="0"/>
          </a:p>
        </p:txBody>
      </p:sp>
      <p:pic>
        <p:nvPicPr>
          <p:cNvPr id="265" name="Google Shape;265;p43"/>
          <p:cNvPicPr preferRelativeResize="0"/>
          <p:nvPr/>
        </p:nvPicPr>
        <p:blipFill>
          <a:blip r:embed="rId3">
            <a:alphaModFix/>
          </a:blip>
          <a:stretch>
            <a:fillRect/>
          </a:stretch>
        </p:blipFill>
        <p:spPr>
          <a:xfrm>
            <a:off x="8439150" y="4342190"/>
            <a:ext cx="572700" cy="58085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4"/>
          <p:cNvSpPr txBox="1">
            <a:spLocks noGrp="1"/>
          </p:cNvSpPr>
          <p:nvPr>
            <p:ph type="body" idx="1"/>
          </p:nvPr>
        </p:nvSpPr>
        <p:spPr>
          <a:xfrm>
            <a:off x="159425" y="1533475"/>
            <a:ext cx="5063400" cy="2771700"/>
          </a:xfrm>
          <a:prstGeom prst="rect">
            <a:avLst/>
          </a:prstGeom>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a:t>Reread the primary sources in the packet.</a:t>
            </a:r>
            <a:endParaRPr sz="1800"/>
          </a:p>
          <a:p>
            <a:pPr marL="457200" lvl="0" indent="-342900" algn="l" rtl="0">
              <a:lnSpc>
                <a:spcPct val="100000"/>
              </a:lnSpc>
              <a:spcBef>
                <a:spcPts val="1000"/>
              </a:spcBef>
              <a:spcAft>
                <a:spcPts val="0"/>
              </a:spcAft>
              <a:buSzPts val="1800"/>
              <a:buFont typeface="Century Gothic"/>
              <a:buAutoNum type="arabicPeriod"/>
            </a:pPr>
            <a:r>
              <a:rPr lang="en" sz="1800"/>
              <a:t>Find evidence of ways people tried to make Japanese-Americans “invisible” during WWII.</a:t>
            </a:r>
            <a:endParaRPr sz="1800"/>
          </a:p>
          <a:p>
            <a:pPr marL="457200" lvl="0" indent="-342900" algn="l" rtl="0">
              <a:lnSpc>
                <a:spcPct val="100000"/>
              </a:lnSpc>
              <a:spcBef>
                <a:spcPts val="1000"/>
              </a:spcBef>
              <a:spcAft>
                <a:spcPts val="1000"/>
              </a:spcAft>
              <a:buSzPts val="1800"/>
              <a:buFont typeface="Calibri"/>
              <a:buAutoNum type="arabicPeriod"/>
            </a:pPr>
            <a:r>
              <a:rPr lang="en" sz="1800"/>
              <a:t>Write your evidence on one of the </a:t>
            </a:r>
            <a:r>
              <a:rPr lang="en" sz="1800" b="1"/>
              <a:t>sentence strips</a:t>
            </a:r>
            <a:r>
              <a:rPr lang="en" sz="1800"/>
              <a:t> and </a:t>
            </a:r>
            <a:r>
              <a:rPr lang="en" sz="1800" b="1"/>
              <a:t>tape</a:t>
            </a:r>
            <a:r>
              <a:rPr lang="en" sz="1800"/>
              <a:t> it beneath the primary source on the wall.</a:t>
            </a:r>
            <a:endParaRPr sz="1800"/>
          </a:p>
        </p:txBody>
      </p:sp>
      <p:sp>
        <p:nvSpPr>
          <p:cNvPr id="271" name="Google Shape;271;p44"/>
          <p:cNvSpPr txBox="1"/>
          <p:nvPr/>
        </p:nvSpPr>
        <p:spPr>
          <a:xfrm>
            <a:off x="0" y="104575"/>
            <a:ext cx="9144000" cy="10479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 sz="3400">
                <a:solidFill>
                  <a:schemeClr val="dk1"/>
                </a:solidFill>
                <a:latin typeface="Century Gothic"/>
                <a:ea typeface="Century Gothic"/>
                <a:cs typeface="Century Gothic"/>
                <a:sym typeface="Century Gothic"/>
              </a:rPr>
              <a:t>Let’s Discuss Understanding of a Theme</a:t>
            </a:r>
            <a:endParaRPr sz="3400">
              <a:solidFill>
                <a:schemeClr val="dk1"/>
              </a:solidFill>
              <a:latin typeface="Century Gothic"/>
              <a:ea typeface="Century Gothic"/>
              <a:cs typeface="Century Gothic"/>
              <a:sym typeface="Century Gothic"/>
            </a:endParaRPr>
          </a:p>
        </p:txBody>
      </p:sp>
      <p:pic>
        <p:nvPicPr>
          <p:cNvPr id="272" name="Google Shape;272;p44"/>
          <p:cNvPicPr preferRelativeResize="0"/>
          <p:nvPr/>
        </p:nvPicPr>
        <p:blipFill>
          <a:blip r:embed="rId3">
            <a:alphaModFix/>
          </a:blip>
          <a:stretch>
            <a:fillRect/>
          </a:stretch>
        </p:blipFill>
        <p:spPr>
          <a:xfrm>
            <a:off x="5222829" y="1333325"/>
            <a:ext cx="3768771" cy="2971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8" name="Google Shape;278;p45"/>
          <p:cNvSpPr txBox="1">
            <a:spLocks noGrp="1"/>
          </p:cNvSpPr>
          <p:nvPr>
            <p:ph type="title"/>
          </p:nvPr>
        </p:nvSpPr>
        <p:spPr>
          <a:xfrm>
            <a:off x="311700" y="0"/>
            <a:ext cx="8520600" cy="10350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Discuss Understanding of a Theme</a:t>
            </a:r>
            <a:endParaRPr sz="3400">
              <a:latin typeface="Century Gothic"/>
              <a:ea typeface="Century Gothic"/>
              <a:cs typeface="Century Gothic"/>
              <a:sym typeface="Century Gothic"/>
            </a:endParaRPr>
          </a:p>
        </p:txBody>
      </p:sp>
      <p:sp>
        <p:nvSpPr>
          <p:cNvPr id="279" name="Google Shape;279;p45"/>
          <p:cNvSpPr txBox="1">
            <a:spLocks noGrp="1"/>
          </p:cNvSpPr>
          <p:nvPr>
            <p:ph type="body" idx="1"/>
          </p:nvPr>
        </p:nvSpPr>
        <p:spPr>
          <a:xfrm>
            <a:off x="311700" y="1292713"/>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a:t>Quote from Source 8:</a:t>
            </a:r>
            <a:endParaRPr sz="2000">
              <a:latin typeface="Century Gothic"/>
              <a:ea typeface="Century Gothic"/>
              <a:cs typeface="Century Gothic"/>
              <a:sym typeface="Century Gothic"/>
            </a:endParaRPr>
          </a:p>
        </p:txBody>
      </p:sp>
      <p:pic>
        <p:nvPicPr>
          <p:cNvPr id="280" name="Google Shape;280;p45"/>
          <p:cNvPicPr preferRelativeResize="0"/>
          <p:nvPr/>
        </p:nvPicPr>
        <p:blipFill>
          <a:blip r:embed="rId3">
            <a:alphaModFix/>
          </a:blip>
          <a:stretch>
            <a:fillRect/>
          </a:stretch>
        </p:blipFill>
        <p:spPr>
          <a:xfrm>
            <a:off x="311700" y="1857086"/>
            <a:ext cx="8697401" cy="1792375"/>
          </a:xfrm>
          <a:prstGeom prst="rect">
            <a:avLst/>
          </a:prstGeom>
          <a:noFill/>
          <a:ln>
            <a:noFill/>
          </a:ln>
        </p:spPr>
      </p:pic>
      <p:pic>
        <p:nvPicPr>
          <p:cNvPr id="281" name="Google Shape;281;p45"/>
          <p:cNvPicPr preferRelativeResize="0"/>
          <p:nvPr/>
        </p:nvPicPr>
        <p:blipFill>
          <a:blip r:embed="rId4">
            <a:alphaModFix/>
          </a:blip>
          <a:stretch>
            <a:fillRect/>
          </a:stretch>
        </p:blipFill>
        <p:spPr>
          <a:xfrm>
            <a:off x="8573133" y="4276713"/>
            <a:ext cx="461186" cy="67051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FA236A-C879-4C29-9D69-1BCEF14A2DED}"/>
</file>

<file path=customXml/itemProps2.xml><?xml version="1.0" encoding="utf-8"?>
<ds:datastoreItem xmlns:ds="http://schemas.openxmlformats.org/officeDocument/2006/customXml" ds:itemID="{80BB1753-3DB3-466A-8713-CB20D8DA85B2}"/>
</file>

<file path=customXml/itemProps3.xml><?xml version="1.0" encoding="utf-8"?>
<ds:datastoreItem xmlns:ds="http://schemas.openxmlformats.org/officeDocument/2006/customXml" ds:itemID="{47960742-7EFA-41D9-9B5B-3C6549A79788}"/>
</file>

<file path=docProps/app.xml><?xml version="1.0" encoding="utf-8"?>
<Properties xmlns="http://schemas.openxmlformats.org/officeDocument/2006/extended-properties" xmlns:vt="http://schemas.openxmlformats.org/officeDocument/2006/docPropsVTypes">
  <TotalTime>68</TotalTime>
  <Words>2559</Words>
  <Application>Microsoft Macintosh PowerPoint</Application>
  <PresentationFormat>On-screen Show (16:9)</PresentationFormat>
  <Paragraphs>260</Paragraphs>
  <Slides>13</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13</vt:i4>
      </vt:variant>
    </vt:vector>
  </HeadingPairs>
  <TitlesOfParts>
    <vt:vector size="18"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9</vt:lpstr>
      <vt:lpstr>PowerPoint Presentation</vt:lpstr>
      <vt:lpstr>Let’s Discuss Analysis</vt:lpstr>
      <vt:lpstr>Let’s Review Today’s Learning Targets</vt:lpstr>
      <vt:lpstr>PowerPoint Presentation</vt:lpstr>
      <vt:lpstr>Let’s Discuss Understanding of a Theme</vt:lpstr>
      <vt:lpstr>Let’s Gather Evidence of “Invisibility”</vt:lpstr>
      <vt:lpstr>Let’s Review the Learning Targets</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2018-10-29T03:04:41Z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