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2.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8.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7"/>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A519E186-772F-4903-B75A-B57EA43E8AAE}">
  <a:tblStyle styleId="{A519E186-772F-4903-B75A-B57EA43E8AAE}"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347" autoAdjust="0"/>
  </p:normalViewPr>
  <p:slideViewPr>
    <p:cSldViewPr snapToGrid="0">
      <p:cViewPr varScale="1">
        <p:scale>
          <a:sx n="104" d="100"/>
          <a:sy n="104" d="100"/>
        </p:scale>
        <p:origin x="-1232"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interSettings" Target="printerSettings/printerSettings1.bin"/><Relationship Id="rId8" Type="http://schemas.openxmlformats.org/officeDocument/2006/relationships/slide" Target="slides/slide5.xml"/><Relationship Id="rId2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notesMaster" Target="notesMasters/notesMaster1.xml"/><Relationship Id="rId7" Type="http://schemas.openxmlformats.org/officeDocument/2006/relationships/slide" Target="slides/slide4.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3.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2.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presProps" Target="presProps.xml"/><Relationship Id="rId9" Type="http://schemas.openxmlformats.org/officeDocument/2006/relationships/slide" Target="slides/slide6.xml"/><Relationship Id="rId22" Type="http://schemas.openxmlformats.org/officeDocument/2006/relationships/tableStyles" Target="tableStyles.xml"/><Relationship Id="rId14" Type="http://schemas.openxmlformats.org/officeDocument/2006/relationships/slide" Target="slides/slide11.xml"/><Relationship Id="rId4"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6220517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7277b3a2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50-55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Unpacking Learning Targets (3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Creating a Class </a:t>
            </a:r>
            <a:r>
              <a:rPr lang="en" sz="1200" b="1" dirty="0">
                <a:latin typeface="Calibri"/>
                <a:ea typeface="Calibri"/>
                <a:cs typeface="Calibri"/>
                <a:sym typeface="Calibri"/>
              </a:rPr>
              <a:t>Cascading Consequences Chart </a:t>
            </a:r>
            <a:r>
              <a:rPr lang="en" sz="1200" dirty="0">
                <a:latin typeface="Calibri"/>
                <a:ea typeface="Calibri"/>
                <a:cs typeface="Calibri"/>
                <a:sym typeface="Calibri"/>
              </a:rPr>
              <a:t>(19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Introduce Stakeholders Chart (20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Share </a:t>
            </a:r>
            <a:r>
              <a:rPr lang="en" sz="1200" b="1" dirty="0">
                <a:latin typeface="Calibri"/>
                <a:ea typeface="Calibri"/>
                <a:cs typeface="Calibri"/>
                <a:sym typeface="Calibri"/>
              </a:rPr>
              <a:t>Industrial Food Chain Stakeholders Chart </a:t>
            </a:r>
            <a:r>
              <a:rPr lang="en" sz="1200" dirty="0">
                <a:latin typeface="Calibri"/>
                <a:ea typeface="Calibri"/>
                <a:cs typeface="Calibri"/>
                <a:sym typeface="Calibri"/>
              </a:rPr>
              <a:t>(5-8 minutes)</a:t>
            </a:r>
            <a:endParaRPr sz="1200" dirty="0">
              <a:latin typeface="Calibri"/>
              <a:ea typeface="Calibri"/>
              <a:cs typeface="Calibri"/>
              <a:sym typeface="Calibri"/>
            </a:endParaRPr>
          </a:p>
          <a:p>
            <a:pPr marL="457200" lvl="0" indent="-304800" algn="l" rtl="0">
              <a:spcBef>
                <a:spcPts val="0"/>
              </a:spcBef>
              <a:spcAft>
                <a:spcPts val="0"/>
              </a:spcAft>
              <a:buSzPts val="1200"/>
              <a:buAutoNum type="arabicPeriod"/>
            </a:pPr>
            <a:r>
              <a:rPr lang="en" sz="1200" dirty="0">
                <a:latin typeface="Calibri"/>
                <a:ea typeface="Calibri"/>
                <a:cs typeface="Calibri"/>
                <a:sym typeface="Calibri"/>
              </a:rPr>
              <a:t>Homework (2 minutes)</a:t>
            </a:r>
            <a:br>
              <a:rPr lang="en" sz="1200" dirty="0">
                <a:latin typeface="Calibri"/>
                <a:ea typeface="Calibri"/>
                <a:cs typeface="Calibri"/>
                <a:sym typeface="Calibri"/>
              </a:rPr>
            </a:br>
            <a:r>
              <a:rPr lang="en" sz="1200" dirty="0">
                <a:latin typeface="Calibri"/>
                <a:ea typeface="Calibri"/>
                <a:cs typeface="Calibri"/>
                <a:sym typeface="Calibri"/>
              </a:rPr>
              <a:t/>
            </a:r>
            <a:br>
              <a:rPr lang="en" sz="1200" dirty="0">
                <a:latin typeface="Calibri"/>
                <a:ea typeface="Calibri"/>
                <a:cs typeface="Calibri"/>
                <a:sym typeface="Calibri"/>
              </a:rPr>
            </a:br>
            <a:endParaRPr sz="1200" dirty="0">
              <a:latin typeface="Calibri"/>
              <a:ea typeface="Calibri"/>
              <a:cs typeface="Calibri"/>
              <a:sym typeface="Calibri"/>
            </a:endParaRPr>
          </a:p>
        </p:txBody>
      </p:sp>
      <p:sp>
        <p:nvSpPr>
          <p:cNvPr id="208" name="Google Shape;208;g47277b3a2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349281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48784bf78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8</a:t>
            </a:r>
            <a:r>
              <a:rPr lang="en-US" sz="1200" b="1" dirty="0" smtClean="0">
                <a:solidFill>
                  <a:schemeClr val="dk1"/>
                </a:solidFill>
                <a:latin typeface="Calibri"/>
                <a:ea typeface="Calibri"/>
                <a:cs typeface="Calibri"/>
                <a:sym typeface="Calibri"/>
              </a:rPr>
              <a:t>-10</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Research Teams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Introduce Stakeholders Chart </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dirty="0" smtClean="0">
                <a:solidFill>
                  <a:schemeClr val="dk1"/>
                </a:solidFill>
                <a:latin typeface="Calibri"/>
                <a:ea typeface="Calibri"/>
                <a:cs typeface="Calibri"/>
                <a:sym typeface="Calibri"/>
              </a:rPr>
              <a:t>Teaching </a:t>
            </a:r>
            <a:r>
              <a:rPr lang="en" sz="1200" dirty="0">
                <a:solidFill>
                  <a:schemeClr val="dk1"/>
                </a:solidFill>
                <a:latin typeface="Calibri"/>
                <a:ea typeface="Calibri"/>
                <a:cs typeface="Calibri"/>
                <a:sym typeface="Calibri"/>
              </a:rPr>
              <a:t>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working in teams to finish the </a:t>
            </a:r>
            <a:r>
              <a:rPr lang="en" sz="1200" b="1" dirty="0">
                <a:solidFill>
                  <a:schemeClr val="dk1"/>
                </a:solidFill>
                <a:latin typeface="Calibri"/>
                <a:ea typeface="Calibri"/>
                <a:cs typeface="Calibri"/>
                <a:sym typeface="Calibri"/>
              </a:rPr>
              <a:t>Stakeholders chart</a:t>
            </a:r>
            <a:r>
              <a:rPr lang="en" sz="1200" dirty="0">
                <a:solidFill>
                  <a:schemeClr val="dk1"/>
                </a:solidFill>
                <a:latin typeface="Calibri"/>
                <a:ea typeface="Calibri"/>
                <a:cs typeface="Calibri"/>
                <a:sym typeface="Calibri"/>
              </a:rPr>
              <a:t> to support each other in what to record in each column, but it is important to emphasize that the final column of the</a:t>
            </a:r>
            <a:r>
              <a:rPr lang="en" sz="1200" b="1" dirty="0">
                <a:solidFill>
                  <a:schemeClr val="dk1"/>
                </a:solidFill>
                <a:latin typeface="Calibri"/>
                <a:ea typeface="Calibri"/>
                <a:cs typeface="Calibri"/>
                <a:sym typeface="Calibri"/>
              </a:rPr>
              <a:t> Stakeholders chart </a:t>
            </a:r>
            <a:r>
              <a:rPr lang="en" sz="1200" dirty="0">
                <a:solidFill>
                  <a:schemeClr val="dk1"/>
                </a:solidFill>
                <a:latin typeface="Calibri"/>
                <a:ea typeface="Calibri"/>
                <a:cs typeface="Calibri"/>
                <a:sym typeface="Calibri"/>
              </a:rPr>
              <a:t>is very much a personal choice because it is about how important the interests of the stakeholders are to each student. Students may want to discuss their ideas for this column with their teammates, but they should answer based on their own personal ideas.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now complete a partially completed</a:t>
            </a:r>
            <a:r>
              <a:rPr lang="en" sz="1200" b="1" dirty="0">
                <a:solidFill>
                  <a:schemeClr val="dk1"/>
                </a:solidFill>
                <a:latin typeface="Calibri"/>
                <a:ea typeface="Calibri"/>
                <a:cs typeface="Calibri"/>
                <a:sym typeface="Calibri"/>
              </a:rPr>
              <a:t> Stakeholders chart</a:t>
            </a:r>
            <a:r>
              <a:rPr lang="en" sz="1200" dirty="0">
                <a:solidFill>
                  <a:schemeClr val="dk1"/>
                </a:solidFill>
                <a:latin typeface="Calibri"/>
                <a:ea typeface="Calibri"/>
                <a:cs typeface="Calibri"/>
                <a:sym typeface="Calibri"/>
              </a:rPr>
              <a:t> for the industrial food chain. The first five rows of the chart have been filled out for them.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each student a copy of the </a:t>
            </a:r>
            <a:r>
              <a:rPr lang="en" sz="1200" b="1" dirty="0">
                <a:solidFill>
                  <a:schemeClr val="dk1"/>
                </a:solidFill>
                <a:latin typeface="Calibri"/>
                <a:ea typeface="Calibri"/>
                <a:cs typeface="Calibri"/>
                <a:sym typeface="Calibri"/>
              </a:rPr>
              <a:t>Industrial Food Chain Stakeholders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the questions at the top of the columns on the </a:t>
            </a:r>
            <a:r>
              <a:rPr lang="en" sz="1200" b="1" dirty="0">
                <a:solidFill>
                  <a:schemeClr val="dk1"/>
                </a:solidFill>
                <a:latin typeface="Calibri"/>
                <a:ea typeface="Calibri"/>
                <a:cs typeface="Calibri"/>
                <a:sym typeface="Calibri"/>
              </a:rPr>
              <a:t>Industrial Food Chain Stakeholders chart</a:t>
            </a:r>
            <a:r>
              <a:rPr lang="en" sz="1200" dirty="0">
                <a:solidFill>
                  <a:schemeClr val="dk1"/>
                </a:solidFill>
                <a:latin typeface="Calibri"/>
                <a:ea typeface="Calibri"/>
                <a:cs typeface="Calibri"/>
                <a:sym typeface="Calibri"/>
              </a:rPr>
              <a:t> to guide them in making decisions.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identify additional stakeholders such as: </a:t>
            </a:r>
            <a:r>
              <a:rPr lang="en" sz="1200" b="0" dirty="0">
                <a:solidFill>
                  <a:schemeClr val="dk1"/>
                </a:solidFill>
                <a:latin typeface="Calibri"/>
                <a:ea typeface="Calibri"/>
                <a:cs typeface="Calibri"/>
                <a:sym typeface="Calibri"/>
              </a:rPr>
              <a:t>companies, government, veterinarians.</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the </a:t>
            </a:r>
            <a:r>
              <a:rPr lang="en" sz="1200" b="1" dirty="0">
                <a:solidFill>
                  <a:schemeClr val="dk1"/>
                </a:solidFill>
                <a:latin typeface="Calibri"/>
                <a:ea typeface="Calibri"/>
                <a:cs typeface="Calibri"/>
                <a:sym typeface="Calibri"/>
              </a:rPr>
              <a:t>Stakeholders chart </a:t>
            </a:r>
            <a:r>
              <a:rPr lang="en" sz="1200" dirty="0">
                <a:solidFill>
                  <a:schemeClr val="dk1"/>
                </a:solidFill>
                <a:latin typeface="Calibri"/>
                <a:ea typeface="Calibri"/>
                <a:cs typeface="Calibri"/>
                <a:sym typeface="Calibri"/>
              </a:rPr>
              <a:t>more completed than others. Some students may benefit from the rigor of not having it filled in at all.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0" name="Google Shape;270;g48784bf78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018275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47277b3a2d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5-8 minutes</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Partners/Research Team</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
            </a:r>
            <a:br>
              <a:rPr lang="en" sz="1200" b="1">
                <a:solidFill>
                  <a:schemeClr val="dk1"/>
                </a:solidFill>
                <a:latin typeface="Calibri"/>
                <a:ea typeface="Calibri"/>
                <a:cs typeface="Calibri"/>
                <a:sym typeface="Calibri"/>
              </a:rPr>
            </a:br>
            <a:r>
              <a:rPr lang="en" sz="1200" b="1">
                <a:solidFill>
                  <a:schemeClr val="dk1"/>
                </a:solidFill>
                <a:latin typeface="Calibri"/>
                <a:ea typeface="Calibri"/>
                <a:cs typeface="Calibri"/>
                <a:sym typeface="Calibri"/>
              </a:rPr>
              <a:t>Closing and Assessment A. Share Industrial Food Chain Stakeholders Chart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return to their teams and to number each team member between 1 and 4.</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that for homework, numbers 1 and 2 will reread pages 133-146 of </a:t>
            </a:r>
            <a:r>
              <a:rPr lang="en" sz="1200" i="1">
                <a:solidFill>
                  <a:schemeClr val="dk1"/>
                </a:solidFill>
                <a:latin typeface="Calibri"/>
                <a:ea typeface="Calibri"/>
                <a:cs typeface="Calibri"/>
                <a:sym typeface="Calibri"/>
              </a:rPr>
              <a:t>The Omnivore’s Dilemma</a:t>
            </a:r>
            <a:r>
              <a:rPr lang="en" sz="1200" b="1" i="1">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and make a</a:t>
            </a:r>
            <a:r>
              <a:rPr lang="en" sz="1200" b="1">
                <a:solidFill>
                  <a:schemeClr val="dk1"/>
                </a:solidFill>
                <a:latin typeface="Calibri"/>
                <a:ea typeface="Calibri"/>
                <a:cs typeface="Calibri"/>
                <a:sym typeface="Calibri"/>
              </a:rPr>
              <a:t> Cascading Consequences chart</a:t>
            </a:r>
            <a:r>
              <a:rPr lang="en" sz="1200">
                <a:solidFill>
                  <a:schemeClr val="dk1"/>
                </a:solidFill>
                <a:latin typeface="Calibri"/>
                <a:ea typeface="Calibri"/>
                <a:cs typeface="Calibri"/>
                <a:sym typeface="Calibri"/>
              </a:rPr>
              <a:t> for it. Numbers 3 and 4 will reread pages 147-157 and make a </a:t>
            </a:r>
            <a:r>
              <a:rPr lang="en" sz="1200" b="1">
                <a:solidFill>
                  <a:schemeClr val="dk1"/>
                </a:solidFill>
                <a:latin typeface="Calibri"/>
                <a:ea typeface="Calibri"/>
                <a:cs typeface="Calibri"/>
                <a:sym typeface="Calibri"/>
              </a:rPr>
              <a:t>Cascading Consequences chart</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blank 8" x 11" paper for students to create their new </a:t>
            </a:r>
            <a:r>
              <a:rPr lang="en" sz="1200" b="1">
                <a:solidFill>
                  <a:schemeClr val="dk1"/>
                </a:solidFill>
                <a:latin typeface="Calibri"/>
                <a:ea typeface="Calibri"/>
                <a:cs typeface="Calibri"/>
                <a:sym typeface="Calibri"/>
              </a:rPr>
              <a:t>Cascading Consequences Chart.</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Support for Any Students Who Need It: None. </a:t>
            </a:r>
            <a:endParaRPr/>
          </a:p>
        </p:txBody>
      </p:sp>
      <p:sp>
        <p:nvSpPr>
          <p:cNvPr id="278" name="Google Shape;278;g47277b3a2d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379276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47277b3a2d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need access to an audible or home-language recording of their section in order to complete their homework.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86" name="Google Shape;286;g47277b3a2d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73424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33a2b0fd65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2" name="Google Shape;292;g33a2b0fd65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93" name="Google Shape;293;g33a2b0fd65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1922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7277b3a2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Stakeholders chart</a:t>
            </a:r>
            <a:r>
              <a:rPr lang="en" sz="1200" dirty="0">
                <a:solidFill>
                  <a:schemeClr val="dk1"/>
                </a:solidFill>
                <a:latin typeface="Calibri"/>
                <a:ea typeface="Calibri"/>
                <a:cs typeface="Calibri"/>
                <a:sym typeface="Calibri"/>
              </a:rPr>
              <a:t> (blank;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Getting a Dog Stakeholders chart (answers,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Industrial Food Chain Stakeholders chart</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Industrial Food Chain Cascading Consequences chart</a:t>
            </a:r>
            <a:r>
              <a:rPr lang="en" sz="1200" dirty="0">
                <a:solidFill>
                  <a:schemeClr val="dk1"/>
                </a:solidFill>
                <a:latin typeface="Calibri"/>
                <a:ea typeface="Calibri"/>
                <a:cs typeface="Calibri"/>
                <a:sym typeface="Calibri"/>
              </a:rPr>
              <a:t> (students’ own from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Industrial Food Chain Cascading Consequences chart</a:t>
            </a:r>
            <a:r>
              <a:rPr lang="en" sz="1200" dirty="0">
                <a:solidFill>
                  <a:schemeClr val="dk1"/>
                </a:solidFill>
                <a:latin typeface="Calibri"/>
                <a:ea typeface="Calibri"/>
                <a:cs typeface="Calibri"/>
                <a:sym typeface="Calibri"/>
              </a:rPr>
              <a:t> (for display; from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Getting a Dog Cascading Consequences sample chart</a:t>
            </a:r>
            <a:r>
              <a:rPr lang="en" sz="1200" dirty="0">
                <a:solidFill>
                  <a:schemeClr val="dk1"/>
                </a:solidFill>
                <a:latin typeface="Calibri"/>
                <a:ea typeface="Calibri"/>
                <a:cs typeface="Calibri"/>
                <a:sym typeface="Calibri"/>
              </a:rPr>
              <a:t> (for display; from Lesson 1)</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Blank 8" x 11" paper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method of displaying materials for modeling such as a document camera, chart paper, or white board.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7277b3a2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0107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7277b3a2d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Getting a Dog Stakeholders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for teacher reference) </a:t>
            </a:r>
            <a:r>
              <a:rPr lang="en" sz="1200" dirty="0">
                <a:solidFill>
                  <a:schemeClr val="dk1"/>
                </a:solidFill>
                <a:latin typeface="Calibri"/>
                <a:ea typeface="Calibri"/>
                <a:cs typeface="Calibri"/>
                <a:sym typeface="Calibri"/>
              </a:rPr>
              <a:t>to guide your modeling in Work Time B.</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Numbered Heads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7277b3a2d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891779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7277b3a2d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7277b3a2d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187094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7277b3a2d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7277b3a2d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996656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7277b3a2d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Opening </a:t>
            </a:r>
            <a:r>
              <a:rPr lang="en" sz="1200" b="1" dirty="0">
                <a:solidFill>
                  <a:schemeClr val="dk1"/>
                </a:solidFill>
                <a:latin typeface="Calibri"/>
                <a:ea typeface="Calibri"/>
                <a:cs typeface="Calibri"/>
                <a:sym typeface="Calibri"/>
              </a:rPr>
              <a:t>A. Unpacking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learning targets posted in the classroom.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volunteer to read the learning targets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word </a:t>
            </a:r>
            <a:r>
              <a:rPr lang="en" sz="1200" i="1" dirty="0">
                <a:solidFill>
                  <a:schemeClr val="dk1"/>
                </a:solidFill>
                <a:latin typeface="Calibri"/>
                <a:ea typeface="Calibri"/>
                <a:cs typeface="Calibri"/>
                <a:sym typeface="Calibri"/>
              </a:rPr>
              <a:t>stakeholder</a:t>
            </a:r>
            <a:r>
              <a:rPr lang="en" sz="1200" dirty="0">
                <a:solidFill>
                  <a:schemeClr val="dk1"/>
                </a:solidFill>
                <a:latin typeface="Calibri"/>
                <a:ea typeface="Calibri"/>
                <a:cs typeface="Calibri"/>
                <a:sym typeface="Calibri"/>
              </a:rPr>
              <a:t> and point out that this might be a new term for them.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 next part of the decision-making process that they are using </a:t>
            </a:r>
            <a:r>
              <a:rPr lang="en" sz="1200" dirty="0" smtClean="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look at the four food chains is to determine who will be affected by a decision, and how they will be affected.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anyone who will be affected is referred to as a stakeholder—meaning this party has a stake in how the decision turns out.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that stakeholders don’t have to be people—they can be animals or things like the environment. Students will learn how to examine stakeholders in detail in the second part of the lesson.</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ELLs may benefit from visual representation of new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7277b3a2d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78654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7277b3a2d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19-21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Creating a Class Cascading Consequences Chart </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that the focus question and research question from previous lessons are posted for reference.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reread the focus question and the research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 will help them to answer the focus question because it gives them a greater understanding of all of the consequences of a food chain. They will need to consider this when choosing which food chain they think will best feed the United States.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the students take out their own </a:t>
            </a:r>
            <a:r>
              <a:rPr lang="en" sz="1200" b="1" dirty="0">
                <a:solidFill>
                  <a:schemeClr val="dk1"/>
                </a:solidFill>
                <a:latin typeface="Calibri"/>
                <a:ea typeface="Calibri"/>
                <a:cs typeface="Calibri"/>
                <a:sym typeface="Calibri"/>
              </a:rPr>
              <a:t>Industrial Food Chain Cascading Consequences charts </a:t>
            </a:r>
            <a:r>
              <a:rPr lang="en" sz="1200" dirty="0">
                <a:solidFill>
                  <a:schemeClr val="dk1"/>
                </a:solidFill>
                <a:latin typeface="Calibri"/>
                <a:ea typeface="Calibri"/>
                <a:cs typeface="Calibri"/>
                <a:sym typeface="Calibri"/>
              </a:rPr>
              <a:t>from Lesson 1.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volunteers to share out with the whole group and invite those students to suggest how they think their consequences should be added to the class chart based on the way they added them to their personal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Try to select one student for each research article to get as much information on the class chart as possible.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indicate relevant consequences from their research article and connect them appropriately to the class chart.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8" name="Google Shape;248;g47277b3a2d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03427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47277b3a2d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Introduce Stakeholders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introduced to the idea of stakeholders who are affected by the consequences. They need to be aware that the consequences and the stakeholders should play an important role in the positions they take as they begin to think about how to answer the focus question: Which of Michael Pollan’s four food chains would best feed all the people in the United States?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aware that a similar lesson format will be used for the other three food chains with gradual release to allow students to become more independent in the process of identifying stakeholders for each food chain. Each time students complete the </a:t>
            </a:r>
            <a:r>
              <a:rPr lang="en" sz="1200" b="1" dirty="0">
                <a:solidFill>
                  <a:schemeClr val="dk1"/>
                </a:solidFill>
                <a:latin typeface="Calibri"/>
                <a:ea typeface="Calibri"/>
                <a:cs typeface="Calibri"/>
                <a:sym typeface="Calibri"/>
              </a:rPr>
              <a:t>Stakeholders chart</a:t>
            </a:r>
            <a:r>
              <a:rPr lang="en" sz="1200" dirty="0">
                <a:solidFill>
                  <a:schemeClr val="dk1"/>
                </a:solidFill>
                <a:latin typeface="Calibri"/>
                <a:ea typeface="Calibri"/>
                <a:cs typeface="Calibri"/>
                <a:sym typeface="Calibri"/>
              </a:rPr>
              <a:t>, they will take more responsibility for the work. However, in this lesson they are both heavily teacher modeled. The </a:t>
            </a:r>
            <a:r>
              <a:rPr lang="en" sz="1200" b="1" dirty="0">
                <a:solidFill>
                  <a:schemeClr val="dk1"/>
                </a:solidFill>
                <a:latin typeface="Calibri"/>
                <a:ea typeface="Calibri"/>
                <a:cs typeface="Calibri"/>
                <a:sym typeface="Calibri"/>
              </a:rPr>
              <a:t>Stakeholders chart</a:t>
            </a:r>
            <a:r>
              <a:rPr lang="en" sz="1200" dirty="0">
                <a:solidFill>
                  <a:schemeClr val="dk1"/>
                </a:solidFill>
                <a:latin typeface="Calibri"/>
                <a:ea typeface="Calibri"/>
                <a:cs typeface="Calibri"/>
                <a:sym typeface="Calibri"/>
              </a:rPr>
              <a:t> for the industrial food chain used in this lesson is partially complete to allow time for teaching how to fill it out, and to show students what a good model looks like.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3.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a:t>
            </a:r>
            <a:r>
              <a:rPr lang="en" sz="1200" i="1" dirty="0">
                <a:solidFill>
                  <a:schemeClr val="dk1"/>
                </a:solidFill>
                <a:latin typeface="Calibri"/>
                <a:ea typeface="Calibri"/>
                <a:cs typeface="Calibri"/>
                <a:sym typeface="Calibri"/>
              </a:rPr>
              <a:t>“At the beginning of the lesson, you learned about the term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stakeholder,</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and that the next part of the decision-making process is to look at who will be affected by a decision, and how they will be affected. The stakeholders are important to consider when answering the focus question of the unit: Which of Michael Pollan’s four food chains would best feed all the people in the United States?”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Getting a Dog Cascading Consequences sample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reading each consequence and underlining or highlighting the people, animals, or aspects of the environment that are named there.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For example, starting in the top left of the </a:t>
            </a:r>
            <a:r>
              <a:rPr lang="en" sz="1200" b="1" dirty="0">
                <a:solidFill>
                  <a:schemeClr val="dk1"/>
                </a:solidFill>
                <a:latin typeface="Calibri"/>
                <a:ea typeface="Calibri"/>
                <a:cs typeface="Calibri"/>
                <a:sym typeface="Calibri"/>
              </a:rPr>
              <a:t>Getting a Dog Cascading Consequences sample chart</a:t>
            </a:r>
            <a:r>
              <a:rPr lang="en" sz="1200" dirty="0">
                <a:solidFill>
                  <a:schemeClr val="dk1"/>
                </a:solidFill>
                <a:latin typeface="Calibri"/>
                <a:ea typeface="Calibri"/>
                <a:cs typeface="Calibri"/>
                <a:sym typeface="Calibri"/>
              </a:rPr>
              <a:t> and going counterclockwise, stakeholders are “I” (the decider), the dog, the dog walker, the vet, “we” (the family of the decider), the cat, the mom, friends, and the sister.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suggest any stakeholders that they see on the 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some of these stakeholders show up more than once on the chart.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ELLs and perhaps even other students will benefit from visual representations of the stakeholders.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6" name="Google Shape;256;g47277b3a2d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366761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48784bf78f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Class/Research Teams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Introduce Stakeholders Chart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means of displaying the </a:t>
            </a:r>
            <a:r>
              <a:rPr lang="en" sz="1200" b="1" dirty="0">
                <a:solidFill>
                  <a:schemeClr val="dk1"/>
                </a:solidFill>
                <a:latin typeface="Calibri"/>
                <a:ea typeface="Calibri"/>
                <a:cs typeface="Calibri"/>
                <a:sym typeface="Calibri"/>
              </a:rPr>
              <a:t>Stakeholders chart</a:t>
            </a:r>
            <a:r>
              <a:rPr lang="en" sz="1200" dirty="0">
                <a:solidFill>
                  <a:schemeClr val="dk1"/>
                </a:solidFill>
                <a:latin typeface="Calibri"/>
                <a:ea typeface="Calibri"/>
                <a:cs typeface="Calibri"/>
                <a:sym typeface="Calibri"/>
              </a:rPr>
              <a:t> in order to model the process for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 blank </a:t>
            </a:r>
            <a:r>
              <a:rPr lang="en" sz="1200" b="1" dirty="0">
                <a:solidFill>
                  <a:schemeClr val="dk1"/>
                </a:solidFill>
                <a:latin typeface="Calibri"/>
                <a:ea typeface="Calibri"/>
                <a:cs typeface="Calibri"/>
                <a:sym typeface="Calibri"/>
              </a:rPr>
              <a:t>Stakeholders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students to share their notices and wonders with the whole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fourth column: </a:t>
            </a:r>
            <a:r>
              <a:rPr lang="en" sz="1200" i="0" dirty="0">
                <a:solidFill>
                  <a:schemeClr val="dk1"/>
                </a:solidFill>
                <a:latin typeface="Calibri"/>
                <a:ea typeface="Calibri"/>
                <a:cs typeface="Calibri"/>
                <a:sym typeface="Calibri"/>
              </a:rPr>
              <a:t>“If the consequence is negative, do you feel it is offset by greater good elsewhere?”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in research teams:</a:t>
            </a:r>
            <a:r>
              <a:rPr lang="en" sz="1200" i="1" dirty="0">
                <a:solidFill>
                  <a:schemeClr val="dk1"/>
                </a:solidFill>
                <a:latin typeface="Calibri"/>
                <a:ea typeface="Calibri"/>
                <a:cs typeface="Calibri"/>
                <a:sym typeface="Calibri"/>
              </a:rPr>
              <a:t> “What do you think this means?”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inputting two stakeholders that you have underlined on the </a:t>
            </a:r>
            <a:r>
              <a:rPr lang="en" sz="1200" b="1" dirty="0">
                <a:solidFill>
                  <a:schemeClr val="dk1"/>
                </a:solidFill>
                <a:latin typeface="Calibri"/>
                <a:ea typeface="Calibri"/>
                <a:cs typeface="Calibri"/>
                <a:sym typeface="Calibri"/>
              </a:rPr>
              <a:t>Getting a Dog Cascading Consequences sample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a:t>
            </a:r>
            <a:r>
              <a:rPr lang="en" sz="1200" b="1" dirty="0">
                <a:solidFill>
                  <a:schemeClr val="dk1"/>
                </a:solidFill>
                <a:latin typeface="Calibri"/>
                <a:ea typeface="Calibri"/>
                <a:cs typeface="Calibri"/>
                <a:sym typeface="Calibri"/>
              </a:rPr>
              <a:t>Getting a Dog</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Stakeholders chart: (answers, for teacher reference) </a:t>
            </a:r>
            <a:r>
              <a:rPr lang="en" sz="1200" dirty="0">
                <a:solidFill>
                  <a:schemeClr val="dk1"/>
                </a:solidFill>
                <a:latin typeface="Calibri"/>
                <a:ea typeface="Calibri"/>
                <a:cs typeface="Calibri"/>
                <a:sym typeface="Calibri"/>
              </a:rPr>
              <a:t>to guide your modeling.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to students that if they were filling out the chart, they might describe or rate things differently than you do (as we all place different value on different consequences).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explain that it means </a:t>
            </a:r>
            <a:r>
              <a:rPr lang="en" sz="1200" b="0" dirty="0">
                <a:solidFill>
                  <a:schemeClr val="dk1"/>
                </a:solidFill>
                <a:latin typeface="Calibri"/>
                <a:ea typeface="Calibri"/>
                <a:cs typeface="Calibri"/>
                <a:sym typeface="Calibri"/>
              </a:rPr>
              <a:t>that even if a consequence is negative, there are other good things that happen as a result.</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reviewing the graphic organizers or recording forms, consider using a document camera to visually display the document for students who struggle with auditory processing.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3" name="Google Shape;263;g48784bf78f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3793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4</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400">
                <a:latin typeface="Century Gothic"/>
                <a:ea typeface="Century Gothic"/>
                <a:cs typeface="Century Gothic"/>
                <a:sym typeface="Century Gothic"/>
              </a:rPr>
              <a:t>This lesson will take approximately 50-55 minutes to complete. </a:t>
            </a:r>
            <a:endParaRPr sz="140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4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400">
                <a:latin typeface="Century Gothic"/>
                <a:ea typeface="Century Gothic"/>
                <a:cs typeface="Century Gothic"/>
                <a:sym typeface="Century Gothic"/>
              </a:rPr>
              <a:t>The purpose of today’s lesson is to:</a:t>
            </a:r>
            <a:endParaRPr sz="140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a:latin typeface="Century Gothic"/>
                <a:ea typeface="Century Gothic"/>
                <a:cs typeface="Century Gothic"/>
                <a:sym typeface="Century Gothic"/>
              </a:rPr>
              <a:t>Create a class </a:t>
            </a:r>
            <a:r>
              <a:rPr lang="en" sz="1400" b="1">
                <a:latin typeface="Century Gothic"/>
                <a:ea typeface="Century Gothic"/>
                <a:cs typeface="Century Gothic"/>
                <a:sym typeface="Century Gothic"/>
              </a:rPr>
              <a:t>Cascading Consequences chart</a:t>
            </a:r>
            <a:r>
              <a:rPr lang="en" sz="1400">
                <a:latin typeface="Century Gothic"/>
                <a:ea typeface="Century Gothic"/>
                <a:cs typeface="Century Gothic"/>
                <a:sym typeface="Century Gothic"/>
              </a:rPr>
              <a:t> to collect as many consequences as possible so that students can see the big picture of the consequences of this food chain.</a:t>
            </a:r>
            <a:endParaRPr sz="140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a:latin typeface="Century Gothic"/>
                <a:ea typeface="Century Gothic"/>
                <a:cs typeface="Century Gothic"/>
                <a:sym typeface="Century Gothic"/>
              </a:rPr>
              <a:t>Introduce students to the idea of stakeholders who are affected by the consequences.</a:t>
            </a:r>
            <a:br>
              <a:rPr lang="en" sz="1400">
                <a:latin typeface="Century Gothic"/>
                <a:ea typeface="Century Gothic"/>
                <a:cs typeface="Century Gothic"/>
                <a:sym typeface="Century Gothic"/>
              </a:rPr>
            </a:br>
            <a:endParaRPr sz="14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400">
                <a:latin typeface="Century Gothic"/>
                <a:ea typeface="Century Gothic"/>
                <a:cs typeface="Century Gothic"/>
                <a:sym typeface="Century Gothic"/>
              </a:rPr>
              <a:t>The Learning Targets for students today are:</a:t>
            </a:r>
            <a:endParaRPr sz="1400">
              <a:latin typeface="Century Gothic"/>
              <a:ea typeface="Century Gothic"/>
              <a:cs typeface="Century Gothic"/>
              <a:sym typeface="Century Gothic"/>
            </a:endParaRPr>
          </a:p>
          <a:p>
            <a:pPr marL="457200" lvl="0" indent="-317500" algn="l" rtl="0">
              <a:spcBef>
                <a:spcPts val="1000"/>
              </a:spcBef>
              <a:spcAft>
                <a:spcPts val="0"/>
              </a:spcAft>
              <a:buSzPts val="1400"/>
              <a:buFont typeface="Century Gothic"/>
              <a:buAutoNum type="arabicPeriod"/>
            </a:pPr>
            <a:r>
              <a:rPr lang="en" sz="1400">
                <a:latin typeface="Century Gothic"/>
                <a:ea typeface="Century Gothic"/>
                <a:cs typeface="Century Gothic"/>
                <a:sym typeface="Century Gothic"/>
              </a:rPr>
              <a:t>I can use my research to add to the </a:t>
            </a:r>
            <a:r>
              <a:rPr lang="en" sz="1400" b="1">
                <a:latin typeface="Century Gothic"/>
                <a:ea typeface="Century Gothic"/>
                <a:cs typeface="Century Gothic"/>
                <a:sym typeface="Century Gothic"/>
              </a:rPr>
              <a:t>Cascading Consequences chart</a:t>
            </a:r>
            <a:r>
              <a:rPr lang="en" sz="1400">
                <a:latin typeface="Century Gothic"/>
                <a:ea typeface="Century Gothic"/>
                <a:cs typeface="Century Gothic"/>
                <a:sym typeface="Century Gothic"/>
              </a:rPr>
              <a:t> for Michael Pollan’s industrial food chain.</a:t>
            </a:r>
            <a:endParaRPr sz="140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sz="1400">
                <a:latin typeface="Century Gothic"/>
                <a:ea typeface="Century Gothic"/>
                <a:cs typeface="Century Gothic"/>
                <a:sym typeface="Century Gothic"/>
              </a:rPr>
              <a:t>I can determine the stakeholders affected by the consequences of Michael Pollan’s industrial food chain.</a:t>
            </a:r>
            <a:r>
              <a:rPr lang="en" sz="1600">
                <a:latin typeface="Century Gothic"/>
                <a:ea typeface="Century Gothic"/>
                <a:cs typeface="Century Gothic"/>
                <a:sym typeface="Century Gothic"/>
              </a:rPr>
              <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Identify Stakeholders in the Industrial Food Chain</a:t>
            </a:r>
            <a:endParaRPr sz="2800" i="0" u="none" strike="noStrike" cap="none">
              <a:solidFill>
                <a:schemeClr val="dk1"/>
              </a:solidFill>
              <a:latin typeface="Century Gothic"/>
              <a:ea typeface="Century Gothic"/>
              <a:cs typeface="Century Gothic"/>
              <a:sym typeface="Century Gothic"/>
            </a:endParaRPr>
          </a:p>
        </p:txBody>
      </p:sp>
      <p:sp>
        <p:nvSpPr>
          <p:cNvPr id="273" name="Google Shape;273;p46"/>
          <p:cNvSpPr txBox="1">
            <a:spLocks noGrp="1"/>
          </p:cNvSpPr>
          <p:nvPr>
            <p:ph type="body" idx="1"/>
          </p:nvPr>
        </p:nvSpPr>
        <p:spPr>
          <a:xfrm>
            <a:off x="215700" y="1221263"/>
            <a:ext cx="3974100" cy="34149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a:latin typeface="Century Gothic"/>
                <a:ea typeface="Century Gothic"/>
                <a:cs typeface="Century Gothic"/>
                <a:sym typeface="Century Gothic"/>
              </a:rPr>
              <a:t>Work in  your research team to complete the rest of the rows, using the class </a:t>
            </a:r>
            <a:r>
              <a:rPr lang="en" sz="1800" b="1">
                <a:latin typeface="Century Gothic"/>
                <a:ea typeface="Century Gothic"/>
                <a:cs typeface="Century Gothic"/>
                <a:sym typeface="Century Gothic"/>
              </a:rPr>
              <a:t>Industrial Food Chain Cascading Consequences chart </a:t>
            </a:r>
            <a:r>
              <a:rPr lang="en" sz="1800">
                <a:latin typeface="Century Gothic"/>
                <a:ea typeface="Century Gothic"/>
                <a:cs typeface="Century Gothic"/>
                <a:sym typeface="Century Gothic"/>
              </a:rPr>
              <a:t>to think of two additional stakeholders that haven’t been included.</a:t>
            </a:r>
            <a:endParaRPr sz="1800">
              <a:latin typeface="Century Gothic"/>
              <a:ea typeface="Century Gothic"/>
              <a:cs typeface="Century Gothic"/>
              <a:sym typeface="Century Gothic"/>
            </a:endParaRPr>
          </a:p>
          <a:p>
            <a:pPr marL="0" lvl="0" indent="0" algn="l" rtl="0">
              <a:spcBef>
                <a:spcPts val="800"/>
              </a:spcBef>
              <a:spcAft>
                <a:spcPts val="0"/>
              </a:spcAft>
              <a:buNone/>
            </a:pPr>
            <a:r>
              <a:rPr lang="en" sz="1800">
                <a:latin typeface="Century Gothic"/>
                <a:ea typeface="Century Gothic"/>
                <a:cs typeface="Century Gothic"/>
                <a:sym typeface="Century Gothic"/>
              </a:rPr>
              <a:t>Individually complete the final column, as different people may have different ideas about how important that stakeholder is.</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pic>
        <p:nvPicPr>
          <p:cNvPr id="274" name="Google Shape;274;p46"/>
          <p:cNvPicPr preferRelativeResize="0"/>
          <p:nvPr/>
        </p:nvPicPr>
        <p:blipFill>
          <a:blip r:embed="rId3">
            <a:alphaModFix/>
          </a:blip>
          <a:stretch>
            <a:fillRect/>
          </a:stretch>
        </p:blipFill>
        <p:spPr>
          <a:xfrm>
            <a:off x="4424388" y="1221275"/>
            <a:ext cx="4100706" cy="3414901"/>
          </a:xfrm>
          <a:prstGeom prst="rect">
            <a:avLst/>
          </a:prstGeom>
          <a:noFill/>
          <a:ln>
            <a:noFill/>
          </a:ln>
        </p:spPr>
      </p:pic>
      <p:pic>
        <p:nvPicPr>
          <p:cNvPr id="275" name="Google Shape;275;p46"/>
          <p:cNvPicPr preferRelativeResize="0"/>
          <p:nvPr/>
        </p:nvPicPr>
        <p:blipFill>
          <a:blip r:embed="rId4">
            <a:alphaModFix/>
          </a:blip>
          <a:stretch>
            <a:fillRect/>
          </a:stretch>
        </p:blipFill>
        <p:spPr>
          <a:xfrm>
            <a:off x="8523515" y="4484917"/>
            <a:ext cx="534339" cy="41975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Compare </a:t>
            </a:r>
            <a:r>
              <a:rPr lang="en" b="1" dirty="0">
                <a:latin typeface="Century Gothic"/>
                <a:ea typeface="Century Gothic"/>
                <a:cs typeface="Century Gothic"/>
                <a:sym typeface="Century Gothic"/>
              </a:rPr>
              <a:t>Stakeholders Charts</a:t>
            </a:r>
            <a:endParaRPr sz="3300" b="1" i="0" u="none" strike="noStrike" cap="none" dirty="0">
              <a:solidFill>
                <a:schemeClr val="dk1"/>
              </a:solidFill>
              <a:latin typeface="Century Gothic"/>
              <a:ea typeface="Century Gothic"/>
              <a:cs typeface="Century Gothic"/>
              <a:sym typeface="Century Gothic"/>
            </a:endParaRPr>
          </a:p>
        </p:txBody>
      </p:sp>
      <p:sp>
        <p:nvSpPr>
          <p:cNvPr id="281" name="Google Shape;281;p47"/>
          <p:cNvSpPr txBox="1">
            <a:spLocks noGrp="1"/>
          </p:cNvSpPr>
          <p:nvPr>
            <p:ph type="body" idx="1"/>
          </p:nvPr>
        </p:nvSpPr>
        <p:spPr>
          <a:xfrm>
            <a:off x="628650" y="1369225"/>
            <a:ext cx="38529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Now, pair up with someone from another team and compare your </a:t>
            </a:r>
            <a:r>
              <a:rPr lang="en" sz="2400" b="1">
                <a:latin typeface="Century Gothic"/>
                <a:ea typeface="Century Gothic"/>
                <a:cs typeface="Century Gothic"/>
                <a:sym typeface="Century Gothic"/>
              </a:rPr>
              <a:t>Stakeholders charts</a:t>
            </a:r>
            <a:r>
              <a:rPr lang="en" sz="2400">
                <a:latin typeface="Century Gothic"/>
                <a:ea typeface="Century Gothic"/>
                <a:cs typeface="Century Gothic"/>
                <a:sym typeface="Century Gothic"/>
              </a:rPr>
              <a:t>. </a:t>
            </a:r>
            <a:endParaRPr sz="2400">
              <a:latin typeface="Century Gothic"/>
              <a:ea typeface="Century Gothic"/>
              <a:cs typeface="Century Gothic"/>
              <a:sym typeface="Century Gothic"/>
            </a:endParaRPr>
          </a:p>
          <a:p>
            <a:pPr marL="0" lvl="0" indent="0" algn="l" rtl="0">
              <a:spcBef>
                <a:spcPts val="800"/>
              </a:spcBef>
              <a:spcAft>
                <a:spcPts val="0"/>
              </a:spcAft>
              <a:buNone/>
            </a:pPr>
            <a:r>
              <a:rPr lang="en" sz="2400">
                <a:latin typeface="Century Gothic"/>
                <a:ea typeface="Century Gothic"/>
                <a:cs typeface="Century Gothic"/>
                <a:sym typeface="Century Gothic"/>
              </a:rPr>
              <a:t>You may revise your chart based on learning from your new partners if necessary.</a:t>
            </a:r>
            <a:endParaRPr sz="2400">
              <a:latin typeface="Century Gothic"/>
              <a:ea typeface="Century Gothic"/>
              <a:cs typeface="Century Gothic"/>
              <a:sym typeface="Century Gothic"/>
            </a:endParaRPr>
          </a:p>
        </p:txBody>
      </p:sp>
      <p:pic>
        <p:nvPicPr>
          <p:cNvPr id="282" name="Google Shape;282;p47"/>
          <p:cNvPicPr preferRelativeResize="0"/>
          <p:nvPr/>
        </p:nvPicPr>
        <p:blipFill>
          <a:blip r:embed="rId3">
            <a:alphaModFix/>
          </a:blip>
          <a:stretch>
            <a:fillRect/>
          </a:stretch>
        </p:blipFill>
        <p:spPr>
          <a:xfrm>
            <a:off x="4572150" y="1152000"/>
            <a:ext cx="4111126" cy="3423576"/>
          </a:xfrm>
          <a:prstGeom prst="rect">
            <a:avLst/>
          </a:prstGeom>
          <a:noFill/>
          <a:ln>
            <a:noFill/>
          </a:ln>
        </p:spPr>
      </p:pic>
      <p:pic>
        <p:nvPicPr>
          <p:cNvPr id="283" name="Google Shape;283;p47"/>
          <p:cNvPicPr preferRelativeResize="0"/>
          <p:nvPr/>
        </p:nvPicPr>
        <p:blipFill>
          <a:blip r:embed="rId4">
            <a:alphaModFix/>
          </a:blip>
          <a:stretch>
            <a:fillRect/>
          </a:stretch>
        </p:blipFill>
        <p:spPr>
          <a:xfrm>
            <a:off x="8392392" y="4430486"/>
            <a:ext cx="649425" cy="53020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89" name="Google Shape;289;p48"/>
          <p:cNvSpPr txBox="1">
            <a:spLocks noGrp="1"/>
          </p:cNvSpPr>
          <p:nvPr>
            <p:ph type="body" idx="1"/>
          </p:nvPr>
        </p:nvSpPr>
        <p:spPr>
          <a:xfrm>
            <a:off x="628650" y="11889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latin typeface="Century Gothic"/>
                <a:ea typeface="Century Gothic"/>
                <a:cs typeface="Century Gothic"/>
                <a:sym typeface="Century Gothic"/>
              </a:rPr>
              <a:t>Start the </a:t>
            </a:r>
            <a:r>
              <a:rPr lang="en" sz="1800" b="1" dirty="0">
                <a:latin typeface="Century Gothic"/>
                <a:ea typeface="Century Gothic"/>
                <a:cs typeface="Century Gothic"/>
                <a:sym typeface="Century Gothic"/>
              </a:rPr>
              <a:t>Industrial Organic Food Chain Cascading Consequences chart</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61950" algn="l" rtl="0">
              <a:spcBef>
                <a:spcPts val="800"/>
              </a:spcBef>
              <a:spcAft>
                <a:spcPts val="0"/>
              </a:spcAft>
              <a:buSzPts val="2100"/>
              <a:buChar char="•"/>
            </a:pPr>
            <a:r>
              <a:rPr lang="en" sz="1800" dirty="0">
                <a:latin typeface="Century Gothic"/>
                <a:ea typeface="Century Gothic"/>
                <a:cs typeface="Century Gothic"/>
                <a:sym typeface="Century Gothic"/>
              </a:rPr>
              <a:t>Numbered Heads 1 and 2 reread pages 133-146 of </a:t>
            </a:r>
            <a:r>
              <a:rPr lang="en" sz="1800" i="1" dirty="0">
                <a:latin typeface="Century Gothic"/>
                <a:ea typeface="Century Gothic"/>
                <a:cs typeface="Century Gothic"/>
                <a:sym typeface="Century Gothic"/>
              </a:rPr>
              <a:t>The Omnivore’s Dilemma</a:t>
            </a:r>
            <a:r>
              <a:rPr lang="en" sz="1800" b="1" i="1" dirty="0">
                <a:latin typeface="Century Gothic"/>
                <a:ea typeface="Century Gothic"/>
                <a:cs typeface="Century Gothic"/>
                <a:sym typeface="Century Gothic"/>
              </a:rPr>
              <a:t> </a:t>
            </a:r>
            <a:r>
              <a:rPr lang="en" sz="1800" dirty="0">
                <a:latin typeface="Century Gothic"/>
                <a:ea typeface="Century Gothic"/>
                <a:cs typeface="Century Gothic"/>
                <a:sym typeface="Century Gothic"/>
              </a:rPr>
              <a:t>and begin an </a:t>
            </a:r>
            <a:r>
              <a:rPr lang="en" sz="1800" b="1" dirty="0">
                <a:latin typeface="Century Gothic"/>
                <a:ea typeface="Century Gothic"/>
                <a:cs typeface="Century Gothic"/>
                <a:sym typeface="Century Gothic"/>
              </a:rPr>
              <a:t>Industrial Organic Food Chain Cascading Consequences chart</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61950" algn="l" rtl="0">
              <a:spcBef>
                <a:spcPts val="0"/>
              </a:spcBef>
              <a:spcAft>
                <a:spcPts val="0"/>
              </a:spcAft>
              <a:buSzPts val="2100"/>
              <a:buChar char="•"/>
            </a:pPr>
            <a:r>
              <a:rPr lang="en" sz="1800" dirty="0">
                <a:latin typeface="Century Gothic"/>
                <a:ea typeface="Century Gothic"/>
                <a:cs typeface="Century Gothic"/>
                <a:sym typeface="Century Gothic"/>
              </a:rPr>
              <a:t>Numbered Heads 3 and 4 reread pages 147-157 of </a:t>
            </a:r>
            <a:r>
              <a:rPr lang="en" sz="1800" i="1" dirty="0">
                <a:latin typeface="Century Gothic"/>
                <a:ea typeface="Century Gothic"/>
                <a:cs typeface="Century Gothic"/>
                <a:sym typeface="Century Gothic"/>
              </a:rPr>
              <a:t>The Omnivore’s Dilemma </a:t>
            </a:r>
            <a:r>
              <a:rPr lang="en" sz="1800" dirty="0">
                <a:latin typeface="Century Gothic"/>
                <a:ea typeface="Century Gothic"/>
                <a:cs typeface="Century Gothic"/>
                <a:sym typeface="Century Gothic"/>
              </a:rPr>
              <a:t>and begin an </a:t>
            </a:r>
            <a:r>
              <a:rPr lang="en" sz="1800" b="1" dirty="0">
                <a:latin typeface="Century Gothic"/>
                <a:ea typeface="Century Gothic"/>
                <a:cs typeface="Century Gothic"/>
                <a:sym typeface="Century Gothic"/>
              </a:rPr>
              <a:t>Industrial Organic Food Chain Cascading Consequences.</a:t>
            </a:r>
            <a:endParaRPr sz="1800" b="1" dirty="0">
              <a:latin typeface="Century Gothic"/>
              <a:ea typeface="Century Gothic"/>
              <a:cs typeface="Century Gothic"/>
              <a:sym typeface="Century Gothic"/>
            </a:endParaRPr>
          </a:p>
          <a:p>
            <a:pPr marL="0" lvl="0" indent="0" algn="l" rtl="0">
              <a:spcBef>
                <a:spcPts val="800"/>
              </a:spcBef>
              <a:spcAft>
                <a:spcPts val="0"/>
              </a:spcAft>
              <a:buNone/>
            </a:pPr>
            <a:r>
              <a:rPr lang="en" sz="1800" dirty="0">
                <a:latin typeface="Century Gothic"/>
                <a:ea typeface="Century Gothic"/>
                <a:cs typeface="Century Gothic"/>
                <a:sym typeface="Century Gothic"/>
              </a:rPr>
              <a:t>Be prepared to share your list of consequences with your research team to create a team </a:t>
            </a:r>
            <a:r>
              <a:rPr lang="en" sz="1800" b="1" dirty="0">
                <a:latin typeface="Century Gothic"/>
                <a:ea typeface="Century Gothic"/>
                <a:cs typeface="Century Gothic"/>
                <a:sym typeface="Century Gothic"/>
              </a:rPr>
              <a:t>Industrial Organic Food Chain Cascading Consequences chart</a:t>
            </a:r>
            <a:r>
              <a:rPr lang="en" sz="1800" dirty="0">
                <a:latin typeface="Century Gothic"/>
                <a:ea typeface="Century Gothic"/>
                <a:cs typeface="Century Gothic"/>
                <a:sym typeface="Century Gothic"/>
              </a:rPr>
              <a:t> in the next lesson.</a:t>
            </a:r>
            <a:r>
              <a:rPr lang="en" dirty="0"/>
              <a:t/>
            </a:r>
            <a:br>
              <a:rPr lang="en" dirty="0"/>
            </a:b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96" name="Google Shape;296;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97" name="Google Shape;297;p49"/>
          <p:cNvGraphicFramePr/>
          <p:nvPr/>
        </p:nvGraphicFramePr>
        <p:xfrm>
          <a:off x="577216" y="1385887"/>
          <a:ext cx="7989600" cy="3230175"/>
        </p:xfrm>
        <a:graphic>
          <a:graphicData uri="http://schemas.openxmlformats.org/drawingml/2006/table">
            <a:tbl>
              <a:tblPr firstRow="1" bandRow="1">
                <a:noFill/>
                <a:tableStyleId>{A519E186-772F-4903-B75A-B57EA43E8AAE}</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4</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4: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a:latin typeface="Century Gothic"/>
                <a:ea typeface="Century Gothic"/>
                <a:cs typeface="Century Gothic"/>
                <a:sym typeface="Century Gothic"/>
              </a:rPr>
              <a:t>Stakeholders chart</a:t>
            </a:r>
            <a:r>
              <a:rPr lang="en" sz="1800">
                <a:latin typeface="Century Gothic"/>
                <a:ea typeface="Century Gothic"/>
                <a:cs typeface="Century Gothic"/>
                <a:sym typeface="Century Gothic"/>
              </a:rPr>
              <a:t> (blank; one for display)</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a:latin typeface="Century Gothic"/>
                <a:ea typeface="Century Gothic"/>
                <a:cs typeface="Century Gothic"/>
                <a:sym typeface="Century Gothic"/>
              </a:rPr>
              <a:t>Industrial Food Chain Stakeholders chart </a:t>
            </a:r>
            <a:r>
              <a:rPr lang="en" sz="1800">
                <a:latin typeface="Century Gothic"/>
                <a:ea typeface="Century Gothic"/>
                <a:cs typeface="Century Gothic"/>
                <a:sym typeface="Century Gothic"/>
              </a:rPr>
              <a:t>(one per student and one to display)</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Blank 8" x 11" paper (one per student)</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4</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4: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Review the</a:t>
            </a:r>
            <a:r>
              <a:rPr lang="en" sz="1800" i="1" dirty="0">
                <a:latin typeface="Century Gothic"/>
                <a:ea typeface="Century Gothic"/>
                <a:cs typeface="Century Gothic"/>
                <a:sym typeface="Century Gothic"/>
              </a:rPr>
              <a:t> </a:t>
            </a:r>
            <a:r>
              <a:rPr lang="en" sz="1800" b="1" dirty="0">
                <a:latin typeface="Century Gothic"/>
                <a:ea typeface="Century Gothic"/>
                <a:cs typeface="Century Gothic"/>
                <a:sym typeface="Century Gothic"/>
              </a:rPr>
              <a:t>Getting a Dog Stakeholders chart</a:t>
            </a:r>
            <a:r>
              <a:rPr lang="en" sz="1800" dirty="0">
                <a:latin typeface="Century Gothic"/>
                <a:ea typeface="Century Gothic"/>
                <a:cs typeface="Century Gothic"/>
                <a:sym typeface="Century Gothic"/>
              </a:rPr>
              <a:t> </a:t>
            </a:r>
            <a:r>
              <a:rPr lang="en" sz="1800" b="1" dirty="0">
                <a:latin typeface="Century Gothic"/>
                <a:ea typeface="Century Gothic"/>
                <a:cs typeface="Century Gothic"/>
                <a:sym typeface="Century Gothic"/>
              </a:rPr>
              <a:t>(answers, for teacher reference)</a:t>
            </a:r>
            <a:r>
              <a:rPr lang="en" sz="1800" dirty="0">
                <a:latin typeface="Century Gothic"/>
                <a:ea typeface="Century Gothic"/>
                <a:cs typeface="Century Gothic"/>
                <a:sym typeface="Century Gothic"/>
              </a:rPr>
              <a:t> to guide your modeling in Work Time B.</a:t>
            </a: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2: Lesson 4</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000">
                <a:latin typeface="Century Gothic"/>
                <a:ea typeface="Century Gothic"/>
                <a:cs typeface="Century Gothic"/>
                <a:sym typeface="Century Gothic"/>
              </a:rPr>
              <a:t>In today’s lesson, you’ll continue to identify consequences for Pollan’s industrial food chain. You’ll also be introduced to the idea of stakeholders who are affected by these consequences.</a:t>
            </a:r>
            <a:endParaRPr sz="20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20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2000">
                <a:latin typeface="Century Gothic"/>
                <a:ea typeface="Century Gothic"/>
                <a:cs typeface="Century Gothic"/>
                <a:sym typeface="Century Gothic"/>
              </a:rPr>
              <a:t>Here’s what you’ll do today:</a:t>
            </a:r>
            <a:endParaRPr sz="200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a:latin typeface="Century Gothic"/>
                <a:ea typeface="Century Gothic"/>
                <a:cs typeface="Century Gothic"/>
                <a:sym typeface="Century Gothic"/>
              </a:rPr>
              <a:t>Add consequences from your research article to the class </a:t>
            </a:r>
            <a:r>
              <a:rPr lang="en" sz="2000" b="1">
                <a:latin typeface="Century Gothic"/>
                <a:ea typeface="Century Gothic"/>
                <a:cs typeface="Century Gothic"/>
                <a:sym typeface="Century Gothic"/>
              </a:rPr>
              <a:t>Cascading Consequences Chart</a:t>
            </a:r>
            <a:endParaRPr sz="2000" b="1">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a:latin typeface="Century Gothic"/>
                <a:ea typeface="Century Gothic"/>
                <a:cs typeface="Century Gothic"/>
                <a:sym typeface="Century Gothic"/>
              </a:rPr>
              <a:t>Learn about the concept of stakeholders</a:t>
            </a:r>
            <a:endParaRPr sz="200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a:latin typeface="Century Gothic"/>
                <a:ea typeface="Century Gothic"/>
                <a:cs typeface="Century Gothic"/>
                <a:sym typeface="Century Gothic"/>
              </a:rPr>
              <a:t>Identify stakeholders in the Industrial Food Chain</a:t>
            </a:r>
            <a:endParaRPr sz="200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244" name="Google Shape;244;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use my research to add to the </a:t>
            </a:r>
            <a:r>
              <a:rPr lang="en" sz="2400" b="1" i="1">
                <a:latin typeface="Century Gothic"/>
                <a:ea typeface="Century Gothic"/>
                <a:cs typeface="Century Gothic"/>
                <a:sym typeface="Century Gothic"/>
              </a:rPr>
              <a:t>Cascading Consequences chart</a:t>
            </a:r>
            <a:r>
              <a:rPr lang="en" sz="2400" i="1">
                <a:latin typeface="Century Gothic"/>
                <a:ea typeface="Century Gothic"/>
                <a:cs typeface="Century Gothic"/>
                <a:sym typeface="Century Gothic"/>
              </a:rPr>
              <a:t> </a:t>
            </a:r>
            <a:r>
              <a:rPr lang="en" sz="2400">
                <a:latin typeface="Century Gothic"/>
                <a:ea typeface="Century Gothic"/>
                <a:cs typeface="Century Gothic"/>
                <a:sym typeface="Century Gothic"/>
              </a:rPr>
              <a:t>for Michael Pollan’s industrial food chain.</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determine the </a:t>
            </a:r>
            <a:r>
              <a:rPr lang="en" sz="2400" i="1" u="sng">
                <a:latin typeface="Century Gothic"/>
                <a:ea typeface="Century Gothic"/>
                <a:cs typeface="Century Gothic"/>
                <a:sym typeface="Century Gothic"/>
              </a:rPr>
              <a:t>stakeholders</a:t>
            </a:r>
            <a:r>
              <a:rPr lang="en" sz="2400" i="1">
                <a:latin typeface="Century Gothic"/>
                <a:ea typeface="Century Gothic"/>
                <a:cs typeface="Century Gothic"/>
                <a:sym typeface="Century Gothic"/>
              </a:rPr>
              <a:t> affected by the consequences </a:t>
            </a:r>
            <a:r>
              <a:rPr lang="en" sz="2400">
                <a:latin typeface="Century Gothic"/>
                <a:ea typeface="Century Gothic"/>
                <a:cs typeface="Century Gothic"/>
                <a:sym typeface="Century Gothic"/>
              </a:rPr>
              <a:t>of Michael Pollan’s industrial food chain.</a:t>
            </a:r>
            <a:r>
              <a:rPr lang="en"/>
              <a:t/>
            </a:r>
            <a:br>
              <a:rPr lang="en"/>
            </a:br>
            <a:endParaRPr/>
          </a:p>
        </p:txBody>
      </p:sp>
      <p:pic>
        <p:nvPicPr>
          <p:cNvPr id="245" name="Google Shape;245;p42"/>
          <p:cNvPicPr preferRelativeResize="0"/>
          <p:nvPr/>
        </p:nvPicPr>
        <p:blipFill>
          <a:blip r:embed="rId3">
            <a:alphaModFix/>
          </a:blip>
          <a:stretch>
            <a:fillRect/>
          </a:stretch>
        </p:blipFill>
        <p:spPr>
          <a:xfrm>
            <a:off x="8349345" y="4343401"/>
            <a:ext cx="702164" cy="581787"/>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800" dirty="0">
                <a:latin typeface="Century Gothic"/>
                <a:ea typeface="Century Gothic"/>
                <a:cs typeface="Century Gothic"/>
                <a:sym typeface="Century Gothic"/>
              </a:rPr>
              <a:t>Let’s Add to the Class </a:t>
            </a:r>
            <a:r>
              <a:rPr lang="en" sz="2800" b="1" dirty="0">
                <a:latin typeface="Century Gothic"/>
                <a:ea typeface="Century Gothic"/>
                <a:cs typeface="Century Gothic"/>
                <a:sym typeface="Century Gothic"/>
              </a:rPr>
              <a:t>Cascading Consequences Chart</a:t>
            </a:r>
            <a:endParaRPr sz="2800" b="1" i="0" u="none" strike="noStrike" cap="none" dirty="0">
              <a:solidFill>
                <a:schemeClr val="dk1"/>
              </a:solidFill>
              <a:latin typeface="Century Gothic"/>
              <a:ea typeface="Century Gothic"/>
              <a:cs typeface="Century Gothic"/>
              <a:sym typeface="Century Gothic"/>
            </a:endParaRPr>
          </a:p>
        </p:txBody>
      </p:sp>
      <p:sp>
        <p:nvSpPr>
          <p:cNvPr id="251" name="Google Shape;251;p43"/>
          <p:cNvSpPr txBox="1">
            <a:spLocks noGrp="1"/>
          </p:cNvSpPr>
          <p:nvPr>
            <p:ph type="body" idx="1"/>
          </p:nvPr>
        </p:nvSpPr>
        <p:spPr>
          <a:xfrm>
            <a:off x="388200" y="1330525"/>
            <a:ext cx="4342800" cy="34908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200">
                <a:latin typeface="Century Gothic"/>
                <a:ea typeface="Century Gothic"/>
                <a:cs typeface="Century Gothic"/>
                <a:sym typeface="Century Gothic"/>
              </a:rPr>
              <a:t>Review the new consequences that you added to your chart based on your research article.</a:t>
            </a:r>
            <a:endParaRPr sz="2200">
              <a:latin typeface="Century Gothic"/>
              <a:ea typeface="Century Gothic"/>
              <a:cs typeface="Century Gothic"/>
              <a:sym typeface="Century Gothic"/>
            </a:endParaRPr>
          </a:p>
          <a:p>
            <a:pPr marL="0" lvl="0" indent="0" algn="l" rtl="0">
              <a:spcBef>
                <a:spcPts val="800"/>
              </a:spcBef>
              <a:spcAft>
                <a:spcPts val="0"/>
              </a:spcAft>
              <a:buNone/>
            </a:pPr>
            <a:endParaRPr sz="2200">
              <a:latin typeface="Century Gothic"/>
              <a:ea typeface="Century Gothic"/>
              <a:cs typeface="Century Gothic"/>
              <a:sym typeface="Century Gothic"/>
            </a:endParaRPr>
          </a:p>
          <a:p>
            <a:pPr marL="0" lvl="0" indent="0" algn="l" rtl="0">
              <a:spcBef>
                <a:spcPts val="800"/>
              </a:spcBef>
              <a:spcAft>
                <a:spcPts val="0"/>
              </a:spcAft>
              <a:buNone/>
            </a:pPr>
            <a:r>
              <a:rPr lang="en" sz="2200">
                <a:latin typeface="Century Gothic"/>
                <a:ea typeface="Century Gothic"/>
                <a:cs typeface="Century Gothic"/>
                <a:sym typeface="Century Gothic"/>
              </a:rPr>
              <a:t>Share out these consequences to be added to the class chart.</a:t>
            </a:r>
            <a:endParaRPr sz="2200">
              <a:latin typeface="Century Gothic"/>
              <a:ea typeface="Century Gothic"/>
              <a:cs typeface="Century Gothic"/>
              <a:sym typeface="Century Gothic"/>
            </a:endParaRPr>
          </a:p>
        </p:txBody>
      </p:sp>
      <p:pic>
        <p:nvPicPr>
          <p:cNvPr id="252" name="Google Shape;252;p43"/>
          <p:cNvPicPr preferRelativeResize="0"/>
          <p:nvPr/>
        </p:nvPicPr>
        <p:blipFill>
          <a:blip r:embed="rId3">
            <a:alphaModFix/>
          </a:blip>
          <a:stretch>
            <a:fillRect/>
          </a:stretch>
        </p:blipFill>
        <p:spPr>
          <a:xfrm>
            <a:off x="4731000" y="1268044"/>
            <a:ext cx="3974600" cy="3340775"/>
          </a:xfrm>
          <a:prstGeom prst="rect">
            <a:avLst/>
          </a:prstGeom>
          <a:noFill/>
          <a:ln>
            <a:noFill/>
          </a:ln>
        </p:spPr>
      </p:pic>
      <p:pic>
        <p:nvPicPr>
          <p:cNvPr id="253" name="Google Shape;253;p43"/>
          <p:cNvPicPr preferRelativeResize="0"/>
          <p:nvPr/>
        </p:nvPicPr>
        <p:blipFill>
          <a:blip r:embed="rId4">
            <a:alphaModFix/>
          </a:blip>
          <a:stretch>
            <a:fillRect/>
          </a:stretch>
        </p:blipFill>
        <p:spPr>
          <a:xfrm>
            <a:off x="8556171" y="4474030"/>
            <a:ext cx="505761" cy="462479"/>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Understand the Concept </a:t>
            </a:r>
            <a:endParaRPr sz="3300" i="0" u="none" strike="noStrike" cap="none">
              <a:solidFill>
                <a:schemeClr val="dk1"/>
              </a:solidFill>
              <a:latin typeface="Century Gothic"/>
              <a:ea typeface="Century Gothic"/>
              <a:cs typeface="Century Gothic"/>
              <a:sym typeface="Century Gothic"/>
            </a:endParaRPr>
          </a:p>
        </p:txBody>
      </p:sp>
      <p:sp>
        <p:nvSpPr>
          <p:cNvPr id="259" name="Google Shape;259;p44"/>
          <p:cNvSpPr txBox="1">
            <a:spLocks noGrp="1"/>
          </p:cNvSpPr>
          <p:nvPr>
            <p:ph type="body" idx="1"/>
          </p:nvPr>
        </p:nvSpPr>
        <p:spPr>
          <a:xfrm>
            <a:off x="628650" y="1442025"/>
            <a:ext cx="39435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4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2400">
                <a:latin typeface="Century Gothic"/>
                <a:ea typeface="Century Gothic"/>
                <a:cs typeface="Century Gothic"/>
                <a:sym typeface="Century Gothic"/>
              </a:rPr>
              <a:t>Who/What are the </a:t>
            </a:r>
            <a:r>
              <a:rPr lang="en" sz="2400" i="1">
                <a:latin typeface="Century Gothic"/>
                <a:ea typeface="Century Gothic"/>
                <a:cs typeface="Century Gothic"/>
                <a:sym typeface="Century Gothic"/>
              </a:rPr>
              <a:t>stakeholders</a:t>
            </a:r>
            <a:r>
              <a:rPr lang="en" sz="2400">
                <a:latin typeface="Century Gothic"/>
                <a:ea typeface="Century Gothic"/>
                <a:cs typeface="Century Gothic"/>
                <a:sym typeface="Century Gothic"/>
              </a:rPr>
              <a:t> on the </a:t>
            </a:r>
            <a:r>
              <a:rPr lang="en" sz="2400" b="1">
                <a:latin typeface="Century Gothic"/>
                <a:ea typeface="Century Gothic"/>
                <a:cs typeface="Century Gothic"/>
                <a:sym typeface="Century Gothic"/>
              </a:rPr>
              <a:t>Getting a Dog Cascading Consequences Chart</a:t>
            </a:r>
            <a:r>
              <a:rPr lang="en" sz="2400">
                <a:latin typeface="Century Gothic"/>
                <a:ea typeface="Century Gothic"/>
                <a:cs typeface="Century Gothic"/>
                <a:sym typeface="Century Gothic"/>
              </a:rPr>
              <a:t>? </a:t>
            </a:r>
            <a:endParaRPr sz="2400">
              <a:latin typeface="Century Gothic"/>
              <a:ea typeface="Century Gothic"/>
              <a:cs typeface="Century Gothic"/>
              <a:sym typeface="Century Gothic"/>
            </a:endParaRPr>
          </a:p>
        </p:txBody>
      </p:sp>
      <p:pic>
        <p:nvPicPr>
          <p:cNvPr id="260" name="Google Shape;260;p44"/>
          <p:cNvPicPr preferRelativeResize="0"/>
          <p:nvPr/>
        </p:nvPicPr>
        <p:blipFill>
          <a:blip r:embed="rId3">
            <a:alphaModFix/>
          </a:blip>
          <a:stretch>
            <a:fillRect/>
          </a:stretch>
        </p:blipFill>
        <p:spPr>
          <a:xfrm>
            <a:off x="4571997" y="1514822"/>
            <a:ext cx="4307574" cy="3117801"/>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Identify Stakeholders</a:t>
            </a:r>
            <a:endParaRPr sz="3300" u="none" strike="noStrike" cap="none">
              <a:solidFill>
                <a:schemeClr val="dk1"/>
              </a:solidFill>
              <a:latin typeface="Century Gothic"/>
              <a:ea typeface="Century Gothic"/>
              <a:cs typeface="Century Gothic"/>
              <a:sym typeface="Century Gothic"/>
            </a:endParaRPr>
          </a:p>
        </p:txBody>
      </p:sp>
      <p:sp>
        <p:nvSpPr>
          <p:cNvPr id="266" name="Google Shape;266;p45"/>
          <p:cNvSpPr txBox="1">
            <a:spLocks noGrp="1"/>
          </p:cNvSpPr>
          <p:nvPr>
            <p:ph type="body" idx="1"/>
          </p:nvPr>
        </p:nvSpPr>
        <p:spPr>
          <a:xfrm>
            <a:off x="628650" y="1442025"/>
            <a:ext cx="39435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40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r>
              <a:rPr lang="en" sz="2400">
                <a:latin typeface="Century Gothic"/>
                <a:ea typeface="Century Gothic"/>
                <a:cs typeface="Century Gothic"/>
                <a:sym typeface="Century Gothic"/>
              </a:rPr>
              <a:t>Read the column headings.</a:t>
            </a:r>
            <a:endParaRPr sz="240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240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r>
              <a:rPr lang="en" sz="2400">
                <a:latin typeface="Century Gothic"/>
                <a:ea typeface="Century Gothic"/>
                <a:cs typeface="Century Gothic"/>
                <a:sym typeface="Century Gothic"/>
              </a:rPr>
              <a:t>What do you notice?</a:t>
            </a:r>
            <a:endParaRPr sz="240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r>
              <a:rPr lang="en" sz="2400">
                <a:latin typeface="Century Gothic"/>
                <a:ea typeface="Century Gothic"/>
                <a:cs typeface="Century Gothic"/>
                <a:sym typeface="Century Gothic"/>
              </a:rPr>
              <a:t>What wonder?</a:t>
            </a:r>
            <a:endParaRPr sz="2400">
              <a:latin typeface="Century Gothic"/>
              <a:ea typeface="Century Gothic"/>
              <a:cs typeface="Century Gothic"/>
              <a:sym typeface="Century Gothic"/>
            </a:endParaRPr>
          </a:p>
        </p:txBody>
      </p:sp>
      <p:pic>
        <p:nvPicPr>
          <p:cNvPr id="267" name="Google Shape;267;p45"/>
          <p:cNvPicPr preferRelativeResize="0"/>
          <p:nvPr/>
        </p:nvPicPr>
        <p:blipFill>
          <a:blip r:embed="rId3">
            <a:alphaModFix/>
          </a:blip>
          <a:stretch>
            <a:fillRect/>
          </a:stretch>
        </p:blipFill>
        <p:spPr>
          <a:xfrm>
            <a:off x="4572150" y="1148425"/>
            <a:ext cx="3725750" cy="343965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C2679FB-6C9F-4368-8964-AB96DB68EBD7}"/>
</file>

<file path=customXml/itemProps2.xml><?xml version="1.0" encoding="utf-8"?>
<ds:datastoreItem xmlns:ds="http://schemas.openxmlformats.org/officeDocument/2006/customXml" ds:itemID="{3DA64AFB-FD87-45CC-9450-89A73CE55258}"/>
</file>

<file path=customXml/itemProps3.xml><?xml version="1.0" encoding="utf-8"?>
<ds:datastoreItem xmlns:ds="http://schemas.openxmlformats.org/officeDocument/2006/customXml" ds:itemID="{4BB9D56B-2F65-474F-A510-770B1ADF7053}"/>
</file>

<file path=docProps/app.xml><?xml version="1.0" encoding="utf-8"?>
<Properties xmlns="http://schemas.openxmlformats.org/officeDocument/2006/extended-properties" xmlns:vt="http://schemas.openxmlformats.org/officeDocument/2006/docPropsVTypes">
  <TotalTime>11</TotalTime>
  <Words>1351</Words>
  <Application>Microsoft Macintosh PowerPoint</Application>
  <PresentationFormat>On-screen Show (16:9)</PresentationFormat>
  <Paragraphs>251</Paragraphs>
  <Slides>13</Slides>
  <Notes>13</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13</vt:i4>
      </vt:variant>
    </vt:vector>
  </HeadingPairs>
  <TitlesOfParts>
    <vt:vector size="19" baseType="lpstr">
      <vt:lpstr>Overlock</vt:lpstr>
      <vt:lpstr>Calibri</vt:lpstr>
      <vt:lpstr>Century Gothic</vt:lpstr>
      <vt:lpstr>Simple Light</vt:lpstr>
      <vt:lpstr>Office Theme</vt:lpstr>
      <vt:lpstr>Office Theme</vt:lpstr>
      <vt:lpstr>  Grade 8: Module 4: Unit 2: Lesson 4 Teacher slide, before teaching. </vt:lpstr>
      <vt:lpstr>  Grade 8: Module 4: Unit 2: Lesson 4 Teacher slide, before teaching. </vt:lpstr>
      <vt:lpstr>  Grade 8: Module 4: Unit 2: Lesson 4 Teacher slide, before teaching. </vt:lpstr>
      <vt:lpstr>Grade 8: Module 4:  Unit 2: Lesson 4</vt:lpstr>
      <vt:lpstr>Hello, Students!</vt:lpstr>
      <vt:lpstr>Let’s Review the Learning Targets</vt:lpstr>
      <vt:lpstr>Let’s Add to the Class Cascading Consequences Chart</vt:lpstr>
      <vt:lpstr>Let’s Understand the Concept </vt:lpstr>
      <vt:lpstr>Let’s Identify Stakeholders</vt:lpstr>
      <vt:lpstr>Let’s Identify Stakeholders in the Industrial Food Chain</vt:lpstr>
      <vt:lpstr>Let’s Compare Stakeholders Charts</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2: Lesson 4 Teacher slide, before teaching. </dc:title>
  <dc:creator>nbravo</dc:creator>
  <cp:lastModifiedBy>Alexander Specht</cp:lastModifiedBy>
  <cp:revision>2</cp:revision>
  <dcterms:modified xsi:type="dcterms:W3CDTF">2018-12-17T18:12:06Z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