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slides/slide16.xml" ContentType="application/vnd.openxmlformats-officedocument.presentationml.slide+xml"/>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11.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41.xml" ContentType="application/vnd.openxmlformats-officedocument.presentationml.slideLayout+xml"/>
  <Override PartName="/ppt/slideLayouts/slideLayout43.xml" ContentType="application/vnd.openxmlformats-officedocument.presentationml.slideLayout+xml"/>
  <Override PartName="/ppt/notesSlides/notesSlide10.xml" ContentType="application/vnd.openxmlformats-officedocument.presentationml.notesSlide+xml"/>
  <Override PartName="/ppt/slideLayouts/slideLayout2.xml" ContentType="application/vnd.openxmlformats-officedocument.presentationml.slideLayout+xml"/>
  <Override PartName="/ppt/notesSlides/notesSlide9.xml" ContentType="application/vnd.openxmlformats-officedocument.presentationml.notesSlide+xml"/>
  <Override PartName="/ppt/slideLayouts/slideLayout3.xml" ContentType="application/vnd.openxmlformats-officedocument.presentationml.slideLayout+xml"/>
  <Override PartName="/ppt/notesSlides/notesSlide8.xml" ContentType="application/vnd.openxmlformats-officedocument.presentationml.notesSlide+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44.xml" ContentType="application/vnd.openxmlformats-officedocument.presentationml.slideLayout+xml"/>
  <Override PartName="/ppt/slideLayouts/slideLayout42.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4.xml" ContentType="application/vnd.openxmlformats-officedocument.presentationml.slideLayout+xml"/>
  <Override PartName="/ppt/slideLayouts/slideLayout8.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5.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2" r:id="rId1"/>
    <p:sldMasterId id="2147483693" r:id="rId2"/>
    <p:sldMasterId id="2147483694" r:id="rId3"/>
    <p:sldMasterId id="2147483695" r:id="rId4"/>
  </p:sldMasterIdLst>
  <p:notesMasterIdLst>
    <p:notesMasterId r:id="rId2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48817337-D661-4925-A849-6F04D4E6CF18}">
  <a:tblStyle styleId="{48817337-D661-4925-A849-6F04D4E6CF18}"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916" autoAdjust="0"/>
  </p:normalViewPr>
  <p:slideViewPr>
    <p:cSldViewPr snapToGrid="0">
      <p:cViewPr varScale="1">
        <p:scale>
          <a:sx n="105" d="100"/>
          <a:sy n="105" d="100"/>
        </p:scale>
        <p:origin x="-1200"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9.xml"/><Relationship Id="rId18" Type="http://schemas.openxmlformats.org/officeDocument/2006/relationships/slide" Target="slides/slide14.xml"/><Relationship Id="rId8" Type="http://schemas.openxmlformats.org/officeDocument/2006/relationships/slide" Target="slides/slide4.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theme" Target="theme/theme1.xml"/><Relationship Id="rId12" Type="http://schemas.openxmlformats.org/officeDocument/2006/relationships/slide" Target="slides/slide8.xml"/><Relationship Id="rId17" Type="http://schemas.openxmlformats.org/officeDocument/2006/relationships/slide" Target="slides/slide13.xml"/><Relationship Id="rId7" Type="http://schemas.openxmlformats.org/officeDocument/2006/relationships/slide" Target="slides/slide3.xml"/><Relationship Id="rId20" Type="http://schemas.openxmlformats.org/officeDocument/2006/relationships/slide" Target="slides/slide16.xml"/><Relationship Id="rId16" Type="http://schemas.openxmlformats.org/officeDocument/2006/relationships/slide" Target="slides/slide12.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presProps" Target="presProps.xml"/><Relationship Id="rId15" Type="http://schemas.openxmlformats.org/officeDocument/2006/relationships/slide" Target="slides/slide11.xml"/><Relationship Id="rId5" Type="http://schemas.openxmlformats.org/officeDocument/2006/relationships/slide" Target="slides/slide1.xml"/><Relationship Id="rId28" Type="http://schemas.openxmlformats.org/officeDocument/2006/relationships/customXml" Target="../customXml/item2.xml"/><Relationship Id="rId10" Type="http://schemas.openxmlformats.org/officeDocument/2006/relationships/slide" Target="slides/slide6.xml"/><Relationship Id="rId19" Type="http://schemas.openxmlformats.org/officeDocument/2006/relationships/slide" Target="slides/slide15.xml"/><Relationship Id="rId9" Type="http://schemas.openxmlformats.org/officeDocument/2006/relationships/slide" Target="slides/slide5.xml"/><Relationship Id="rId22" Type="http://schemas.openxmlformats.org/officeDocument/2006/relationships/printerSettings" Target="printerSettings/printerSettings1.bin"/><Relationship Id="rId14" Type="http://schemas.openxmlformats.org/officeDocument/2006/relationships/slide" Target="slides/slide10.xml"/><Relationship Id="rId4" Type="http://schemas.openxmlformats.org/officeDocument/2006/relationships/slideMaster" Target="slideMasters/slideMaster4.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24807128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 Id="rId3" Type="http://schemas.openxmlformats.org/officeDocument/2006/relationships/hyperlink" Target="https://curriculum.eleducation.org/curriculum/ela/grade-4/module-4"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2"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9" name="Google Shape;28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In Unit 3, students connect their learning about the process of ratifying the 19th Amendment to their own lives. Recognizing that Violet and the other characters in </a:t>
            </a:r>
            <a:r>
              <a:rPr lang="en" sz="1200" b="0" i="1" u="none" strike="noStrike" cap="none" dirty="0">
                <a:solidFill>
                  <a:srgbClr val="000000"/>
                </a:solidFill>
                <a:latin typeface="Calibri"/>
                <a:ea typeface="Calibri"/>
                <a:cs typeface="Calibri"/>
                <a:sym typeface="Calibri"/>
              </a:rPr>
              <a:t>The Hope Chest </a:t>
            </a:r>
            <a:r>
              <a:rPr lang="en" sz="1200" i="0" u="none" strike="noStrike" cap="none" dirty="0">
                <a:solidFill>
                  <a:srgbClr val="000000"/>
                </a:solidFill>
                <a:latin typeface="Calibri"/>
                <a:ea typeface="Calibri"/>
                <a:cs typeface="Calibri"/>
                <a:sym typeface="Calibri"/>
              </a:rPr>
              <a:t>took action against inequality to cause social change, students focus on how kids can make a difference. In the first half of the unit, students read informational texts and watch videos to research how kids around the United States have addressed issues in their communities and made a difference. As they research, they learn about issues people face around the country and see real-life examples of how kids contributed to a better world.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text and watch a new video to add to their research.</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329572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10</a:t>
            </a:r>
            <a:r>
              <a:rPr lang="en-US" sz="1200" b="1" dirty="0" smtClean="0">
                <a:solidFill>
                  <a:schemeClr val="dk1"/>
                </a:solidFill>
                <a:latin typeface="Calibri"/>
                <a:ea typeface="Calibri"/>
                <a:cs typeface="Calibri"/>
                <a:sym typeface="Calibri"/>
              </a:rPr>
              <a:t>-12</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Draw students’ attention to the </a:t>
            </a:r>
            <a:r>
              <a:rPr lang="en" sz="1200" b="1" dirty="0">
                <a:latin typeface="Calibri"/>
                <a:ea typeface="Calibri"/>
                <a:cs typeface="Calibri"/>
                <a:sym typeface="Calibri"/>
              </a:rPr>
              <a:t>Performance Task anchor chart </a:t>
            </a:r>
            <a:r>
              <a:rPr lang="en" sz="1200" dirty="0">
                <a:latin typeface="Calibri"/>
                <a:ea typeface="Calibri"/>
                <a:cs typeface="Calibri"/>
                <a:sym typeface="Calibri"/>
              </a:rPr>
              <a:t>and reread the prompt. Remind students that they are working toward developing their own project to take action in their community and writing a press release about the impact of their project.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in order to plan their own project, it would help them to research ways kids have already worked to make a difference. This will give them ideas for their own project.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Distribute and display the </a:t>
            </a:r>
            <a:r>
              <a:rPr lang="en" sz="1200" b="1" dirty="0">
                <a:latin typeface="Calibri"/>
                <a:ea typeface="Calibri"/>
                <a:cs typeface="Calibri"/>
                <a:sym typeface="Calibri"/>
              </a:rPr>
              <a:t>Taking Action Research note-catcher </a:t>
            </a:r>
            <a:r>
              <a:rPr lang="en" sz="1200" dirty="0">
                <a:latin typeface="Calibri"/>
                <a:ea typeface="Calibri"/>
                <a:cs typeface="Calibri"/>
                <a:sym typeface="Calibri"/>
              </a:rPr>
              <a:t>and focus students on the research question at the top. Remind students that this is the focus of their research in this unit: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can kids take action to make a difference?”</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kind of information do we need to find in order to answer this question?” </a:t>
            </a:r>
            <a:r>
              <a:rPr lang="en" sz="1200" b="1" dirty="0">
                <a:latin typeface="Calibri"/>
                <a:ea typeface="Calibri"/>
                <a:cs typeface="Calibri"/>
                <a:sym typeface="Calibri"/>
              </a:rPr>
              <a:t>(Responses will vary, but may include ideas like who made a difference, what he or she did and why, and how it helped make a difference.)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as they did in Module 2, when they are researching in this unit they will need to categorize the information they collect.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categories can we use to organize the information you collect?”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volunteers to share their ideas for categories. Guide students to consider the following:</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Who took action?</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What problem was he or she trying to address?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How did he or she take action?</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How did this action make a </a:t>
            </a:r>
            <a:r>
              <a:rPr lang="en" sz="1200" dirty="0" smtClean="0">
                <a:latin typeface="Calibri"/>
                <a:ea typeface="Calibri"/>
                <a:cs typeface="Calibri"/>
                <a:sym typeface="Calibri"/>
              </a:rPr>
              <a:t>difference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Source.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Conversation Cue</a:t>
            </a:r>
            <a:r>
              <a:rPr lang="en" sz="1200" i="1" dirty="0">
                <a:latin typeface="Calibri"/>
                <a:ea typeface="Calibri"/>
                <a:cs typeface="Calibri"/>
                <a:sym typeface="Calibri"/>
              </a:rPr>
              <a:t>: “Can you give an example that would fit that category?”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Conversation Cue</a:t>
            </a:r>
            <a:r>
              <a:rPr lang="en" sz="1200" i="1" dirty="0">
                <a:latin typeface="Calibri"/>
                <a:ea typeface="Calibri"/>
                <a:cs typeface="Calibri"/>
                <a:sym typeface="Calibri"/>
              </a:rPr>
              <a:t>: “Who can repeat what your classmate said?”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the chosen headings in the displayed </a:t>
            </a:r>
            <a:r>
              <a:rPr lang="en" sz="1200" b="1" dirty="0">
                <a:latin typeface="Calibri"/>
                <a:ea typeface="Calibri"/>
                <a:cs typeface="Calibri"/>
                <a:sym typeface="Calibri"/>
              </a:rPr>
              <a:t>Taking Action Research note-catcher</a:t>
            </a:r>
            <a:r>
              <a:rPr lang="en" sz="1200" dirty="0">
                <a:latin typeface="Calibri"/>
                <a:ea typeface="Calibri"/>
                <a:cs typeface="Calibri"/>
                <a:sym typeface="Calibri"/>
              </a:rPr>
              <a:t>. Refer to </a:t>
            </a:r>
            <a:r>
              <a:rPr lang="en" sz="1200" b="1" dirty="0">
                <a:latin typeface="Calibri"/>
                <a:ea typeface="Calibri"/>
                <a:cs typeface="Calibri"/>
                <a:sym typeface="Calibri"/>
              </a:rPr>
              <a:t>Taking Action Research note-catcher (example,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regarding research categories.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(Concrete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To help students generate categories of information for organizing their research about real-life kids taking action, invite them to think about the character of Chloe in </a:t>
            </a:r>
            <a:r>
              <a:rPr lang="en" sz="1200" b="0" i="1" dirty="0">
                <a:latin typeface="Calibri"/>
                <a:ea typeface="Calibri"/>
                <a:cs typeface="Calibri"/>
                <a:sym typeface="Calibri"/>
              </a:rPr>
              <a:t>The Hope Chest</a:t>
            </a:r>
            <a:r>
              <a:rPr lang="en" sz="1200" dirty="0">
                <a:latin typeface="Calibri"/>
                <a:ea typeface="Calibri"/>
                <a:cs typeface="Calibri"/>
                <a:sym typeface="Calibri"/>
              </a:rPr>
              <a:t>. Point out that even though she is a character from a book, Chloe is an example of a kid who took action to make a difference. Ask: </a:t>
            </a:r>
            <a:r>
              <a:rPr lang="en" sz="1200" i="1" dirty="0">
                <a:latin typeface="Calibri"/>
                <a:ea typeface="Calibri"/>
                <a:cs typeface="Calibri"/>
                <a:sym typeface="Calibri"/>
              </a:rPr>
              <a:t>“What information would you want others to know about Chloe?”</a:t>
            </a:r>
            <a:r>
              <a:rPr lang="en" sz="1200" dirty="0">
                <a:latin typeface="Calibri"/>
                <a:ea typeface="Calibri"/>
                <a:cs typeface="Calibri"/>
                <a:sym typeface="Calibri"/>
              </a:rPr>
              <a:t> </a:t>
            </a:r>
            <a:r>
              <a:rPr lang="en" sz="1200" b="1" dirty="0">
                <a:latin typeface="Calibri"/>
                <a:ea typeface="Calibri"/>
                <a:cs typeface="Calibri"/>
                <a:sym typeface="Calibri"/>
              </a:rPr>
              <a:t>(Responses will vary, but may include: who she was, what she fought for, how she fought for it, and what the outcome was.)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(Noticing Parts of Speech</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think about the part of speech and the meaning of the word </a:t>
            </a:r>
            <a:r>
              <a:rPr lang="en" sz="1200" i="1" dirty="0">
                <a:latin typeface="Calibri"/>
                <a:ea typeface="Calibri"/>
                <a:cs typeface="Calibri"/>
                <a:sym typeface="Calibri"/>
              </a:rPr>
              <a:t>address</a:t>
            </a:r>
            <a:r>
              <a:rPr lang="en" sz="1200" dirty="0">
                <a:latin typeface="Calibri"/>
                <a:ea typeface="Calibri"/>
                <a:cs typeface="Calibri"/>
                <a:sym typeface="Calibri"/>
              </a:rPr>
              <a:t> in the question: </a:t>
            </a:r>
            <a:r>
              <a:rPr lang="en" sz="1200" i="1" dirty="0">
                <a:latin typeface="Calibri"/>
                <a:ea typeface="Calibri"/>
                <a:cs typeface="Calibri"/>
                <a:sym typeface="Calibri"/>
              </a:rPr>
              <a:t>“What problem was he or she trying to address?” </a:t>
            </a:r>
            <a:r>
              <a:rPr lang="en" sz="1200" b="1" dirty="0">
                <a:latin typeface="Calibri"/>
                <a:ea typeface="Calibri"/>
                <a:cs typeface="Calibri"/>
                <a:sym typeface="Calibri"/>
              </a:rPr>
              <a:t>(</a:t>
            </a:r>
            <a:r>
              <a:rPr lang="en" sz="1200" b="1" i="1" dirty="0">
                <a:latin typeface="Calibri"/>
                <a:ea typeface="Calibri"/>
                <a:cs typeface="Calibri"/>
                <a:sym typeface="Calibri"/>
              </a:rPr>
              <a:t>Address</a:t>
            </a:r>
            <a:r>
              <a:rPr lang="en" sz="1200" b="1" dirty="0">
                <a:latin typeface="Calibri"/>
                <a:ea typeface="Calibri"/>
                <a:cs typeface="Calibri"/>
                <a:sym typeface="Calibri"/>
              </a:rPr>
              <a:t> is a verb that means to deal with or give attention to.) </a:t>
            </a:r>
            <a:r>
              <a:rPr lang="en" sz="1200" dirty="0">
                <a:latin typeface="Calibri"/>
                <a:ea typeface="Calibri"/>
                <a:cs typeface="Calibri"/>
                <a:sym typeface="Calibri"/>
              </a:rPr>
              <a:t>Challenge students to think what other part of speech the word </a:t>
            </a:r>
            <a:r>
              <a:rPr lang="en" sz="1200" i="1" dirty="0">
                <a:latin typeface="Calibri"/>
                <a:ea typeface="Calibri"/>
                <a:cs typeface="Calibri"/>
                <a:sym typeface="Calibri"/>
              </a:rPr>
              <a:t>address</a:t>
            </a:r>
            <a:r>
              <a:rPr lang="en" sz="1200" dirty="0">
                <a:latin typeface="Calibri"/>
                <a:ea typeface="Calibri"/>
                <a:cs typeface="Calibri"/>
                <a:sym typeface="Calibri"/>
              </a:rPr>
              <a:t> can be and to define it. </a:t>
            </a:r>
            <a:r>
              <a:rPr lang="en" sz="1200" b="1" dirty="0">
                <a:latin typeface="Calibri"/>
                <a:ea typeface="Calibri"/>
                <a:cs typeface="Calibri"/>
                <a:sym typeface="Calibri"/>
              </a:rPr>
              <a:t>(</a:t>
            </a:r>
            <a:r>
              <a:rPr lang="en" sz="1200" b="1" i="1" dirty="0">
                <a:latin typeface="Calibri"/>
                <a:ea typeface="Calibri"/>
                <a:cs typeface="Calibri"/>
                <a:sym typeface="Calibri"/>
              </a:rPr>
              <a:t>Address</a:t>
            </a:r>
            <a:r>
              <a:rPr lang="en" sz="1200" b="1" dirty="0">
                <a:latin typeface="Calibri"/>
                <a:ea typeface="Calibri"/>
                <a:cs typeface="Calibri"/>
                <a:sym typeface="Calibri"/>
              </a:rPr>
              <a:t> can also be a noun referring to the words and numbers identifying the location of a place.)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support with oral language and processing: Allow ample wait time as students respond during the discussion. </a:t>
            </a:r>
            <a:endParaRPr sz="1200" dirty="0">
              <a:latin typeface="Calibri"/>
              <a:ea typeface="Calibri"/>
              <a:cs typeface="Calibri"/>
              <a:sym typeface="Calibri"/>
            </a:endParaRPr>
          </a:p>
        </p:txBody>
      </p:sp>
      <p:sp>
        <p:nvSpPr>
          <p:cNvPr id="360" name="Google Shape;36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81544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text</a:t>
            </a:r>
            <a:r>
              <a:rPr lang="en" sz="1200" b="0" dirty="0">
                <a:solidFill>
                  <a:schemeClr val="dk1"/>
                </a:solidFill>
                <a:latin typeface="Calibri"/>
                <a:ea typeface="Calibri"/>
                <a:cs typeface="Calibri"/>
                <a:sym typeface="Calibri"/>
              </a:rPr>
              <a:t>, “The Girl Who Acted before Rosa Parks” was the same text that a close reading activity was completed about during Unit 1, Lesson 9.  The text appears in pages 86 - 88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Start from </a:t>
            </a:r>
            <a:r>
              <a:rPr lang="en" sz="1200" b="0" i="0" dirty="0">
                <a:solidFill>
                  <a:schemeClr val="dk1"/>
                </a:solidFill>
                <a:latin typeface="Calibri"/>
                <a:ea typeface="Calibri"/>
                <a:cs typeface="Calibri"/>
                <a:sym typeface="Calibri"/>
              </a:rPr>
              <a:t>“The conductor came along . . . “ to the end of page 88, “The conductor stalked close behind her.”</a:t>
            </a:r>
            <a:endParaRPr sz="1200" b="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before they reread their expert group’s text, they will practice researching as a class how kids have taken action to make a difference.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and display </a:t>
            </a:r>
            <a:r>
              <a:rPr lang="en" sz="1200" b="0" dirty="0">
                <a:latin typeface="Calibri"/>
                <a:ea typeface="Calibri"/>
                <a:cs typeface="Calibri"/>
                <a:sym typeface="Calibri"/>
              </a:rPr>
              <a:t>“The Girl Who Acted before Rosa Parks.” Remind </a:t>
            </a:r>
            <a:r>
              <a:rPr lang="en" sz="1200" dirty="0">
                <a:latin typeface="Calibri"/>
                <a:ea typeface="Calibri"/>
                <a:cs typeface="Calibri"/>
                <a:sym typeface="Calibri"/>
              </a:rPr>
              <a:t>students that they closely read this text in Unit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the text aloud, inviting students to follow along on their copies.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was this text about?” </a:t>
            </a:r>
            <a:r>
              <a:rPr lang="en" sz="1200" b="1" dirty="0">
                <a:latin typeface="Calibri"/>
                <a:ea typeface="Calibri"/>
                <a:cs typeface="Calibri"/>
                <a:sym typeface="Calibri"/>
              </a:rPr>
              <a:t>(It was about Claudette Colvin and when she refused to give up her seat on a bus in 1955 in Montgomery, Alabama.)</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of the research question. Tell students they will reread the text to try to find answers to the question. Point out that some of the answers will be explicitly stated in the text, but other answers will need to be inferred.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“Reread this text. Who took action? How did she take action?” </a:t>
            </a:r>
            <a:r>
              <a:rPr lang="en" sz="1200" b="1" dirty="0">
                <a:latin typeface="Calibri"/>
                <a:ea typeface="Calibri"/>
                <a:cs typeface="Calibri"/>
                <a:sym typeface="Calibri"/>
              </a:rPr>
              <a:t>(Claudette Colvin; she refused to get out of her seat on a bus when the driver asked her to move so a white woman could sit.)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volunteers to share out. Point out that this information is explicitly stated in the text. Model recording students’ thinking on the displayed </a:t>
            </a:r>
            <a:r>
              <a:rPr lang="en" sz="1200" b="1" dirty="0">
                <a:latin typeface="Calibri"/>
                <a:ea typeface="Calibri"/>
                <a:cs typeface="Calibri"/>
                <a:sym typeface="Calibri"/>
              </a:rPr>
              <a:t>Taking Action Research note-catcher</a:t>
            </a:r>
            <a:r>
              <a:rPr lang="en" sz="1200" dirty="0">
                <a:latin typeface="Calibri"/>
                <a:ea typeface="Calibri"/>
                <a:cs typeface="Calibri"/>
                <a:sym typeface="Calibri"/>
              </a:rPr>
              <a:t>, inviting students to take notes on their own copies. Refer to </a:t>
            </a:r>
            <a:r>
              <a:rPr lang="en" sz="1200" b="1" dirty="0">
                <a:latin typeface="Calibri"/>
                <a:ea typeface="Calibri"/>
                <a:cs typeface="Calibri"/>
                <a:sym typeface="Calibri"/>
              </a:rPr>
              <a:t>Taking Action Research note-catcher (example, for teacher reference)</a:t>
            </a:r>
            <a:r>
              <a:rPr lang="en" sz="1200" dirty="0">
                <a:latin typeface="Calibri"/>
                <a:ea typeface="Calibri"/>
                <a:cs typeface="Calibri"/>
                <a:sym typeface="Calibri"/>
              </a:rPr>
              <a:t> 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“Reread the text again. What problem was she trying to address? What, in the text, makes you think so?” </a:t>
            </a:r>
            <a:r>
              <a:rPr lang="en" sz="1200" b="1" dirty="0">
                <a:latin typeface="Calibri"/>
                <a:ea typeface="Calibri"/>
                <a:cs typeface="Calibri"/>
                <a:sym typeface="Calibri"/>
              </a:rPr>
              <a:t>(segregation of Montgomery’s buses; “Bus drivers had the authority to make black passengers move for white passengers, even if they were sitting in the black section.”; “Though her friends’ seats (one next to Colvin and two across the aisle) were now vacant, the white woman refused to sit in them because, according to Jim Crow laws, black people could not sit next to next to white people.”; “She replied, </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because </a:t>
            </a:r>
            <a:r>
              <a:rPr lang="en" sz="1200" b="1" dirty="0">
                <a:latin typeface="Calibri"/>
                <a:ea typeface="Calibri"/>
                <a:cs typeface="Calibri"/>
                <a:sym typeface="Calibri"/>
              </a:rPr>
              <a:t>it’s my constitutional right</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r>
              <a:rPr lang="en" sz="1200" b="1" dirty="0">
                <a:latin typeface="Calibri"/>
                <a:ea typeface="Calibri"/>
                <a:cs typeface="Calibri"/>
                <a:sym typeface="Calibri"/>
              </a:rPr>
              <a:t>and told him she was not breaking the segregation law by sitting there.”)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volunteers to share out. Point out that this information was inferred from the text. Model recording students’ thinking on the displayed </a:t>
            </a:r>
            <a:r>
              <a:rPr lang="en" sz="1200" b="1" dirty="0">
                <a:latin typeface="Calibri"/>
                <a:ea typeface="Calibri"/>
                <a:cs typeface="Calibri"/>
                <a:sym typeface="Calibri"/>
              </a:rPr>
              <a:t>Taking Action Research note-catcher</a:t>
            </a:r>
            <a:r>
              <a:rPr lang="en" sz="1200" dirty="0">
                <a:latin typeface="Calibri"/>
                <a:ea typeface="Calibri"/>
                <a:cs typeface="Calibri"/>
                <a:sym typeface="Calibri"/>
              </a:rPr>
              <a:t>, inviting students to take notes on their own copies. Refer to </a:t>
            </a:r>
            <a:r>
              <a:rPr lang="en" sz="1200" b="1" dirty="0">
                <a:latin typeface="Calibri"/>
                <a:ea typeface="Calibri"/>
                <a:cs typeface="Calibri"/>
                <a:sym typeface="Calibri"/>
              </a:rPr>
              <a:t>Taking Action Research note-catcher (example, for teacher reference)</a:t>
            </a:r>
            <a:r>
              <a:rPr lang="en" sz="1200" dirty="0">
                <a:latin typeface="Calibri"/>
                <a:ea typeface="Calibri"/>
                <a:cs typeface="Calibri"/>
                <a:sym typeface="Calibri"/>
              </a:rPr>
              <a:t> 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Repeat this process with the remaining research category.  </a:t>
            </a:r>
            <a:r>
              <a:rPr lang="en" sz="1200" dirty="0">
                <a:solidFill>
                  <a:schemeClr val="dk1"/>
                </a:solidFill>
                <a:latin typeface="Calibri"/>
                <a:ea typeface="Calibri"/>
                <a:cs typeface="Calibri"/>
                <a:sym typeface="Calibri"/>
              </a:rPr>
              <a:t>Think-Pair-Share: </a:t>
            </a:r>
            <a:r>
              <a:rPr lang="en" sz="1200" i="1" dirty="0">
                <a:solidFill>
                  <a:schemeClr val="dk1"/>
                </a:solidFill>
                <a:latin typeface="Calibri"/>
                <a:ea typeface="Calibri"/>
                <a:cs typeface="Calibri"/>
                <a:sym typeface="Calibri"/>
              </a:rPr>
              <a:t> </a:t>
            </a:r>
            <a:r>
              <a:rPr lang="en" sz="1200" i="1" dirty="0">
                <a:latin typeface="Calibri"/>
                <a:ea typeface="Calibri"/>
                <a:cs typeface="Calibri"/>
                <a:sym typeface="Calibri"/>
              </a:rPr>
              <a:t>How did this action make a difference?</a:t>
            </a:r>
            <a:r>
              <a:rPr lang="en" sz="1200" dirty="0">
                <a:latin typeface="Calibri"/>
                <a:ea typeface="Calibri"/>
                <a:cs typeface="Calibri"/>
                <a:sym typeface="Calibri"/>
              </a:rPr>
              <a: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Model recording on the displayed </a:t>
            </a:r>
            <a:r>
              <a:rPr lang="en" sz="1200" b="1" dirty="0">
                <a:latin typeface="Calibri"/>
                <a:ea typeface="Calibri"/>
                <a:cs typeface="Calibri"/>
                <a:sym typeface="Calibri"/>
              </a:rPr>
              <a:t>research note-catcher</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take notes on their own copies.  Model recording the source in the appropriate spot on the </a:t>
            </a:r>
            <a:r>
              <a:rPr lang="en" sz="1200" b="0" dirty="0">
                <a:latin typeface="Calibri"/>
                <a:ea typeface="Calibri"/>
                <a:cs typeface="Calibri"/>
                <a:sym typeface="Calibri"/>
              </a:rPr>
              <a:t>note-catcher.</a:t>
            </a:r>
            <a:endParaRPr sz="1200" b="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engaged in the in-depth analysis of the text</a:t>
            </a:r>
            <a:r>
              <a:rPr lang="en" sz="1200" b="0" dirty="0">
                <a:solidFill>
                  <a:schemeClr val="dk1"/>
                </a:solidFill>
                <a:latin typeface="Calibri"/>
                <a:ea typeface="Calibri"/>
                <a:cs typeface="Calibri"/>
                <a:sym typeface="Calibri"/>
              </a:rPr>
              <a:t>, “The Girl Who Acted before Rosa Parks.”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should be filling out their note-catcher appropriately.</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help with activating prior knowledge: (Activating Prior Knowledge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turn to an elbow partner and share what they recall about the </a:t>
            </a:r>
            <a:r>
              <a:rPr lang="en" sz="1200" b="0" dirty="0">
                <a:latin typeface="Calibri"/>
                <a:ea typeface="Calibri"/>
                <a:cs typeface="Calibri"/>
                <a:sym typeface="Calibri"/>
              </a:rPr>
              <a:t>text “The Girl Who Acted before Rosa Parks.”</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strategy development: (Modeling and Thinking Aloud: Identifying Relevant Information</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modeling and thinking aloud the process for identifying information in the text that belongs in each category on the </a:t>
            </a:r>
            <a:r>
              <a:rPr lang="en" sz="1200" b="1" dirty="0">
                <a:latin typeface="Calibri"/>
                <a:ea typeface="Calibri"/>
                <a:cs typeface="Calibri"/>
                <a:sym typeface="Calibri"/>
              </a:rPr>
              <a:t>Taking Action Research note-catcher</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vocabulary: (Sharing Strategies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turn to an elbow partner and share strategies they used to determine the meaning of any unfamiliar vocabulary words they encountered in the text. </a:t>
            </a:r>
            <a:endParaRPr sz="1200" dirty="0">
              <a:latin typeface="Calibri"/>
              <a:ea typeface="Calibri"/>
              <a:cs typeface="Calibri"/>
              <a:sym typeface="Calibri"/>
            </a:endParaRPr>
          </a:p>
        </p:txBody>
      </p:sp>
      <p:sp>
        <p:nvSpPr>
          <p:cNvPr id="368" name="Google Shape;36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651190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20 - 30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Tell students that they will now work with their expert group to research how kids can take action to make a difference.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Tell students they will follow the same steps they used when adding notes about Claudette Colvin: They will reread their text, looking for information for the research categories, and add notes to the next row on their </a:t>
            </a:r>
            <a:r>
              <a:rPr lang="en" sz="1200" b="1" dirty="0">
                <a:latin typeface="Calibri"/>
                <a:ea typeface="Calibri"/>
                <a:cs typeface="Calibri"/>
                <a:sym typeface="Calibri"/>
              </a:rPr>
              <a:t>Taking Action Research note-catcher</a:t>
            </a:r>
            <a:r>
              <a:rPr lang="en" sz="1200" dirty="0">
                <a:latin typeface="Calibri"/>
                <a:ea typeface="Calibri"/>
                <a:cs typeface="Calibri"/>
                <a:sym typeface="Calibri"/>
              </a:rPr>
              <a:t>.  The steps are in more detail below</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152400" lvl="0" indent="0" algn="l" rtl="0">
              <a:lnSpc>
                <a:spcPct val="100000"/>
              </a:lnSpc>
              <a:spcBef>
                <a:spcPts val="0"/>
              </a:spcBef>
              <a:spcAft>
                <a:spcPts val="0"/>
              </a:spcAft>
              <a:buSzPts val="1200"/>
              <a:buFont typeface="Calibri"/>
              <a:buNone/>
            </a:pP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begin working. Circulate to support students. Refer to </a:t>
            </a:r>
            <a:r>
              <a:rPr lang="en" sz="1200" b="1" dirty="0">
                <a:latin typeface="Calibri"/>
                <a:ea typeface="Calibri"/>
                <a:cs typeface="Calibri"/>
                <a:sym typeface="Calibri"/>
              </a:rPr>
              <a:t>Taking Action Research note-catcher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 group should read their text.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was this text about?” </a:t>
            </a:r>
            <a:r>
              <a:rPr lang="en" sz="1200" b="1" dirty="0">
                <a:solidFill>
                  <a:schemeClr val="dk1"/>
                </a:solidFill>
                <a:latin typeface="Calibri"/>
                <a:ea typeface="Calibri"/>
                <a:cs typeface="Calibri"/>
                <a:sym typeface="Calibri"/>
              </a:rPr>
              <a:t>(Responses will vary.)</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“Reread this text. Who took action?  How did he or she take action?”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“Reread this text again. What problem was she trying to address?  What, in the text, makes you think so?”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should record their answers in </a:t>
            </a:r>
            <a:r>
              <a:rPr lang="en" sz="1200" b="1" dirty="0">
                <a:solidFill>
                  <a:schemeClr val="dk1"/>
                </a:solidFill>
                <a:latin typeface="Calibri"/>
                <a:ea typeface="Calibri"/>
                <a:cs typeface="Calibri"/>
                <a:sym typeface="Calibri"/>
              </a:rPr>
              <a:t>Taking Action Research note-catcher</a:t>
            </a:r>
            <a:r>
              <a:rPr lang="en" sz="1200" dirty="0">
                <a:solidFill>
                  <a:schemeClr val="dk1"/>
                </a:solidFill>
                <a:latin typeface="Calibri"/>
                <a:ea typeface="Calibri"/>
                <a:cs typeface="Calibri"/>
                <a:sym typeface="Calibri"/>
              </a:rPr>
              <a:t> and have them repeat the process with the remaining research category.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did</a:t>
            </a:r>
            <a:r>
              <a:rPr lang="en" sz="1200" i="1" dirty="0">
                <a:latin typeface="Calibri"/>
                <a:ea typeface="Calibri"/>
                <a:cs typeface="Calibri"/>
                <a:sym typeface="Calibri"/>
              </a:rPr>
              <a:t> this action make a difference?</a:t>
            </a:r>
            <a:r>
              <a:rPr lang="en" sz="1200" dirty="0">
                <a:latin typeface="Calibri"/>
                <a:ea typeface="Calibri"/>
                <a:cs typeface="Calibri"/>
                <a:sym typeface="Calibri"/>
              </a:rPr>
              <a: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in the next lesson, they will meet in mixed groups to share their research.</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t>
            </a:r>
            <a:r>
              <a:rPr lang="en" sz="1200" b="0" dirty="0">
                <a:solidFill>
                  <a:schemeClr val="dk1"/>
                </a:solidFill>
                <a:latin typeface="Calibri"/>
                <a:ea typeface="Calibri"/>
                <a:cs typeface="Calibri"/>
                <a:sym typeface="Calibri"/>
              </a:rPr>
              <a:t>regarding the Performance Task and Guiding </a:t>
            </a:r>
            <a:r>
              <a:rPr lang="en" sz="1200" dirty="0">
                <a:solidFill>
                  <a:schemeClr val="dk1"/>
                </a:solidFill>
                <a:latin typeface="Calibri"/>
                <a:ea typeface="Calibri"/>
                <a:cs typeface="Calibri"/>
                <a:sym typeface="Calibri"/>
              </a:rPr>
              <a:t>Questions.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a:t>
            </a:r>
            <a:r>
              <a:rPr lang="en" sz="1200" dirty="0">
                <a:latin typeface="Calibri"/>
                <a:ea typeface="Calibri"/>
                <a:cs typeface="Calibri"/>
                <a:sym typeface="Calibri"/>
              </a:rPr>
              <a:t>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sustained effort: (Jigsaw</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To lighten the research load for groups, invite them to break into pairs. One pair can be responsible for looking for information in the text that answers the </a:t>
            </a:r>
            <a:r>
              <a:rPr lang="en" sz="1200" i="0" dirty="0">
                <a:latin typeface="Calibri"/>
                <a:ea typeface="Calibri"/>
                <a:cs typeface="Calibri"/>
                <a:sym typeface="Calibri"/>
              </a:rPr>
              <a:t>question “How did he or she take action?” a</a:t>
            </a:r>
            <a:r>
              <a:rPr lang="en" sz="1200" dirty="0">
                <a:latin typeface="Calibri"/>
                <a:ea typeface="Calibri"/>
                <a:cs typeface="Calibri"/>
                <a:sym typeface="Calibri"/>
              </a:rPr>
              <a:t>nd another for the question </a:t>
            </a:r>
            <a:r>
              <a:rPr lang="en" sz="1200" i="0" dirty="0">
                <a:latin typeface="Calibri"/>
                <a:ea typeface="Calibri"/>
                <a:cs typeface="Calibri"/>
                <a:sym typeface="Calibri"/>
              </a:rPr>
              <a:t>“How did this action make a difference?” </a:t>
            </a:r>
            <a:r>
              <a:rPr lang="en" sz="1200" dirty="0">
                <a:latin typeface="Calibri"/>
                <a:ea typeface="Calibri"/>
                <a:cs typeface="Calibri"/>
                <a:sym typeface="Calibri"/>
              </a:rPr>
              <a:t>Pairs can then come back together and share what they learned and where they found the information in the text.</a:t>
            </a:r>
            <a:endParaRPr sz="1200" dirty="0">
              <a:latin typeface="Calibri"/>
              <a:ea typeface="Calibri"/>
              <a:cs typeface="Calibri"/>
              <a:sym typeface="Calibri"/>
            </a:endParaRPr>
          </a:p>
          <a:p>
            <a:pPr marL="0" lvl="0" indent="0" algn="l" rtl="0">
              <a:lnSpc>
                <a:spcPct val="100000"/>
              </a:lnSpc>
              <a:spcBef>
                <a:spcPts val="1800"/>
              </a:spcBef>
              <a:spcAft>
                <a:spcPts val="1800"/>
              </a:spcAft>
              <a:buSzPts val="1100"/>
              <a:buNone/>
            </a:pPr>
            <a:endParaRPr sz="1200" dirty="0">
              <a:latin typeface="Calibri"/>
              <a:ea typeface="Calibri"/>
              <a:cs typeface="Calibri"/>
              <a:sym typeface="Calibri"/>
            </a:endParaRPr>
          </a:p>
        </p:txBody>
      </p:sp>
      <p:sp>
        <p:nvSpPr>
          <p:cNvPr id="376" name="Google Shape;376;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0408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5" name="Google Shape;38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learning targets and read them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organize my research into categories..”</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cite evidence from the text to support answers to my questions.”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targets and their self-assessment of them.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30051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a:t>
            </a:r>
            <a:r>
              <a:rPr lang="en" sz="1200" dirty="0" smtClean="0">
                <a:latin typeface="Calibri"/>
                <a:ea typeface="Calibri"/>
                <a:cs typeface="Calibri"/>
                <a:sym typeface="Calibri"/>
              </a:rPr>
              <a:t>slide.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393" name="Google Shape;39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335616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0" name="Google Shape;40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1780071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7" name="Google Shape;407;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ALL Block Teacher Guide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Supporting Materials document </a:t>
            </a:r>
            <a:r>
              <a:rPr lang="en" sz="1200" dirty="0">
                <a:solidFill>
                  <a:schemeClr val="dk1"/>
                </a:solidFill>
                <a:latin typeface="Calibri"/>
                <a:ea typeface="Calibri"/>
                <a:cs typeface="Calibri"/>
                <a:sym typeface="Calibri"/>
              </a:rPr>
              <a:t>found here: </a:t>
            </a:r>
            <a:endParaRPr sz="1200" dirty="0">
              <a:solidFill>
                <a:schemeClr val="dk1"/>
              </a:solidFill>
              <a:highlight>
                <a:srgbClr val="FFFF00"/>
              </a:highlight>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4 M4 U3: </a:t>
            </a:r>
            <a:r>
              <a:rPr lang="en" sz="1200" u="sng" dirty="0">
                <a:solidFill>
                  <a:schemeClr val="hlink"/>
                </a:solidFill>
                <a:latin typeface="Calibri"/>
                <a:ea typeface="Calibri"/>
                <a:cs typeface="Calibri"/>
                <a:sym typeface="Calibri"/>
                <a:hlinkClick r:id="rId3"/>
              </a:rPr>
              <a:t>https://curriculum.eleducation.org/curriculum/ela/grade-4/module-4</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
        <p:nvSpPr>
          <p:cNvPr id="408" name="Google Shape;408;p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2042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5" name="Google Shape;29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Teacher </a:t>
            </a:r>
            <a:r>
              <a:rPr lang="en" sz="1200" dirty="0">
                <a:solidFill>
                  <a:schemeClr val="dk1"/>
                </a:solidFill>
                <a:latin typeface="Calibri"/>
                <a:ea typeface="Calibri"/>
                <a:cs typeface="Calibri"/>
                <a:sym typeface="Calibri"/>
              </a:rPr>
              <a:t>Supporting Materials Document 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://curriculum.eleducation.org/curriculum/ela/grade-4/module-4/unit-3/lesson-2</a:t>
            </a:r>
            <a:r>
              <a:rPr lang="en" sz="1200" dirty="0">
                <a:solidFill>
                  <a:schemeClr val="dk1"/>
                </a:solidFill>
                <a:latin typeface="Calibri"/>
                <a:ea typeface="Calibri"/>
                <a:cs typeface="Calibri"/>
                <a:sym typeface="Calibri"/>
              </a:rPr>
              <a:t> </a:t>
            </a:r>
            <a:endParaRPr sz="1200"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W.4.8 requires students to gather information from print and digital sources. As such, this lesson is designed for students to use internet sources as texts. If the technology necessary for students to complete the reading is unavailable, give them printed copies of possible texts from which to choose. Note </a:t>
            </a:r>
            <a:r>
              <a:rPr lang="en" sz="1200" b="0" dirty="0">
                <a:latin typeface="Calibri"/>
                <a:ea typeface="Calibri"/>
                <a:cs typeface="Calibri"/>
                <a:sym typeface="Calibri"/>
              </a:rPr>
              <a:t>that “Protecting Our Planet” is n</a:t>
            </a:r>
            <a:r>
              <a:rPr lang="en" sz="1200" dirty="0">
                <a:latin typeface="Calibri"/>
                <a:ea typeface="Calibri"/>
                <a:cs typeface="Calibri"/>
                <a:sym typeface="Calibri"/>
              </a:rPr>
              <a:t>ot a website and is provided (see supporting materials).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who finish quickly or require an extension can use a search engine to find their own sources.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this lesson, students focus on working to become effective learners by focusing on a characteristic of their choice as they work in expert groups to begin their research</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152400" lvl="0" indent="0" algn="l" rtl="0">
              <a:lnSpc>
                <a:spcPct val="100000"/>
              </a:lnSpc>
              <a:spcBef>
                <a:spcPts val="0"/>
              </a:spcBef>
              <a:spcAft>
                <a:spcPts val="0"/>
              </a:spcAft>
              <a:buSzPts val="1200"/>
              <a:buFont typeface="Calibri"/>
              <a:buNone/>
            </a:pP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a:latin typeface="Calibri"/>
                <a:ea typeface="Calibri"/>
                <a:cs typeface="Calibri"/>
                <a:sym typeface="Calibri"/>
              </a:rPr>
              <a:t>Additional Teacher Resources</a:t>
            </a:r>
            <a:r>
              <a:rPr lang="en" sz="1200" dirty="0" smtClean="0">
                <a:latin typeface="Calibri"/>
                <a:ea typeface="Calibri"/>
                <a:cs typeface="Calibri"/>
                <a:sym typeface="Calibri"/>
              </a:rPr>
              <a:t>:</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a:solidFill>
                  <a:schemeClr val="dk1"/>
                </a:solidFill>
                <a:latin typeface="Calibri"/>
                <a:ea typeface="Calibri"/>
                <a:cs typeface="Calibri"/>
                <a:sym typeface="Calibri"/>
              </a:rPr>
              <a:t>Throughout the first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dirty="0">
              <a:highlight>
                <a:srgbClr val="FFFF00"/>
              </a:highlight>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587423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1" name="Google Shape;30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Device (one per student; used by students to read the Kids Making a Difference Links)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Kids Making a Difference Links (one per student and one to display)</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“Protecting Our Planet” (one per student in this group)</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(four </a:t>
            </a:r>
            <a:r>
              <a:rPr lang="en" sz="1200" dirty="0">
                <a:solidFill>
                  <a:schemeClr val="dk1"/>
                </a:solidFill>
                <a:latin typeface="Calibri"/>
                <a:ea typeface="Calibri"/>
                <a:cs typeface="Calibri"/>
                <a:sym typeface="Calibri"/>
              </a:rPr>
              <a:t>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Action Research note-catcher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Action Research note-catcher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(example, for teacher reference)</a:t>
            </a:r>
            <a:endParaRPr sz="1200" b="1"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Girl Who Acted before Rosa Parks” </a:t>
            </a:r>
            <a:r>
              <a:rPr lang="en" sz="1200" dirty="0">
                <a:solidFill>
                  <a:schemeClr val="dk1"/>
                </a:solidFill>
                <a:latin typeface="Calibri"/>
                <a:ea typeface="Calibri"/>
                <a:cs typeface="Calibri"/>
                <a:sym typeface="Calibri"/>
              </a:rPr>
              <a:t>(from Unit 1, Lesson 9; one per student and one to display</a:t>
            </a:r>
            <a:r>
              <a:rPr lang="en" sz="1200" dirty="0" smtClean="0">
                <a:solidFill>
                  <a:schemeClr val="dk1"/>
                </a:solidFill>
                <a:latin typeface="Calibri"/>
                <a:ea typeface="Calibri"/>
                <a:cs typeface="Calibri"/>
                <a:sym typeface="Calibri"/>
              </a:rPr>
              <a:t>)</a:t>
            </a:r>
            <a:endParaRPr lang="en-US" sz="1200" dirty="0" smtClean="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endParaRPr sz="1200"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a:t>
            </a:r>
            <a:r>
              <a:rPr lang="en" sz="1200" dirty="0" smtClean="0">
                <a:solidFill>
                  <a:schemeClr val="dk1"/>
                </a:solidFill>
                <a:latin typeface="Calibri"/>
                <a:ea typeface="Calibri"/>
                <a:cs typeface="Calibri"/>
                <a:sym typeface="Calibri"/>
              </a:rPr>
              <a:t>learning</a:t>
            </a:r>
            <a:r>
              <a:rPr lang="en-US" sz="1200" dirty="0" smtClean="0">
                <a:solidFill>
                  <a:schemeClr val="dk1"/>
                </a:solidFill>
                <a:latin typeface="Calibri"/>
                <a:ea typeface="Calibri"/>
                <a:cs typeface="Calibri"/>
                <a:sym typeface="Calibri"/>
              </a:rPr>
              <a:t>.</a:t>
            </a:r>
          </a:p>
          <a:p>
            <a:pPr marL="0" lvl="0" indent="0" algn="l" rtl="0">
              <a:lnSpc>
                <a:spcPct val="100000"/>
              </a:lnSpc>
              <a:spcBef>
                <a:spcPts val="1800"/>
              </a:spcBef>
              <a:spcAft>
                <a:spcPts val="0"/>
              </a:spcAft>
              <a:buClr>
                <a:schemeClr val="dk1"/>
              </a:buClr>
              <a:buSzPts val="1100"/>
              <a:buFont typeface="Arial"/>
              <a:buNone/>
            </a:pP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Pre-determine four groups for reading the research texts. Note that texts at varying levels have been provided. The Lexile measures are as follows: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“Protecting Our Planet” (740L)</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“15-year-old girl launches ‘locker’ to give back” (860L)</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“Cards for Hospitalized Kids helps kids deal with loneliness” (990L)</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“Everyday Young Hero—Daniel Vasquez” (1050L)</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Prepare the technology necessary for students to access the links provided on the </a:t>
            </a:r>
            <a:r>
              <a:rPr lang="en" sz="1200" b="1" dirty="0">
                <a:latin typeface="Calibri"/>
                <a:ea typeface="Calibri"/>
                <a:cs typeface="Calibri"/>
                <a:sym typeface="Calibri"/>
              </a:rPr>
              <a:t>Kids Making a Difference Links sheet</a:t>
            </a:r>
            <a:r>
              <a:rPr lang="en" sz="1200" dirty="0">
                <a:latin typeface="Calibri"/>
                <a:ea typeface="Calibri"/>
                <a:cs typeface="Calibri"/>
                <a:sym typeface="Calibri"/>
              </a:rPr>
              <a:t> (see materials list).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Post: Learning targets and applicable anchor charts (see materials list).</a:t>
            </a:r>
            <a:endParaRPr sz="1200" dirty="0">
              <a:latin typeface="Calibri"/>
              <a:ea typeface="Calibri"/>
              <a:cs typeface="Calibri"/>
              <a:sym typeface="Calibri"/>
            </a:endParaRPr>
          </a:p>
        </p:txBody>
      </p:sp>
    </p:spTree>
    <p:extLst>
      <p:ext uri="{BB962C8B-B14F-4D97-AF65-F5344CB8AC3E}">
        <p14:creationId xmlns:p14="http://schemas.microsoft.com/office/powerpoint/2010/main" val="675725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Expert Groups</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lvl="0" indent="457200" algn="l" rtl="0">
              <a:lnSpc>
                <a:spcPct val="100000"/>
              </a:lnSpc>
              <a:spcBef>
                <a:spcPts val="0"/>
              </a:spcBef>
              <a:spcAft>
                <a:spcPts val="0"/>
              </a:spcAft>
              <a:buClr>
                <a:schemeClr val="dk1"/>
              </a:buClr>
              <a:buSzPts val="1100"/>
              <a:buFont typeface="Arial"/>
              <a:buNone/>
            </a:pPr>
            <a:r>
              <a:rPr lang="en" sz="1200" u="sng">
                <a:solidFill>
                  <a:schemeClr val="hlink"/>
                </a:solidFill>
                <a:latin typeface="Calibri"/>
                <a:ea typeface="Calibri"/>
                <a:cs typeface="Calibri"/>
                <a:sym typeface="Calibri"/>
                <a:hlinkClick r:id="rId3"/>
              </a:rPr>
              <a:t>https://eleducation.org/resources/el-education-classroom-protocols</a:t>
            </a:r>
            <a:endParaRPr sz="1200">
              <a:latin typeface="Calibri"/>
              <a:ea typeface="Calibri"/>
              <a:cs typeface="Calibri"/>
              <a:sym typeface="Calibri"/>
            </a:endParaRPr>
          </a:p>
        </p:txBody>
      </p:sp>
      <p:sp>
        <p:nvSpPr>
          <p:cNvPr id="307" name="Google Shape;30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64714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7" name="Google Shape;31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Support Considerations:</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i="1" dirty="0">
                <a:solidFill>
                  <a:schemeClr val="dk1"/>
                </a:solidFill>
                <a:latin typeface="Calibri"/>
                <a:ea typeface="Calibri"/>
                <a:cs typeface="Calibri"/>
                <a:sym typeface="Calibri"/>
              </a:rPr>
              <a:t>For lighter suppo</a:t>
            </a:r>
            <a:r>
              <a:rPr lang="en" sz="1200" i="1" dirty="0">
                <a:latin typeface="Calibri"/>
                <a:ea typeface="Calibri"/>
                <a:cs typeface="Calibri"/>
                <a:sym typeface="Calibri"/>
              </a:rPr>
              <a:t>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Challenge students to repeat and rephrase all lesson questions for students who need heavier support.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Challenge students to underline key phrases and sections of their expert group text that highlight information students need to collect in the </a:t>
            </a:r>
            <a:r>
              <a:rPr lang="en" sz="1200" b="1" dirty="0">
                <a:latin typeface="Calibri"/>
                <a:ea typeface="Calibri"/>
                <a:cs typeface="Calibri"/>
                <a:sym typeface="Calibri"/>
              </a:rPr>
              <a:t>Taking Action Research note-catcher</a:t>
            </a:r>
            <a:r>
              <a:rPr lang="en" sz="1200" dirty="0">
                <a:latin typeface="Calibri"/>
                <a:ea typeface="Calibri"/>
                <a:cs typeface="Calibri"/>
                <a:sym typeface="Calibri"/>
              </a:rPr>
              <a:t>. Students who need heavier support can then use the underlined information to help them complete </a:t>
            </a:r>
            <a:r>
              <a:rPr lang="en" sz="1200" b="0" dirty="0">
                <a:latin typeface="Calibri"/>
                <a:ea typeface="Calibri"/>
                <a:cs typeface="Calibri"/>
                <a:sym typeface="Calibri"/>
              </a:rPr>
              <a:t>their note-catcher during </a:t>
            </a:r>
            <a:r>
              <a:rPr lang="en" sz="1200" dirty="0">
                <a:latin typeface="Calibri"/>
                <a:ea typeface="Calibri"/>
                <a:cs typeface="Calibri"/>
                <a:sym typeface="Calibri"/>
              </a:rPr>
              <a:t>the Closing</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152400" lvl="0" indent="0" algn="l" rtl="0">
              <a:lnSpc>
                <a:spcPct val="100000"/>
              </a:lnSpc>
              <a:spcBef>
                <a:spcPts val="0"/>
              </a:spcBef>
              <a:spcAft>
                <a:spcPts val="0"/>
              </a:spcAft>
              <a:buSzPts val="1200"/>
              <a:buFont typeface="Calibri"/>
              <a:buNone/>
            </a:pP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Prepare sticky notes with pre-written words or drawings based on the gist of the different sections of each text in Opening A. As students read the texts, they can match the gist represented on the </a:t>
            </a:r>
            <a:r>
              <a:rPr lang="en" sz="1200" b="0" dirty="0">
                <a:latin typeface="Calibri"/>
                <a:ea typeface="Calibri"/>
                <a:cs typeface="Calibri"/>
                <a:sym typeface="Calibri"/>
              </a:rPr>
              <a:t>sticky notes </a:t>
            </a:r>
            <a:r>
              <a:rPr lang="en" sz="1200" dirty="0">
                <a:latin typeface="Calibri"/>
                <a:ea typeface="Calibri"/>
                <a:cs typeface="Calibri"/>
                <a:sym typeface="Calibri"/>
              </a:rPr>
              <a:t>with each section of the text they are reading.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the Closing and Assessment, distribute a partially filled-in copy of the </a:t>
            </a:r>
            <a:r>
              <a:rPr lang="en" sz="1200" b="1" dirty="0">
                <a:latin typeface="Calibri"/>
                <a:ea typeface="Calibri"/>
                <a:cs typeface="Calibri"/>
                <a:sym typeface="Calibri"/>
              </a:rPr>
              <a:t>Taking Action Research note-catcher</a:t>
            </a:r>
            <a:r>
              <a:rPr lang="en" sz="1200" dirty="0">
                <a:latin typeface="Calibri"/>
                <a:ea typeface="Calibri"/>
                <a:cs typeface="Calibri"/>
                <a:sym typeface="Calibri"/>
              </a:rPr>
              <a:t>. This provides students with models for the kind of information they should enter for their expert group text, while relieving the volume of writing required. Refer to </a:t>
            </a:r>
            <a:r>
              <a:rPr lang="en" sz="1200" b="1" dirty="0">
                <a:latin typeface="Calibri"/>
                <a:ea typeface="Calibri"/>
                <a:cs typeface="Calibri"/>
                <a:sym typeface="Calibri"/>
              </a:rPr>
              <a:t>Taking Action Research note-catcher (example, for teacher reference)</a:t>
            </a:r>
            <a:r>
              <a:rPr lang="en" sz="1200" dirty="0">
                <a:latin typeface="Calibri"/>
                <a:ea typeface="Calibri"/>
                <a:cs typeface="Calibri"/>
                <a:sym typeface="Calibri"/>
              </a:rPr>
              <a:t> to determine which sections of </a:t>
            </a:r>
            <a:r>
              <a:rPr lang="en" sz="1200" b="0" dirty="0">
                <a:latin typeface="Calibri"/>
                <a:ea typeface="Calibri"/>
                <a:cs typeface="Calibri"/>
                <a:sym typeface="Calibri"/>
              </a:rPr>
              <a:t>the note-catcher </a:t>
            </a:r>
            <a:r>
              <a:rPr lang="en" sz="1200" dirty="0">
                <a:latin typeface="Calibri"/>
                <a:ea typeface="Calibri"/>
                <a:cs typeface="Calibri"/>
                <a:sym typeface="Calibri"/>
              </a:rPr>
              <a:t>to provide for students in each expert group.</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193947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9" name="Google Shape;32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0930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8" name="Google Shape;33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slide and build excitement for the module, unit and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93447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4" name="Google Shape;34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Expert Groups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Tell students that today they will work in expert groups to read a new text about how a kid took action to make a difference.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sure students are in pre-determined groups of 4 for reading the research texts.  Note that texts at varying levels are provided.  The Lexile measures</a:t>
            </a:r>
            <a:r>
              <a:rPr lang="en" sz="1200" dirty="0">
                <a:latin typeface="Calibri"/>
                <a:ea typeface="Calibri"/>
                <a:cs typeface="Calibri"/>
                <a:sym typeface="Calibri"/>
              </a:rPr>
              <a:t> are as follows:</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“Protecting Our Planet” (740L)</a:t>
            </a:r>
            <a:endParaRPr sz="1200" b="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“15-year-old girl launches ‘locker’ to give back” (860L)</a:t>
            </a:r>
            <a:endParaRPr sz="1200" b="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“Cards for Hospitalized Kids helps kids deal with loneliness” (990L)</a:t>
            </a:r>
            <a:endParaRPr sz="1200" b="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“Everyday Young Hero—Daniel Vasquez” (1050L</a:t>
            </a:r>
            <a:r>
              <a:rPr lang="en" sz="1200" b="0" dirty="0" smtClean="0">
                <a:latin typeface="Calibri"/>
                <a:ea typeface="Calibri"/>
                <a:cs typeface="Calibri"/>
                <a:sym typeface="Calibri"/>
              </a:rPr>
              <a:t>)</a:t>
            </a:r>
            <a:endParaRPr lang="en-US" sz="1200" b="0" dirty="0" smtClean="0">
              <a:latin typeface="Calibri"/>
              <a:ea typeface="Calibri"/>
              <a:cs typeface="Calibri"/>
              <a:sym typeface="Calibri"/>
            </a:endParaRPr>
          </a:p>
          <a:p>
            <a:pPr marL="609600" lvl="1" indent="0" algn="l" rtl="0">
              <a:lnSpc>
                <a:spcPct val="100000"/>
              </a:lnSpc>
              <a:spcBef>
                <a:spcPts val="0"/>
              </a:spcBef>
              <a:spcAft>
                <a:spcPts val="0"/>
              </a:spcAft>
              <a:buClr>
                <a:srgbClr val="000000"/>
              </a:buClr>
              <a:buSzPts val="1200"/>
              <a:buFont typeface="Calibri"/>
              <a:buNone/>
            </a:pPr>
            <a:endParaRPr sz="1200" b="0" dirty="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Move students into pre-determined groups, </a:t>
            </a:r>
            <a:r>
              <a:rPr lang="en" sz="1200" b="0" dirty="0">
                <a:latin typeface="Calibri"/>
                <a:ea typeface="Calibri"/>
                <a:cs typeface="Calibri"/>
                <a:sym typeface="Calibri"/>
              </a:rPr>
              <a:t>allocate devices, and distribute </a:t>
            </a:r>
            <a:r>
              <a:rPr lang="en" sz="1200" dirty="0">
                <a:latin typeface="Calibri"/>
                <a:ea typeface="Calibri"/>
                <a:cs typeface="Calibri"/>
                <a:sym typeface="Calibri"/>
              </a:rPr>
              <a:t>the </a:t>
            </a:r>
            <a:r>
              <a:rPr lang="en" sz="1200" b="1" dirty="0">
                <a:latin typeface="Calibri"/>
                <a:ea typeface="Calibri"/>
                <a:cs typeface="Calibri"/>
                <a:sym typeface="Calibri"/>
              </a:rPr>
              <a:t>Kids Making a Difference Links</a:t>
            </a:r>
            <a:r>
              <a:rPr lang="en" sz="1200" dirty="0">
                <a:latin typeface="Calibri"/>
                <a:ea typeface="Calibri"/>
                <a:cs typeface="Calibri"/>
                <a:sym typeface="Calibri"/>
              </a:rPr>
              <a:t>. </a:t>
            </a:r>
            <a:r>
              <a:rPr lang="en" sz="1200" b="0" dirty="0">
                <a:latin typeface="Calibri"/>
                <a:ea typeface="Calibri"/>
                <a:cs typeface="Calibri"/>
                <a:sym typeface="Calibri"/>
              </a:rPr>
              <a:t>Distribute “Protecting Our Planet” </a:t>
            </a:r>
            <a:r>
              <a:rPr lang="en" sz="1200" dirty="0">
                <a:latin typeface="Calibri"/>
                <a:ea typeface="Calibri"/>
                <a:cs typeface="Calibri"/>
                <a:sym typeface="Calibri"/>
              </a:rPr>
              <a:t>to the students in this group.</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Model how to open and navigate the links. Assign each group a text and invite students to use the corresponding link to access their text.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read their group’s text on their own, and then briefly discuss with their group what the text was about.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in a moment they will reread their group’s text for gist, and reread it later in the lesson to add to their research notes.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and review as necessary.</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Remind students that being willing to struggle is one key to being a strong reader of difficult texts.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Tell students to use the vocabulary strategies listed on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to help determine the meaning of unfamiliar vocabulary.</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b="0" dirty="0">
                <a:latin typeface="Calibri"/>
                <a:ea typeface="Calibri"/>
                <a:cs typeface="Calibri"/>
                <a:sym typeface="Calibri"/>
              </a:rPr>
              <a:t>Distribute sticky notes and invite students to begin working. Remind them to record the gist of each paragraph and unfamiliar words on their sticky notes</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lnSpc>
                <a:spcPct val="100000"/>
              </a:lnSpc>
              <a:spcBef>
                <a:spcPts val="1800"/>
              </a:spcBef>
              <a:spcAft>
                <a:spcPts val="0"/>
              </a:spcAft>
              <a:buClr>
                <a:srgbClr val="000000"/>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rgbClr val="000000"/>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their expert group’s reading of the text, finding for gist, and recording of unfamiliar vocabulary.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(Strategic Grouping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Create expert groups with varying levels of language proficiency. Alternatively, group students according to home language.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vocabulary: (Fishbowl: Unfamiliar Vocabulary</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one or two students to share an unfamiliar vocabulary word they encountered in the text they read, and then demonstrate for the rest of the class what strategy they used to determine the meaning of the word. </a:t>
            </a:r>
            <a:endParaRPr sz="1200" dirty="0">
              <a:latin typeface="Calibri"/>
              <a:ea typeface="Calibri"/>
              <a:cs typeface="Calibri"/>
              <a:sym typeface="Calibri"/>
            </a:endParaRPr>
          </a:p>
        </p:txBody>
      </p:sp>
    </p:spTree>
    <p:extLst>
      <p:ext uri="{BB962C8B-B14F-4D97-AF65-F5344CB8AC3E}">
        <p14:creationId xmlns:p14="http://schemas.microsoft.com/office/powerpoint/2010/main" val="24918462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organize my research into categories.”</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cite evidence from the text to support answers to my questions.”</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Review the following words and their definitions: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cite</a:t>
            </a:r>
            <a:r>
              <a:rPr lang="en" sz="1200" dirty="0">
                <a:latin typeface="Calibri"/>
                <a:ea typeface="Calibri"/>
                <a:cs typeface="Calibri"/>
                <a:sym typeface="Calibri"/>
              </a:rPr>
              <a:t> </a:t>
            </a:r>
            <a:r>
              <a:rPr lang="en" sz="1200" b="1" dirty="0">
                <a:latin typeface="Calibri"/>
                <a:ea typeface="Calibri"/>
                <a:cs typeface="Calibri"/>
                <a:sym typeface="Calibri"/>
              </a:rPr>
              <a:t>(to quote or use evidence from a text)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support</a:t>
            </a:r>
            <a:r>
              <a:rPr lang="en" sz="1200" dirty="0">
                <a:latin typeface="Calibri"/>
                <a:ea typeface="Calibri"/>
                <a:cs typeface="Calibri"/>
                <a:sym typeface="Calibri"/>
              </a:rPr>
              <a:t> </a:t>
            </a:r>
            <a:r>
              <a:rPr lang="en" sz="1200" b="1" dirty="0">
                <a:latin typeface="Calibri"/>
                <a:ea typeface="Calibri"/>
                <a:cs typeface="Calibri"/>
                <a:sym typeface="Calibri"/>
              </a:rPr>
              <a:t>(to prove a point with reasons and evidence)</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categories</a:t>
            </a:r>
            <a:r>
              <a:rPr lang="en" sz="1200" dirty="0">
                <a:latin typeface="Calibri"/>
                <a:ea typeface="Calibri"/>
                <a:cs typeface="Calibri"/>
                <a:sym typeface="Calibri"/>
              </a:rPr>
              <a:t> </a:t>
            </a:r>
            <a:r>
              <a:rPr lang="en" sz="1200" b="1" dirty="0">
                <a:latin typeface="Calibri"/>
                <a:ea typeface="Calibri"/>
                <a:cs typeface="Calibri"/>
                <a:sym typeface="Calibri"/>
              </a:rPr>
              <a:t>(groups of things with shared characteristics)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 you think you will be doing in this lesson? What makes you think that?” </a:t>
            </a:r>
            <a:r>
              <a:rPr lang="en" sz="1200" b="1" dirty="0">
                <a:latin typeface="Calibri"/>
                <a:ea typeface="Calibri"/>
                <a:cs typeface="Calibri"/>
                <a:sym typeface="Calibri"/>
              </a:rPr>
              <a:t>(reading informational texts; using evidence from the texts to record notes and sort them into research categories)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and invite students to read the habits of character on the chart to themselves. Tell students to choose a habit to focus on as they research today.</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about the learning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motivation: (Summarizing the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Ask students to summarize and then to personalize the learning targets. </a:t>
            </a:r>
            <a:endParaRPr sz="1200" b="1" dirty="0">
              <a:latin typeface="Calibri"/>
              <a:ea typeface="Calibri"/>
              <a:cs typeface="Calibri"/>
              <a:sym typeface="Calibri"/>
            </a:endParaRPr>
          </a:p>
        </p:txBody>
      </p:sp>
      <p:sp>
        <p:nvSpPr>
          <p:cNvPr id="352" name="Google Shape;35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38949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73" name="Google Shape;173;p26"/>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74" name="Google Shape;174;p26"/>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75" name="Google Shape;175;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6"/>
        <p:cNvGrpSpPr/>
        <p:nvPr/>
      </p:nvGrpSpPr>
      <p:grpSpPr>
        <a:xfrm>
          <a:off x="0" y="0"/>
          <a:ext cx="0" cy="0"/>
          <a:chOff x="0" y="0"/>
          <a:chExt cx="0" cy="0"/>
        </a:xfrm>
      </p:grpSpPr>
      <p:sp>
        <p:nvSpPr>
          <p:cNvPr id="177" name="Google Shape;177;p27"/>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78" name="Google Shape;178;p27"/>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0"/>
        <p:cNvGrpSpPr/>
        <p:nvPr/>
      </p:nvGrpSpPr>
      <p:grpSpPr>
        <a:xfrm>
          <a:off x="0" y="0"/>
          <a:ext cx="0" cy="0"/>
          <a:chOff x="0" y="0"/>
          <a:chExt cx="0" cy="0"/>
        </a:xfrm>
      </p:grpSpPr>
      <p:sp>
        <p:nvSpPr>
          <p:cNvPr id="181" name="Google Shape;181;p28"/>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82" name="Google Shape;182;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3"/>
        <p:cNvGrpSpPr/>
        <p:nvPr/>
      </p:nvGrpSpPr>
      <p:grpSpPr>
        <a:xfrm>
          <a:off x="0" y="0"/>
          <a:ext cx="0" cy="0"/>
          <a:chOff x="0" y="0"/>
          <a:chExt cx="0" cy="0"/>
        </a:xfrm>
      </p:grpSpPr>
      <p:sp>
        <p:nvSpPr>
          <p:cNvPr id="184" name="Google Shape;184;p2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400"/>
              <a:buNone/>
              <a:defRPr sz="3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85" name="Google Shape;185;p2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gn="l">
              <a:lnSpc>
                <a:spcPct val="100000"/>
              </a:lnSpc>
              <a:spcBef>
                <a:spcPts val="0"/>
              </a:spcBef>
              <a:spcAft>
                <a:spcPts val="0"/>
              </a:spcAft>
              <a:buSzPts val="1800"/>
              <a:buChar char="●"/>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sp>
        <p:nvSpPr>
          <p:cNvPr id="186" name="Google Shape;186;p2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7"/>
        <p:cNvGrpSpPr/>
        <p:nvPr/>
      </p:nvGrpSpPr>
      <p:grpSpPr>
        <a:xfrm>
          <a:off x="0" y="0"/>
          <a:ext cx="0" cy="0"/>
          <a:chOff x="0" y="0"/>
          <a:chExt cx="0" cy="0"/>
        </a:xfrm>
      </p:grpSpPr>
      <p:sp>
        <p:nvSpPr>
          <p:cNvPr id="188" name="Google Shape;188;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89" name="Google Shape;189;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90"/>
        <p:cNvGrpSpPr/>
        <p:nvPr/>
      </p:nvGrpSpPr>
      <p:grpSpPr>
        <a:xfrm>
          <a:off x="0" y="0"/>
          <a:ext cx="0" cy="0"/>
          <a:chOff x="0" y="0"/>
          <a:chExt cx="0" cy="0"/>
        </a:xfrm>
      </p:grpSpPr>
      <p:sp>
        <p:nvSpPr>
          <p:cNvPr id="191" name="Google Shape;191;p31"/>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92" name="Google Shape;192;p31"/>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93" name="Google Shape;193;p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94"/>
        <p:cNvGrpSpPr/>
        <p:nvPr/>
      </p:nvGrpSpPr>
      <p:grpSpPr>
        <a:xfrm>
          <a:off x="0" y="0"/>
          <a:ext cx="0" cy="0"/>
          <a:chOff x="0" y="0"/>
          <a:chExt cx="0" cy="0"/>
        </a:xfrm>
      </p:grpSpPr>
      <p:sp>
        <p:nvSpPr>
          <p:cNvPr id="195" name="Google Shape;195;p32"/>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96" name="Google Shape;196;p3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97"/>
        <p:cNvGrpSpPr/>
        <p:nvPr/>
      </p:nvGrpSpPr>
      <p:grpSpPr>
        <a:xfrm>
          <a:off x="0" y="0"/>
          <a:ext cx="0" cy="0"/>
          <a:chOff x="0" y="0"/>
          <a:chExt cx="0" cy="0"/>
        </a:xfrm>
      </p:grpSpPr>
      <p:sp>
        <p:nvSpPr>
          <p:cNvPr id="198" name="Google Shape;198;p3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33"/>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200" name="Google Shape;200;p33"/>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201" name="Google Shape;201;p33"/>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02" name="Google Shape;202;p3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03"/>
        <p:cNvGrpSpPr/>
        <p:nvPr/>
      </p:nvGrpSpPr>
      <p:grpSpPr>
        <a:xfrm>
          <a:off x="0" y="0"/>
          <a:ext cx="0" cy="0"/>
          <a:chOff x="0" y="0"/>
          <a:chExt cx="0" cy="0"/>
        </a:xfrm>
      </p:grpSpPr>
      <p:sp>
        <p:nvSpPr>
          <p:cNvPr id="204" name="Google Shape;204;p34"/>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lvl="0" indent="-228600" algn="l">
              <a:lnSpc>
                <a:spcPct val="100000"/>
              </a:lnSpc>
              <a:spcBef>
                <a:spcPts val="0"/>
              </a:spcBef>
              <a:spcAft>
                <a:spcPts val="0"/>
              </a:spcAft>
              <a:buSzPts val="1800"/>
              <a:buNone/>
              <a:defRPr/>
            </a:lvl1pPr>
          </a:lstStyle>
          <a:p>
            <a:endParaRPr/>
          </a:p>
        </p:txBody>
      </p:sp>
      <p:sp>
        <p:nvSpPr>
          <p:cNvPr id="205" name="Google Shape;205;p3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06"/>
        <p:cNvGrpSpPr/>
        <p:nvPr/>
      </p:nvGrpSpPr>
      <p:grpSpPr>
        <a:xfrm>
          <a:off x="0" y="0"/>
          <a:ext cx="0" cy="0"/>
          <a:chOff x="0" y="0"/>
          <a:chExt cx="0" cy="0"/>
        </a:xfrm>
      </p:grpSpPr>
      <p:sp>
        <p:nvSpPr>
          <p:cNvPr id="207" name="Google Shape;207;p35"/>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08" name="Google Shape;208;p35"/>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209" name="Google Shape;209;p3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0"/>
        <p:cNvGrpSpPr/>
        <p:nvPr/>
      </p:nvGrpSpPr>
      <p:grpSpPr>
        <a:xfrm>
          <a:off x="0" y="0"/>
          <a:ext cx="0" cy="0"/>
          <a:chOff x="0" y="0"/>
          <a:chExt cx="0" cy="0"/>
        </a:xfrm>
      </p:grpSpPr>
      <p:sp>
        <p:nvSpPr>
          <p:cNvPr id="211" name="Google Shape;211;p3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8"/>
        <p:cNvGrpSpPr/>
        <p:nvPr/>
      </p:nvGrpSpPr>
      <p:grpSpPr>
        <a:xfrm>
          <a:off x="0" y="0"/>
          <a:ext cx="0" cy="0"/>
          <a:chOff x="0" y="0"/>
          <a:chExt cx="0" cy="0"/>
        </a:xfrm>
      </p:grpSpPr>
      <p:sp>
        <p:nvSpPr>
          <p:cNvPr id="219" name="Google Shape;219;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0" name="Google Shape;220;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21" name="Google Shape;221;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2" name="Google Shape;222;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3" name="Google Shape;223;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24"/>
        <p:cNvGrpSpPr/>
        <p:nvPr/>
      </p:nvGrpSpPr>
      <p:grpSpPr>
        <a:xfrm>
          <a:off x="0" y="0"/>
          <a:ext cx="0" cy="0"/>
          <a:chOff x="0" y="0"/>
          <a:chExt cx="0" cy="0"/>
        </a:xfrm>
      </p:grpSpPr>
      <p:sp>
        <p:nvSpPr>
          <p:cNvPr id="225" name="Google Shape;225;p39"/>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6" name="Google Shape;226;p39"/>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27" name="Google Shape;227;p3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8" name="Google Shape;228;p3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9" name="Google Shape;229;p3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0"/>
        <p:cNvGrpSpPr/>
        <p:nvPr/>
      </p:nvGrpSpPr>
      <p:grpSpPr>
        <a:xfrm>
          <a:off x="0" y="0"/>
          <a:ext cx="0" cy="0"/>
          <a:chOff x="0" y="0"/>
          <a:chExt cx="0" cy="0"/>
        </a:xfrm>
      </p:grpSpPr>
      <p:sp>
        <p:nvSpPr>
          <p:cNvPr id="231" name="Google Shape;231;p40"/>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2" name="Google Shape;232;p4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33" name="Google Shape;233;p4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4" name="Google Shape;234;p4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5" name="Google Shape;235;p4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8" name="Google Shape;238;p41"/>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9" name="Google Shape;239;p41"/>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0" name="Google Shape;240;p4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1" name="Google Shape;241;p4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2" name="Google Shape;242;p4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3"/>
        <p:cNvGrpSpPr/>
        <p:nvPr/>
      </p:nvGrpSpPr>
      <p:grpSpPr>
        <a:xfrm>
          <a:off x="0" y="0"/>
          <a:ext cx="0" cy="0"/>
          <a:chOff x="0" y="0"/>
          <a:chExt cx="0" cy="0"/>
        </a:xfrm>
      </p:grpSpPr>
      <p:sp>
        <p:nvSpPr>
          <p:cNvPr id="244" name="Google Shape;244;p4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5" name="Google Shape;245;p42"/>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46" name="Google Shape;246;p42"/>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7" name="Google Shape;247;p42"/>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48" name="Google Shape;248;p42"/>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9" name="Google Shape;249;p4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0" name="Google Shape;250;p4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1" name="Google Shape;251;p4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2"/>
        <p:cNvGrpSpPr/>
        <p:nvPr/>
      </p:nvGrpSpPr>
      <p:grpSpPr>
        <a:xfrm>
          <a:off x="0" y="0"/>
          <a:ext cx="0" cy="0"/>
          <a:chOff x="0" y="0"/>
          <a:chExt cx="0" cy="0"/>
        </a:xfrm>
      </p:grpSpPr>
      <p:sp>
        <p:nvSpPr>
          <p:cNvPr id="253" name="Google Shape;253;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54" name="Google Shape;254;p4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5" name="Google Shape;255;p4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6" name="Google Shape;256;p4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7"/>
        <p:cNvGrpSpPr/>
        <p:nvPr/>
      </p:nvGrpSpPr>
      <p:grpSpPr>
        <a:xfrm>
          <a:off x="0" y="0"/>
          <a:ext cx="0" cy="0"/>
          <a:chOff x="0" y="0"/>
          <a:chExt cx="0" cy="0"/>
        </a:xfrm>
      </p:grpSpPr>
      <p:sp>
        <p:nvSpPr>
          <p:cNvPr id="258" name="Google Shape;258;p4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9" name="Google Shape;259;p4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60" name="Google Shape;260;p4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61"/>
        <p:cNvGrpSpPr/>
        <p:nvPr/>
      </p:nvGrpSpPr>
      <p:grpSpPr>
        <a:xfrm>
          <a:off x="0" y="0"/>
          <a:ext cx="0" cy="0"/>
          <a:chOff x="0" y="0"/>
          <a:chExt cx="0" cy="0"/>
        </a:xfrm>
      </p:grpSpPr>
      <p:sp>
        <p:nvSpPr>
          <p:cNvPr id="262" name="Google Shape;262;p4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63" name="Google Shape;263;p4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64" name="Google Shape;264;p45"/>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65" name="Google Shape;265;p4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66" name="Google Shape;266;p4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67" name="Google Shape;267;p4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68"/>
        <p:cNvGrpSpPr/>
        <p:nvPr/>
      </p:nvGrpSpPr>
      <p:grpSpPr>
        <a:xfrm>
          <a:off x="0" y="0"/>
          <a:ext cx="0" cy="0"/>
          <a:chOff x="0" y="0"/>
          <a:chExt cx="0" cy="0"/>
        </a:xfrm>
      </p:grpSpPr>
      <p:sp>
        <p:nvSpPr>
          <p:cNvPr id="269" name="Google Shape;269;p4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70" name="Google Shape;270;p46"/>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71" name="Google Shape;271;p46"/>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72" name="Google Shape;272;p4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73" name="Google Shape;273;p4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74" name="Google Shape;274;p4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75"/>
        <p:cNvGrpSpPr/>
        <p:nvPr/>
      </p:nvGrpSpPr>
      <p:grpSpPr>
        <a:xfrm>
          <a:off x="0" y="0"/>
          <a:ext cx="0" cy="0"/>
          <a:chOff x="0" y="0"/>
          <a:chExt cx="0" cy="0"/>
        </a:xfrm>
      </p:grpSpPr>
      <p:sp>
        <p:nvSpPr>
          <p:cNvPr id="276" name="Google Shape;276;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77" name="Google Shape;277;p47"/>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78" name="Google Shape;278;p4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79" name="Google Shape;279;p4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80" name="Google Shape;280;p4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81"/>
        <p:cNvGrpSpPr/>
        <p:nvPr/>
      </p:nvGrpSpPr>
      <p:grpSpPr>
        <a:xfrm>
          <a:off x="0" y="0"/>
          <a:ext cx="0" cy="0"/>
          <a:chOff x="0" y="0"/>
          <a:chExt cx="0" cy="0"/>
        </a:xfrm>
      </p:grpSpPr>
      <p:sp>
        <p:nvSpPr>
          <p:cNvPr id="282" name="Google Shape;282;p48"/>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83" name="Google Shape;283;p48"/>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84" name="Google Shape;284;p4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85" name="Google Shape;285;p4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86" name="Google Shape;286;p4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0" name="Google Shape;170;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2"/>
        <p:cNvGrpSpPr/>
        <p:nvPr/>
      </p:nvGrpSpPr>
      <p:grpSpPr>
        <a:xfrm>
          <a:off x="0" y="0"/>
          <a:ext cx="0" cy="0"/>
          <a:chOff x="0" y="0"/>
          <a:chExt cx="0" cy="0"/>
        </a:xfrm>
      </p:grpSpPr>
      <p:sp>
        <p:nvSpPr>
          <p:cNvPr id="213" name="Google Shape;213;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4" name="Google Shape;214;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5" name="Google Shape;215;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7" name="Google Shape;217;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3/lesson-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9"/>
          <p:cNvSpPr txBox="1">
            <a:spLocks noGrp="1"/>
          </p:cNvSpPr>
          <p:nvPr>
            <p:ph type="title"/>
          </p:nvPr>
        </p:nvSpPr>
        <p:spPr>
          <a:xfrm>
            <a:off x="628650" y="82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2</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92" name="Google Shape;292;p49"/>
          <p:cNvSpPr txBox="1">
            <a:spLocks noGrp="1"/>
          </p:cNvSpPr>
          <p:nvPr>
            <p:ph type="body" idx="1"/>
          </p:nvPr>
        </p:nvSpPr>
        <p:spPr>
          <a:xfrm>
            <a:off x="628650" y="101184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This lesson will take approximately </a:t>
            </a:r>
            <a:r>
              <a:rPr lang="en" sz="1800" dirty="0" smtClean="0">
                <a:latin typeface="Century Gothic"/>
                <a:ea typeface="Century Gothic"/>
                <a:cs typeface="Century Gothic"/>
                <a:sym typeface="Century Gothic"/>
              </a:rPr>
              <a:t>60-90 </a:t>
            </a:r>
            <a:r>
              <a:rPr lang="en" sz="1800" dirty="0">
                <a:latin typeface="Century Gothic"/>
                <a:ea typeface="Century Gothic"/>
                <a:cs typeface="Century Gothic"/>
                <a:sym typeface="Century Gothic"/>
              </a:rPr>
              <a:t>minutes to complete. </a:t>
            </a: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r>
              <a:rPr lang="en" sz="1800" dirty="0">
                <a:latin typeface="Century Gothic"/>
                <a:ea typeface="Century Gothic"/>
                <a:cs typeface="Century Gothic"/>
                <a:sym typeface="Century Gothic"/>
              </a:rPr>
              <a:t>The purpose of today’s lesson is to:</a:t>
            </a:r>
            <a:endParaRPr sz="1200" dirty="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r>
              <a:rPr lang="en" sz="1400" dirty="0">
                <a:solidFill>
                  <a:srgbClr val="000000"/>
                </a:solidFill>
                <a:latin typeface="Century Gothic"/>
                <a:ea typeface="Century Gothic"/>
                <a:cs typeface="Century Gothic"/>
                <a:sym typeface="Century Gothic"/>
              </a:rPr>
              <a:t>In this lesson, students consider the unit research question and develop specific categories for research. Then, in small groups, students read texts about how kids have made a difference and take notes using those categories.</a:t>
            </a:r>
            <a:endParaRPr sz="1400" b="1" dirty="0">
              <a:solidFill>
                <a:srgbClr val="000000"/>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r>
              <a:rPr lang="en" sz="18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17500" algn="l" rtl="0">
              <a:lnSpc>
                <a:spcPct val="100000"/>
              </a:lnSpc>
              <a:spcBef>
                <a:spcPts val="1800"/>
              </a:spcBef>
              <a:spcAft>
                <a:spcPts val="0"/>
              </a:spcAft>
              <a:buSzPts val="1400"/>
              <a:buFont typeface="Century Gothic"/>
              <a:buAutoNum type="arabicPeriod"/>
            </a:pPr>
            <a:r>
              <a:rPr lang="en" sz="1400" dirty="0">
                <a:latin typeface="Century Gothic"/>
                <a:ea typeface="Century Gothic"/>
                <a:cs typeface="Century Gothic"/>
                <a:sym typeface="Century Gothic"/>
              </a:rPr>
              <a:t>I can organize my research into categories.</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cite evidence from the text to support answers to my questions.</a:t>
            </a:r>
            <a:endParaRPr sz="1400" dirty="0">
              <a:latin typeface="Century Gothic"/>
              <a:ea typeface="Century Gothic"/>
              <a:cs typeface="Century Gothic"/>
              <a:sym typeface="Century Gothic"/>
            </a:endParaRPr>
          </a:p>
          <a:p>
            <a:pPr marL="0" lvl="0" indent="0" algn="l" rtl="0">
              <a:lnSpc>
                <a:spcPct val="100000"/>
              </a:lnSpc>
              <a:spcBef>
                <a:spcPts val="800"/>
              </a:spcBef>
              <a:spcAft>
                <a:spcPts val="0"/>
              </a:spcAft>
              <a:buSzPts val="2100"/>
              <a:buNone/>
            </a:pPr>
            <a:endParaRPr sz="12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58"/>
          <p:cNvSpPr txBox="1">
            <a:spLocks noGrp="1"/>
          </p:cNvSpPr>
          <p:nvPr>
            <p:ph type="title"/>
          </p:nvPr>
        </p:nvSpPr>
        <p:spPr>
          <a:xfrm>
            <a:off x="628650" y="1260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Generating Categories to Organize Research</a:t>
            </a:r>
            <a:endParaRPr sz="3300" u="none" strike="noStrike" cap="none">
              <a:solidFill>
                <a:schemeClr val="dk1"/>
              </a:solidFill>
              <a:latin typeface="Century Gothic"/>
              <a:ea typeface="Century Gothic"/>
              <a:cs typeface="Century Gothic"/>
              <a:sym typeface="Century Gothic"/>
            </a:endParaRPr>
          </a:p>
        </p:txBody>
      </p:sp>
      <p:sp>
        <p:nvSpPr>
          <p:cNvPr id="363" name="Google Shape;363;p58"/>
          <p:cNvSpPr txBox="1"/>
          <p:nvPr/>
        </p:nvSpPr>
        <p:spPr>
          <a:xfrm>
            <a:off x="575050" y="1389700"/>
            <a:ext cx="3849600" cy="3261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dirty="0">
                <a:solidFill>
                  <a:srgbClr val="000000"/>
                </a:solidFill>
                <a:latin typeface="Century Gothic"/>
                <a:ea typeface="Century Gothic"/>
                <a:cs typeface="Century Gothic"/>
                <a:sym typeface="Century Gothic"/>
              </a:rPr>
              <a:t>Performance Task Anchor Chart</a:t>
            </a:r>
            <a:endParaRPr sz="1400" b="1"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900"/>
              </a:spcBef>
              <a:spcAft>
                <a:spcPts val="0"/>
              </a:spcAft>
              <a:buClr>
                <a:srgbClr val="000000"/>
              </a:buClr>
              <a:buSzPts val="1200"/>
              <a:buFont typeface="Arial"/>
              <a:buNone/>
            </a:pPr>
            <a:r>
              <a:rPr lang="en" sz="1200" b="0" i="0" u="none" strike="noStrike" cap="none" dirty="0">
                <a:solidFill>
                  <a:srgbClr val="000000"/>
                </a:solidFill>
                <a:latin typeface="Century Gothic"/>
                <a:ea typeface="Century Gothic"/>
                <a:cs typeface="Century Gothic"/>
                <a:sym typeface="Century Gothic"/>
              </a:rPr>
              <a:t>Now that you have carried out a project taking action on an issue in your community, you are going to share the project and its impact with the world by writing a press release. In your press release, you will describe the need you saw in your community, how your project addressed this need, and the impact of the project.</a:t>
            </a:r>
            <a:endParaRPr sz="1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900"/>
              </a:spcBef>
              <a:spcAft>
                <a:spcPts val="0"/>
              </a:spcAft>
              <a:buClr>
                <a:srgbClr val="000000"/>
              </a:buClr>
              <a:buSzPts val="1200"/>
              <a:buFont typeface="Arial"/>
              <a:buNone/>
            </a:pPr>
            <a:r>
              <a:rPr lang="en" sz="1200" b="1" i="0" u="none" strike="noStrike" cap="none" dirty="0">
                <a:solidFill>
                  <a:srgbClr val="000000"/>
                </a:solidFill>
                <a:latin typeface="Century Gothic"/>
                <a:ea typeface="Century Gothic"/>
                <a:cs typeface="Century Gothic"/>
                <a:sym typeface="Century Gothic"/>
              </a:rPr>
              <a:t>Your press release will answer the following question: How did we take action to make a difference in our community?</a:t>
            </a:r>
            <a:endParaRPr sz="1200" b="0" i="0" u="none" strike="noStrike" cap="none" dirty="0">
              <a:solidFill>
                <a:srgbClr val="000000"/>
              </a:solidFill>
              <a:sym typeface="Arial"/>
            </a:endParaRPr>
          </a:p>
          <a:p>
            <a:pPr marL="0" marR="0" lvl="0" indent="0" algn="l" rtl="0">
              <a:lnSpc>
                <a:spcPct val="100000"/>
              </a:lnSpc>
              <a:spcBef>
                <a:spcPts val="900"/>
              </a:spcBef>
              <a:spcAft>
                <a:spcPts val="0"/>
              </a:spcAft>
              <a:buClr>
                <a:srgbClr val="000000"/>
              </a:buClr>
              <a:buSzPts val="1400"/>
              <a:buFont typeface="Arial"/>
              <a:buNone/>
            </a:pPr>
            <a:r>
              <a:rPr lang="en" sz="1200" b="1" i="0" u="none" strike="noStrike" cap="none" dirty="0">
                <a:solidFill>
                  <a:srgbClr val="000000"/>
                </a:solidFill>
                <a:latin typeface="Century Gothic"/>
                <a:ea typeface="Century Gothic"/>
                <a:cs typeface="Century Gothic"/>
                <a:sym typeface="Century Gothic"/>
              </a:rPr>
              <a:t>Think-Pair-Share:  What kind of information do we need in order to answer this question?</a:t>
            </a:r>
            <a:endParaRPr sz="1200" b="1" i="0" u="none" strike="noStrike" cap="none" dirty="0">
              <a:solidFill>
                <a:srgbClr val="000000"/>
              </a:solidFill>
              <a:latin typeface="Century Gothic"/>
              <a:ea typeface="Century Gothic"/>
              <a:cs typeface="Century Gothic"/>
              <a:sym typeface="Century Gothic"/>
            </a:endParaRPr>
          </a:p>
        </p:txBody>
      </p:sp>
      <p:pic>
        <p:nvPicPr>
          <p:cNvPr id="364" name="Google Shape;364;p58"/>
          <p:cNvPicPr preferRelativeResize="0"/>
          <p:nvPr/>
        </p:nvPicPr>
        <p:blipFill rotWithShape="1">
          <a:blip r:embed="rId3">
            <a:alphaModFix/>
          </a:blip>
          <a:srcRect/>
          <a:stretch/>
        </p:blipFill>
        <p:spPr>
          <a:xfrm>
            <a:off x="4572000" y="1389700"/>
            <a:ext cx="3793125" cy="2939100"/>
          </a:xfrm>
          <a:prstGeom prst="rect">
            <a:avLst/>
          </a:prstGeom>
          <a:noFill/>
          <a:ln w="9525" cap="flat" cmpd="sng">
            <a:solidFill>
              <a:schemeClr val="dk2"/>
            </a:solidFill>
            <a:prstDash val="solid"/>
            <a:round/>
            <a:headEnd type="none" w="sm" len="sm"/>
            <a:tailEnd type="none" w="sm" len="sm"/>
          </a:ln>
        </p:spPr>
      </p:pic>
      <p:pic>
        <p:nvPicPr>
          <p:cNvPr id="365" name="Google Shape;365;p58"/>
          <p:cNvPicPr preferRelativeResize="0"/>
          <p:nvPr/>
        </p:nvPicPr>
        <p:blipFill rotWithShape="1">
          <a:blip r:embed="rId4">
            <a:alphaModFix/>
          </a:blip>
          <a:srcRect/>
          <a:stretch/>
        </p:blipFill>
        <p:spPr>
          <a:xfrm>
            <a:off x="8515350" y="4362976"/>
            <a:ext cx="578732" cy="5554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59"/>
          <p:cNvSpPr txBox="1">
            <a:spLocks noGrp="1"/>
          </p:cNvSpPr>
          <p:nvPr>
            <p:ph type="title"/>
          </p:nvPr>
        </p:nvSpPr>
        <p:spPr>
          <a:xfrm>
            <a:off x="628650" y="1260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Guided Practice:  Researching How Kids Have Taken Action</a:t>
            </a:r>
            <a:endParaRPr sz="3300" u="none" strike="noStrike" cap="none">
              <a:solidFill>
                <a:schemeClr val="dk1"/>
              </a:solidFill>
              <a:latin typeface="Century Gothic"/>
              <a:ea typeface="Century Gothic"/>
              <a:cs typeface="Century Gothic"/>
              <a:sym typeface="Century Gothic"/>
            </a:endParaRPr>
          </a:p>
        </p:txBody>
      </p:sp>
      <p:sp>
        <p:nvSpPr>
          <p:cNvPr id="372" name="Google Shape;372;p59"/>
          <p:cNvSpPr txBox="1"/>
          <p:nvPr/>
        </p:nvSpPr>
        <p:spPr>
          <a:xfrm>
            <a:off x="1038000" y="1228700"/>
            <a:ext cx="6723600" cy="924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0" i="0" u="none" strike="noStrike" cap="none" dirty="0">
                <a:solidFill>
                  <a:srgbClr val="000000"/>
                </a:solidFill>
                <a:latin typeface="Century Gothic"/>
                <a:ea typeface="Century Gothic"/>
                <a:cs typeface="Century Gothic"/>
                <a:sym typeface="Century Gothic"/>
              </a:rPr>
              <a:t>Open to pages 86 - 88 in </a:t>
            </a:r>
            <a:r>
              <a:rPr lang="en" sz="1600" b="0" i="1" u="none" strike="noStrike" cap="none" dirty="0">
                <a:solidFill>
                  <a:srgbClr val="000000"/>
                </a:solidFill>
                <a:latin typeface="Century Gothic"/>
                <a:ea typeface="Century Gothic"/>
                <a:cs typeface="Century Gothic"/>
                <a:sym typeface="Century Gothic"/>
              </a:rPr>
              <a:t>The Hope Chest</a:t>
            </a:r>
            <a:r>
              <a:rPr lang="en" sz="1600" b="0" i="0" u="none" strike="noStrike" cap="none" dirty="0">
                <a:solidFill>
                  <a:srgbClr val="000000"/>
                </a:solidFill>
                <a:latin typeface="Century Gothic"/>
                <a:ea typeface="Century Gothic"/>
                <a:cs typeface="Century Gothic"/>
                <a:sym typeface="Century Gothic"/>
              </a:rPr>
              <a:t>.  We will read from </a:t>
            </a:r>
            <a:r>
              <a:rPr lang="en" sz="1600" b="0" i="1" u="none" strike="noStrike" cap="none" dirty="0">
                <a:solidFill>
                  <a:srgbClr val="000000"/>
                </a:solidFill>
                <a:latin typeface="Century Gothic"/>
                <a:ea typeface="Century Gothic"/>
                <a:cs typeface="Century Gothic"/>
                <a:sym typeface="Century Gothic"/>
              </a:rPr>
              <a:t>“The conductor came along . . . “</a:t>
            </a:r>
            <a:r>
              <a:rPr lang="en" sz="1600" b="0" i="0" u="none" strike="noStrike" cap="none" dirty="0">
                <a:solidFill>
                  <a:srgbClr val="000000"/>
                </a:solidFill>
                <a:latin typeface="Century Gothic"/>
                <a:ea typeface="Century Gothic"/>
                <a:cs typeface="Century Gothic"/>
                <a:sym typeface="Century Gothic"/>
              </a:rPr>
              <a:t> to the end of page 88, </a:t>
            </a:r>
            <a:r>
              <a:rPr lang="en" sz="1600" b="0" i="1" u="none" strike="noStrike" cap="none" dirty="0">
                <a:solidFill>
                  <a:srgbClr val="000000"/>
                </a:solidFill>
                <a:latin typeface="Century Gothic"/>
                <a:ea typeface="Century Gothic"/>
                <a:cs typeface="Century Gothic"/>
                <a:sym typeface="Century Gothic"/>
              </a:rPr>
              <a:t>“The conductor stalked close behind her.”</a:t>
            </a:r>
            <a:endParaRPr sz="1600" b="0" i="1" u="none" strike="noStrike" cap="none" dirty="0">
              <a:solidFill>
                <a:srgbClr val="000000"/>
              </a:solidFill>
              <a:latin typeface="Century Gothic"/>
              <a:ea typeface="Century Gothic"/>
              <a:cs typeface="Century Gothic"/>
              <a:sym typeface="Century Gothic"/>
            </a:endParaRPr>
          </a:p>
        </p:txBody>
      </p:sp>
      <p:sp>
        <p:nvSpPr>
          <p:cNvPr id="373" name="Google Shape;373;p59"/>
          <p:cNvSpPr txBox="1"/>
          <p:nvPr/>
        </p:nvSpPr>
        <p:spPr>
          <a:xfrm>
            <a:off x="1053500" y="2354850"/>
            <a:ext cx="6723600" cy="1960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was this text about?</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Reread this text.  Who took action?  How did she take action?</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Reread this text again.  What problem was she trying to address?  What, in the text, makes you think so?</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How did this action make a difference?</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p:txBody>
      </p:sp>
      <p:pic>
        <p:nvPicPr>
          <p:cNvPr id="6" name="Google Shape;365;p58"/>
          <p:cNvPicPr preferRelativeResize="0"/>
          <p:nvPr/>
        </p:nvPicPr>
        <p:blipFill rotWithShape="1">
          <a:blip r:embed="rId3">
            <a:alphaModFix/>
          </a:blip>
          <a:srcRect/>
          <a:stretch/>
        </p:blipFill>
        <p:spPr>
          <a:xfrm>
            <a:off x="8515350" y="4362976"/>
            <a:ext cx="578732" cy="55547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Expert Group Work:  Researching How Kids Have Taken Action</a:t>
            </a:r>
            <a:endParaRPr sz="3300" u="none" strike="noStrike" cap="none">
              <a:solidFill>
                <a:schemeClr val="dk1"/>
              </a:solidFill>
              <a:latin typeface="Century Gothic"/>
              <a:ea typeface="Century Gothic"/>
              <a:cs typeface="Century Gothic"/>
              <a:sym typeface="Century Gothic"/>
            </a:endParaRPr>
          </a:p>
        </p:txBody>
      </p:sp>
      <p:sp>
        <p:nvSpPr>
          <p:cNvPr id="379" name="Google Shape;379;p60"/>
          <p:cNvSpPr txBox="1"/>
          <p:nvPr/>
        </p:nvSpPr>
        <p:spPr>
          <a:xfrm>
            <a:off x="1053500" y="1451525"/>
            <a:ext cx="6723600" cy="719843"/>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0" i="0" u="none" strike="noStrike" cap="none">
                <a:solidFill>
                  <a:srgbClr val="000000"/>
                </a:solidFill>
                <a:latin typeface="Century Gothic"/>
                <a:ea typeface="Century Gothic"/>
                <a:cs typeface="Century Gothic"/>
                <a:sym typeface="Century Gothic"/>
              </a:rPr>
              <a:t>Reread your expert group’s text.  Be prepared to discuss and answer the questions below and fill in your note-catcher.</a:t>
            </a:r>
            <a:endParaRPr sz="1600" b="0" i="0" u="none" strike="noStrike" cap="none">
              <a:solidFill>
                <a:srgbClr val="000000"/>
              </a:solidFill>
              <a:latin typeface="Century Gothic"/>
              <a:ea typeface="Century Gothic"/>
              <a:cs typeface="Century Gothic"/>
              <a:sym typeface="Century Gothic"/>
            </a:endParaRPr>
          </a:p>
        </p:txBody>
      </p:sp>
      <p:sp>
        <p:nvSpPr>
          <p:cNvPr id="380" name="Google Shape;380;p60"/>
          <p:cNvSpPr txBox="1"/>
          <p:nvPr/>
        </p:nvSpPr>
        <p:spPr>
          <a:xfrm>
            <a:off x="1053500" y="2354850"/>
            <a:ext cx="6723600" cy="2215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was this text about?</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Reread this text.  Who took action? How did he or she take action?</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Reread this text again.  What problem was he or she trying to address?  What, in the text, makes you think so?</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How did this action make a difference?</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p:txBody>
      </p:sp>
      <p:pic>
        <p:nvPicPr>
          <p:cNvPr id="382" name="Google Shape;382;p60"/>
          <p:cNvPicPr preferRelativeResize="0"/>
          <p:nvPr/>
        </p:nvPicPr>
        <p:blipFill rotWithShape="1">
          <a:blip r:embed="rId3">
            <a:alphaModFix/>
          </a:blip>
          <a:srcRect/>
          <a:stretch/>
        </p:blipFill>
        <p:spPr>
          <a:xfrm>
            <a:off x="7920210" y="4362976"/>
            <a:ext cx="578069" cy="475125"/>
          </a:xfrm>
          <a:prstGeom prst="rect">
            <a:avLst/>
          </a:prstGeom>
          <a:noFill/>
          <a:ln>
            <a:noFill/>
          </a:ln>
        </p:spPr>
      </p:pic>
      <p:pic>
        <p:nvPicPr>
          <p:cNvPr id="7" name="Google Shape;365;p58"/>
          <p:cNvPicPr preferRelativeResize="0"/>
          <p:nvPr/>
        </p:nvPicPr>
        <p:blipFill rotWithShape="1">
          <a:blip r:embed="rId4">
            <a:alphaModFix/>
          </a:blip>
          <a:srcRect/>
          <a:stretch/>
        </p:blipFill>
        <p:spPr>
          <a:xfrm>
            <a:off x="8515350" y="4362976"/>
            <a:ext cx="578732" cy="55547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6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Targets</a:t>
            </a:r>
            <a:endParaRPr/>
          </a:p>
        </p:txBody>
      </p:sp>
      <p:sp>
        <p:nvSpPr>
          <p:cNvPr id="388" name="Google Shape;388;p6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a:t>I can organize my research into categories.</a:t>
            </a:r>
            <a:endParaRPr sz="2400"/>
          </a:p>
          <a:p>
            <a:pPr marL="457200" lvl="0" indent="-381000" algn="l" rtl="0">
              <a:lnSpc>
                <a:spcPct val="100000"/>
              </a:lnSpc>
              <a:spcBef>
                <a:spcPts val="0"/>
              </a:spcBef>
              <a:spcAft>
                <a:spcPts val="0"/>
              </a:spcAft>
              <a:buSzPts val="2400"/>
              <a:buAutoNum type="arabicPeriod"/>
            </a:pPr>
            <a:r>
              <a:rPr lang="en" sz="2400"/>
              <a:t>I can cite evidence from the text to support answers to my questions.</a:t>
            </a:r>
            <a:endParaRPr sz="2400"/>
          </a:p>
          <a:p>
            <a:pPr marL="0" lvl="0" indent="0" algn="l" rtl="0">
              <a:lnSpc>
                <a:spcPct val="90000"/>
              </a:lnSpc>
              <a:spcBef>
                <a:spcPts val="800"/>
              </a:spcBef>
              <a:spcAft>
                <a:spcPts val="0"/>
              </a:spcAft>
              <a:buSzPts val="2100"/>
              <a:buNone/>
            </a:pPr>
            <a:endParaRPr/>
          </a:p>
        </p:txBody>
      </p:sp>
      <p:pic>
        <p:nvPicPr>
          <p:cNvPr id="389" name="Google Shape;389;p61"/>
          <p:cNvPicPr preferRelativeResize="0"/>
          <p:nvPr/>
        </p:nvPicPr>
        <p:blipFill rotWithShape="1">
          <a:blip r:embed="rId3">
            <a:alphaModFix/>
          </a:blip>
          <a:srcRect/>
          <a:stretch/>
        </p:blipFill>
        <p:spPr>
          <a:xfrm>
            <a:off x="8515350" y="4364051"/>
            <a:ext cx="546999" cy="537136"/>
          </a:xfrm>
          <a:prstGeom prst="rect">
            <a:avLst/>
          </a:prstGeom>
          <a:noFill/>
          <a:ln>
            <a:noFill/>
          </a:ln>
        </p:spPr>
      </p:pic>
      <p:pic>
        <p:nvPicPr>
          <p:cNvPr id="390" name="Google Shape;390;p61"/>
          <p:cNvPicPr preferRelativeResize="0"/>
          <p:nvPr/>
        </p:nvPicPr>
        <p:blipFill rotWithShape="1">
          <a:blip r:embed="rId4">
            <a:alphaModFix/>
          </a:blip>
          <a:srcRect/>
          <a:stretch/>
        </p:blipFill>
        <p:spPr>
          <a:xfrm>
            <a:off x="7938764" y="4365673"/>
            <a:ext cx="588496" cy="53551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62"/>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396" name="Google Shape;396;p62"/>
          <p:cNvSpPr txBox="1"/>
          <p:nvPr/>
        </p:nvSpPr>
        <p:spPr>
          <a:xfrm>
            <a:off x="311700" y="1032650"/>
            <a:ext cx="40656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397" name="Google Shape;397;p62"/>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Module 4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Guiding Question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 Anchor Chart</a:t>
            </a:r>
            <a:endParaRPr sz="1400" b="0" i="0" u="none" strike="noStrike" cap="none" dirty="0">
              <a:solidFill>
                <a:srgbClr val="000000"/>
              </a:solidFill>
              <a:latin typeface="Arial"/>
              <a:ea typeface="Arial"/>
              <a:cs typeface="Arial"/>
              <a:sym typeface="Arial"/>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Amendment?</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can stories inspire us to take action to contribute to a better </a:t>
            </a:r>
            <a:r>
              <a:rPr lang="en" sz="2000" b="0" i="0" u="none" strike="noStrike" cap="none" dirty="0" smtClean="0">
                <a:solidFill>
                  <a:schemeClr val="dk1"/>
                </a:solidFill>
                <a:latin typeface="Century Gothic"/>
                <a:ea typeface="Century Gothic"/>
                <a:cs typeface="Century Gothic"/>
                <a:sym typeface="Century Gothic"/>
              </a:rPr>
              <a:t>world?</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6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600"/>
              <a:buNone/>
            </a:pPr>
            <a:r>
              <a:rPr lang="en" sz="3000"/>
              <a:t>Homework: Accountable Research Reading</a:t>
            </a:r>
            <a:endParaRPr sz="3000"/>
          </a:p>
        </p:txBody>
      </p:sp>
      <p:sp>
        <p:nvSpPr>
          <p:cNvPr id="403" name="Google Shape;403;p63"/>
          <p:cNvSpPr txBox="1">
            <a:spLocks noGrp="1"/>
          </p:cNvSpPr>
          <p:nvPr>
            <p:ph type="body" idx="1"/>
          </p:nvPr>
        </p:nvSpPr>
        <p:spPr>
          <a:xfrm>
            <a:off x="466675" y="935188"/>
            <a:ext cx="6255900" cy="8952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AutoNum type="arabicPeriod"/>
            </a:pPr>
            <a:r>
              <a:rPr lang="en" sz="1100"/>
              <a:t>Take out Independent Reading Journal.</a:t>
            </a:r>
            <a:endParaRPr sz="1100"/>
          </a:p>
          <a:p>
            <a:pPr marL="457200" lvl="0" indent="-298450" algn="l" rtl="0">
              <a:lnSpc>
                <a:spcPct val="100000"/>
              </a:lnSpc>
              <a:spcBef>
                <a:spcPts val="0"/>
              </a:spcBef>
              <a:spcAft>
                <a:spcPts val="0"/>
              </a:spcAft>
              <a:buSzPts val="1100"/>
              <a:buAutoNum type="arabicPeriod"/>
            </a:pPr>
            <a:r>
              <a:rPr lang="en" sz="1100"/>
              <a:t>Select a prompt.</a:t>
            </a:r>
            <a:endParaRPr sz="1100"/>
          </a:p>
          <a:p>
            <a:pPr marL="457200" lvl="0" indent="-298450" algn="l"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algn="l" rtl="0">
              <a:lnSpc>
                <a:spcPct val="100000"/>
              </a:lnSpc>
              <a:spcBef>
                <a:spcPts val="0"/>
              </a:spcBef>
              <a:spcAft>
                <a:spcPts val="0"/>
              </a:spcAft>
              <a:buSzPts val="1100"/>
              <a:buAutoNum type="arabicPeriod"/>
            </a:pPr>
            <a:r>
              <a:rPr lang="en" sz="1100"/>
              <a:t>Respond to prompt for HW.</a:t>
            </a:r>
            <a:endParaRPr sz="1100"/>
          </a:p>
          <a:p>
            <a:pPr marL="0" lvl="0" indent="0" algn="l" rtl="0">
              <a:lnSpc>
                <a:spcPct val="100000"/>
              </a:lnSpc>
              <a:spcBef>
                <a:spcPts val="0"/>
              </a:spcBef>
              <a:spcAft>
                <a:spcPts val="0"/>
              </a:spcAft>
              <a:buSzPts val="1400"/>
              <a:buNone/>
            </a:pPr>
            <a:endParaRPr sz="1100"/>
          </a:p>
          <a:p>
            <a:pPr marL="0" lvl="0" indent="0" algn="l" rtl="0">
              <a:lnSpc>
                <a:spcPct val="100000"/>
              </a:lnSpc>
              <a:spcBef>
                <a:spcPts val="0"/>
              </a:spcBef>
              <a:spcAft>
                <a:spcPts val="0"/>
              </a:spcAft>
              <a:buSzPts val="1400"/>
              <a:buNone/>
            </a:pPr>
            <a:endParaRPr sz="1100">
              <a:solidFill>
                <a:srgbClr val="444444"/>
              </a:solidFill>
            </a:endParaRPr>
          </a:p>
        </p:txBody>
      </p:sp>
      <p:sp>
        <p:nvSpPr>
          <p:cNvPr id="404" name="Google Shape;404;p63"/>
          <p:cNvSpPr txBox="1">
            <a:spLocks noGrp="1"/>
          </p:cNvSpPr>
          <p:nvPr>
            <p:ph type="body" idx="2"/>
          </p:nvPr>
        </p:nvSpPr>
        <p:spPr>
          <a:xfrm>
            <a:off x="466675" y="1697300"/>
            <a:ext cx="8620500" cy="2606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400"/>
              <a:buFont typeface="Arial"/>
              <a:buNone/>
            </a:pPr>
            <a:r>
              <a:rPr lang="en" sz="1300" b="1" dirty="0"/>
              <a:t>Module 4: Journal Prompts</a:t>
            </a:r>
            <a:endParaRPr sz="1300" b="1" dirty="0"/>
          </a:p>
          <a:p>
            <a:pPr marL="457200" lvl="0" indent="-311150" algn="l" rtl="0">
              <a:lnSpc>
                <a:spcPct val="115000"/>
              </a:lnSpc>
              <a:spcBef>
                <a:spcPts val="900"/>
              </a:spcBef>
              <a:spcAft>
                <a:spcPts val="0"/>
              </a:spcAft>
              <a:buSzPts val="1300"/>
              <a:buChar char="●"/>
            </a:pPr>
            <a:r>
              <a:rPr lang="en" sz="1300" dirty="0"/>
              <a:t>What is the theme or main idea of the text? What are some of the key details, and how</a:t>
            </a:r>
            <a:br>
              <a:rPr lang="en" sz="1300" dirty="0"/>
            </a:br>
            <a:r>
              <a:rPr lang="en" sz="1300" dirty="0"/>
              <a:t>do they support the main idea?</a:t>
            </a:r>
            <a:endParaRPr sz="1300" dirty="0"/>
          </a:p>
          <a:p>
            <a:pPr marL="457200" lvl="0" indent="-311150" algn="l" rtl="0">
              <a:lnSpc>
                <a:spcPct val="115000"/>
              </a:lnSpc>
              <a:spcBef>
                <a:spcPts val="0"/>
              </a:spcBef>
              <a:spcAft>
                <a:spcPts val="0"/>
              </a:spcAft>
              <a:buSzPts val="1300"/>
              <a:buChar char="●"/>
            </a:pPr>
            <a:r>
              <a:rPr lang="en" sz="1300" dirty="0"/>
              <a:t>What do the illustrations tell you? How do they help you understand the words?</a:t>
            </a:r>
            <a:endParaRPr sz="1300" dirty="0"/>
          </a:p>
          <a:p>
            <a:pPr marL="457200" lvl="0" indent="-311150" algn="l" rtl="0">
              <a:lnSpc>
                <a:spcPct val="115000"/>
              </a:lnSpc>
              <a:spcBef>
                <a:spcPts val="0"/>
              </a:spcBef>
              <a:spcAft>
                <a:spcPts val="0"/>
              </a:spcAft>
              <a:buSzPts val="1300"/>
              <a:buChar char="●"/>
            </a:pPr>
            <a:r>
              <a:rPr lang="en" sz="1300" dirty="0"/>
              <a:t>What questions do you now have after reading? What would you like to learn more</a:t>
            </a:r>
            <a:br>
              <a:rPr lang="en" sz="1300" dirty="0"/>
            </a:br>
            <a:r>
              <a:rPr lang="en" sz="1300" dirty="0"/>
              <a:t>about? Why?</a:t>
            </a:r>
            <a:endParaRPr sz="1300" dirty="0"/>
          </a:p>
          <a:p>
            <a:pPr marL="457200" lvl="0" indent="-311150" algn="l" rtl="0">
              <a:lnSpc>
                <a:spcPct val="115000"/>
              </a:lnSpc>
              <a:spcBef>
                <a:spcPts val="0"/>
              </a:spcBef>
              <a:spcAft>
                <a:spcPts val="0"/>
              </a:spcAft>
              <a:buSzPts val="1300"/>
              <a:buChar char="●"/>
            </a:pPr>
            <a:r>
              <a:rPr lang="en" sz="1300" dirty="0"/>
              <a:t>What are the most important facts you learned from reading?</a:t>
            </a:r>
            <a:endParaRPr sz="1300" dirty="0"/>
          </a:p>
          <a:p>
            <a:pPr marL="457200" lvl="0" indent="-311150" algn="l" rtl="0">
              <a:lnSpc>
                <a:spcPct val="115000"/>
              </a:lnSpc>
              <a:spcBef>
                <a:spcPts val="0"/>
              </a:spcBef>
              <a:spcAft>
                <a:spcPts val="0"/>
              </a:spcAft>
              <a:buSzPts val="1300"/>
              <a:buChar char="●"/>
            </a:pPr>
            <a:r>
              <a:rPr lang="en" sz="1300" dirty="0"/>
              <a:t>What is the most interesting fact you learned today? Why?</a:t>
            </a:r>
            <a:endParaRPr sz="1300" dirty="0"/>
          </a:p>
          <a:p>
            <a:pPr marL="457200" lvl="0" indent="-311150" algn="l" rtl="0">
              <a:lnSpc>
                <a:spcPct val="115000"/>
              </a:lnSpc>
              <a:spcBef>
                <a:spcPts val="0"/>
              </a:spcBef>
              <a:spcAft>
                <a:spcPts val="0"/>
              </a:spcAft>
              <a:buSzPts val="1300"/>
              <a:buChar char="●"/>
            </a:pPr>
            <a:r>
              <a:rPr lang="en" sz="1300" dirty="0"/>
              <a:t>How does what you read today connect to something you have learned in other lessons?</a:t>
            </a:r>
            <a:endParaRPr sz="1300" dirty="0"/>
          </a:p>
          <a:p>
            <a:pPr marL="457200" lvl="0" indent="-311150" algn="l" rtl="0">
              <a:lnSpc>
                <a:spcPct val="115000"/>
              </a:lnSpc>
              <a:spcBef>
                <a:spcPts val="0"/>
              </a:spcBef>
              <a:spcAft>
                <a:spcPts val="0"/>
              </a:spcAft>
              <a:buSzPts val="1300"/>
              <a:buChar char="●"/>
            </a:pPr>
            <a:r>
              <a:rPr lang="en" sz="1300" dirty="0"/>
              <a:t>Describe in depth a character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 setting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an event in the text using details from the text.</a:t>
            </a:r>
            <a:endParaRPr sz="1300" dirty="0"/>
          </a:p>
          <a:p>
            <a:pPr marL="457200" lvl="0" indent="-311150" algn="l" rtl="0">
              <a:lnSpc>
                <a:spcPct val="115000"/>
              </a:lnSpc>
              <a:spcBef>
                <a:spcPts val="0"/>
              </a:spcBef>
              <a:spcAft>
                <a:spcPts val="0"/>
              </a:spcAft>
              <a:buSzPts val="1300"/>
              <a:buChar char="●"/>
            </a:pPr>
            <a:r>
              <a:rPr lang="en" sz="1300" dirty="0"/>
              <a:t>Choose one new word from your reading today and analyze it on a vocabulary </a:t>
            </a:r>
            <a:r>
              <a:rPr lang="en" sz="1300" dirty="0" smtClean="0"/>
              <a:t>square</a:t>
            </a:r>
            <a:r>
              <a:rPr lang="en-US" sz="1300" dirty="0" smtClean="0"/>
              <a:t>.</a:t>
            </a:r>
            <a:r>
              <a:rPr lang="en" sz="1300" dirty="0"/>
              <a:t/>
            </a:r>
            <a:br>
              <a:rPr lang="en" sz="1300" dirty="0"/>
            </a:br>
            <a:endParaRPr sz="13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6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411" name="Google Shape;411;p64"/>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lnSpc>
                <a:spcPct val="90000"/>
              </a:lnSpc>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algn="l" rtl="0">
              <a:lnSpc>
                <a:spcPct val="90000"/>
              </a:lnSpc>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412" name="Google Shape;412;p64"/>
          <p:cNvGraphicFramePr/>
          <p:nvPr/>
        </p:nvGraphicFramePr>
        <p:xfrm>
          <a:off x="952500" y="3122350"/>
          <a:ext cx="7239000" cy="1859219"/>
        </p:xfrm>
        <a:graphic>
          <a:graphicData uri="http://schemas.openxmlformats.org/drawingml/2006/table">
            <a:tbl>
              <a:tblPr>
                <a:noFill/>
                <a:tableStyleId>{48817337-D661-4925-A849-6F04D4E6CF18}</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2</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98" name="Google Shape;298;p50"/>
          <p:cNvSpPr txBox="1">
            <a:spLocks noGrp="1"/>
          </p:cNvSpPr>
          <p:nvPr>
            <p:ph type="body" idx="1"/>
          </p:nvPr>
        </p:nvSpPr>
        <p:spPr>
          <a:xfrm>
            <a:off x="628650" y="1200575"/>
            <a:ext cx="7886700" cy="34113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700" b="1">
                <a:latin typeface="Century Gothic"/>
                <a:ea typeface="Century Gothic"/>
                <a:cs typeface="Century Gothic"/>
                <a:sym typeface="Century Gothic"/>
              </a:rPr>
              <a:t>Preparing for Lesson 2: </a:t>
            </a:r>
            <a:r>
              <a:rPr lang="en" sz="1700">
                <a:latin typeface="Century Gothic"/>
                <a:ea typeface="Century Gothic"/>
                <a:cs typeface="Century Gothic"/>
                <a:sym typeface="Century Gothic"/>
              </a:rPr>
              <a:t>Pre-reading and Preparing:</a:t>
            </a:r>
            <a:endParaRPr sz="17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Before teaching this lesson, please prepare by doing these things:</a:t>
            </a:r>
            <a:endParaRPr sz="17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2500"/>
              <a:buFont typeface="Arial"/>
              <a:buNone/>
            </a:pPr>
            <a:endParaRPr sz="1700">
              <a:latin typeface="Century Gothic"/>
              <a:ea typeface="Century Gothic"/>
              <a:cs typeface="Century Gothic"/>
              <a:sym typeface="Century Gothic"/>
            </a:endParaRPr>
          </a:p>
          <a:p>
            <a:pPr marL="457200" lvl="0" indent="-336550" algn="l" rtl="0">
              <a:lnSpc>
                <a:spcPct val="200000"/>
              </a:lnSpc>
              <a:spcBef>
                <a:spcPts val="0"/>
              </a:spcBef>
              <a:spcAft>
                <a:spcPts val="0"/>
              </a:spcAft>
              <a:buSzPts val="1700"/>
              <a:buFont typeface="Century Gothic"/>
              <a:buChar char="●"/>
            </a:pPr>
            <a:r>
              <a:rPr lang="en" sz="1700">
                <a:latin typeface="Century Gothic"/>
                <a:ea typeface="Century Gothic"/>
                <a:cs typeface="Century Gothic"/>
                <a:sym typeface="Century Gothic"/>
              </a:rPr>
              <a:t>Read through Lesson 2 </a:t>
            </a:r>
            <a:r>
              <a:rPr lang="en" sz="1700" u="sng">
                <a:solidFill>
                  <a:schemeClr val="hlink"/>
                </a:solidFill>
                <a:latin typeface="Century Gothic"/>
                <a:ea typeface="Century Gothic"/>
                <a:cs typeface="Century Gothic"/>
                <a:sym typeface="Century Gothic"/>
                <a:hlinkClick r:id="rId3"/>
              </a:rPr>
              <a:t>Here</a:t>
            </a:r>
            <a:r>
              <a:rPr lang="en" sz="1700">
                <a:latin typeface="Century Gothic"/>
                <a:ea typeface="Century Gothic"/>
                <a:cs typeface="Century Gothic"/>
                <a:sym typeface="Century Gothic"/>
              </a:rPr>
              <a:t>. </a:t>
            </a:r>
            <a:endParaRPr/>
          </a:p>
          <a:p>
            <a:pPr marL="120650" lvl="0" indent="0" algn="l" rtl="0">
              <a:lnSpc>
                <a:spcPct val="200000"/>
              </a:lnSpc>
              <a:spcBef>
                <a:spcPts val="0"/>
              </a:spcBef>
              <a:spcAft>
                <a:spcPts val="0"/>
              </a:spcAft>
              <a:buSzPts val="1700"/>
              <a:buNone/>
            </a:pPr>
            <a:r>
              <a:rPr lang="en" sz="1700">
                <a:latin typeface="Century Gothic"/>
                <a:ea typeface="Century Gothic"/>
                <a:cs typeface="Century Gothic"/>
                <a:sym typeface="Century Gothic"/>
              </a:rPr>
              <a:t>In this lesson, students will be: </a:t>
            </a:r>
            <a:endParaRPr/>
          </a:p>
          <a:p>
            <a:pPr marL="406400" lvl="0" indent="-285750" algn="l" rtl="0">
              <a:lnSpc>
                <a:spcPct val="100000"/>
              </a:lnSpc>
              <a:spcBef>
                <a:spcPts val="0"/>
              </a:spcBef>
              <a:spcAft>
                <a:spcPts val="0"/>
              </a:spcAft>
              <a:buSzPts val="1700"/>
              <a:buChar char="●"/>
            </a:pPr>
            <a:r>
              <a:rPr lang="en" sz="1700">
                <a:latin typeface="Century Gothic"/>
                <a:ea typeface="Century Gothic"/>
                <a:cs typeface="Century Gothic"/>
                <a:sym typeface="Century Gothic"/>
              </a:rPr>
              <a:t>Reading for Gist and Unfamiliar Vocabulary:  Expert Group Texts</a:t>
            </a:r>
            <a:endParaRPr sz="170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Char char="●"/>
            </a:pPr>
            <a:r>
              <a:rPr lang="en" sz="1700">
                <a:latin typeface="Century Gothic"/>
                <a:ea typeface="Century Gothic"/>
                <a:cs typeface="Century Gothic"/>
                <a:sym typeface="Century Gothic"/>
              </a:rPr>
              <a:t>Reviewing Learning Targets</a:t>
            </a:r>
            <a:endParaRPr sz="170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Generating Categories to Organize Research</a:t>
            </a:r>
            <a:endParaRPr sz="170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Guided Practice:  Researching How Kids Have Taken Action</a:t>
            </a:r>
            <a:endParaRPr sz="170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Expert Group Work:  Researching How Kids Have Taken Action</a:t>
            </a:r>
            <a:endParaRPr sz="170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Reviewing Homework.</a:t>
            </a:r>
            <a:endParaRPr sz="170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700"/>
              <a:buFont typeface="Century Gothic"/>
              <a:buNone/>
            </a:pPr>
            <a:endParaRPr sz="17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2</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04" name="Google Shape;304;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2: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100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important materials in EL lessons that you will want to prepare ahead of time. These are detailed on the slides. </a:t>
            </a:r>
            <a:endParaRPr sz="1800">
              <a:solidFill>
                <a:srgbClr val="595959"/>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lvl="0" indent="-228600" algn="l" rtl="0">
              <a:lnSpc>
                <a:spcPct val="100000"/>
              </a:lnSpc>
              <a:spcBef>
                <a:spcPts val="0"/>
              </a:spcBef>
              <a:spcAft>
                <a:spcPts val="0"/>
              </a:spcAft>
              <a:buClr>
                <a:schemeClr val="dk1"/>
              </a:buClr>
              <a:buSzPts val="1800"/>
              <a:buFont typeface="Century Gothic"/>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2</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10" name="Google Shape;310;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2400" b="1">
                <a:latin typeface="Century Gothic"/>
                <a:ea typeface="Century Gothic"/>
                <a:cs typeface="Century Gothic"/>
                <a:sym typeface="Century Gothic"/>
              </a:rPr>
              <a:t>Preparing for Lesson 2:  </a:t>
            </a:r>
            <a:r>
              <a:rPr lang="en" sz="2400">
                <a:latin typeface="Century Gothic"/>
                <a:ea typeface="Century Gothic"/>
                <a:cs typeface="Century Gothic"/>
                <a:sym typeface="Century Gothic"/>
              </a:rPr>
              <a:t>EL Protocols</a:t>
            </a:r>
            <a:endParaRPr sz="2400">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In this lesson, students will use 4 protocols:  Expert Groups, Turn and Talk, Think-Pair-Share, and Thumb-O-Meter.</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 the protocol directions slides as you prepare to teach this lesson.</a:t>
            </a:r>
            <a:endParaRPr/>
          </a:p>
        </p:txBody>
      </p:sp>
      <p:pic>
        <p:nvPicPr>
          <p:cNvPr id="311" name="Google Shape;311;p52"/>
          <p:cNvPicPr preferRelativeResize="0"/>
          <p:nvPr/>
        </p:nvPicPr>
        <p:blipFill rotWithShape="1">
          <a:blip r:embed="rId3">
            <a:alphaModFix/>
          </a:blip>
          <a:srcRect/>
          <a:stretch/>
        </p:blipFill>
        <p:spPr>
          <a:xfrm>
            <a:off x="8455600" y="4075565"/>
            <a:ext cx="572700" cy="572700"/>
          </a:xfrm>
          <a:prstGeom prst="rect">
            <a:avLst/>
          </a:prstGeom>
          <a:noFill/>
          <a:ln>
            <a:noFill/>
          </a:ln>
        </p:spPr>
      </p:pic>
      <p:pic>
        <p:nvPicPr>
          <p:cNvPr id="312" name="Google Shape;312;p52"/>
          <p:cNvPicPr preferRelativeResize="0"/>
          <p:nvPr/>
        </p:nvPicPr>
        <p:blipFill rotWithShape="1">
          <a:blip r:embed="rId4">
            <a:alphaModFix/>
          </a:blip>
          <a:srcRect/>
          <a:stretch/>
        </p:blipFill>
        <p:spPr>
          <a:xfrm>
            <a:off x="7256890" y="4076175"/>
            <a:ext cx="571500" cy="571500"/>
          </a:xfrm>
          <a:prstGeom prst="rect">
            <a:avLst/>
          </a:prstGeom>
          <a:noFill/>
          <a:ln>
            <a:noFill/>
          </a:ln>
        </p:spPr>
      </p:pic>
      <p:pic>
        <p:nvPicPr>
          <p:cNvPr id="313" name="Google Shape;313;p52"/>
          <p:cNvPicPr preferRelativeResize="0"/>
          <p:nvPr/>
        </p:nvPicPr>
        <p:blipFill rotWithShape="1">
          <a:blip r:embed="rId5">
            <a:alphaModFix/>
          </a:blip>
          <a:srcRect/>
          <a:stretch/>
        </p:blipFill>
        <p:spPr>
          <a:xfrm>
            <a:off x="7927757" y="4147660"/>
            <a:ext cx="428500" cy="428552"/>
          </a:xfrm>
          <a:prstGeom prst="rect">
            <a:avLst/>
          </a:prstGeom>
          <a:noFill/>
          <a:ln>
            <a:noFill/>
          </a:ln>
        </p:spPr>
      </p:pic>
      <p:pic>
        <p:nvPicPr>
          <p:cNvPr id="314" name="Google Shape;314;p52"/>
          <p:cNvPicPr preferRelativeResize="0"/>
          <p:nvPr/>
        </p:nvPicPr>
        <p:blipFill rotWithShape="1">
          <a:blip r:embed="rId6">
            <a:alphaModFix/>
          </a:blip>
          <a:srcRect/>
          <a:stretch/>
        </p:blipFill>
        <p:spPr>
          <a:xfrm>
            <a:off x="6462225" y="4076175"/>
            <a:ext cx="695325" cy="571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53"/>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Module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a:latin typeface="Century Gothic"/>
                <a:ea typeface="Century Gothic"/>
                <a:cs typeface="Century Gothic"/>
                <a:sym typeface="Century Gothic"/>
              </a:rPr>
              <a:t>: Lesson </a:t>
            </a:r>
            <a:r>
              <a:rPr lang="en" sz="3600">
                <a:latin typeface="Century Gothic"/>
                <a:ea typeface="Century Gothic"/>
                <a:cs typeface="Century Gothic"/>
                <a:sym typeface="Century Gothic"/>
              </a:rPr>
              <a:t>2</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endParaRPr/>
          </a:p>
        </p:txBody>
      </p:sp>
      <p:sp>
        <p:nvSpPr>
          <p:cNvPr id="320" name="Google Shape;320;p53"/>
          <p:cNvSpPr txBox="1">
            <a:spLocks noGrp="1"/>
          </p:cNvSpPr>
          <p:nvPr>
            <p:ph type="body" idx="1"/>
          </p:nvPr>
        </p:nvSpPr>
        <p:spPr>
          <a:xfrm>
            <a:off x="628650" y="1040626"/>
            <a:ext cx="7886700" cy="35457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800" b="1">
                <a:latin typeface="Century Gothic"/>
                <a:ea typeface="Century Gothic"/>
                <a:cs typeface="Century Gothic"/>
                <a:sym typeface="Century Gothic"/>
              </a:rPr>
              <a:t>Preparing for Lesson 2: </a:t>
            </a:r>
            <a:r>
              <a:rPr lang="en" sz="1800">
                <a:latin typeface="Century Gothic"/>
                <a:ea typeface="Century Gothic"/>
                <a:cs typeface="Century Gothic"/>
                <a:sym typeface="Century Gothic"/>
              </a:rPr>
              <a:t>Supports for Students Who Need It</a:t>
            </a:r>
            <a:endParaRPr sz="140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a:solidFill>
                  <a:srgbClr val="444444"/>
                </a:solidFill>
                <a:latin typeface="Century Gothic"/>
                <a:ea typeface="Century Gothic"/>
                <a:cs typeface="Century Gothic"/>
                <a:sym typeface="Century Gothic"/>
              </a:rPr>
              <a:t>The basic design of this lesson supports students with opportunities to read expert group texts for gist before reading them for research; work in supportive research groups; and participate in guided practice of organizing research before they have to do so in groups. </a:t>
            </a:r>
            <a:endParaRPr sz="140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a:solidFill>
                  <a:srgbClr val="444444"/>
                </a:solidFill>
                <a:latin typeface="Century Gothic"/>
                <a:ea typeface="Century Gothic"/>
                <a:cs typeface="Century Gothic"/>
                <a:sym typeface="Century Gothic"/>
              </a:rPr>
              <a:t>Students may find it challenging to comprehend the expert group texts and keep pace with their group. Be sure that there is at least one strong reader in each group, and seriously consider the reading levels of students and Lexile measure of the texts when assigning texts to groups.</a:t>
            </a:r>
            <a:endParaRPr sz="140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a:solidFill>
                <a:srgbClr val="444444"/>
              </a:solidFill>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p:txBody>
      </p:sp>
      <p:sp>
        <p:nvSpPr>
          <p:cNvPr id="321" name="Google Shape;321;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2" name="Google Shape;322;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3" name="Google Shape;323;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4" name="Google Shape;324;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5" name="Google Shape;325;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6" name="Google Shape;326;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30"/>
        <p:cNvGrpSpPr/>
        <p:nvPr/>
      </p:nvGrpSpPr>
      <p:grpSpPr>
        <a:xfrm>
          <a:off x="0" y="0"/>
          <a:ext cx="0" cy="0"/>
          <a:chOff x="0" y="0"/>
          <a:chExt cx="0" cy="0"/>
        </a:xfrm>
      </p:grpSpPr>
      <p:pic>
        <p:nvPicPr>
          <p:cNvPr id="331" name="Google Shape;331;p54"/>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332" name="Google Shape;332;p54"/>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33" name="Google Shape;333;p54"/>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2</a:t>
            </a:r>
            <a:endParaRPr sz="3000" b="0" i="0" u="none" strike="noStrike" cap="none">
              <a:solidFill>
                <a:srgbClr val="404040"/>
              </a:solidFill>
              <a:latin typeface="Calibri"/>
              <a:ea typeface="Calibri"/>
              <a:cs typeface="Calibri"/>
              <a:sym typeface="Calibri"/>
            </a:endParaRPr>
          </a:p>
        </p:txBody>
      </p:sp>
      <p:pic>
        <p:nvPicPr>
          <p:cNvPr id="334" name="Google Shape;334;p54"/>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335" name="Google Shape;335;p54"/>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55"/>
          <p:cNvSpPr txBox="1">
            <a:spLocks noGrp="1"/>
          </p:cNvSpPr>
          <p:nvPr>
            <p:ph type="title"/>
          </p:nvPr>
        </p:nvSpPr>
        <p:spPr>
          <a:xfrm>
            <a:off x="628650" y="10651"/>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b="1" dirty="0"/>
          </a:p>
        </p:txBody>
      </p:sp>
      <p:sp>
        <p:nvSpPr>
          <p:cNvPr id="341" name="Google Shape;341;p55"/>
          <p:cNvSpPr txBox="1">
            <a:spLocks noGrp="1"/>
          </p:cNvSpPr>
          <p:nvPr>
            <p:ph type="body" idx="1"/>
          </p:nvPr>
        </p:nvSpPr>
        <p:spPr>
          <a:xfrm>
            <a:off x="628650" y="1004851"/>
            <a:ext cx="8286750" cy="36342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Char char="●"/>
            </a:pPr>
            <a:r>
              <a:rPr lang="en" sz="2400" dirty="0">
                <a:latin typeface="Century Gothic"/>
                <a:ea typeface="Century Gothic"/>
                <a:cs typeface="Century Gothic"/>
                <a:sym typeface="Century Gothic"/>
              </a:rPr>
              <a:t>Reading for Gist and Unfamiliar Vocabulary:  Expert Group Texts;</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Learning Targets;</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Generating Categories to Organize Research</a:t>
            </a:r>
            <a:r>
              <a:rPr lang="en" sz="2400" i="1"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Guided Practice: Researching How Kids Have Taken Action</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Expert Group Work:  Researching How Kids Have Taken Action</a:t>
            </a:r>
            <a:r>
              <a:rPr lang="en" sz="2400" i="1" dirty="0">
                <a:latin typeface="Century Gothic"/>
                <a:ea typeface="Century Gothic"/>
                <a:cs typeface="Century Gothic"/>
                <a:sym typeface="Century Gothic"/>
              </a:rPr>
              <a:t>; </a:t>
            </a:r>
            <a:r>
              <a:rPr lang="en" sz="2400" dirty="0">
                <a:latin typeface="Century Gothic"/>
                <a:ea typeface="Century Gothic"/>
                <a:cs typeface="Century Gothic"/>
                <a:sym typeface="Century Gothic"/>
              </a:rPr>
              <a:t>and</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Homework.</a:t>
            </a:r>
            <a:endParaRPr sz="24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Reading for Gist and Unfamiliar Vocabulary:  Expert Group Texts</a:t>
            </a:r>
            <a:endParaRPr>
              <a:latin typeface="Century Gothic"/>
              <a:ea typeface="Century Gothic"/>
              <a:cs typeface="Century Gothic"/>
              <a:sym typeface="Century Gothic"/>
            </a:endParaRPr>
          </a:p>
        </p:txBody>
      </p:sp>
      <p:pic>
        <p:nvPicPr>
          <p:cNvPr id="347" name="Google Shape;347;p56"/>
          <p:cNvPicPr preferRelativeResize="0"/>
          <p:nvPr/>
        </p:nvPicPr>
        <p:blipFill rotWithShape="1">
          <a:blip r:embed="rId3">
            <a:alphaModFix/>
          </a:blip>
          <a:srcRect/>
          <a:stretch/>
        </p:blipFill>
        <p:spPr>
          <a:xfrm>
            <a:off x="225684" y="1436912"/>
            <a:ext cx="6311210" cy="3090675"/>
          </a:xfrm>
          <a:prstGeom prst="rect">
            <a:avLst/>
          </a:prstGeom>
          <a:noFill/>
          <a:ln w="9525" cap="flat" cmpd="sng">
            <a:solidFill>
              <a:schemeClr val="dk2"/>
            </a:solidFill>
            <a:prstDash val="solid"/>
            <a:round/>
            <a:headEnd type="none" w="sm" len="sm"/>
            <a:tailEnd type="none" w="sm" len="sm"/>
          </a:ln>
        </p:spPr>
      </p:pic>
      <p:sp>
        <p:nvSpPr>
          <p:cNvPr id="348" name="Google Shape;348;p56"/>
          <p:cNvSpPr txBox="1"/>
          <p:nvPr/>
        </p:nvSpPr>
        <p:spPr>
          <a:xfrm>
            <a:off x="6536900" y="1272975"/>
            <a:ext cx="2236200" cy="3090600"/>
          </a:xfrm>
          <a:prstGeom prst="rect">
            <a:avLst/>
          </a:prstGeom>
          <a:noFill/>
          <a:ln>
            <a:noFill/>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Read your expert group’s text on your own.</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Briefly discuss what the text was about with your group.</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Later, you’ll reread this text for gist and you will add to your research notes. </a:t>
            </a:r>
            <a:endParaRPr sz="1400" b="0" i="0" u="none" strike="noStrike" cap="none">
              <a:solidFill>
                <a:srgbClr val="000000"/>
              </a:solidFill>
              <a:latin typeface="Century Gothic"/>
              <a:ea typeface="Century Gothic"/>
              <a:cs typeface="Century Gothic"/>
              <a:sym typeface="Century Gothic"/>
            </a:endParaRPr>
          </a:p>
        </p:txBody>
      </p:sp>
      <p:pic>
        <p:nvPicPr>
          <p:cNvPr id="349" name="Google Shape;349;p56"/>
          <p:cNvPicPr preferRelativeResize="0"/>
          <p:nvPr/>
        </p:nvPicPr>
        <p:blipFill rotWithShape="1">
          <a:blip r:embed="rId4">
            <a:alphaModFix/>
          </a:blip>
          <a:srcRect/>
          <a:stretch/>
        </p:blipFill>
        <p:spPr>
          <a:xfrm>
            <a:off x="8456284" y="4428744"/>
            <a:ext cx="578069" cy="4751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5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Targets</a:t>
            </a:r>
            <a:endParaRPr sz="3300" i="0" u="none" strike="noStrike" cap="none">
              <a:solidFill>
                <a:schemeClr val="dk1"/>
              </a:solidFill>
              <a:latin typeface="Century Gothic"/>
              <a:ea typeface="Century Gothic"/>
              <a:cs typeface="Century Gothic"/>
              <a:sym typeface="Century Gothic"/>
            </a:endParaRPr>
          </a:p>
        </p:txBody>
      </p:sp>
      <p:sp>
        <p:nvSpPr>
          <p:cNvPr id="355" name="Google Shape;355;p5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organize my research into categories.</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cite evidence from the text to support answers to my questions.</a:t>
            </a:r>
            <a:endParaRPr sz="2400">
              <a:latin typeface="Century Gothic"/>
              <a:ea typeface="Century Gothic"/>
              <a:cs typeface="Century Gothic"/>
              <a:sym typeface="Century Gothic"/>
            </a:endParaRPr>
          </a:p>
        </p:txBody>
      </p:sp>
      <p:pic>
        <p:nvPicPr>
          <p:cNvPr id="356" name="Google Shape;356;p57"/>
          <p:cNvPicPr preferRelativeResize="0"/>
          <p:nvPr/>
        </p:nvPicPr>
        <p:blipFill rotWithShape="1">
          <a:blip r:embed="rId3">
            <a:alphaModFix/>
          </a:blip>
          <a:srcRect/>
          <a:stretch/>
        </p:blipFill>
        <p:spPr>
          <a:xfrm>
            <a:off x="8444583" y="4379533"/>
            <a:ext cx="571500" cy="571500"/>
          </a:xfrm>
          <a:prstGeom prst="rect">
            <a:avLst/>
          </a:prstGeom>
          <a:noFill/>
          <a:ln>
            <a:noFill/>
          </a:ln>
        </p:spPr>
      </p:pic>
      <p:pic>
        <p:nvPicPr>
          <p:cNvPr id="357" name="Google Shape;357;p57"/>
          <p:cNvPicPr preferRelativeResize="0"/>
          <p:nvPr/>
        </p:nvPicPr>
        <p:blipFill rotWithShape="1">
          <a:blip r:embed="rId4">
            <a:alphaModFix/>
          </a:blip>
          <a:srcRect/>
          <a:stretch/>
        </p:blipFill>
        <p:spPr>
          <a:xfrm>
            <a:off x="7823429" y="4361090"/>
            <a:ext cx="621154" cy="589943"/>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4405E77-81BD-4BE5-A853-2E5BFA83DCDD}"/>
</file>

<file path=customXml/itemProps2.xml><?xml version="1.0" encoding="utf-8"?>
<ds:datastoreItem xmlns:ds="http://schemas.openxmlformats.org/officeDocument/2006/customXml" ds:itemID="{55244C7E-B53C-47CB-83A8-945A773FF904}"/>
</file>

<file path=customXml/itemProps3.xml><?xml version="1.0" encoding="utf-8"?>
<ds:datastoreItem xmlns:ds="http://schemas.openxmlformats.org/officeDocument/2006/customXml" ds:itemID="{75F4E7D9-469F-4887-BAAA-42C5E3A4DD42}"/>
</file>

<file path=docProps/app.xml><?xml version="1.0" encoding="utf-8"?>
<Properties xmlns="http://schemas.openxmlformats.org/officeDocument/2006/extended-properties" xmlns:vt="http://schemas.openxmlformats.org/officeDocument/2006/docPropsVTypes">
  <TotalTime>29</TotalTime>
  <Words>5078</Words>
  <Application>Microsoft Macintosh PowerPoint</Application>
  <PresentationFormat>On-screen Show (16:9)</PresentationFormat>
  <Paragraphs>375</Paragraphs>
  <Slides>16</Slides>
  <Notes>16</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16</vt:i4>
      </vt:variant>
    </vt:vector>
  </HeadingPairs>
  <TitlesOfParts>
    <vt:vector size="24" baseType="lpstr">
      <vt:lpstr>Century Gothic</vt:lpstr>
      <vt:lpstr>Georgia</vt:lpstr>
      <vt:lpstr>Overlock</vt:lpstr>
      <vt:lpstr>Calibri</vt:lpstr>
      <vt:lpstr>Office Theme</vt:lpstr>
      <vt:lpstr>Office Theme</vt:lpstr>
      <vt:lpstr>Simple Light</vt:lpstr>
      <vt:lpstr>Office Theme</vt:lpstr>
      <vt:lpstr>Grade 4: Module 4: Unit 3: Lesson 2 Teacher slide, before teaching.</vt:lpstr>
      <vt:lpstr>Grade 4: Module 4: Unit 3: Lesson 2 Teacher slide, before teaching.</vt:lpstr>
      <vt:lpstr>Grade 4: Module 4: Unit 3: Lesson 2 Teacher slide, before teaching.</vt:lpstr>
      <vt:lpstr>Grade 4: Module 4: Unit 3: Lesson 2 Teacher slide, before teaching.</vt:lpstr>
      <vt:lpstr>Grade 4: Module 4: Unit 3: Lesson 2 Teacher slide, before teaching. </vt:lpstr>
      <vt:lpstr>Grade 4: Module 4:  Unit 3: Lesson 2</vt:lpstr>
      <vt:lpstr>Hello, Students!</vt:lpstr>
      <vt:lpstr>Reading for Gist and Unfamiliar Vocabulary:  Expert Group Texts</vt:lpstr>
      <vt:lpstr>Reviewing Learning Targets</vt:lpstr>
      <vt:lpstr>Generating Categories to Organize Research</vt:lpstr>
      <vt:lpstr>Guided Practice:  Researching How Kids Have Taken Action</vt:lpstr>
      <vt:lpstr>Expert Group Work:  Researching How Kids Have Taken Action</vt:lpstr>
      <vt:lpstr>Reviewing the Learning Targets</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3: Lesson 2 Teacher slide, before teaching.</dc:title>
  <dc:creator>nbravo</dc:creator>
  <cp:lastModifiedBy>Alexander Specht</cp:lastModifiedBy>
  <cp:revision>11</cp:revision>
  <dcterms:modified xsi:type="dcterms:W3CDTF">2019-01-02T06:51:59Z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