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BD1EA9-0DBA-48B4-80B7-1FED41884A4D}" v="39" dt="2018-09-08T07:33:27.9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201" autoAdjust="0"/>
  </p:normalViewPr>
  <p:slideViewPr>
    <p:cSldViewPr snapToGrid="0">
      <p:cViewPr varScale="1">
        <p:scale>
          <a:sx n="88" d="100"/>
          <a:sy n="88" d="100"/>
        </p:scale>
        <p:origin x="654"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DABD1EA9-0DBA-48B4-80B7-1FED41884A4D}"/>
    <pc:docChg chg="modSld modMainMaster">
      <pc:chgData name="Natalie Ivey" userId="2c81a4b0-7596-4a42-b4da-e7aac4dfeff9" providerId="ADAL" clId="{DABD1EA9-0DBA-48B4-80B7-1FED41884A4D}" dt="2018-09-08T07:33:27.933" v="38" actId="14100"/>
      <pc:docMkLst>
        <pc:docMk/>
      </pc:docMkLst>
      <pc:sldChg chg="addSp modSp">
        <pc:chgData name="Natalie Ivey" userId="2c81a4b0-7596-4a42-b4da-e7aac4dfeff9" providerId="ADAL" clId="{DABD1EA9-0DBA-48B4-80B7-1FED41884A4D}" dt="2018-09-08T07:28:40.519" v="3" actId="1076"/>
        <pc:sldMkLst>
          <pc:docMk/>
          <pc:sldMk cId="0" sldId="259"/>
        </pc:sldMkLst>
        <pc:picChg chg="add mod">
          <ac:chgData name="Natalie Ivey" userId="2c81a4b0-7596-4a42-b4da-e7aac4dfeff9" providerId="ADAL" clId="{DABD1EA9-0DBA-48B4-80B7-1FED41884A4D}" dt="2018-09-08T07:28:40.519" v="3" actId="1076"/>
          <ac:picMkLst>
            <pc:docMk/>
            <pc:sldMk cId="0" sldId="259"/>
            <ac:picMk id="3" creationId="{7302708D-7EE1-4311-B8B8-AA4F9ACBF982}"/>
          </ac:picMkLst>
        </pc:picChg>
      </pc:sldChg>
      <pc:sldChg chg="modSp">
        <pc:chgData name="Natalie Ivey" userId="2c81a4b0-7596-4a42-b4da-e7aac4dfeff9" providerId="ADAL" clId="{DABD1EA9-0DBA-48B4-80B7-1FED41884A4D}" dt="2018-09-08T07:33:27.933" v="38" actId="14100"/>
        <pc:sldMkLst>
          <pc:docMk/>
          <pc:sldMk cId="0" sldId="263"/>
        </pc:sldMkLst>
        <pc:picChg chg="mod">
          <ac:chgData name="Natalie Ivey" userId="2c81a4b0-7596-4a42-b4da-e7aac4dfeff9" providerId="ADAL" clId="{DABD1EA9-0DBA-48B4-80B7-1FED41884A4D}" dt="2018-09-08T07:33:10.929" v="35" actId="1076"/>
          <ac:picMkLst>
            <pc:docMk/>
            <pc:sldMk cId="0" sldId="263"/>
            <ac:picMk id="7" creationId="{00000000-0000-0000-0000-000000000000}"/>
          </ac:picMkLst>
        </pc:picChg>
        <pc:picChg chg="mod">
          <ac:chgData name="Natalie Ivey" userId="2c81a4b0-7596-4a42-b4da-e7aac4dfeff9" providerId="ADAL" clId="{DABD1EA9-0DBA-48B4-80B7-1FED41884A4D}" dt="2018-09-08T07:33:27.933" v="38" actId="14100"/>
          <ac:picMkLst>
            <pc:docMk/>
            <pc:sldMk cId="0" sldId="263"/>
            <ac:picMk id="221" creationId="{00000000-0000-0000-0000-000000000000}"/>
          </ac:picMkLst>
        </pc:picChg>
      </pc:sldChg>
      <pc:sldChg chg="addSp modSp">
        <pc:chgData name="Natalie Ivey" userId="2c81a4b0-7596-4a42-b4da-e7aac4dfeff9" providerId="ADAL" clId="{DABD1EA9-0DBA-48B4-80B7-1FED41884A4D}" dt="2018-09-08T07:29:10.848" v="11" actId="1076"/>
        <pc:sldMkLst>
          <pc:docMk/>
          <pc:sldMk cId="794147906" sldId="269"/>
        </pc:sldMkLst>
        <pc:spChg chg="mod">
          <ac:chgData name="Natalie Ivey" userId="2c81a4b0-7596-4a42-b4da-e7aac4dfeff9" providerId="ADAL" clId="{DABD1EA9-0DBA-48B4-80B7-1FED41884A4D}" dt="2018-09-08T07:28:56.471" v="7" actId="14100"/>
          <ac:spMkLst>
            <pc:docMk/>
            <pc:sldMk cId="794147906" sldId="269"/>
            <ac:spMk id="130" creationId="{00000000-0000-0000-0000-000000000000}"/>
          </ac:spMkLst>
        </pc:spChg>
        <pc:spChg chg="mod">
          <ac:chgData name="Natalie Ivey" userId="2c81a4b0-7596-4a42-b4da-e7aac4dfeff9" providerId="ADAL" clId="{DABD1EA9-0DBA-48B4-80B7-1FED41884A4D}" dt="2018-09-08T07:28:51.267" v="5" actId="14100"/>
          <ac:spMkLst>
            <pc:docMk/>
            <pc:sldMk cId="794147906" sldId="269"/>
            <ac:spMk id="131" creationId="{00000000-0000-0000-0000-000000000000}"/>
          </ac:spMkLst>
        </pc:spChg>
        <pc:picChg chg="add mod">
          <ac:chgData name="Natalie Ivey" userId="2c81a4b0-7596-4a42-b4da-e7aac4dfeff9" providerId="ADAL" clId="{DABD1EA9-0DBA-48B4-80B7-1FED41884A4D}" dt="2018-09-08T07:29:10.848" v="11" actId="1076"/>
          <ac:picMkLst>
            <pc:docMk/>
            <pc:sldMk cId="794147906" sldId="269"/>
            <ac:picMk id="3" creationId="{DAE6FEC8-3E75-4BCC-A5B3-3CE844CE75D4}"/>
          </ac:picMkLst>
        </pc:picChg>
      </pc:sldChg>
      <pc:sldMasterChg chg="addSp modSp">
        <pc:chgData name="Natalie Ivey" userId="2c81a4b0-7596-4a42-b4da-e7aac4dfeff9" providerId="ADAL" clId="{DABD1EA9-0DBA-48B4-80B7-1FED41884A4D}" dt="2018-09-08T07:31:14.083" v="23" actId="1076"/>
        <pc:sldMasterMkLst>
          <pc:docMk/>
          <pc:sldMasterMk cId="0" sldId="2147483681"/>
        </pc:sldMasterMkLst>
        <pc:picChg chg="add mod">
          <ac:chgData name="Natalie Ivey" userId="2c81a4b0-7596-4a42-b4da-e7aac4dfeff9" providerId="ADAL" clId="{DABD1EA9-0DBA-48B4-80B7-1FED41884A4D}" dt="2018-09-08T07:29:37.049" v="13" actId="1076"/>
          <ac:picMkLst>
            <pc:docMk/>
            <pc:sldMasterMk cId="0" sldId="2147483681"/>
            <ac:picMk id="3" creationId="{DC362954-335D-484E-8283-837AB3F4BA50}"/>
          </ac:picMkLst>
        </pc:picChg>
        <pc:picChg chg="add mod">
          <ac:chgData name="Natalie Ivey" userId="2c81a4b0-7596-4a42-b4da-e7aac4dfeff9" providerId="ADAL" clId="{DABD1EA9-0DBA-48B4-80B7-1FED41884A4D}" dt="2018-09-08T07:30:50.168" v="20" actId="1076"/>
          <ac:picMkLst>
            <pc:docMk/>
            <pc:sldMasterMk cId="0" sldId="2147483681"/>
            <ac:picMk id="5" creationId="{DB747076-F7D7-4DFB-930B-F6839C21F419}"/>
          </ac:picMkLst>
        </pc:picChg>
        <pc:picChg chg="add mod">
          <ac:chgData name="Natalie Ivey" userId="2c81a4b0-7596-4a42-b4da-e7aac4dfeff9" providerId="ADAL" clId="{DABD1EA9-0DBA-48B4-80B7-1FED41884A4D}" dt="2018-09-08T07:31:14.083" v="23" actId="1076"/>
          <ac:picMkLst>
            <pc:docMk/>
            <pc:sldMasterMk cId="0" sldId="2147483681"/>
            <ac:picMk id="10" creationId="{81C396E9-1814-40C1-8883-F1B8AE0C3665}"/>
          </ac:picMkLst>
        </pc:picChg>
      </pc:sldMasterChg>
      <pc:sldMasterChg chg="addSp modSp">
        <pc:chgData name="Natalie Ivey" userId="2c81a4b0-7596-4a42-b4da-e7aac4dfeff9" providerId="ADAL" clId="{DABD1EA9-0DBA-48B4-80B7-1FED41884A4D}" dt="2018-09-08T07:32:27.744" v="32" actId="1076"/>
        <pc:sldMasterMkLst>
          <pc:docMk/>
          <pc:sldMasterMk cId="0" sldId="2147483682"/>
        </pc:sldMasterMkLst>
        <pc:picChg chg="add mod">
          <ac:chgData name="Natalie Ivey" userId="2c81a4b0-7596-4a42-b4da-e7aac4dfeff9" providerId="ADAL" clId="{DABD1EA9-0DBA-48B4-80B7-1FED41884A4D}" dt="2018-09-08T07:32:02.375" v="30" actId="1076"/>
          <ac:picMkLst>
            <pc:docMk/>
            <pc:sldMasterMk cId="0" sldId="2147483682"/>
            <ac:picMk id="3" creationId="{3401C494-B5C5-459F-9FB4-EFC0884FE510}"/>
          </ac:picMkLst>
        </pc:picChg>
        <pc:picChg chg="add mod">
          <ac:chgData name="Natalie Ivey" userId="2c81a4b0-7596-4a42-b4da-e7aac4dfeff9" providerId="ADAL" clId="{DABD1EA9-0DBA-48B4-80B7-1FED41884A4D}" dt="2018-09-08T07:31:58.923" v="29" actId="1076"/>
          <ac:picMkLst>
            <pc:docMk/>
            <pc:sldMasterMk cId="0" sldId="2147483682"/>
            <ac:picMk id="5" creationId="{DC84E1B2-11A4-400A-B2A9-AD2832DE2392}"/>
          </ac:picMkLst>
        </pc:picChg>
        <pc:picChg chg="add mod">
          <ac:chgData name="Natalie Ivey" userId="2c81a4b0-7596-4a42-b4da-e7aac4dfeff9" providerId="ADAL" clId="{DABD1EA9-0DBA-48B4-80B7-1FED41884A4D}" dt="2018-09-08T07:32:27.744" v="32" actId="1076"/>
          <ac:picMkLst>
            <pc:docMk/>
            <pc:sldMasterMk cId="0" sldId="2147483682"/>
            <ac:picMk id="7" creationId="{C8E53ADB-27DD-4CA8-B1FD-F09F5FAE7FBA}"/>
          </ac:picMkLst>
        </pc:picChg>
      </pc:sldMasterChg>
    </pc:docChg>
  </pc:docChgLst>
  <pc:docChgLst>
    <pc:chgData clId="Web-{F99F0704-B642-4307-B19B-9BDBE9BF2257}"/>
    <pc:docChg chg="modSld">
      <pc:chgData name="" userId="" providerId="" clId="Web-{F99F0704-B642-4307-B19B-9BDBE9BF2257}" dt="2018-08-11T22:50:45.780" v="3" actId="1076"/>
      <pc:docMkLst>
        <pc:docMk/>
      </pc:docMkLst>
      <pc:sldChg chg="addSp modSp">
        <pc:chgData name="" userId="" providerId="" clId="Web-{F99F0704-B642-4307-B19B-9BDBE9BF2257}" dt="2018-08-11T22:50:04.952" v="1" actId="1076"/>
        <pc:sldMkLst>
          <pc:docMk/>
          <pc:sldMk cId="0" sldId="261"/>
        </pc:sldMkLst>
        <pc:picChg chg="add mod">
          <ac:chgData name="" userId="" providerId="" clId="Web-{F99F0704-B642-4307-B19B-9BDBE9BF2257}" dt="2018-08-11T22:50:04.952" v="1" actId="1076"/>
          <ac:picMkLst>
            <pc:docMk/>
            <pc:sldMk cId="0" sldId="261"/>
            <ac:picMk id="2" creationId="{85F55CE3-AAC8-4C16-B1EA-5406D8DCF400}"/>
          </ac:picMkLst>
        </pc:picChg>
      </pc:sldChg>
      <pc:sldChg chg="addSp modSp">
        <pc:chgData name="" userId="" providerId="" clId="Web-{F99F0704-B642-4307-B19B-9BDBE9BF2257}" dt="2018-08-11T22:50:45.780" v="3" actId="1076"/>
        <pc:sldMkLst>
          <pc:docMk/>
          <pc:sldMk cId="806334869" sldId="272"/>
        </pc:sldMkLst>
        <pc:picChg chg="add mod">
          <ac:chgData name="" userId="" providerId="" clId="Web-{F99F0704-B642-4307-B19B-9BDBE9BF2257}" dt="2018-08-11T22:50:45.780" v="3" actId="1076"/>
          <ac:picMkLst>
            <pc:docMk/>
            <pc:sldMk cId="806334869" sldId="272"/>
            <ac:picMk id="2" creationId="{75295638-813B-4A61-9F85-43F31ED83B2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48804264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0e694159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e0e69415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a:t>
            </a:r>
            <a:r>
              <a:rPr lang="en" sz="1200" b="1" dirty="0">
                <a:latin typeface="Calibri"/>
                <a:ea typeface="Calibri"/>
                <a:cs typeface="Calibri"/>
                <a:sym typeface="Calibri"/>
              </a:rPr>
              <a:t>-70 </a:t>
            </a:r>
            <a:r>
              <a:rPr lang="en" sz="1200" b="1" i="0" u="none" strike="noStrike" cap="none" dirty="0">
                <a:solidFill>
                  <a:srgbClr val="000000"/>
                </a:solidFill>
                <a:latin typeface="Calibri"/>
                <a:ea typeface="Calibri"/>
                <a:cs typeface="Calibri"/>
                <a:sym typeface="Calibri"/>
              </a:rPr>
              <a:t>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U</a:t>
            </a:r>
            <a:r>
              <a:rPr lang="en" sz="1200" b="0" i="0" u="none" strike="noStrike" cap="none" dirty="0">
                <a:solidFill>
                  <a:srgbClr val="000000"/>
                </a:solidFill>
                <a:latin typeface="Calibri"/>
                <a:ea typeface="Calibri"/>
                <a:cs typeface="Calibri"/>
                <a:sym typeface="Calibri"/>
              </a:rPr>
              <a:t>npacking Learning Targets (3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Jigsaw Part 1: Reread Paragraphs 2 and 3 of “Refugee and Immigrant Children: A Comparison” and Connect to a Poem from the Novel with Text-Dependent Questions (30-35 minutes)</a:t>
            </a:r>
            <a:endParaRPr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Jigsaw Part 2: Group Discussion to Share Answers and Discuss a Synthesis Question (</a:t>
            </a:r>
            <a:r>
              <a:rPr lang="en" sz="1200" dirty="0">
                <a:latin typeface="Calibri"/>
                <a:ea typeface="Calibri"/>
                <a:cs typeface="Calibri"/>
                <a:sym typeface="Calibri"/>
              </a:rPr>
              <a:t>20-22</a:t>
            </a:r>
            <a:r>
              <a:rPr lang="en" sz="1200" b="0" i="0" u="none" strike="noStrike" cap="none" dirty="0">
                <a:solidFill>
                  <a:srgbClr val="000000"/>
                </a:solidFill>
                <a:latin typeface="Calibri"/>
                <a:ea typeface="Calibri"/>
                <a:cs typeface="Calibri"/>
                <a:sym typeface="Calibri"/>
              </a:rPr>
              <a:t>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Adding to the Inside Out and Back Again Anchor Charts (5-7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(6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Reread pages 1–17 and collect the strongest evidence you can find to answer this question: “Who was Ha before she was forced to flee her home?”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29146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e0e694159_0_5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g3e0e694159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20-22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Numbered Heads Small Group</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Jigsaw Part 2: Group Discussion to Share Answers and Discuss a Synthesis Question (15 minutes)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Allow time for movement from students’ pairs into their previous Numbered Heads group.</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now share with their Numbered Heads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them to take their </a:t>
            </a:r>
            <a:r>
              <a:rPr lang="en" sz="1200" b="1" i="0" u="none" strike="noStrike" cap="none" dirty="0">
                <a:solidFill>
                  <a:schemeClr val="dk1"/>
                </a:solidFill>
                <a:latin typeface="Calibri"/>
                <a:ea typeface="Calibri"/>
                <a:cs typeface="Calibri"/>
                <a:sym typeface="Calibri"/>
              </a:rPr>
              <a:t>Text-Dependent Questions, Part B handout </a:t>
            </a:r>
            <a:r>
              <a:rPr lang="en" sz="1200" b="0" i="0" u="none" strike="noStrike" cap="none" dirty="0">
                <a:solidFill>
                  <a:schemeClr val="dk1"/>
                </a:solidFill>
                <a:latin typeface="Calibri"/>
                <a:ea typeface="Calibri"/>
                <a:cs typeface="Calibri"/>
                <a:sym typeface="Calibri"/>
              </a:rPr>
              <a:t>with them.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about 5-7 minutes to share within their groups. Encourage them to record new evidence from other poems on their question sheets.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 the last few minutes of this part of the agenda, be sure that groups discuss and record an answer to the synthesis question at the bottom of their </a:t>
            </a:r>
            <a:r>
              <a:rPr lang="en" sz="1200" b="1" i="0" u="none" strike="noStrike" cap="none" dirty="0">
                <a:solidFill>
                  <a:schemeClr val="dk1"/>
                </a:solidFill>
                <a:latin typeface="Calibri"/>
                <a:ea typeface="Calibri"/>
                <a:cs typeface="Calibri"/>
                <a:sym typeface="Calibri"/>
              </a:rPr>
              <a:t>Text-Dependent Questions, Part B handout</a:t>
            </a:r>
            <a:r>
              <a:rPr lang="en" sz="1200" b="0" i="0"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“How do some of the challenges described in these two paragraphs about adaptation differ from Ha’s experiences as a refugee?”</a:t>
            </a:r>
            <a:endParaRPr i="0"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from each group to share the group discussion with the whole class.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sharing and listening within their groups and recording new information.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They should develop an appropriate response to the synthesis question and provide textual evidence to support it.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have difficulty with the synthesis question, ask questions to further probe their thinking: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examples discussed in the text didn’t apply to Ha’s situation? What were some of the traumatic events mentioned in this section? Which of these, if any, did Ha go through?</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p:txBody>
      </p:sp>
    </p:spTree>
    <p:extLst>
      <p:ext uri="{BB962C8B-B14F-4D97-AF65-F5344CB8AC3E}">
        <p14:creationId xmlns:p14="http://schemas.microsoft.com/office/powerpoint/2010/main" val="3979292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e0e694159_0_5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3e0e694159_0_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Adding to the Inside Out and Back Again Anchor Charts</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a:t>
            </a:r>
            <a:r>
              <a:rPr lang="en" sz="1200" b="1" i="0" u="none" strike="noStrike" cap="none" dirty="0">
                <a:solidFill>
                  <a:schemeClr val="dk1"/>
                </a:solidFill>
                <a:latin typeface="Calibri"/>
                <a:ea typeface="Calibri"/>
                <a:cs typeface="Calibri"/>
                <a:sym typeface="Calibri"/>
              </a:rPr>
              <a:t>Inside Out </a:t>
            </a:r>
            <a:r>
              <a:rPr lang="en" sz="1200" b="0" i="0" u="none" strike="noStrike" cap="none" dirty="0">
                <a:solidFill>
                  <a:schemeClr val="dk1"/>
                </a:solidFill>
                <a:latin typeface="Calibri"/>
                <a:ea typeface="Calibri"/>
                <a:cs typeface="Calibri"/>
                <a:sym typeface="Calibri"/>
              </a:rPr>
              <a:t>and </a:t>
            </a:r>
            <a:r>
              <a:rPr lang="en" sz="1200" b="1" i="0" u="none" strike="noStrike" cap="none" dirty="0">
                <a:solidFill>
                  <a:schemeClr val="dk1"/>
                </a:solidFill>
                <a:latin typeface="Calibri"/>
                <a:ea typeface="Calibri"/>
                <a:cs typeface="Calibri"/>
                <a:sym typeface="Calibri"/>
              </a:rPr>
              <a:t>Back Again anchor charts </a:t>
            </a:r>
            <a:r>
              <a:rPr lang="en" sz="1200" b="0" i="0" u="none" strike="noStrike" cap="none" dirty="0">
                <a:solidFill>
                  <a:schemeClr val="dk1"/>
                </a:solidFill>
                <a:latin typeface="Calibri"/>
                <a:ea typeface="Calibri"/>
                <a:cs typeface="Calibri"/>
                <a:sym typeface="Calibri"/>
              </a:rPr>
              <a:t>posted.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These serve as note-catchers when the class is co-constructing ideas.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some of their details from the informational text and the poem and to justify whether they think the details show turning “inside out” or “back again.”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on </a:t>
            </a:r>
            <a:r>
              <a:rPr lang="en" sz="1200" b="1" i="0" u="none" strike="noStrike" cap="none" dirty="0">
                <a:solidFill>
                  <a:schemeClr val="dk1"/>
                </a:solidFill>
                <a:latin typeface="Calibri"/>
                <a:ea typeface="Calibri"/>
                <a:cs typeface="Calibri"/>
                <a:sym typeface="Calibri"/>
              </a:rPr>
              <a:t>Inside Out </a:t>
            </a:r>
            <a:r>
              <a:rPr lang="en" sz="1200" b="0" i="0" u="none" strike="noStrike" cap="none" dirty="0">
                <a:solidFill>
                  <a:schemeClr val="dk1"/>
                </a:solidFill>
                <a:latin typeface="Calibri"/>
                <a:ea typeface="Calibri"/>
                <a:cs typeface="Calibri"/>
                <a:sym typeface="Calibri"/>
              </a:rPr>
              <a:t>or </a:t>
            </a:r>
            <a:r>
              <a:rPr lang="en" sz="1200" b="1" i="0" u="none" strike="noStrike" cap="none" dirty="0">
                <a:solidFill>
                  <a:schemeClr val="dk1"/>
                </a:solidFill>
                <a:latin typeface="Calibri"/>
                <a:ea typeface="Calibri"/>
                <a:cs typeface="Calibri"/>
                <a:sym typeface="Calibri"/>
              </a:rPr>
              <a:t>Back Again anchor charts </a:t>
            </a:r>
            <a:r>
              <a:rPr lang="en" sz="1200" b="0" i="0" u="none" strike="noStrike" cap="none" dirty="0">
                <a:solidFill>
                  <a:schemeClr val="dk1"/>
                </a:solidFill>
                <a:latin typeface="Calibri"/>
                <a:ea typeface="Calibri"/>
                <a:cs typeface="Calibri"/>
                <a:sym typeface="Calibri"/>
              </a:rPr>
              <a:t>according to student suggestions.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sharing relevant details from today’s reading of the informational text and their assigned poems.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32790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e0e694159_0_6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g3e0e694159_0_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Homework</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homework, students revisit the beginning of the novel to answer the question: “Who is Ha before she is asked to flee?” This helps prepare them for the end of unit assessment essay. In the essay’s introductory paragraph, students will be expected to describe who Ha is before she flees, to serve as a point of reference for writing about how she turns “inside out” and “back again.” </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of the rubric reviewed in yesterday’s lesson.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3971514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e0e694159_0_7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g3e0e694159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a:t>
            </a:r>
            <a:r>
              <a:rPr lang="en-US" sz="1200" b="1" i="0" u="none" strike="noStrike" cap="none" dirty="0">
                <a:solidFill>
                  <a:schemeClr val="dk1"/>
                </a:solidFill>
                <a:latin typeface="Calibri"/>
                <a:ea typeface="Calibri"/>
                <a:cs typeface="Calibri"/>
                <a:sym typeface="Calibri"/>
              </a:rPr>
              <a:t> </a:t>
            </a:r>
            <a:r>
              <a:rPr lang="en-US" sz="1200" b="1" i="0" u="none" strike="noStrike" cap="none">
                <a:solidFill>
                  <a:schemeClr val="dk1"/>
                </a:solidFill>
                <a:latin typeface="Calibri"/>
                <a:ea typeface="Calibri"/>
                <a:cs typeface="Calibri"/>
                <a:sym typeface="Calibri"/>
              </a:rPr>
              <a:t>Whole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 may instruct students to create the “Who was Ha?” chart in their structured notes or provide them a copy.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the homework assignment.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3982904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3192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9659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0024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0170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4630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585042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0e694159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e0e694159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Reread Paragraphs 2 &amp; 3 of the section “Refugee and Immigrant Children: A Comparison” in the informational text “Refugee Children in Canada:  Searching for Identity.” </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Reread these poems used in the Jigsaw: “Neighbors” (page 162), “Laugh Back” (page 147), “NOW!” (page 217) </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Continue to familiarize yourself with the </a:t>
            </a:r>
            <a:r>
              <a:rPr lang="en" sz="1200" b="1" i="0" u="none" strike="noStrike" cap="none" dirty="0">
                <a:solidFill>
                  <a:schemeClr val="dk1"/>
                </a:solidFill>
                <a:latin typeface="Calibri"/>
                <a:ea typeface="Calibri"/>
                <a:cs typeface="Calibri"/>
                <a:sym typeface="Calibri"/>
              </a:rPr>
              <a:t>NYS Grade 6-8 Expository Writing Evaluation Rubric </a:t>
            </a:r>
            <a:endParaRPr b="1"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Reread pgs. 1-7 from </a:t>
            </a:r>
            <a:r>
              <a:rPr lang="en" sz="1200" b="0" i="1" u="none" strike="noStrike" cap="none" dirty="0">
                <a:solidFill>
                  <a:schemeClr val="dk1"/>
                </a:solidFill>
                <a:latin typeface="Calibri"/>
                <a:ea typeface="Calibri"/>
                <a:cs typeface="Calibri"/>
                <a:sym typeface="Calibri"/>
              </a:rPr>
              <a:t>Inside Out and Back Again </a:t>
            </a:r>
            <a:r>
              <a:rPr lang="en" sz="1200" b="0" i="0" u="none" strike="noStrike" cap="none" dirty="0">
                <a:solidFill>
                  <a:schemeClr val="dk1"/>
                </a:solidFill>
                <a:latin typeface="Calibri"/>
                <a:ea typeface="Calibri"/>
                <a:cs typeface="Calibri"/>
                <a:sym typeface="Calibri"/>
              </a:rPr>
              <a:t>(tonight’s homework).</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3417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0e694159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e0e694159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“Refugee and Immigrant Children: A Comparison”: Paragraphs 2 and 3 Text-Dependent Questions, Part B </a:t>
            </a:r>
            <a:r>
              <a:rPr lang="en" sz="1200" b="0" i="0" u="none" strike="noStrike" cap="none" dirty="0">
                <a:solidFill>
                  <a:schemeClr val="dk1"/>
                </a:solidFill>
                <a:latin typeface="Calibri"/>
                <a:ea typeface="Calibri"/>
                <a:cs typeface="Calibri"/>
                <a:sym typeface="Calibri"/>
              </a:rPr>
              <a:t>(one per student and one to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Homework Purpose for Reading: Who Was Ha before She Was Forced to Flee Her Home? (one per student)</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Jigsaw</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Numbered Heads </a:t>
            </a:r>
            <a:endParaRPr dirty="0"/>
          </a:p>
          <a:p>
            <a:pPr marL="15240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“Refugee and Immigrant Children: A Comparison” (from Lesson 9)</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NYS Grade 6-8 Expository Writing Evaluation Rubric </a:t>
            </a:r>
            <a:r>
              <a:rPr lang="en" sz="1200" b="0" i="0" u="none" strike="noStrike" cap="none" dirty="0">
                <a:solidFill>
                  <a:schemeClr val="dk1"/>
                </a:solidFill>
                <a:latin typeface="Calibri"/>
                <a:ea typeface="Calibri"/>
                <a:cs typeface="Calibri"/>
                <a:sym typeface="Calibri"/>
              </a:rPr>
              <a:t>(from Lesson 11; one per student and one to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and Back Again anchor charts </a:t>
            </a:r>
            <a:r>
              <a:rPr lang="en" sz="1200" b="0" i="0" u="none" strike="noStrike" cap="none" dirty="0">
                <a:solidFill>
                  <a:schemeClr val="dk1"/>
                </a:solidFill>
                <a:latin typeface="Calibri"/>
                <a:ea typeface="Calibri"/>
                <a:cs typeface="Calibri"/>
                <a:sym typeface="Calibri"/>
              </a:rPr>
              <a:t>(begun in Lesson 8)</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Prepare student pairings for this lesson. You may choose to have students continue to work with their partner assigned Lesson 10; however, if you decide to change pairings, ensure that students work with someone from a different Numbered Heads group.</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in the classroom: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Today’s learning targets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Directions for Jigsaw Part 1 (used in Lesson 10)</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a:t>
            </a:r>
            <a:r>
              <a:rPr lang="en" sz="1200" b="0" i="0" u="none" strike="noStrike" cap="none" dirty="0">
                <a:solidFill>
                  <a:schemeClr val="dk1"/>
                </a:solidFill>
                <a:latin typeface="Calibri"/>
                <a:ea typeface="Calibri"/>
                <a:cs typeface="Calibri"/>
                <a:sym typeface="Calibri"/>
              </a:rPr>
              <a:t>and </a:t>
            </a:r>
            <a:r>
              <a:rPr lang="en" sz="1200" b="1" i="0" u="none" strike="noStrike" cap="none" dirty="0">
                <a:solidFill>
                  <a:schemeClr val="dk1"/>
                </a:solidFill>
                <a:latin typeface="Calibri"/>
                <a:ea typeface="Calibri"/>
                <a:cs typeface="Calibri"/>
                <a:sym typeface="Calibri"/>
              </a:rPr>
              <a:t>Back Again </a:t>
            </a:r>
            <a:r>
              <a:rPr lang="en" sz="1200" b="0" i="0" u="none" strike="noStrike" cap="none" dirty="0">
                <a:solidFill>
                  <a:schemeClr val="dk1"/>
                </a:solidFill>
                <a:latin typeface="Calibri"/>
                <a:ea typeface="Calibri"/>
                <a:cs typeface="Calibri"/>
                <a:sym typeface="Calibri"/>
              </a:rPr>
              <a:t>anchor charts (begun in Lesson 8)</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Homework question</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3514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0e694159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e0e694159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Analyzing the Significance of the Novel’s Title</a:t>
            </a:r>
            <a:r>
              <a:rPr lang="en" sz="1200" dirty="0">
                <a:solidFill>
                  <a:schemeClr val="dk1"/>
                </a:solidFill>
                <a:latin typeface="Calibri"/>
                <a:ea typeface="Calibri"/>
                <a:cs typeface="Calibri"/>
                <a:sym typeface="Calibri"/>
              </a:rPr>
              <a:t>: Connecting the Universal Refugee Experience to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Part 2</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Share the 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15694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e0e694159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e0e694159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7348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0e694159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e0e694159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lang="en-US"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Unpacking Learning Targets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Post the learning targets for students to reference throughout the lesson to check their understanding.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 learning targets also provide a reminder to students and teachers about the intended learning behind a given lesson or activity.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learning targets from the slide aloud as students follow along silently.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that they have seen these learning targets in previous lessons, so they should be familiar with them by now.</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Continue to emphasize that now that they are eighth-graders, they are really being challenged to think about which evidence best proves their point. This is what they will have to do in college and in a broad range of careers, from law to auto mechanics to social work.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None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Discussing and clarifying the language of learning targets helps build academic vocabulary: </a:t>
            </a:r>
            <a:r>
              <a:rPr lang="en" sz="1200" i="1" u="none" strike="noStrike" cap="none" dirty="0">
                <a:solidFill>
                  <a:srgbClr val="000000"/>
                </a:solidFill>
                <a:latin typeface="Calibri"/>
                <a:ea typeface="Calibri"/>
                <a:cs typeface="Calibri"/>
                <a:sym typeface="Calibri"/>
              </a:rPr>
              <a:t>evidence, connections</a:t>
            </a:r>
            <a:r>
              <a:rPr lang="en" sz="1200" i="0" u="none" strike="noStrike" cap="none" dirty="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83676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e0e694159_0_3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3e0e694159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Class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Reread Paragraphs 2 and 3 of “Refugee and Immigrant Children: A Comparison”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and Connect to a Poem from the Novel with Text-Dependent Questions)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novel </a:t>
            </a: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as well as their article “Refugee and Immigrant Children: A Comparison.”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are several components to Work Time A. To simplify the process, it has been broken down over several slides. This is 1 of 3.</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document camera, display  the second </a:t>
            </a:r>
            <a:r>
              <a:rPr lang="en" sz="1200" dirty="0">
                <a:solidFill>
                  <a:schemeClr val="dk1"/>
                </a:solidFill>
                <a:latin typeface="Calibri"/>
                <a:ea typeface="Calibri"/>
                <a:cs typeface="Calibri"/>
                <a:sym typeface="Calibri"/>
              </a:rPr>
              <a:t>sentence</a:t>
            </a:r>
            <a:r>
              <a:rPr lang="en" sz="1200" b="0" i="0" u="none" strike="noStrike" cap="none" dirty="0">
                <a:solidFill>
                  <a:schemeClr val="dk1"/>
                </a:solidFill>
                <a:latin typeface="Calibri"/>
                <a:ea typeface="Calibri"/>
                <a:cs typeface="Calibri"/>
                <a:sym typeface="Calibri"/>
              </a:rPr>
              <a:t> from Paragraph 2 </a:t>
            </a:r>
            <a:r>
              <a:rPr lang="en" sz="1200" dirty="0">
                <a:solidFill>
                  <a:schemeClr val="dk1"/>
                </a:solidFill>
                <a:latin typeface="Calibri"/>
                <a:ea typeface="Calibri"/>
                <a:cs typeface="Calibri"/>
                <a:sym typeface="Calibri"/>
              </a:rPr>
              <a:t>o</a:t>
            </a:r>
            <a:r>
              <a:rPr lang="en" sz="1200" b="0" i="0" u="none" strike="noStrike" cap="none" dirty="0">
                <a:solidFill>
                  <a:schemeClr val="dk1"/>
                </a:solidFill>
                <a:latin typeface="Calibri"/>
                <a:ea typeface="Calibri"/>
                <a:cs typeface="Calibri"/>
                <a:sym typeface="Calibri"/>
              </a:rPr>
              <a:t>f  “Refugee and Immigrant Children: A Comparison.”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began to look closely at these same paragraphs in the previous lesson. Emphasize how important and valuable it is to reread challenging text.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second sentence in Paragraph 2.</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as students read along silently in their heads.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pair up to share their answer</a:t>
            </a:r>
            <a:r>
              <a:rPr lang="en" sz="1200" dirty="0">
                <a:solidFill>
                  <a:schemeClr val="dk1"/>
                </a:solidFill>
                <a:latin typeface="Calibri"/>
                <a:ea typeface="Calibri"/>
                <a:cs typeface="Calibri"/>
                <a:sym typeface="Calibri"/>
              </a:rPr>
              <a:t> to the question on the slide</a:t>
            </a:r>
            <a:r>
              <a:rPr lang="en" sz="1200" b="0" i="0" u="none" strike="noStrike" cap="none" dirty="0">
                <a:solidFill>
                  <a:schemeClr val="dk1"/>
                </a:solidFill>
                <a:latin typeface="Calibri"/>
                <a:ea typeface="Calibri"/>
                <a:cs typeface="Calibri"/>
                <a:sym typeface="Calibri"/>
              </a:rPr>
              <a:t> with someone else.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some volunteers to share their answers with the whole group.</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mention factors such as: Ha’s young age (age at arrival), her new friends Pem and Steven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the support of Miss Washington and the “Cowboy” (reception by the host community), her strong will/stubbornness (individual resiliency), her relationship with her mother and brothers (family background).</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definitions of the difficult vocabulary from this excerpt: </a:t>
            </a:r>
            <a:r>
              <a:rPr lang="en" sz="1200" b="0" i="1" u="none" strike="noStrike" cap="none" dirty="0">
                <a:solidFill>
                  <a:schemeClr val="dk1"/>
                </a:solidFill>
                <a:latin typeface="Calibri"/>
                <a:ea typeface="Calibri"/>
                <a:cs typeface="Calibri"/>
                <a:sym typeface="Calibri"/>
              </a:rPr>
              <a:t>severity, traumatic, resiliency, reception.</a:t>
            </a:r>
            <a:endParaRPr dirty="0"/>
          </a:p>
        </p:txBody>
      </p:sp>
    </p:spTree>
    <p:extLst>
      <p:ext uri="{BB962C8B-B14F-4D97-AF65-F5344CB8AC3E}">
        <p14:creationId xmlns:p14="http://schemas.microsoft.com/office/powerpoint/2010/main" val="4129428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e0e694159_0_3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g3e0e694159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Reread Paragraphs 2 and 3 of “Refugee and Immigrant Children: A Comparison”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and Connect to a Poem from the Novel with Text-Dependent Questions)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Work Time A Slide 2 of 3.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Prior to beginning the work time, inform students of their pairings and have them transition to sit with their partner.</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the directions for student reference.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a:t>
            </a:r>
            <a:r>
              <a:rPr lang="en" sz="1200" b="1" i="0" u="none" strike="noStrike" cap="none" dirty="0">
                <a:solidFill>
                  <a:schemeClr val="dk1"/>
                </a:solidFill>
                <a:latin typeface="Calibri"/>
                <a:ea typeface="Calibri"/>
                <a:cs typeface="Calibri"/>
                <a:sym typeface="Calibri"/>
              </a:rPr>
              <a:t>“Refugee and Immigrant Children: A Comparison”: Paragraphs 2 and 3 Text-Dependent Questions, Part B. </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“Just like we did a few lessons ago, we are going to use these questions to dig deeper into Paragraphs 2 &amp; 3 of “Refugee and Immigrant Children: A Comparison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to better understand the process of adaptation faced by refugee and immigrant children. You are going to relate challenges faced by the real-life children to Ha’s experiences when she arrives in Alabama.”</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they’ll be working with their partner and each pair will be assigned one poem from the novel to connect to the real-life refugee experiences in “Refugee and Immigrant Children: A Comparison.”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question sheet.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and distinguish the two columns in which students are to record answers: </a:t>
            </a:r>
            <a:r>
              <a:rPr lang="en" sz="1200" i="1" u="none" strike="noStrike" cap="none" dirty="0">
                <a:solidFill>
                  <a:schemeClr val="dk1"/>
                </a:solidFill>
                <a:latin typeface="Calibri"/>
                <a:ea typeface="Calibri"/>
                <a:cs typeface="Calibri"/>
                <a:sym typeface="Calibri"/>
              </a:rPr>
              <a:t>Notes</a:t>
            </a:r>
            <a:r>
              <a:rPr lang="en" sz="1200" i="0" u="none" strike="noStrike" cap="none" dirty="0">
                <a:solidFill>
                  <a:schemeClr val="dk1"/>
                </a:solidFill>
                <a:latin typeface="Calibri"/>
                <a:ea typeface="Calibri"/>
                <a:cs typeface="Calibri"/>
                <a:sym typeface="Calibri"/>
              </a:rPr>
              <a:t> column is for answers from the informational text and </a:t>
            </a:r>
            <a:r>
              <a:rPr lang="en" sz="1200" i="1" u="none" strike="noStrike" cap="none" dirty="0">
                <a:solidFill>
                  <a:schemeClr val="dk1"/>
                </a:solidFill>
                <a:latin typeface="Calibri"/>
                <a:ea typeface="Calibri"/>
                <a:cs typeface="Calibri"/>
                <a:sym typeface="Calibri"/>
              </a:rPr>
              <a:t>Connections</a:t>
            </a:r>
            <a:r>
              <a:rPr lang="en" sz="1200" i="0" u="none" strike="noStrike" cap="none" dirty="0">
                <a:solidFill>
                  <a:schemeClr val="dk1"/>
                </a:solidFill>
                <a:latin typeface="Calibri"/>
                <a:ea typeface="Calibri"/>
                <a:cs typeface="Calibri"/>
                <a:sym typeface="Calibri"/>
              </a:rPr>
              <a:t> is for details from their assigned poem.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Post and read the directions 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ignore the synthesis questions at the bottom of the form for now; they will come back to this in the second part of the Jigsaw.</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the instructions.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partnering ELLs who speak the same home language when discussion of complex content is required. This allows students to have more meaningful discussions and to clarify points in their native language.</a:t>
            </a:r>
            <a:endParaRPr sz="1200" dirty="0"/>
          </a:p>
        </p:txBody>
      </p:sp>
    </p:spTree>
    <p:extLst>
      <p:ext uri="{BB962C8B-B14F-4D97-AF65-F5344CB8AC3E}">
        <p14:creationId xmlns:p14="http://schemas.microsoft.com/office/powerpoint/2010/main" val="2970264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e0e694159_0_4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3e0e694159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15-18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Pairs Reread Paragraphs 2 &amp; 3 of “Refugee and Immigrant Children: A Comparison” and Connect to a Poem from the Novel with Text-Dependent Questions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Work Time A Slide 3 of 3.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portion of the lesson uses the same protocol and structure as Lesson 10, so students should feel comfortable with the process and expectations.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far as possible, ensure that there is at least one student in each Numbered Heads group working on each of the poems, so that when they come back into their groups, they will have a range of poems to discuss.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they’ll need the resources pictured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Assign each pair just one of these three poems: </a:t>
            </a:r>
            <a:r>
              <a:rPr lang="en" sz="1200" b="0" i="1" u="none" strike="noStrike" cap="none" dirty="0">
                <a:solidFill>
                  <a:schemeClr val="dk1"/>
                </a:solidFill>
                <a:latin typeface="Calibri"/>
                <a:ea typeface="Calibri"/>
                <a:cs typeface="Calibri"/>
                <a:sym typeface="Calibri"/>
              </a:rPr>
              <a:t>“Neighbors” (page 162), “Laugh Back” (page 147), “NOW!” (page 217)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Instruct students to begin the Jigsaw activity following the protocol instructions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First read the second and third paragraphs, think, discuss, and write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Then, read </a:t>
            </a:r>
            <a:r>
              <a:rPr lang="en-US" sz="1200" i="1" dirty="0">
                <a:solidFill>
                  <a:schemeClr val="dk1"/>
                </a:solidFill>
                <a:latin typeface="Calibri"/>
                <a:ea typeface="Calibri"/>
                <a:cs typeface="Calibri"/>
                <a:sym typeface="Calibri"/>
              </a:rPr>
              <a:t>your </a:t>
            </a:r>
            <a:r>
              <a:rPr lang="en" sz="1200" i="1" dirty="0">
                <a:solidFill>
                  <a:schemeClr val="dk1"/>
                </a:solidFill>
                <a:latin typeface="Calibri"/>
                <a:ea typeface="Calibri"/>
                <a:cs typeface="Calibri"/>
                <a:sym typeface="Calibri"/>
              </a:rPr>
              <a:t>assigned poem independently, think, discuss, and write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them to the posted instructions as needed.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assist students in rereading the second and third paragraphs of the informational text, reading the poem they have been assigned, and identifying details from the poem that are evidence of similar challenges to those faced by the refugees and immigrants.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 As students work, ask probing questions as needed:</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“Which factors affect how successfully refugee and immigrant children adapt?”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evidence of those factors can you find experienced by Ha in your poem?”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strongest evidence of those challenges that you can find in your poem?”</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1: Notes: Severity-how bad something is, Traumatic events-scary, shocking, or dangerous experiences, Severity of Traumatic Events- the seriousness of the terrible experience. Connections: “Neighbors” describes how Ha’s home was vandalized by eggs and a brick was thrown through their window. In, “Laugh Back,” Pink Boy yells at Ha.</a:t>
            </a:r>
            <a:endParaRPr i="0" u="none"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2: Notes: Reception by the host community refers to the treatment that they receive in their new home. Connections: In “Neighbors,” Ha is introduced to Miss Washington who is kind and welcoming. In “Now!” the butcher ignores Mother and won’t take her order.</a:t>
            </a:r>
            <a:endParaRPr i="0" u="none"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3: Notes: Individual resiliency refers to a person’s ability to overcome or bounce back. Connections: Ha is determined to learn the language in order to “laugh back” at Pink Boy. Mother doesn’t give up, and insists that the butcher give them the meat, Now!</a:t>
            </a:r>
            <a:endParaRPr i="0" u="none"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4: Notes: There are many things that contribute to how well a refugee adapts to their new environment. </a:t>
            </a:r>
            <a:endParaRPr i="0" u="none"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5: Notes: Factor’s are a child’s age, the bad things that happened to them, how they are treated in their new home, and how resilient they are. Connections: Students should note many of these factors relate to Ha.</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struggle to read complex texts, consider previewing these vocabulary words from the informational text: </a:t>
            </a:r>
            <a:r>
              <a:rPr lang="en" sz="1200" b="0" i="1" u="none" strike="noStrike" cap="none" dirty="0">
                <a:solidFill>
                  <a:schemeClr val="dk1"/>
                </a:solidFill>
                <a:latin typeface="Calibri"/>
                <a:ea typeface="Calibri"/>
                <a:cs typeface="Calibri"/>
                <a:sym typeface="Calibri"/>
              </a:rPr>
              <a:t>society, settlement, crucial, integrate, characteristics, and torture.</a:t>
            </a:r>
            <a:r>
              <a:rPr lang="en" sz="1200" b="0" i="0" u="none" strike="noStrike" cap="none" dirty="0">
                <a:solidFill>
                  <a:schemeClr val="dk1"/>
                </a:solidFill>
                <a:latin typeface="Calibri"/>
                <a:ea typeface="Calibri"/>
                <a:cs typeface="Calibri"/>
                <a:sym typeface="Calibri"/>
              </a:rPr>
              <a:t> If you select additional words to preview, focus on those whose meaning may be difficult to determine using context clues from the text. It is important for students to practice using context clues to determine word meaning so that they become more proficient readers.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vocabulary from the poems may need to be discussed: “Neighbors”:</a:t>
            </a:r>
            <a:r>
              <a:rPr lang="en" sz="1200" b="0" i="1" u="none" strike="noStrike" cap="none" dirty="0">
                <a:solidFill>
                  <a:schemeClr val="dk1"/>
                </a:solidFill>
                <a:latin typeface="Calibri"/>
                <a:ea typeface="Calibri"/>
                <a:cs typeface="Calibri"/>
                <a:sym typeface="Calibri"/>
              </a:rPr>
              <a:t> hogwash, puckering, widow, volunteers; </a:t>
            </a:r>
            <a:r>
              <a:rPr lang="en" sz="1200" b="0" i="0" u="none" strike="noStrike" cap="none" dirty="0">
                <a:solidFill>
                  <a:schemeClr val="dk1"/>
                </a:solidFill>
                <a:latin typeface="Calibri"/>
                <a:ea typeface="Calibri"/>
                <a:cs typeface="Calibri"/>
                <a:sym typeface="Calibri"/>
              </a:rPr>
              <a:t>“NOW!”: </a:t>
            </a:r>
            <a:r>
              <a:rPr lang="en" sz="1200" b="0" i="1" u="none" strike="noStrike" cap="none" dirty="0">
                <a:solidFill>
                  <a:schemeClr val="dk1"/>
                </a:solidFill>
                <a:latin typeface="Calibri"/>
                <a:ea typeface="Calibri"/>
                <a:cs typeface="Calibri"/>
                <a:sym typeface="Calibri"/>
              </a:rPr>
              <a:t>butcher, motions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0372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8373506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222694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C362954-335D-484E-8283-837AB3F4BA50}"/>
              </a:ext>
            </a:extLst>
          </p:cNvPr>
          <p:cNvPicPr>
            <a:picLocks noChangeAspect="1"/>
          </p:cNvPicPr>
          <p:nvPr userDrawn="1"/>
        </p:nvPicPr>
        <p:blipFill>
          <a:blip r:embed="rId13"/>
          <a:stretch>
            <a:fillRect/>
          </a:stretch>
        </p:blipFill>
        <p:spPr>
          <a:xfrm>
            <a:off x="8328212" y="5008284"/>
            <a:ext cx="762000" cy="142875"/>
          </a:xfrm>
          <a:prstGeom prst="rect">
            <a:avLst/>
          </a:prstGeom>
        </p:spPr>
      </p:pic>
      <p:pic>
        <p:nvPicPr>
          <p:cNvPr id="5" name="Picture 4">
            <a:extLst>
              <a:ext uri="{FF2B5EF4-FFF2-40B4-BE49-F238E27FC236}">
                <a16:creationId xmlns:a16="http://schemas.microsoft.com/office/drawing/2014/main" id="{DB747076-F7D7-4DFB-930B-F6839C21F419}"/>
              </a:ext>
            </a:extLst>
          </p:cNvPr>
          <p:cNvPicPr>
            <a:picLocks noChangeAspect="1"/>
          </p:cNvPicPr>
          <p:nvPr userDrawn="1"/>
        </p:nvPicPr>
        <p:blipFill>
          <a:blip r:embed="rId14"/>
          <a:stretch>
            <a:fillRect/>
          </a:stretch>
        </p:blipFill>
        <p:spPr>
          <a:xfrm>
            <a:off x="4297650" y="4676215"/>
            <a:ext cx="548700" cy="457250"/>
          </a:xfrm>
          <a:prstGeom prst="rect">
            <a:avLst/>
          </a:prstGeom>
        </p:spPr>
      </p:pic>
      <p:pic>
        <p:nvPicPr>
          <p:cNvPr id="10" name="Picture 9">
            <a:extLst>
              <a:ext uri="{FF2B5EF4-FFF2-40B4-BE49-F238E27FC236}">
                <a16:creationId xmlns:a16="http://schemas.microsoft.com/office/drawing/2014/main" id="{81C396E9-1814-40C1-8883-F1B8AE0C3665}"/>
              </a:ext>
            </a:extLst>
          </p:cNvPr>
          <p:cNvPicPr>
            <a:picLocks noChangeAspect="1"/>
          </p:cNvPicPr>
          <p:nvPr userDrawn="1"/>
        </p:nvPicPr>
        <p:blipFill>
          <a:blip r:embed="rId15"/>
          <a:stretch>
            <a:fillRect/>
          </a:stretch>
        </p:blipFill>
        <p:spPr>
          <a:xfrm>
            <a:off x="4568" y="4627448"/>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401C494-B5C5-459F-9FB4-EFC0884FE510}"/>
              </a:ext>
            </a:extLst>
          </p:cNvPr>
          <p:cNvPicPr>
            <a:picLocks noChangeAspect="1"/>
          </p:cNvPicPr>
          <p:nvPr userDrawn="1"/>
        </p:nvPicPr>
        <p:blipFill>
          <a:blip r:embed="rId15"/>
          <a:stretch>
            <a:fillRect/>
          </a:stretch>
        </p:blipFill>
        <p:spPr>
          <a:xfrm>
            <a:off x="68782" y="4572267"/>
            <a:ext cx="1207113" cy="554784"/>
          </a:xfrm>
          <a:prstGeom prst="rect">
            <a:avLst/>
          </a:prstGeom>
        </p:spPr>
      </p:pic>
      <p:pic>
        <p:nvPicPr>
          <p:cNvPr id="5" name="Picture 4">
            <a:extLst>
              <a:ext uri="{FF2B5EF4-FFF2-40B4-BE49-F238E27FC236}">
                <a16:creationId xmlns:a16="http://schemas.microsoft.com/office/drawing/2014/main" id="{DC84E1B2-11A4-400A-B2A9-AD2832DE2392}"/>
              </a:ext>
            </a:extLst>
          </p:cNvPr>
          <p:cNvPicPr>
            <a:picLocks noChangeAspect="1"/>
          </p:cNvPicPr>
          <p:nvPr userDrawn="1"/>
        </p:nvPicPr>
        <p:blipFill>
          <a:blip r:embed="rId16"/>
          <a:stretch>
            <a:fillRect/>
          </a:stretch>
        </p:blipFill>
        <p:spPr>
          <a:xfrm>
            <a:off x="4173967" y="4444092"/>
            <a:ext cx="796066" cy="663388"/>
          </a:xfrm>
          <a:prstGeom prst="rect">
            <a:avLst/>
          </a:prstGeom>
        </p:spPr>
      </p:pic>
      <p:pic>
        <p:nvPicPr>
          <p:cNvPr id="7" name="Picture 6">
            <a:extLst>
              <a:ext uri="{FF2B5EF4-FFF2-40B4-BE49-F238E27FC236}">
                <a16:creationId xmlns:a16="http://schemas.microsoft.com/office/drawing/2014/main" id="{C8E53ADB-27DD-4CA8-B1FD-F09F5FAE7FBA}"/>
              </a:ext>
            </a:extLst>
          </p:cNvPr>
          <p:cNvPicPr>
            <a:picLocks noChangeAspect="1"/>
          </p:cNvPicPr>
          <p:nvPr userDrawn="1"/>
        </p:nvPicPr>
        <p:blipFill>
          <a:blip r:embed="rId17"/>
          <a:stretch>
            <a:fillRect/>
          </a:stretch>
        </p:blipFill>
        <p:spPr>
          <a:xfrm>
            <a:off x="8313218" y="4913942"/>
            <a:ext cx="762000" cy="142875"/>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396711"/>
            <a:ext cx="8520600" cy="3746789"/>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50-70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dirty="0">
                <a:solidFill>
                  <a:schemeClr val="dk1"/>
                </a:solidFill>
                <a:latin typeface="Century Gothic"/>
                <a:ea typeface="Century Gothic"/>
                <a:cs typeface="Century Gothic"/>
                <a:sym typeface="Century Gothic"/>
              </a:rPr>
              <a:t>In this lesson, students will continue their work with “Refugee and Immigrant Children: A Comparison.”  This lesson follows the pattern of Lesson 10. Today</a:t>
            </a:r>
            <a:r>
              <a:rPr lang="en" dirty="0">
                <a:solidFill>
                  <a:schemeClr val="dk1"/>
                </a:solidFill>
              </a:rPr>
              <a:t> </a:t>
            </a:r>
            <a:r>
              <a:rPr lang="en-US" dirty="0">
                <a:solidFill>
                  <a:schemeClr val="dk1"/>
                </a:solidFill>
              </a:rPr>
              <a:t>s</a:t>
            </a:r>
            <a:r>
              <a:rPr lang="en" dirty="0">
                <a:solidFill>
                  <a:schemeClr val="dk1"/>
                </a:solidFill>
              </a:rPr>
              <a:t>tudents will</a:t>
            </a:r>
            <a:r>
              <a:rPr lang="en" sz="1800" b="0" i="0" u="none" strike="noStrike" cap="none" dirty="0">
                <a:solidFill>
                  <a:schemeClr val="dk1"/>
                </a:solidFill>
                <a:latin typeface="Century Gothic"/>
                <a:ea typeface="Century Gothic"/>
                <a:cs typeface="Century Gothic"/>
                <a:sym typeface="Century Gothic"/>
              </a:rPr>
              <a:t> focus on identifying details from paragraphs 2 and 3 that relate directly to poems in the novel, connecting real-life refugees’ experiences to Ha’s. </a:t>
            </a:r>
            <a:br>
              <a:rPr lang="en" sz="1800" b="0" i="0" u="none" strike="noStrike" cap="none" dirty="0">
                <a:solidFill>
                  <a:schemeClr val="dk1"/>
                </a:solidFill>
                <a:latin typeface="Century Gothic"/>
                <a:ea typeface="Century Gothic"/>
                <a:cs typeface="Century Gothic"/>
                <a:sym typeface="Century Gothic"/>
              </a:rPr>
            </a:b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r>
              <a:rPr lang="en-US" sz="1800" b="0" i="0" u="none" strike="noStrike" cap="none" dirty="0">
                <a:solidFill>
                  <a:schemeClr val="dk1"/>
                </a:solidFill>
                <a:latin typeface="Century Gothic"/>
                <a:ea typeface="Century Gothic"/>
                <a:cs typeface="Century Gothic"/>
                <a:sym typeface="Century Gothic"/>
              </a:rPr>
              <a:t>:</a:t>
            </a:r>
            <a:endParaRPr dirty="0"/>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use the strongest evidence from the novel and from the informational text to support my answers to questions.</a:t>
            </a:r>
            <a:br>
              <a:rPr lang="en" sz="1800" b="0" i="0" u="none" strike="noStrike" cap="none" dirty="0">
                <a:solidFill>
                  <a:schemeClr val="dk1"/>
                </a:solidFill>
                <a:latin typeface="Century Gothic"/>
                <a:ea typeface="Century Gothic"/>
                <a:cs typeface="Century Gothic"/>
                <a:sym typeface="Century Gothic"/>
              </a:rPr>
            </a:br>
            <a:endParaRPr dirty="0">
              <a:solidFill>
                <a:schemeClr val="dk1"/>
              </a:solidFill>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make connections between evidence of the universal refugee experience and the title of the novel </a:t>
            </a:r>
            <a:r>
              <a:rPr lang="en" sz="1800" b="0" i="1" u="none" strike="noStrike" cap="none" dirty="0">
                <a:solidFill>
                  <a:schemeClr val="dk1"/>
                </a:solidFill>
                <a:latin typeface="Century Gothic"/>
                <a:ea typeface="Century Gothic"/>
                <a:cs typeface="Century Gothic"/>
                <a:sym typeface="Century Gothic"/>
              </a:rPr>
              <a:t>Inside Out &amp; Back Again</a:t>
            </a:r>
            <a:r>
              <a:rPr lang="en" sz="1400" b="0" i="0" u="none" strike="noStrike" cap="none" dirty="0">
                <a:solidFill>
                  <a:schemeClr val="dk1"/>
                </a:solidFill>
                <a:latin typeface="Century Gothic"/>
                <a:ea typeface="Century Gothic"/>
                <a:cs typeface="Century Gothic"/>
                <a:sym typeface="Century Gothic"/>
              </a:rPr>
              <a:t>. </a:t>
            </a:r>
            <a:endParaRPr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Discuss Our Evidence</a:t>
            </a:r>
            <a:endParaRPr sz="3400" b="0" i="0" u="none" strike="noStrike" cap="none" dirty="0">
              <a:solidFill>
                <a:schemeClr val="dk1"/>
              </a:solidFill>
              <a:latin typeface="Century Gothic"/>
              <a:ea typeface="Century Gothic"/>
              <a:cs typeface="Century Gothic"/>
              <a:sym typeface="Century Gothic"/>
            </a:endParaRPr>
          </a:p>
        </p:txBody>
      </p:sp>
      <p:sp>
        <p:nvSpPr>
          <p:cNvPr id="236" name="Google Shape;236;p46"/>
          <p:cNvSpPr txBox="1">
            <a:spLocks noGrp="1"/>
          </p:cNvSpPr>
          <p:nvPr>
            <p:ph type="body" idx="1"/>
          </p:nvPr>
        </p:nvSpPr>
        <p:spPr>
          <a:xfrm>
            <a:off x="311700" y="1336862"/>
            <a:ext cx="8520600" cy="2763900"/>
          </a:xfrm>
          <a:prstGeom prst="rect">
            <a:avLst/>
          </a:prstGeom>
          <a:noFill/>
          <a:ln>
            <a:noFill/>
          </a:ln>
        </p:spPr>
        <p:txBody>
          <a:bodyPr spcFirstLastPara="1" wrap="square" lIns="91425" tIns="91425" rIns="91425" bIns="91425" anchor="t" anchorCtr="0">
            <a:noAutofit/>
          </a:bodyPr>
          <a:lstStyle/>
          <a:p>
            <a:pPr marL="3429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Share your answers to the questions </a:t>
            </a:r>
            <a:br>
              <a:rPr lang="en" sz="2400" b="0" i="0" u="none" strike="noStrike" cap="none">
                <a:solidFill>
                  <a:srgbClr val="000000"/>
                </a:solidFill>
                <a:latin typeface="Century Gothic"/>
                <a:ea typeface="Century Gothic"/>
                <a:cs typeface="Century Gothic"/>
                <a:sym typeface="Century Gothic"/>
              </a:rPr>
            </a:br>
            <a:r>
              <a:rPr lang="en" sz="2400" b="0" i="0" u="none" strike="noStrike" cap="none">
                <a:solidFill>
                  <a:srgbClr val="000000"/>
                </a:solidFill>
                <a:latin typeface="Century Gothic"/>
                <a:ea typeface="Century Gothic"/>
                <a:cs typeface="Century Gothic"/>
                <a:sym typeface="Century Gothic"/>
              </a:rPr>
              <a:t>with your groupmates.</a:t>
            </a:r>
            <a:endParaRPr sz="2400"/>
          </a:p>
          <a:p>
            <a:pPr marL="3429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Listen to their responses from their assigned poem.</a:t>
            </a:r>
            <a:endParaRPr sz="2400"/>
          </a:p>
          <a:p>
            <a:pPr marL="3429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Record new evidence on your own handout.</a:t>
            </a:r>
            <a:endParaRPr sz="2400"/>
          </a:p>
          <a:p>
            <a:pPr marL="342900" marR="0" lvl="0" indent="-22860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8855" y="4338245"/>
            <a:ext cx="679009" cy="67900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162" y="4406286"/>
            <a:ext cx="542925" cy="542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3" name="Google Shape;243;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Add to Our Anchor Charts</a:t>
            </a:r>
            <a:endParaRPr sz="3400" dirty="0"/>
          </a:p>
        </p:txBody>
      </p:sp>
      <p:pic>
        <p:nvPicPr>
          <p:cNvPr id="244" name="Google Shape;244;p47"/>
          <p:cNvPicPr preferRelativeResize="0"/>
          <p:nvPr/>
        </p:nvPicPr>
        <p:blipFill>
          <a:blip r:embed="rId3">
            <a:alphaModFix/>
          </a:blip>
          <a:stretch>
            <a:fillRect/>
          </a:stretch>
        </p:blipFill>
        <p:spPr>
          <a:xfrm>
            <a:off x="1042324" y="1109510"/>
            <a:ext cx="2742623" cy="3714124"/>
          </a:xfrm>
          <a:prstGeom prst="rect">
            <a:avLst/>
          </a:prstGeom>
          <a:noFill/>
          <a:ln>
            <a:noFill/>
          </a:ln>
        </p:spPr>
      </p:pic>
      <p:pic>
        <p:nvPicPr>
          <p:cNvPr id="245" name="Google Shape;245;p47"/>
          <p:cNvPicPr preferRelativeResize="0"/>
          <p:nvPr/>
        </p:nvPicPr>
        <p:blipFill>
          <a:blip r:embed="rId4">
            <a:alphaModFix/>
          </a:blip>
          <a:stretch>
            <a:fillRect/>
          </a:stretch>
        </p:blipFill>
        <p:spPr>
          <a:xfrm>
            <a:off x="4359000" y="1109500"/>
            <a:ext cx="2684713" cy="3640410"/>
          </a:xfrm>
          <a:prstGeom prst="rect">
            <a:avLst/>
          </a:prstGeom>
          <a:noFill/>
          <a:ln>
            <a:noFill/>
          </a:ln>
        </p:spPr>
      </p:pic>
      <p:pic>
        <p:nvPicPr>
          <p:cNvPr id="6"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Previewing the Essay</a:t>
            </a:r>
            <a:endParaRPr b="0" i="0" u="none" strike="noStrike" cap="none" dirty="0">
              <a:solidFill>
                <a:schemeClr val="dk1"/>
              </a:solidFill>
              <a:latin typeface="Century Gothic"/>
              <a:ea typeface="Century Gothic"/>
              <a:cs typeface="Century Gothic"/>
              <a:sym typeface="Century Gothic"/>
            </a:endParaRPr>
          </a:p>
        </p:txBody>
      </p:sp>
      <p:sp>
        <p:nvSpPr>
          <p:cNvPr id="251" name="Google Shape;251;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Remember that for the end of unit assessment, you are going to be writing about how the novel’s title, </a:t>
            </a:r>
            <a:r>
              <a:rPr lang="en" sz="2200" b="0" i="1" u="none" strike="noStrike" cap="none" dirty="0">
                <a:solidFill>
                  <a:srgbClr val="000000"/>
                </a:solidFill>
                <a:latin typeface="Century Gothic"/>
                <a:ea typeface="Century Gothic"/>
                <a:cs typeface="Century Gothic"/>
                <a:sym typeface="Century Gothic"/>
              </a:rPr>
              <a:t>Inside Out &amp; Back Again,</a:t>
            </a:r>
            <a:r>
              <a:rPr lang="en" sz="2200" b="0" i="0" u="none" strike="noStrike" cap="none" dirty="0">
                <a:solidFill>
                  <a:srgbClr val="000000"/>
                </a:solidFill>
                <a:latin typeface="Century Gothic"/>
                <a:ea typeface="Century Gothic"/>
                <a:cs typeface="Century Gothic"/>
                <a:sym typeface="Century Gothic"/>
              </a:rPr>
              <a:t> relates to the universal refugee experience of </a:t>
            </a:r>
            <a:r>
              <a:rPr lang="en" sz="2200" b="1" i="0" u="none" strike="noStrike" cap="none" dirty="0">
                <a:solidFill>
                  <a:srgbClr val="000000"/>
                </a:solidFill>
                <a:latin typeface="Century Gothic"/>
                <a:ea typeface="Century Gothic"/>
                <a:cs typeface="Century Gothic"/>
                <a:sym typeface="Century Gothic"/>
              </a:rPr>
              <a:t>fleeing</a:t>
            </a:r>
            <a:r>
              <a:rPr lang="en" sz="2200" b="0" i="0" u="none" strike="noStrike" cap="none" dirty="0">
                <a:solidFill>
                  <a:srgbClr val="000000"/>
                </a:solidFill>
                <a:latin typeface="Century Gothic"/>
                <a:ea typeface="Century Gothic"/>
                <a:cs typeface="Century Gothic"/>
                <a:sym typeface="Century Gothic"/>
              </a:rPr>
              <a:t> and </a:t>
            </a:r>
            <a:r>
              <a:rPr lang="en" sz="2200" b="1" i="0" u="none" strike="noStrike" cap="none" dirty="0">
                <a:solidFill>
                  <a:srgbClr val="000000"/>
                </a:solidFill>
                <a:latin typeface="Century Gothic"/>
                <a:ea typeface="Century Gothic"/>
                <a:cs typeface="Century Gothic"/>
                <a:sym typeface="Century Gothic"/>
              </a:rPr>
              <a:t>finding</a:t>
            </a:r>
            <a:r>
              <a:rPr lang="en" sz="2200" b="0" i="0" u="none" strike="noStrike" cap="none" dirty="0">
                <a:solidFill>
                  <a:srgbClr val="000000"/>
                </a:solidFill>
                <a:latin typeface="Century Gothic"/>
                <a:ea typeface="Century Gothic"/>
                <a:cs typeface="Century Gothic"/>
                <a:sym typeface="Century Gothic"/>
              </a:rPr>
              <a:t> home, using Ha as an example.</a:t>
            </a:r>
            <a:br>
              <a:rPr lang="en" sz="2200" b="0" i="0" u="none" strike="noStrike" cap="none" dirty="0">
                <a:solidFill>
                  <a:srgbClr val="000000"/>
                </a:solidFill>
                <a:latin typeface="Century Gothic"/>
                <a:ea typeface="Century Gothic"/>
                <a:cs typeface="Century Gothic"/>
                <a:sym typeface="Century Gothic"/>
              </a:rPr>
            </a:b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Homework</a:t>
            </a:r>
            <a:endParaRPr b="0" i="0" u="none" strike="noStrike" cap="none" dirty="0">
              <a:solidFill>
                <a:schemeClr val="dk1"/>
              </a:solidFill>
              <a:latin typeface="Century Gothic"/>
              <a:ea typeface="Century Gothic"/>
              <a:cs typeface="Century Gothic"/>
              <a:sym typeface="Century Gothic"/>
            </a:endParaRPr>
          </a:p>
        </p:txBody>
      </p:sp>
      <p:sp>
        <p:nvSpPr>
          <p:cNvPr id="258" name="Google Shape;258;p4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In order to describe how Ha turns                                                 </a:t>
            </a:r>
            <a:r>
              <a:rPr lang="en" sz="2000" b="1" i="0" u="none" strike="noStrike" cap="none" dirty="0">
                <a:solidFill>
                  <a:srgbClr val="000000"/>
                </a:solidFill>
                <a:latin typeface="Century Gothic"/>
                <a:ea typeface="Century Gothic"/>
                <a:cs typeface="Century Gothic"/>
                <a:sym typeface="Century Gothic"/>
              </a:rPr>
              <a:t>“inside out” </a:t>
            </a:r>
            <a:r>
              <a:rPr lang="en" sz="2000" b="0" i="0" u="none" strike="noStrike" cap="none" dirty="0">
                <a:solidFill>
                  <a:srgbClr val="000000"/>
                </a:solidFill>
                <a:latin typeface="Century Gothic"/>
                <a:ea typeface="Century Gothic"/>
                <a:cs typeface="Century Gothic"/>
                <a:sym typeface="Century Gothic"/>
              </a:rPr>
              <a:t>and </a:t>
            </a:r>
            <a:r>
              <a:rPr lang="en" sz="2000" b="1" i="0" u="none" strike="noStrike" cap="none" dirty="0">
                <a:solidFill>
                  <a:srgbClr val="000000"/>
                </a:solidFill>
                <a:latin typeface="Century Gothic"/>
                <a:ea typeface="Century Gothic"/>
                <a:cs typeface="Century Gothic"/>
                <a:sym typeface="Century Gothic"/>
              </a:rPr>
              <a:t>“back again</a:t>
            </a:r>
            <a:r>
              <a:rPr lang="en" sz="2000" b="0" i="0" u="none" strike="noStrike" cap="none" dirty="0">
                <a:solidFill>
                  <a:srgbClr val="000000"/>
                </a:solidFill>
                <a:latin typeface="Century Gothic"/>
                <a:ea typeface="Century Gothic"/>
                <a:cs typeface="Century Gothic"/>
                <a:sym typeface="Century Gothic"/>
              </a:rPr>
              <a:t>,” you                                                  first need to describe who she was                                                  before.</a:t>
            </a:r>
            <a:endParaRPr dirty="0"/>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Reread pages 1–17 and collect                                                           the </a:t>
            </a:r>
            <a:r>
              <a:rPr lang="en" sz="2000" b="1" i="0" strike="noStrike" cap="none" dirty="0">
                <a:solidFill>
                  <a:srgbClr val="000000"/>
                </a:solidFill>
                <a:latin typeface="Century Gothic"/>
                <a:ea typeface="Century Gothic"/>
                <a:cs typeface="Century Gothic"/>
                <a:sym typeface="Century Gothic"/>
              </a:rPr>
              <a:t>strongest evidence </a:t>
            </a:r>
            <a:r>
              <a:rPr lang="en" sz="2000" b="0" i="0" u="none" strike="noStrike" cap="none" dirty="0">
                <a:solidFill>
                  <a:srgbClr val="000000"/>
                </a:solidFill>
                <a:latin typeface="Century Gothic"/>
                <a:ea typeface="Century Gothic"/>
                <a:cs typeface="Century Gothic"/>
                <a:sym typeface="Century Gothic"/>
              </a:rPr>
              <a:t>you can                                                      find to answer this question:</a:t>
            </a:r>
            <a:endParaRPr dirty="0"/>
          </a:p>
          <a:p>
            <a:pPr marL="0" marR="0" lvl="0" indent="0" algn="l" rtl="0">
              <a:lnSpc>
                <a:spcPct val="100000"/>
              </a:lnSpc>
              <a:spcBef>
                <a:spcPts val="0"/>
              </a:spcBef>
              <a:spcAft>
                <a:spcPts val="0"/>
              </a:spcAft>
              <a:buClr>
                <a:srgbClr val="000000"/>
              </a:buClr>
              <a:buSzPts val="1800"/>
              <a:buFont typeface="Century Gothic"/>
              <a:buNone/>
            </a:pPr>
            <a:r>
              <a:rPr lang="en" sz="2000" b="0" i="1" u="none" strike="noStrike" cap="none" dirty="0">
                <a:solidFill>
                  <a:srgbClr val="000000"/>
                </a:solidFill>
                <a:latin typeface="Century Gothic"/>
                <a:ea typeface="Century Gothic"/>
                <a:cs typeface="Century Gothic"/>
                <a:sym typeface="Century Gothic"/>
              </a:rPr>
              <a:t>    “Who was Ha before she was </a:t>
            </a:r>
            <a:br>
              <a:rPr lang="en" sz="2000" b="0" i="1" u="none" strike="noStrike" cap="none" dirty="0">
                <a:solidFill>
                  <a:srgbClr val="000000"/>
                </a:solidFill>
                <a:latin typeface="Century Gothic"/>
                <a:ea typeface="Century Gothic"/>
                <a:cs typeface="Century Gothic"/>
                <a:sym typeface="Century Gothic"/>
              </a:rPr>
            </a:br>
            <a:r>
              <a:rPr lang="en" sz="2000" b="0" i="1" u="none" strike="noStrike" cap="none" dirty="0">
                <a:solidFill>
                  <a:srgbClr val="000000"/>
                </a:solidFill>
                <a:latin typeface="Century Gothic"/>
                <a:ea typeface="Century Gothic"/>
                <a:cs typeface="Century Gothic"/>
                <a:sym typeface="Century Gothic"/>
              </a:rPr>
              <a:t>     forced to flee her home?”</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260" name="Google Shape;260;p49"/>
          <p:cNvPicPr preferRelativeResize="0"/>
          <p:nvPr/>
        </p:nvPicPr>
        <p:blipFill rotWithShape="1">
          <a:blip r:embed="rId3">
            <a:alphaModFix/>
          </a:blip>
          <a:srcRect/>
          <a:stretch/>
        </p:blipFill>
        <p:spPr>
          <a:xfrm>
            <a:off x="5071047" y="1995200"/>
            <a:ext cx="3707909" cy="2814125"/>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48217"/>
            <a:ext cx="7886700" cy="62209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743200"/>
            <a:ext cx="7886700" cy="62209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DAE6FEC8-3E75-4BCC-A5B3-3CE844CE75D4}"/>
              </a:ext>
            </a:extLst>
          </p:cNvPr>
          <p:cNvPicPr>
            <a:picLocks noChangeAspect="1"/>
          </p:cNvPicPr>
          <p:nvPr/>
        </p:nvPicPr>
        <p:blipFill>
          <a:blip r:embed="rId3"/>
          <a:stretch>
            <a:fillRect/>
          </a:stretch>
        </p:blipFill>
        <p:spPr>
          <a:xfrm>
            <a:off x="3735081" y="263384"/>
            <a:ext cx="1860176" cy="854929"/>
          </a:xfrm>
          <a:prstGeom prst="rect">
            <a:avLst/>
          </a:prstGeom>
        </p:spPr>
      </p:pic>
    </p:spTree>
    <p:extLst>
      <p:ext uri="{BB962C8B-B14F-4D97-AF65-F5344CB8AC3E}">
        <p14:creationId xmlns:p14="http://schemas.microsoft.com/office/powerpoint/2010/main" val="794147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898813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912986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75295638-813B-4A61-9F85-43F31ED83B29}"/>
              </a:ext>
            </a:extLst>
          </p:cNvPr>
          <p:cNvPicPr>
            <a:picLocks noChangeAspect="1"/>
          </p:cNvPicPr>
          <p:nvPr/>
        </p:nvPicPr>
        <p:blipFill>
          <a:blip r:embed="rId3"/>
          <a:stretch>
            <a:fillRect/>
          </a:stretch>
        </p:blipFill>
        <p:spPr>
          <a:xfrm>
            <a:off x="8303741" y="4413082"/>
            <a:ext cx="628485" cy="628485"/>
          </a:xfrm>
          <a:prstGeom prst="rect">
            <a:avLst/>
          </a:prstGeom>
        </p:spPr>
      </p:pic>
    </p:spTree>
    <p:extLst>
      <p:ext uri="{BB962C8B-B14F-4D97-AF65-F5344CB8AC3E}">
        <p14:creationId xmlns:p14="http://schemas.microsoft.com/office/powerpoint/2010/main" val="806334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773498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953845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8323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12</a:t>
            </a:r>
            <a:endParaRPr dirty="0"/>
          </a:p>
          <a:p>
            <a:pPr marL="342900" marR="0" lvl="0" indent="-298450" algn="l" rtl="0">
              <a:lnSpc>
                <a:spcPct val="90000"/>
              </a:lnSpc>
              <a:spcBef>
                <a:spcPts val="0"/>
              </a:spcBef>
              <a:spcAft>
                <a:spcPts val="0"/>
              </a:spcAft>
              <a:buClr>
                <a:schemeClr val="dk1"/>
              </a:buClr>
              <a:buSzPts val="1800"/>
              <a:buFont typeface="Century Gothic"/>
              <a:buChar char="●"/>
            </a:pPr>
            <a:r>
              <a:rPr lang="en" b="0" i="0" u="none" strike="noStrike" cap="none" dirty="0">
                <a:solidFill>
                  <a:schemeClr val="dk1"/>
                </a:solidFill>
                <a:latin typeface="Century Gothic"/>
                <a:ea typeface="Century Gothic"/>
                <a:cs typeface="Century Gothic"/>
                <a:sym typeface="Century Gothic"/>
              </a:rPr>
              <a:t>Reread Paragraphs 2 and 3 of the section “Refugee and Immigrant Children: A Comparison” </a:t>
            </a:r>
            <a:br>
              <a:rPr lang="en" b="0" i="0" u="none" strike="noStrike" cap="none" dirty="0">
                <a:solidFill>
                  <a:schemeClr val="dk1"/>
                </a:solidFill>
                <a:latin typeface="Century Gothic"/>
                <a:ea typeface="Century Gothic"/>
                <a:cs typeface="Century Gothic"/>
                <a:sym typeface="Century Gothic"/>
              </a:rPr>
            </a:br>
            <a:endParaRPr b="0" i="0" u="none" strike="noStrike" cap="none" dirty="0">
              <a:solidFill>
                <a:schemeClr val="dk1"/>
              </a:solidFill>
              <a:latin typeface="Century Gothic"/>
              <a:ea typeface="Century Gothic"/>
              <a:cs typeface="Century Gothic"/>
              <a:sym typeface="Century Gothic"/>
            </a:endParaRPr>
          </a:p>
          <a:p>
            <a:pPr marL="342900" marR="0" lvl="0" indent="-298450" algn="l" rtl="0">
              <a:lnSpc>
                <a:spcPct val="90000"/>
              </a:lnSpc>
              <a:spcBef>
                <a:spcPts val="0"/>
              </a:spcBef>
              <a:spcAft>
                <a:spcPts val="0"/>
              </a:spcAft>
              <a:buClr>
                <a:schemeClr val="dk1"/>
              </a:buClr>
              <a:buSzPts val="1800"/>
              <a:buFont typeface="Century Gothic"/>
              <a:buChar char="●"/>
            </a:pPr>
            <a:r>
              <a:rPr lang="en" b="0" i="0" u="none" strike="noStrike" cap="none" dirty="0">
                <a:solidFill>
                  <a:schemeClr val="dk1"/>
                </a:solidFill>
                <a:latin typeface="Century Gothic"/>
                <a:ea typeface="Century Gothic"/>
                <a:cs typeface="Century Gothic"/>
                <a:sym typeface="Century Gothic"/>
              </a:rPr>
              <a:t>Reread these poems used in the Jigsaw: “Neighbors” (162), “Laugh Back” (147), “NOW!” (217) </a:t>
            </a:r>
            <a:endParaRPr dirty="0"/>
          </a:p>
          <a:p>
            <a:pPr marL="0" marR="0" lvl="0" indent="0" algn="l" rtl="0">
              <a:lnSpc>
                <a:spcPct val="90000"/>
              </a:lnSpc>
              <a:spcBef>
                <a:spcPts val="0"/>
              </a:spcBef>
              <a:spcAft>
                <a:spcPts val="0"/>
              </a:spcAft>
              <a:buClr>
                <a:schemeClr val="dk1"/>
              </a:buClr>
              <a:buSzPts val="2500"/>
              <a:buFont typeface="Century Gothic"/>
              <a:buNone/>
            </a:pPr>
            <a:endParaRPr b="0" i="0" u="none" strike="noStrike" cap="none" dirty="0">
              <a:solidFill>
                <a:schemeClr val="dk1"/>
              </a:solidFill>
              <a:latin typeface="Century Gothic"/>
              <a:ea typeface="Century Gothic"/>
              <a:cs typeface="Century Gothic"/>
              <a:sym typeface="Century Gothic"/>
            </a:endParaRPr>
          </a:p>
          <a:p>
            <a:pPr marL="342900" marR="0" lvl="0" indent="-298450" algn="l" rtl="0">
              <a:lnSpc>
                <a:spcPct val="90000"/>
              </a:lnSpc>
              <a:spcBef>
                <a:spcPts val="0"/>
              </a:spcBef>
              <a:spcAft>
                <a:spcPts val="0"/>
              </a:spcAft>
              <a:buClr>
                <a:schemeClr val="dk1"/>
              </a:buClr>
              <a:buSzPts val="1800"/>
              <a:buFont typeface="Century Gothic"/>
              <a:buChar char="●"/>
            </a:pPr>
            <a:r>
              <a:rPr lang="en" b="0" i="0" u="none" strike="noStrike" cap="none" dirty="0">
                <a:solidFill>
                  <a:schemeClr val="dk1"/>
                </a:solidFill>
                <a:latin typeface="Century Gothic"/>
                <a:ea typeface="Century Gothic"/>
                <a:cs typeface="Century Gothic"/>
                <a:sym typeface="Century Gothic"/>
              </a:rPr>
              <a:t>Reread pages 1–17 of the novel in preparation for the homework</a:t>
            </a:r>
            <a:br>
              <a:rPr lang="en" b="0" i="0" u="none" strike="noStrike" cap="none" dirty="0">
                <a:solidFill>
                  <a:schemeClr val="dk1"/>
                </a:solidFill>
                <a:latin typeface="Century Gothic"/>
                <a:ea typeface="Century Gothic"/>
                <a:cs typeface="Century Gothic"/>
                <a:sym typeface="Century Gothic"/>
              </a:rPr>
            </a:br>
            <a:endParaRPr b="0" i="0" u="none" strike="noStrike" cap="none" dirty="0">
              <a:solidFill>
                <a:schemeClr val="dk1"/>
              </a:solidFill>
              <a:latin typeface="Century Gothic"/>
              <a:ea typeface="Century Gothic"/>
              <a:cs typeface="Century Gothic"/>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400" b="0" i="0" u="none" strike="noStrike" cap="none" dirty="0">
              <a:solidFill>
                <a:schemeClr val="dk1"/>
              </a:solidFill>
              <a:latin typeface="Century Gothic"/>
              <a:ea typeface="Century Gothic"/>
              <a:cs typeface="Century Gothic"/>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400" b="0" i="1"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12: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br>
              <a:rPr lang="en" sz="2000" b="0" i="0" u="none" strike="noStrike" cap="none" dirty="0">
                <a:solidFill>
                  <a:schemeClr val="dk1"/>
                </a:solidFill>
                <a:latin typeface="Century Gothic"/>
                <a:ea typeface="Century Gothic"/>
                <a:cs typeface="Century Gothic"/>
                <a:sym typeface="Century Gothic"/>
              </a:rPr>
            </a:b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“Refugee and Immigrant Children: A Comparison”: Paragraphs 2 and 3 Text-Dependent Questions, Part B </a:t>
            </a:r>
            <a:r>
              <a:rPr lang="en" sz="1800" b="0" i="0" u="none" strike="noStrike" cap="none" dirty="0">
                <a:solidFill>
                  <a:schemeClr val="dk1"/>
                </a:solidFill>
                <a:latin typeface="Century Gothic"/>
                <a:ea typeface="Century Gothic"/>
                <a:cs typeface="Century Gothic"/>
                <a:sym typeface="Century Gothic"/>
              </a:rPr>
              <a:t>(one per student and one to display)</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Homework Purpose for Reading: Who Was Ha before She Was Forced to Flee Her Home? (one per student)</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2: Lesson 12</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7302708D-7EE1-4311-B8B8-AA4F9ACBF982}"/>
              </a:ext>
            </a:extLst>
          </p:cNvPr>
          <p:cNvPicPr>
            <a:picLocks noChangeAspect="1"/>
          </p:cNvPicPr>
          <p:nvPr/>
        </p:nvPicPr>
        <p:blipFill>
          <a:blip r:embed="rId3"/>
          <a:stretch>
            <a:fillRect/>
          </a:stretch>
        </p:blipFill>
        <p:spPr>
          <a:xfrm>
            <a:off x="3491893" y="125489"/>
            <a:ext cx="2160214" cy="9928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Today’s lesson will look a lot like the work that you did in Lesson 10. You will continue to dig deep into the section of text that you read yesterday and connect ideas from it to poems from the novel.</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000" b="1" i="0" u="none" strike="noStrike" cap="none" dirty="0">
                <a:solidFill>
                  <a:srgbClr val="000000"/>
                </a:solidFill>
              </a:rPr>
              <a:t>Here is what you’ll do today:</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Engage in a Jigsaw activity to find connections between the informational text and a poem from the novel</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Add details to our </a:t>
            </a:r>
            <a:r>
              <a:rPr lang="en" sz="2000" b="1" i="0" u="none" strike="noStrike" cap="none" dirty="0">
                <a:solidFill>
                  <a:srgbClr val="000000"/>
                </a:solidFill>
                <a:latin typeface="Century Gothic"/>
                <a:ea typeface="Century Gothic"/>
                <a:cs typeface="Century Gothic"/>
                <a:sym typeface="Century Gothic"/>
              </a:rPr>
              <a:t>Inside Out </a:t>
            </a:r>
            <a:r>
              <a:rPr lang="en" sz="2000" b="0" i="0" u="none" strike="noStrike" cap="none" dirty="0">
                <a:solidFill>
                  <a:srgbClr val="000000"/>
                </a:solidFill>
                <a:latin typeface="Century Gothic"/>
                <a:ea typeface="Century Gothic"/>
                <a:cs typeface="Century Gothic"/>
                <a:sym typeface="Century Gothic"/>
              </a:rPr>
              <a:t>and </a:t>
            </a:r>
            <a:r>
              <a:rPr lang="en" sz="2000" b="1" i="0" u="none" strike="noStrike" cap="none" dirty="0">
                <a:solidFill>
                  <a:srgbClr val="000000"/>
                </a:solidFill>
                <a:latin typeface="Century Gothic"/>
                <a:ea typeface="Century Gothic"/>
                <a:cs typeface="Century Gothic"/>
                <a:sym typeface="Century Gothic"/>
              </a:rPr>
              <a:t>Back Again </a:t>
            </a:r>
            <a:r>
              <a:rPr lang="en" sz="2000" b="1" i="0" u="none" strike="noStrike" cap="none" dirty="0">
                <a:solidFill>
                  <a:srgbClr val="000000"/>
                </a:solidFill>
                <a:sym typeface="Century Gothic"/>
              </a:rPr>
              <a:t>anchor charts</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Reread pgs. 1-17 of the novel for homework to prepare for the End of Unit Essay</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050"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962" y="4442983"/>
            <a:ext cx="542925" cy="542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use the </a:t>
            </a:r>
            <a:r>
              <a:rPr lang="en" sz="2200" b="1" i="0" u="none" strike="noStrike" cap="none" dirty="0">
                <a:solidFill>
                  <a:srgbClr val="000000"/>
                </a:solidFill>
                <a:latin typeface="Century Gothic"/>
                <a:ea typeface="Century Gothic"/>
                <a:cs typeface="Century Gothic"/>
                <a:sym typeface="Century Gothic"/>
              </a:rPr>
              <a:t>strongest evidence </a:t>
            </a:r>
            <a:r>
              <a:rPr lang="en" sz="2200" b="0" i="0" u="none" strike="noStrike" cap="none" dirty="0">
                <a:solidFill>
                  <a:srgbClr val="000000"/>
                </a:solidFill>
                <a:latin typeface="Century Gothic"/>
                <a:ea typeface="Century Gothic"/>
                <a:cs typeface="Century Gothic"/>
                <a:sym typeface="Century Gothic"/>
              </a:rPr>
              <a:t>from the novel and from the informational text to support my answers to questions.</a:t>
            </a:r>
            <a:endParaRPr lang="en" dirty="0"/>
          </a:p>
          <a:p>
            <a:pPr marL="342900" marR="0" lvl="0" indent="-342900" algn="l" rtl="0">
              <a:lnSpc>
                <a:spcPct val="100000"/>
              </a:lnSpc>
              <a:spcBef>
                <a:spcPts val="0"/>
              </a:spcBef>
              <a:spcAft>
                <a:spcPts val="0"/>
              </a:spcAft>
              <a:buClr>
                <a:srgbClr val="000000"/>
              </a:buClr>
              <a:buSzPct val="100000"/>
              <a:buFont typeface="Arial"/>
              <a:buAutoNum type="arabicPeriod"/>
            </a:pPr>
            <a:endParaRPr lang="en"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make connections between evidence of the universal refugee experience and the title of the novel </a:t>
            </a:r>
            <a:r>
              <a:rPr lang="en" sz="2200" b="0" i="1" u="none" strike="noStrike" cap="none" dirty="0">
                <a:solidFill>
                  <a:srgbClr val="000000"/>
                </a:solidFill>
                <a:latin typeface="Century Gothic"/>
                <a:ea typeface="Century Gothic"/>
                <a:cs typeface="Century Gothic"/>
                <a:sym typeface="Century Gothic"/>
              </a:rPr>
              <a:t>Inside Out &amp; Back Again</a:t>
            </a:r>
            <a:r>
              <a:rPr lang="en" sz="2200" b="0" i="0" u="none" strike="noStrike" cap="none" dirty="0">
                <a:solidFill>
                  <a:srgbClr val="000000"/>
                </a:solidFill>
                <a:latin typeface="Century Gothic"/>
                <a:ea typeface="Century Gothic"/>
                <a:cs typeface="Century Gothic"/>
                <a:sym typeface="Century Gothic"/>
              </a:rPr>
              <a:t>.</a:t>
            </a:r>
            <a:endParaRPr dirty="0"/>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a:extLst>
              <a:ext uri="{FF2B5EF4-FFF2-40B4-BE49-F238E27FC236}">
                <a16:creationId xmlns:a16="http://schemas.microsoft.com/office/drawing/2014/main" id="{85F55CE3-AAC8-4C16-B1EA-5406D8DCF400}"/>
              </a:ext>
            </a:extLst>
          </p:cNvPr>
          <p:cNvPicPr>
            <a:picLocks noChangeAspect="1"/>
          </p:cNvPicPr>
          <p:nvPr/>
        </p:nvPicPr>
        <p:blipFill>
          <a:blip r:embed="rId4"/>
          <a:stretch>
            <a:fillRect/>
          </a:stretch>
        </p:blipFill>
        <p:spPr>
          <a:xfrm>
            <a:off x="8183683" y="4504516"/>
            <a:ext cx="561975" cy="4476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43"/>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Focus on an Important Detail</a:t>
            </a:r>
            <a:endParaRPr sz="3400" b="0" i="0" u="none" strike="noStrike" cap="none" dirty="0">
              <a:solidFill>
                <a:schemeClr val="dk1"/>
              </a:solidFill>
              <a:latin typeface="Century Gothic"/>
              <a:ea typeface="Century Gothic"/>
              <a:cs typeface="Century Gothic"/>
              <a:sym typeface="Century Gothic"/>
            </a:endParaRPr>
          </a:p>
        </p:txBody>
      </p:sp>
      <p:sp>
        <p:nvSpPr>
          <p:cNvPr id="212" name="Google Shape;212;p43"/>
          <p:cNvSpPr txBox="1">
            <a:spLocks noGrp="1"/>
          </p:cNvSpPr>
          <p:nvPr>
            <p:ph type="body" idx="1"/>
          </p:nvPr>
        </p:nvSpPr>
        <p:spPr>
          <a:xfrm>
            <a:off x="394385" y="1164876"/>
            <a:ext cx="835523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000" i="0" u="none" strike="noStrike" cap="none" dirty="0">
                <a:solidFill>
                  <a:srgbClr val="000000"/>
                </a:solidFill>
              </a:rPr>
              <a:t>Reread sentence 2 from the second paragraph:</a:t>
            </a:r>
            <a:br>
              <a:rPr lang="en" sz="2000" i="0" u="none" strike="noStrike" cap="none" dirty="0">
                <a:solidFill>
                  <a:srgbClr val="000000"/>
                </a:solidFill>
              </a:rPr>
            </a:br>
            <a:endParaRPr sz="2000" i="0" u="none" strike="noStrike" cap="none" dirty="0">
              <a:solidFill>
                <a:srgbClr val="000000"/>
              </a:solidFill>
            </a:endParaRPr>
          </a:p>
          <a:p>
            <a:pPr marL="0" marR="0" lvl="0" indent="0" algn="l" rtl="0">
              <a:lnSpc>
                <a:spcPct val="100000"/>
              </a:lnSpc>
              <a:spcBef>
                <a:spcPts val="0"/>
              </a:spcBef>
              <a:spcAft>
                <a:spcPts val="0"/>
              </a:spcAft>
              <a:buClr>
                <a:srgbClr val="000000"/>
              </a:buClr>
              <a:buSzPts val="1800"/>
              <a:buFont typeface="Century Gothic"/>
              <a:buNone/>
            </a:pPr>
            <a:r>
              <a:rPr lang="en" sz="2000" b="1" i="0" u="none" strike="noStrike" cap="none" dirty="0">
                <a:solidFill>
                  <a:srgbClr val="000000"/>
                </a:solidFill>
              </a:rPr>
              <a:t>“How well children adapt is influenced by several factors, including age at arrival, severity of previous traumatic events, family background, individual resiliency, and reception by the host community and society.” </a:t>
            </a:r>
            <a:endParaRPr b="1" dirty="0"/>
          </a:p>
          <a:p>
            <a:pPr marL="0" marR="0" lvl="0" indent="0" algn="l" rtl="0">
              <a:lnSpc>
                <a:spcPct val="100000"/>
              </a:lnSpc>
              <a:spcBef>
                <a:spcPts val="0"/>
              </a:spcBef>
              <a:spcAft>
                <a:spcPts val="0"/>
              </a:spcAft>
              <a:buClr>
                <a:srgbClr val="000000"/>
              </a:buClr>
              <a:buSzPts val="1800"/>
              <a:buFont typeface="Century Gothic"/>
              <a:buNone/>
            </a:pPr>
            <a:endParaRPr sz="2000" b="1" dirty="0"/>
          </a:p>
          <a:p>
            <a:pPr marL="0" marR="0" lvl="0" indent="0" algn="l" rtl="0">
              <a:lnSpc>
                <a:spcPct val="100000"/>
              </a:lnSpc>
              <a:spcBef>
                <a:spcPts val="0"/>
              </a:spcBef>
              <a:spcAft>
                <a:spcPts val="0"/>
              </a:spcAft>
              <a:buClr>
                <a:srgbClr val="000000"/>
              </a:buClr>
              <a:buSzPts val="1800"/>
              <a:buFont typeface="Century Gothic"/>
              <a:buNone/>
            </a:pPr>
            <a:endParaRPr sz="2000" b="1" dirty="0"/>
          </a:p>
          <a:p>
            <a:pPr marL="0" marR="0" lvl="0" indent="0" algn="l" rtl="0">
              <a:lnSpc>
                <a:spcPct val="100000"/>
              </a:lnSpc>
              <a:spcBef>
                <a:spcPts val="0"/>
              </a:spcBef>
              <a:spcAft>
                <a:spcPts val="0"/>
              </a:spcAft>
              <a:buClr>
                <a:srgbClr val="000000"/>
              </a:buClr>
              <a:buSzPts val="1800"/>
              <a:buFont typeface="Century Gothic"/>
              <a:buNone/>
            </a:pPr>
            <a:r>
              <a:rPr lang="en" sz="2000" i="0" u="none" strike="noStrike" cap="none" dirty="0">
                <a:solidFill>
                  <a:srgbClr val="000000"/>
                </a:solidFill>
              </a:rPr>
              <a:t>Think about how this statement relates to our homework question:</a:t>
            </a:r>
            <a:r>
              <a:rPr lang="en" sz="2000" b="1" i="0" u="none" strike="noStrike" cap="none" dirty="0">
                <a:solidFill>
                  <a:srgbClr val="000000"/>
                </a:solidFill>
                <a:latin typeface="Century Gothic"/>
                <a:ea typeface="Century Gothic"/>
                <a:cs typeface="Century Gothic"/>
                <a:sym typeface="Century Gothic"/>
              </a:rPr>
              <a:t> </a:t>
            </a:r>
            <a:endParaRPr dirty="0"/>
          </a:p>
          <a:p>
            <a:pPr marL="457200" marR="0" lvl="0" indent="-355600" algn="l" rtl="0">
              <a:lnSpc>
                <a:spcPct val="100000"/>
              </a:lnSpc>
              <a:spcBef>
                <a:spcPts val="0"/>
              </a:spcBef>
              <a:spcAft>
                <a:spcPts val="0"/>
              </a:spcAft>
              <a:buClr>
                <a:srgbClr val="000000"/>
              </a:buClr>
              <a:buSzPts val="2000"/>
              <a:buChar char="●"/>
            </a:pPr>
            <a:r>
              <a:rPr lang="en" sz="2000" i="1" u="none" strike="noStrike" cap="none" dirty="0">
                <a:solidFill>
                  <a:srgbClr val="000000"/>
                </a:solidFill>
              </a:rPr>
              <a:t>Which factors help Ha adapt successfully in Alabama? How does she grow as a person as a result?</a:t>
            </a:r>
            <a:endParaRPr i="1"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5"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962" y="4442983"/>
            <a:ext cx="542925" cy="542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Prepare </a:t>
            </a:r>
            <a:r>
              <a:rPr lang="en" dirty="0"/>
              <a:t>to Ma</a:t>
            </a:r>
            <a:r>
              <a:rPr lang="en" sz="3400" b="0" i="0" u="none" strike="noStrike" cap="none" dirty="0">
                <a:solidFill>
                  <a:schemeClr val="dk1"/>
                </a:solidFill>
                <a:latin typeface="Century Gothic"/>
                <a:ea typeface="Century Gothic"/>
                <a:cs typeface="Century Gothic"/>
                <a:sym typeface="Century Gothic"/>
              </a:rPr>
              <a:t>ke</a:t>
            </a:r>
            <a:r>
              <a:rPr lang="en" dirty="0"/>
              <a:t> Connections</a:t>
            </a:r>
            <a:endParaRPr sz="3400" b="0" i="0" u="none" strike="noStrike" cap="none" dirty="0">
              <a:solidFill>
                <a:schemeClr val="dk1"/>
              </a:solidFill>
              <a:latin typeface="Century Gothic"/>
              <a:ea typeface="Century Gothic"/>
              <a:cs typeface="Century Gothic"/>
              <a:sym typeface="Century Gothic"/>
            </a:endParaRPr>
          </a:p>
        </p:txBody>
      </p:sp>
      <p:sp>
        <p:nvSpPr>
          <p:cNvPr id="219" name="Google Shape;219;p44"/>
          <p:cNvSpPr txBox="1">
            <a:spLocks noGrp="1"/>
          </p:cNvSpPr>
          <p:nvPr>
            <p:ph type="body" idx="1"/>
          </p:nvPr>
        </p:nvSpPr>
        <p:spPr>
          <a:xfrm>
            <a:off x="311700" y="1474475"/>
            <a:ext cx="8520600" cy="33153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ct val="100000"/>
              <a:buFont typeface="Arial"/>
              <a:buAutoNum type="arabicPeriod"/>
            </a:pPr>
            <a:r>
              <a:rPr lang="en" sz="1600" b="0" i="0" u="none" strike="noStrike" cap="none" dirty="0">
                <a:solidFill>
                  <a:srgbClr val="000000"/>
                </a:solidFill>
                <a:latin typeface="Century Gothic"/>
                <a:ea typeface="Century Gothic"/>
                <a:cs typeface="Century Gothic"/>
                <a:sym typeface="Century Gothic"/>
              </a:rPr>
              <a:t>Reread paragraphs 2 &amp; 3 of the text.</a:t>
            </a:r>
            <a:endParaRPr dirty="0"/>
          </a:p>
          <a:p>
            <a:pPr marL="342900" marR="0" lvl="0" indent="-342900" algn="l" rtl="0">
              <a:lnSpc>
                <a:spcPct val="100000"/>
              </a:lnSpc>
              <a:spcBef>
                <a:spcPts val="0"/>
              </a:spcBef>
              <a:spcAft>
                <a:spcPts val="0"/>
              </a:spcAft>
              <a:buClr>
                <a:srgbClr val="000000"/>
              </a:buClr>
              <a:buSzPct val="100000"/>
              <a:buFont typeface="Arial"/>
              <a:buAutoNum type="arabicPeriod"/>
            </a:pPr>
            <a:r>
              <a:rPr lang="en" sz="1600" b="0" i="0" u="none" strike="noStrike" cap="none" dirty="0">
                <a:solidFill>
                  <a:srgbClr val="000000"/>
                </a:solidFill>
                <a:latin typeface="Century Gothic"/>
                <a:ea typeface="Century Gothic"/>
                <a:cs typeface="Century Gothic"/>
                <a:sym typeface="Century Gothic"/>
              </a:rPr>
              <a:t>Think about the questions.</a:t>
            </a:r>
            <a:endParaRPr dirty="0"/>
          </a:p>
          <a:p>
            <a:pPr marL="342900" marR="0" lvl="0" indent="-342900" algn="l" rtl="0">
              <a:lnSpc>
                <a:spcPct val="100000"/>
              </a:lnSpc>
              <a:spcBef>
                <a:spcPts val="0"/>
              </a:spcBef>
              <a:spcAft>
                <a:spcPts val="0"/>
              </a:spcAft>
              <a:buClr>
                <a:srgbClr val="000000"/>
              </a:buClr>
              <a:buSzPct val="100000"/>
              <a:buFont typeface="Arial"/>
              <a:buAutoNum type="arabicPeriod"/>
            </a:pPr>
            <a:r>
              <a:rPr lang="en" sz="1600" b="0" i="0" u="none" strike="noStrike" cap="none" dirty="0">
                <a:solidFill>
                  <a:srgbClr val="000000"/>
                </a:solidFill>
                <a:latin typeface="Century Gothic"/>
                <a:ea typeface="Century Gothic"/>
                <a:cs typeface="Century Gothic"/>
                <a:sym typeface="Century Gothic"/>
              </a:rPr>
              <a:t>Discuss your thinking with your partner. </a:t>
            </a:r>
            <a:endParaRPr dirty="0"/>
          </a:p>
          <a:p>
            <a:pPr marL="342900" marR="0" lvl="0" indent="-342900" algn="l" rtl="0">
              <a:lnSpc>
                <a:spcPct val="100000"/>
              </a:lnSpc>
              <a:spcBef>
                <a:spcPts val="0"/>
              </a:spcBef>
              <a:spcAft>
                <a:spcPts val="0"/>
              </a:spcAft>
              <a:buClr>
                <a:srgbClr val="000000"/>
              </a:buClr>
              <a:buSzPct val="100000"/>
              <a:buFont typeface="Arial"/>
              <a:buAutoNum type="arabicPeriod"/>
            </a:pPr>
            <a:r>
              <a:rPr lang="en" sz="1600" b="0" i="0" u="none" strike="noStrike" cap="none" dirty="0">
                <a:solidFill>
                  <a:srgbClr val="000000"/>
                </a:solidFill>
                <a:latin typeface="Century Gothic"/>
                <a:ea typeface="Century Gothic"/>
                <a:cs typeface="Century Gothic"/>
                <a:sym typeface="Century Gothic"/>
              </a:rPr>
              <a:t>Write your thinking down in the </a:t>
            </a:r>
            <a:r>
              <a:rPr lang="en" sz="1600" b="1" i="0" u="none" strike="noStrike" cap="none" dirty="0">
                <a:solidFill>
                  <a:srgbClr val="000000"/>
                </a:solidFill>
                <a:latin typeface="Century Gothic"/>
                <a:ea typeface="Century Gothic"/>
                <a:cs typeface="Century Gothic"/>
                <a:sym typeface="Century Gothic"/>
              </a:rPr>
              <a:t>center</a:t>
            </a:r>
            <a:r>
              <a:rPr lang="en" sz="1600" b="0" i="0" u="none" strike="noStrike" cap="none" dirty="0">
                <a:solidFill>
                  <a:srgbClr val="000000"/>
                </a:solidFill>
                <a:latin typeface="Century Gothic"/>
                <a:ea typeface="Century Gothic"/>
                <a:cs typeface="Century Gothic"/>
                <a:sym typeface="Century Gothic"/>
              </a:rPr>
              <a:t> column.</a:t>
            </a:r>
            <a:endParaRPr dirty="0"/>
          </a:p>
          <a:p>
            <a:pPr marL="342900" marR="0" lvl="0" indent="-342900" algn="l" rtl="0">
              <a:lnSpc>
                <a:spcPct val="100000"/>
              </a:lnSpc>
              <a:spcBef>
                <a:spcPts val="0"/>
              </a:spcBef>
              <a:spcAft>
                <a:spcPts val="0"/>
              </a:spcAft>
              <a:buClr>
                <a:srgbClr val="000000"/>
              </a:buClr>
              <a:buSzPct val="100000"/>
              <a:buFont typeface="Arial"/>
              <a:buAutoNum type="arabicPeriod"/>
            </a:pPr>
            <a:r>
              <a:rPr lang="en" sz="1600" b="0" i="0" u="none" strike="noStrike" cap="none" dirty="0">
                <a:solidFill>
                  <a:srgbClr val="000000"/>
                </a:solidFill>
                <a:latin typeface="Century Gothic"/>
                <a:ea typeface="Century Gothic"/>
                <a:cs typeface="Century Gothic"/>
                <a:sym typeface="Century Gothic"/>
              </a:rPr>
              <a:t>On your own, reread your pair’s assigned poem.</a:t>
            </a:r>
            <a:endParaRPr dirty="0"/>
          </a:p>
          <a:p>
            <a:pPr marL="342900" marR="0" lvl="0" indent="-342900" algn="l" rtl="0">
              <a:lnSpc>
                <a:spcPct val="100000"/>
              </a:lnSpc>
              <a:spcBef>
                <a:spcPts val="0"/>
              </a:spcBef>
              <a:spcAft>
                <a:spcPts val="0"/>
              </a:spcAft>
              <a:buClr>
                <a:srgbClr val="000000"/>
              </a:buClr>
              <a:buSzPct val="100000"/>
              <a:buFont typeface="Arial"/>
              <a:buAutoNum type="arabicPeriod"/>
            </a:pPr>
            <a:r>
              <a:rPr lang="en" sz="1600" b="0" i="0" u="none" strike="noStrike" cap="none" dirty="0">
                <a:solidFill>
                  <a:srgbClr val="000000"/>
                </a:solidFill>
                <a:latin typeface="Century Gothic"/>
                <a:ea typeface="Century Gothic"/>
                <a:cs typeface="Century Gothic"/>
                <a:sym typeface="Century Gothic"/>
              </a:rPr>
              <a:t>With your partner, discuss your thinking about                                                                       the key details in the poem. </a:t>
            </a:r>
            <a:endParaRPr dirty="0"/>
          </a:p>
          <a:p>
            <a:pPr marL="342900" marR="0" lvl="0" indent="-342900" algn="l" rtl="0">
              <a:lnSpc>
                <a:spcPct val="100000"/>
              </a:lnSpc>
              <a:spcBef>
                <a:spcPts val="0"/>
              </a:spcBef>
              <a:spcAft>
                <a:spcPts val="0"/>
              </a:spcAft>
              <a:buClr>
                <a:srgbClr val="000000"/>
              </a:buClr>
              <a:buSzPct val="100000"/>
              <a:buFont typeface="Arial"/>
              <a:buAutoNum type="arabicPeriod"/>
            </a:pPr>
            <a:r>
              <a:rPr lang="en" sz="1600" b="0" i="0" u="none" strike="noStrike" cap="none" dirty="0">
                <a:solidFill>
                  <a:srgbClr val="000000"/>
                </a:solidFill>
                <a:latin typeface="Century Gothic"/>
                <a:ea typeface="Century Gothic"/>
                <a:cs typeface="Century Gothic"/>
                <a:sym typeface="Century Gothic"/>
              </a:rPr>
              <a:t>Then write your thinking down in the </a:t>
            </a:r>
            <a:r>
              <a:rPr lang="en" sz="1600" b="1" i="0" u="none" strike="noStrike" cap="none" dirty="0">
                <a:solidFill>
                  <a:srgbClr val="000000"/>
                </a:solidFill>
                <a:latin typeface="Century Gothic"/>
                <a:ea typeface="Century Gothic"/>
                <a:cs typeface="Century Gothic"/>
                <a:sym typeface="Century Gothic"/>
              </a:rPr>
              <a:t>right-hand                                                                </a:t>
            </a:r>
            <a:r>
              <a:rPr lang="en" sz="1600" b="0" i="0" u="none" strike="noStrike" cap="none" dirty="0">
                <a:solidFill>
                  <a:srgbClr val="000000"/>
                </a:solidFill>
                <a:latin typeface="Century Gothic"/>
                <a:ea typeface="Century Gothic"/>
                <a:cs typeface="Century Gothic"/>
                <a:sym typeface="Century Gothic"/>
              </a:rPr>
              <a:t>column.</a:t>
            </a:r>
            <a:endParaRPr dirty="0"/>
          </a:p>
          <a:p>
            <a:pPr marL="0" marR="0" lvl="0" indent="0" algn="l" rtl="0">
              <a:lnSpc>
                <a:spcPct val="100000"/>
              </a:lnSpc>
              <a:spcBef>
                <a:spcPts val="0"/>
              </a:spcBef>
              <a:spcAft>
                <a:spcPts val="0"/>
              </a:spcAft>
              <a:buClr>
                <a:srgbClr val="000000"/>
              </a:buClr>
              <a:buSzPts val="1800"/>
              <a:buFont typeface="Century Gothic"/>
              <a:buNone/>
            </a:pPr>
            <a:br>
              <a:rPr lang="en" sz="1600" b="0" i="0" u="none" strike="noStrike" cap="none" dirty="0">
                <a:solidFill>
                  <a:srgbClr val="000000"/>
                </a:solidFill>
                <a:latin typeface="Century Gothic"/>
                <a:ea typeface="Century Gothic"/>
                <a:cs typeface="Century Gothic"/>
                <a:sym typeface="Century Gothic"/>
              </a:rPr>
            </a:br>
            <a:endParaRPr sz="1600" b="0" i="0" u="none" strike="noStrike" cap="none" dirty="0">
              <a:solidFill>
                <a:srgbClr val="000000"/>
              </a:solidFill>
              <a:latin typeface="Century Gothic"/>
              <a:ea typeface="Century Gothic"/>
              <a:cs typeface="Century Gothic"/>
              <a:sym typeface="Century Gothic"/>
            </a:endParaRPr>
          </a:p>
        </p:txBody>
      </p:sp>
      <p:pic>
        <p:nvPicPr>
          <p:cNvPr id="221" name="Google Shape;221;p44"/>
          <p:cNvPicPr preferRelativeResize="0"/>
          <p:nvPr/>
        </p:nvPicPr>
        <p:blipFill rotWithShape="1">
          <a:blip r:embed="rId3">
            <a:alphaModFix/>
          </a:blip>
          <a:srcRect/>
          <a:stretch/>
        </p:blipFill>
        <p:spPr>
          <a:xfrm>
            <a:off x="5693229" y="1474475"/>
            <a:ext cx="3247658" cy="3334850"/>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7"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162" y="4590620"/>
            <a:ext cx="542925" cy="542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Discuss How Refugees Adapt</a:t>
            </a:r>
            <a:endParaRPr sz="3400" b="0" i="0" u="none" strike="noStrike" cap="none" dirty="0">
              <a:solidFill>
                <a:schemeClr val="dk1"/>
              </a:solidFill>
              <a:latin typeface="Century Gothic"/>
              <a:ea typeface="Century Gothic"/>
              <a:cs typeface="Century Gothic"/>
              <a:sym typeface="Century Gothic"/>
            </a:endParaRPr>
          </a:p>
        </p:txBody>
      </p:sp>
      <p:sp>
        <p:nvSpPr>
          <p:cNvPr id="228" name="Google Shape;228;p45"/>
          <p:cNvSpPr txBox="1"/>
          <p:nvPr/>
        </p:nvSpPr>
        <p:spPr>
          <a:xfrm>
            <a:off x="2671633" y="4134890"/>
            <a:ext cx="2553509" cy="882364"/>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300" u="sng" dirty="0">
                <a:latin typeface="Century Gothic"/>
                <a:ea typeface="Century Gothic"/>
                <a:cs typeface="Century Gothic"/>
                <a:sym typeface="Century Gothic"/>
              </a:rPr>
              <a:t>Poems</a:t>
            </a:r>
            <a:endParaRPr sz="1300" u="sng"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300" b="0" i="0" u="none" strike="noStrike" cap="none" dirty="0">
                <a:solidFill>
                  <a:srgbClr val="000000"/>
                </a:solidFill>
                <a:latin typeface="Century Gothic"/>
                <a:ea typeface="Century Gothic"/>
                <a:cs typeface="Century Gothic"/>
                <a:sym typeface="Century Gothic"/>
              </a:rPr>
              <a:t>“Neighbors” (page 162)</a:t>
            </a:r>
            <a:endParaRPr sz="1300" dirty="0"/>
          </a:p>
          <a:p>
            <a:pPr marL="0" marR="0" lvl="0" indent="0" algn="l" rtl="0">
              <a:lnSpc>
                <a:spcPct val="100000"/>
              </a:lnSpc>
              <a:spcBef>
                <a:spcPts val="0"/>
              </a:spcBef>
              <a:spcAft>
                <a:spcPts val="0"/>
              </a:spcAft>
              <a:buNone/>
            </a:pPr>
            <a:r>
              <a:rPr lang="en" sz="1300" b="0" i="0" u="none" strike="noStrike" cap="none" dirty="0">
                <a:solidFill>
                  <a:srgbClr val="000000"/>
                </a:solidFill>
                <a:latin typeface="Century Gothic"/>
                <a:ea typeface="Century Gothic"/>
                <a:cs typeface="Century Gothic"/>
                <a:sym typeface="Century Gothic"/>
              </a:rPr>
              <a:t>“Laugh Back” (page 147)</a:t>
            </a:r>
            <a:endParaRPr sz="1300" dirty="0"/>
          </a:p>
          <a:p>
            <a:pPr marL="0" marR="0" lvl="0" indent="0" algn="l" rtl="0">
              <a:lnSpc>
                <a:spcPct val="100000"/>
              </a:lnSpc>
              <a:spcBef>
                <a:spcPts val="0"/>
              </a:spcBef>
              <a:spcAft>
                <a:spcPts val="0"/>
              </a:spcAft>
              <a:buNone/>
            </a:pPr>
            <a:r>
              <a:rPr lang="en" sz="1300" b="0" i="0" u="none" strike="noStrike" cap="none" dirty="0">
                <a:solidFill>
                  <a:srgbClr val="000000"/>
                </a:solidFill>
                <a:latin typeface="Century Gothic"/>
                <a:ea typeface="Century Gothic"/>
                <a:cs typeface="Century Gothic"/>
                <a:sym typeface="Century Gothic"/>
              </a:rPr>
              <a:t>“NOW!” (page 217) </a:t>
            </a:r>
            <a:endParaRPr sz="1300" dirty="0"/>
          </a:p>
        </p:txBody>
      </p:sp>
      <p:pic>
        <p:nvPicPr>
          <p:cNvPr id="229" name="Google Shape;229;p45"/>
          <p:cNvPicPr preferRelativeResize="0"/>
          <p:nvPr/>
        </p:nvPicPr>
        <p:blipFill rotWithShape="1">
          <a:blip r:embed="rId3">
            <a:alphaModFix/>
          </a:blip>
          <a:srcRect/>
          <a:stretch/>
        </p:blipFill>
        <p:spPr>
          <a:xfrm>
            <a:off x="5483325" y="1719033"/>
            <a:ext cx="3444539" cy="3298221"/>
          </a:xfrm>
          <a:prstGeom prst="rect">
            <a:avLst/>
          </a:prstGeom>
          <a:noFill/>
          <a:ln>
            <a:noFill/>
          </a:ln>
        </p:spPr>
      </p:pic>
      <p:pic>
        <p:nvPicPr>
          <p:cNvPr id="7"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
        <p:nvSpPr>
          <p:cNvPr id="2" name="TextBox 1"/>
          <p:cNvSpPr txBox="1"/>
          <p:nvPr/>
        </p:nvSpPr>
        <p:spPr>
          <a:xfrm>
            <a:off x="148413" y="1143000"/>
            <a:ext cx="5218243" cy="3308598"/>
          </a:xfrm>
          <a:prstGeom prst="rect">
            <a:avLst/>
          </a:prstGeom>
          <a:noFill/>
        </p:spPr>
        <p:txBody>
          <a:bodyPr wrap="square" rtlCol="0">
            <a:spAutoFit/>
          </a:bodyPr>
          <a:lstStyle/>
          <a:p>
            <a:r>
              <a:rPr lang="en-US" sz="1100" dirty="0">
                <a:latin typeface="Century Gothic" panose="020B0502020202020204" pitchFamily="34" charset="0"/>
              </a:rPr>
              <a:t>Successful adaptation can bring with it the opportunity for growth. How well children adapt is influenced by several factors, including age at arrival, individual resiliency, and reception by the host community and society. One key factor in determining success is the reception of newcomers by the host society. Settlement support services, schools, health and social services, and the community at large play a crucial role in assisting and supporting children to adjust and integrate into Canadian society (Task Force on Mental Health Issues Affecting Immigrants and Refugees, 1988).</a:t>
            </a:r>
          </a:p>
          <a:p>
            <a:r>
              <a:rPr lang="en-US" sz="1100" dirty="0">
                <a:latin typeface="Century Gothic" panose="020B0502020202020204" pitchFamily="34" charset="0"/>
              </a:rPr>
              <a:t> </a:t>
            </a:r>
          </a:p>
          <a:p>
            <a:r>
              <a:rPr lang="en-US" sz="1100" dirty="0">
                <a:latin typeface="Century Gothic" panose="020B0502020202020204" pitchFamily="34" charset="0"/>
              </a:rPr>
              <a:t>Several key characteristics affect the adaptation of refugee children to a larger extent than immigrant children.  First, refugee children often have experienced the tragedy and trauma of war, including persecution, dangerous escapes, and prolonged stays in refugee camps. Some have witnessed killings, torture, and rape – including atrocities against family members. Others have been forced to serve as soldiers. Some have lost many members of their families and many have lost everything that was familiar to them.</a:t>
            </a:r>
          </a:p>
          <a:p>
            <a:endParaRPr lang="en-US" sz="1100" dirty="0">
              <a:latin typeface="Century Gothic" panose="020B0502020202020204" pitchFamily="34" charset="0"/>
            </a:endParaRPr>
          </a:p>
        </p:txBody>
      </p:sp>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8855" y="4338245"/>
            <a:ext cx="679009" cy="6790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05930" y="4406286"/>
            <a:ext cx="542925" cy="542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B818C9-F0D7-4D04-875E-F5C00E76DF4C}">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608F3BC1-32E2-4F6C-BABF-27613CAD176E}">
  <ds:schemaRefs>
    <ds:schemaRef ds:uri="http://schemas.microsoft.com/sharepoint/v3/contenttype/forms"/>
  </ds:schemaRefs>
</ds:datastoreItem>
</file>

<file path=customXml/itemProps3.xml><?xml version="1.0" encoding="utf-8"?>
<ds:datastoreItem xmlns:ds="http://schemas.openxmlformats.org/officeDocument/2006/customXml" ds:itemID="{3C44A5F5-4BD0-4723-ACCD-C54175C3DA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63</TotalTime>
  <Words>3198</Words>
  <Application>Microsoft Office PowerPoint</Application>
  <PresentationFormat>On-screen Show (16:9)</PresentationFormat>
  <Paragraphs>382</Paragraphs>
  <Slides>19</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Overlock</vt:lpstr>
      <vt:lpstr>Arial</vt:lpstr>
      <vt:lpstr>Century Gothic</vt:lpstr>
      <vt:lpstr>Calibri</vt:lpstr>
      <vt:lpstr>Simple Light</vt:lpstr>
      <vt:lpstr>Simple Light</vt:lpstr>
      <vt:lpstr>Grade 8: Module 1: Unit 2: Lesson 12 Teacher slide, before teaching.</vt:lpstr>
      <vt:lpstr>Grade 8: Module 1: Unit 2: Lesson 12 Teacher slide, before teaching.</vt:lpstr>
      <vt:lpstr>Grade 8: Module 1: Unit 2: Lesson 12 Teacher slide, before teaching.</vt:lpstr>
      <vt:lpstr>PowerPoint Presentation</vt:lpstr>
      <vt:lpstr>Hello, Students!</vt:lpstr>
      <vt:lpstr>Let’s Review Our Learning Targets</vt:lpstr>
      <vt:lpstr>Let’s Focus on an Important Detail</vt:lpstr>
      <vt:lpstr>Let’s Prepare to Make Connections</vt:lpstr>
      <vt:lpstr>Let’s Discuss How Refugees Adapt</vt:lpstr>
      <vt:lpstr>Let’s Discuss Our Evidence</vt:lpstr>
      <vt:lpstr>Let’s Add to Our Anchor Charts</vt:lpstr>
      <vt:lpstr>Previewing the Essay</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12 Teacher slide, before teaching.</dc:title>
  <dc:creator>nbravo</dc:creator>
  <cp:lastModifiedBy>Natalie Ivey</cp:lastModifiedBy>
  <cp:revision>13</cp:revision>
  <dcterms:modified xsi:type="dcterms:W3CDTF">2018-09-08T07:33:39Z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