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0.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1.xml" ContentType="application/vnd.openxmlformats-officedocument.presentationml.notesSl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21.xml" ContentType="application/vnd.openxmlformats-officedocument.presentationml.slideLayout+xml"/>
  <Override PartName="/ppt/slideLayouts/slideLayout18.xml" ContentType="application/vnd.openxmlformats-officedocument.presentationml.slideLayout+xml"/>
  <Override PartName="/ppt/slideLayouts/slideLayout23.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22.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3.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slideLayouts/slideLayout25.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45B30B7-1EB9-43C2-BB30-D55142174573}">
  <a:tblStyle styleId="{F45B30B7-1EB9-43C2-BB30-D5514217457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56782" autoAdjust="0"/>
  </p:normalViewPr>
  <p:slideViewPr>
    <p:cSldViewPr snapToGrid="0">
      <p:cViewPr varScale="1">
        <p:scale>
          <a:sx n="82" d="100"/>
          <a:sy n="82" d="100"/>
        </p:scale>
        <p:origin x="-1864"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2.xml"/><Relationship Id="rId12" Type="http://schemas.openxmlformats.org/officeDocument/2006/relationships/slide" Target="slides/slide10.xml"/><Relationship Id="rId17" Type="http://schemas.openxmlformats.org/officeDocument/2006/relationships/viewProps" Target="viewProps.xml"/><Relationship Id="rId7" Type="http://schemas.openxmlformats.org/officeDocument/2006/relationships/slide" Target="slides/slide5.xml"/><Relationship Id="rId16" Type="http://schemas.openxmlformats.org/officeDocument/2006/relationships/presProps" Target="presProps.xml"/><Relationship Id="rId2" Type="http://schemas.openxmlformats.org/officeDocument/2006/relationships/slideMaster" Target="slideMasters/slideMaster2.xml"/><Relationship Id="rId20" Type="http://schemas.openxmlformats.org/officeDocument/2006/relationships/customXml" Target="../customXml/item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printerSettings" Target="printerSettings/printerSettings1.bin"/><Relationship Id="rId5" Type="http://schemas.openxmlformats.org/officeDocument/2006/relationships/slide" Target="slides/slide3.xml"/><Relationship Id="rId19" Type="http://schemas.openxmlformats.org/officeDocument/2006/relationships/tableStyles" Target="tableStyles.xml"/><Relationship Id="rId10" Type="http://schemas.openxmlformats.org/officeDocument/2006/relationships/slide" Target="slides/slide8.xml"/><Relationship Id="rId1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22"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210988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libri"/>
                <a:ea typeface="Calibri"/>
                <a:cs typeface="Calibri"/>
                <a:sym typeface="Calibri"/>
              </a:rPr>
              <a:t>Lesson Agenda</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50-55 Minutes</a:t>
            </a:r>
            <a:endParaRPr sz="1200" b="1">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Unpacking Learning Targets (2-3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Combining Scripts and Adding Transitions (25-28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   Group Read of the Entire Script (18-20 minutes)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Preview Homework (1-2 minutes): Continue independent reading. </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to preview the homework.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smtClean="0">
                <a:solidFill>
                  <a:schemeClr val="dk1"/>
                </a:solidFill>
                <a:latin typeface="Calibri"/>
                <a:ea typeface="Calibri"/>
                <a:cs typeface="Calibri"/>
                <a:sym typeface="Calibri"/>
              </a:rPr>
              <a:t> </a:t>
            </a:r>
            <a:r>
              <a:rPr lang="en" sz="120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53" name="Google Shape;253;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Transitions (excerpt) </a:t>
            </a:r>
            <a:r>
              <a:rPr lang="en" sz="1200" dirty="0">
                <a:solidFill>
                  <a:schemeClr val="dk1"/>
                </a:solidFill>
                <a:latin typeface="Calibri"/>
                <a:ea typeface="Calibri"/>
                <a:cs typeface="Calibri"/>
                <a:sym typeface="Calibri"/>
              </a:rPr>
              <a:t>(one per Readers Theater group)</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 scripts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Transition Model </a:t>
            </a:r>
            <a:r>
              <a:rPr lang="en" sz="1200" dirty="0">
                <a:solidFill>
                  <a:schemeClr val="dk1"/>
                </a:solidFill>
                <a:latin typeface="Calibri"/>
                <a:ea typeface="Calibri"/>
                <a:cs typeface="Calibri"/>
                <a:sym typeface="Calibri"/>
              </a:rPr>
              <a:t>(one for display)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b5c5d9f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b5c5d9f6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094d37b75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094d37b75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Unpacking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 aloud as students follow along in their heads. Clarify,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are transitional words and phrases important?”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for their responses.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explain that transitional words and phrases make one scene flow into another, which makes it easier for the audience to understand and follow.</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094d37b75_0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094d37b75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Groups (Readers Theater Groups)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Combining Scripts and Adding Transitions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On this slide, students will read and discuss the </a:t>
            </a:r>
            <a:r>
              <a:rPr lang="en" sz="1200" b="1" dirty="0">
                <a:solidFill>
                  <a:schemeClr val="dk1"/>
                </a:solidFill>
                <a:latin typeface="Calibri"/>
                <a:ea typeface="Calibri"/>
                <a:cs typeface="Calibri"/>
                <a:sym typeface="Calibri"/>
              </a:rPr>
              <a:t>Transition Model </a:t>
            </a:r>
            <a:r>
              <a:rPr lang="en" sz="1200" dirty="0">
                <a:solidFill>
                  <a:schemeClr val="dk1"/>
                </a:solidFill>
                <a:latin typeface="Calibri"/>
                <a:ea typeface="Calibri"/>
                <a:cs typeface="Calibri"/>
                <a:sym typeface="Calibri"/>
              </a:rPr>
              <a:t>in preparation for combining scripts.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especially those who are challenged.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prompt for the performance task requested that the scenes be presented in chronological order, in the order they happened in the novel.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teams a few minutes to put their individual scenes in chronological order according to when they happened in the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that they have determined the sequence of their scenes, they need to revise existing narrator lines between each script by adding transitional words and/or phrases so that the group script flows smoothly from one scene to the next.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document camera, (or recreate on a chart, if a document camera is not available) display the </a:t>
            </a:r>
            <a:r>
              <a:rPr lang="en" sz="1200" b="1" dirty="0">
                <a:solidFill>
                  <a:schemeClr val="dk1"/>
                </a:solidFill>
                <a:latin typeface="Calibri"/>
                <a:ea typeface="Calibri"/>
                <a:cs typeface="Calibri"/>
                <a:sym typeface="Calibri"/>
              </a:rPr>
              <a:t>Transition Model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model aloud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discuss in their groups: </a:t>
            </a:r>
            <a:r>
              <a:rPr lang="en" sz="1200" i="1" dirty="0">
                <a:solidFill>
                  <a:schemeClr val="dk1"/>
                </a:solidFill>
                <a:latin typeface="Calibri"/>
                <a:ea typeface="Calibri"/>
                <a:cs typeface="Calibri"/>
                <a:sym typeface="Calibri"/>
              </a:rPr>
              <a:t>“How has one scene been connected to the next? Which transitional words or phrases have been used?”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the narrator says, “A few weeks later …” at the beginning of Scene 2 to show the passing of time between the two scenes.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25fd51466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425fd51466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Groups (Readers Theater Groups)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Combining Scripts and Adding Transitions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On this slide, students will work with their group to combine their scripts in chronological order using transition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examples of transitional words and phrases gives students a selection to choose from, ensuring that all are able to add appropriate transitional words and phrases to connect the scenes of their Readers Theater. Examples also provide guidance for students to think of their own ideas.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Writing Transitions (excerpt) </a:t>
            </a:r>
            <a:r>
              <a:rPr lang="en" sz="1200" dirty="0">
                <a:solidFill>
                  <a:schemeClr val="dk1"/>
                </a:solidFill>
                <a:latin typeface="Calibri"/>
                <a:ea typeface="Calibri"/>
                <a:cs typeface="Calibri"/>
                <a:sym typeface="Calibri"/>
              </a:rPr>
              <a:t>page. Read the introductory paragraph aloud and invite students to read along silently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headings of each of the six transitional devices (to add, compare, show exception, show time, emphasize, or to show sequence) and explain that the groups can spend some time reading the suggested words and phrases in these categories when they begin working.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groups to revise individual scripts to include transitional words and phrases at the beginning and the end so that the group script flows smoothly from one scene to the next.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offer support as necessary.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groups discuss combining the scripts, listen for students to use examples from the model and writing transitions page.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circulating, ask probing questions as needed, for example: </a:t>
            </a:r>
            <a:r>
              <a:rPr lang="en" sz="1200" i="1" dirty="0">
                <a:solidFill>
                  <a:schemeClr val="dk1"/>
                </a:solidFill>
                <a:latin typeface="Calibri"/>
                <a:ea typeface="Calibri"/>
                <a:cs typeface="Calibri"/>
                <a:sym typeface="Calibri"/>
              </a:rPr>
              <a:t>“How does this scene connect with the previous scene? Which transitional words and phrases have you used?”</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a2ea51330_1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18-20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Groups (Readers Theater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Group Read of Entire Script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read their writing aloud can help them to hear errors that they may not have seen when reading it silently in their heads.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groups.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for the group written on the slide as students follow along in their heads.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taking notes about possible revisions to the entire script as they are completing the group read.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0"/>
            <a:ext cx="8520600" cy="10176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3</a:t>
            </a:r>
            <a:r>
              <a:rPr lang="en" sz="3400"/>
              <a:t>: Lesson </a:t>
            </a:r>
            <a:r>
              <a:rPr lang="en"/>
              <a:t>2</a:t>
            </a:r>
            <a:r>
              <a:rPr lang="en" sz="3400"/>
              <a:t>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017500"/>
            <a:ext cx="8520600" cy="3865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dirty="0">
                <a:solidFill>
                  <a:schemeClr val="dk1"/>
                </a:solidFill>
              </a:rPr>
              <a:t>This lesson will take 50-55 minutes to complete. </a:t>
            </a:r>
            <a:endParaRPr dirty="0">
              <a:solidFill>
                <a:schemeClr val="dk1"/>
              </a:solidFill>
            </a:endParaRPr>
          </a:p>
          <a:p>
            <a:pPr marL="0" lvl="0" indent="0" algn="l" rtl="0">
              <a:spcBef>
                <a:spcPts val="800"/>
              </a:spcBef>
              <a:spcAft>
                <a:spcPts val="0"/>
              </a:spcAft>
              <a:buClr>
                <a:schemeClr val="dk1"/>
              </a:buClr>
              <a:buSzPts val="2400"/>
              <a:buFont typeface="Arial"/>
              <a:buNone/>
            </a:pPr>
            <a:endParaRPr dirty="0">
              <a:solidFill>
                <a:schemeClr val="dk1"/>
              </a:solidFill>
            </a:endParaRPr>
          </a:p>
          <a:p>
            <a:pPr marL="0" lvl="0" indent="0" algn="l" rtl="0">
              <a:spcBef>
                <a:spcPts val="800"/>
              </a:spcBef>
              <a:spcAft>
                <a:spcPts val="0"/>
              </a:spcAft>
              <a:buClr>
                <a:schemeClr val="dk1"/>
              </a:buClr>
              <a:buSzPts val="3200"/>
              <a:buFont typeface="Arial"/>
              <a:buNone/>
            </a:pPr>
            <a:r>
              <a:rPr lang="en" dirty="0">
                <a:solidFill>
                  <a:schemeClr val="dk1"/>
                </a:solidFill>
              </a:rPr>
              <a:t>The purpose of today’s lesson is to use a model to add transitions to chronologically combine the scripts of all of the Readers Theater group members. Students will then do a full group read of the combined scripts.</a:t>
            </a:r>
            <a:endParaRPr dirty="0">
              <a:solidFill>
                <a:schemeClr val="dk1"/>
              </a:solidFill>
            </a:endParaRPr>
          </a:p>
          <a:p>
            <a:pPr marL="0" lvl="0" indent="0" algn="l" rtl="0">
              <a:spcBef>
                <a:spcPts val="800"/>
              </a:spcBef>
              <a:spcAft>
                <a:spcPts val="0"/>
              </a:spcAft>
              <a:buClr>
                <a:schemeClr val="dk1"/>
              </a:buClr>
              <a:buSzPts val="3200"/>
              <a:buFont typeface="Arial"/>
              <a:buNone/>
            </a:pPr>
            <a:r>
              <a:rPr lang="en" dirty="0">
                <a:solidFill>
                  <a:schemeClr val="dk1"/>
                </a:solidFill>
              </a:rPr>
              <a:t>The Learning Targets for students today are:</a:t>
            </a:r>
            <a:endParaRPr dirty="0">
              <a:solidFill>
                <a:schemeClr val="dk1"/>
              </a:solidFill>
            </a:endParaRPr>
          </a:p>
          <a:p>
            <a:pPr marL="457200" lvl="0" indent="-342900" algn="l" rtl="0">
              <a:spcBef>
                <a:spcPts val="1000"/>
              </a:spcBef>
              <a:spcAft>
                <a:spcPts val="0"/>
              </a:spcAft>
              <a:buClr>
                <a:schemeClr val="dk1"/>
              </a:buClr>
              <a:buSzPts val="1800"/>
              <a:buAutoNum type="arabicPeriod"/>
            </a:pPr>
            <a:r>
              <a:rPr lang="en" dirty="0">
                <a:solidFill>
                  <a:schemeClr val="dk1"/>
                </a:solidFill>
              </a:rPr>
              <a:t>I can add transitional words and phrases to connect scenes in a script.</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47" name="Google Shape;247;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2000"/>
          </a:p>
          <a:p>
            <a:pPr marL="0" lvl="0" indent="0" algn="l" rtl="0">
              <a:spcBef>
                <a:spcPts val="800"/>
              </a:spcBef>
              <a:spcAft>
                <a:spcPts val="0"/>
              </a:spcAft>
              <a:buNone/>
            </a:pPr>
            <a:endParaRPr sz="2000"/>
          </a:p>
          <a:p>
            <a:pPr marL="0" lvl="0" indent="0" algn="l" rtl="0">
              <a:spcBef>
                <a:spcPts val="800"/>
              </a:spcBef>
              <a:spcAft>
                <a:spcPts val="0"/>
              </a:spcAft>
              <a:buNone/>
            </a:pPr>
            <a:endParaRPr sz="2000"/>
          </a:p>
        </p:txBody>
      </p:sp>
      <p:sp>
        <p:nvSpPr>
          <p:cNvPr id="249" name="Google Shape;249;p37"/>
          <p:cNvSpPr txBox="1"/>
          <p:nvPr/>
        </p:nvSpPr>
        <p:spPr>
          <a:xfrm>
            <a:off x="389325" y="1284475"/>
            <a:ext cx="7677900" cy="138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Continue your Independent Reading for homework.</a:t>
            </a:r>
            <a:endParaRPr sz="18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56" name="Google Shape;256;p38"/>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90900"/>
            <a:ext cx="8520600" cy="8313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3</a:t>
            </a:r>
            <a:r>
              <a:rPr lang="en" sz="3400"/>
              <a:t>: Lesson </a:t>
            </a:r>
            <a:r>
              <a:rPr lang="en"/>
              <a:t>2</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049575"/>
            <a:ext cx="8520600" cy="40938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2:</a:t>
            </a:r>
            <a:r>
              <a:rPr lang="en" i="1" dirty="0">
                <a:solidFill>
                  <a:schemeClr val="dk1"/>
                </a:solidFill>
              </a:rPr>
              <a:t>  </a:t>
            </a:r>
            <a:r>
              <a:rPr lang="en" dirty="0">
                <a:solidFill>
                  <a:schemeClr val="dk1"/>
                </a:solidFill>
              </a:rPr>
              <a:t>Materials and classroom preparation</a:t>
            </a:r>
            <a:endParaRPr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Students will need their scripts from Lesson 1 to combine chronologically with other members of their group. </a:t>
            </a:r>
            <a:endParaRPr dirty="0">
              <a:solidFill>
                <a:schemeClr val="dk1"/>
              </a:solidFill>
            </a:endParaRPr>
          </a:p>
          <a:p>
            <a:pPr marL="457200" lvl="0" indent="0" algn="l" rtl="0">
              <a:spcBef>
                <a:spcPts val="800"/>
              </a:spcBef>
              <a:spcAft>
                <a:spcPts val="0"/>
              </a:spcAft>
              <a:buNone/>
            </a:pP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Prepare copies of the </a:t>
            </a:r>
            <a:r>
              <a:rPr lang="en" b="1" dirty="0">
                <a:solidFill>
                  <a:schemeClr val="dk1"/>
                </a:solidFill>
              </a:rPr>
              <a:t>Writing Transitions excerpt </a:t>
            </a:r>
            <a:r>
              <a:rPr lang="en" dirty="0">
                <a:solidFill>
                  <a:schemeClr val="dk1"/>
                </a:solidFill>
              </a:rPr>
              <a:t>(one per Readers Theater group)</a:t>
            </a: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3</a:t>
            </a:r>
            <a:r>
              <a:rPr lang="en" sz="3400"/>
              <a:t>: Lesson </a:t>
            </a:r>
            <a:r>
              <a:rPr lang="en"/>
              <a:t>2</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2: </a:t>
            </a:r>
            <a:r>
              <a:rPr lang="en" dirty="0">
                <a:solidFill>
                  <a:schemeClr val="dk1"/>
                </a:solidFill>
              </a:rPr>
              <a:t>Reading and protocols to read in preparation:</a:t>
            </a:r>
            <a:endParaRPr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Review and prepare the </a:t>
            </a:r>
            <a:r>
              <a:rPr lang="en" b="1" dirty="0">
                <a:solidFill>
                  <a:schemeClr val="dk1"/>
                </a:solidFill>
              </a:rPr>
              <a:t>Transition Model </a:t>
            </a:r>
            <a:r>
              <a:rPr lang="en" dirty="0">
                <a:solidFill>
                  <a:schemeClr val="dk1"/>
                </a:solidFill>
              </a:rPr>
              <a:t>for display and use during discussion before combining scripts.</a:t>
            </a:r>
            <a:endParaRPr dirty="0">
              <a:solidFill>
                <a:schemeClr val="dk1"/>
              </a:solidFill>
            </a:endParaRPr>
          </a:p>
          <a:p>
            <a:pPr marL="0" lvl="0" indent="0" algn="l" rtl="0">
              <a:spcBef>
                <a:spcPts val="80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3: Lesson 2</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155650" y="1018025"/>
            <a:ext cx="8676600" cy="35508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2000" dirty="0"/>
              <a:t>In this lesson </a:t>
            </a:r>
            <a:r>
              <a:rPr lang="en" sz="2000" dirty="0">
                <a:solidFill>
                  <a:schemeClr val="dk1"/>
                </a:solidFill>
              </a:rPr>
              <a:t>you will use a model to add transitions to chronologically combine the scripts of all of the members of your Readers Theater group. You will then do a group read of the combined scripts.</a:t>
            </a:r>
            <a:endParaRPr sz="2000" dirty="0"/>
          </a:p>
          <a:p>
            <a:pPr marL="0" lvl="0" indent="0" algn="l" rtl="0">
              <a:lnSpc>
                <a:spcPct val="100000"/>
              </a:lnSpc>
              <a:spcBef>
                <a:spcPts val="800"/>
              </a:spcBef>
              <a:spcAft>
                <a:spcPts val="0"/>
              </a:spcAft>
              <a:buNone/>
            </a:pPr>
            <a:endParaRPr sz="2000" dirty="0"/>
          </a:p>
          <a:p>
            <a:pPr marL="0" lvl="0" indent="0" algn="l" rtl="0">
              <a:lnSpc>
                <a:spcPct val="100000"/>
              </a:lnSpc>
              <a:spcBef>
                <a:spcPts val="800"/>
              </a:spcBef>
              <a:spcAft>
                <a:spcPts val="0"/>
              </a:spcAft>
              <a:buNone/>
            </a:pPr>
            <a:r>
              <a:rPr lang="en" sz="2000" dirty="0"/>
              <a:t>Here’s what you’ll be learning and doing today:</a:t>
            </a:r>
            <a:endParaRPr sz="2000" dirty="0"/>
          </a:p>
          <a:p>
            <a:pPr marL="457200" lvl="0" indent="-361950" algn="l" rtl="0">
              <a:lnSpc>
                <a:spcPct val="100000"/>
              </a:lnSpc>
              <a:spcBef>
                <a:spcPts val="800"/>
              </a:spcBef>
              <a:spcAft>
                <a:spcPts val="0"/>
              </a:spcAft>
              <a:buSzPts val="2100"/>
              <a:buChar char="•"/>
            </a:pPr>
            <a:r>
              <a:rPr lang="en" sz="2000" dirty="0"/>
              <a:t>Discuss a piece of model writing that uses transitions.</a:t>
            </a:r>
            <a:endParaRPr sz="2000" dirty="0"/>
          </a:p>
          <a:p>
            <a:pPr marL="457200" lvl="0" indent="-361950" algn="l" rtl="0">
              <a:lnSpc>
                <a:spcPct val="100000"/>
              </a:lnSpc>
              <a:spcBef>
                <a:spcPts val="0"/>
              </a:spcBef>
              <a:spcAft>
                <a:spcPts val="0"/>
              </a:spcAft>
              <a:buSzPts val="2100"/>
              <a:buChar char="•"/>
            </a:pPr>
            <a:r>
              <a:rPr lang="en" sz="2000" dirty="0"/>
              <a:t>Use transitions to combine the scripts of all of your group members.</a:t>
            </a:r>
            <a:endParaRPr sz="2000" dirty="0"/>
          </a:p>
          <a:p>
            <a:pPr marL="457200" lvl="0" indent="-361950" algn="l" rtl="0">
              <a:lnSpc>
                <a:spcPct val="100000"/>
              </a:lnSpc>
              <a:spcBef>
                <a:spcPts val="0"/>
              </a:spcBef>
              <a:spcAft>
                <a:spcPts val="0"/>
              </a:spcAft>
              <a:buSzPts val="2100"/>
              <a:buChar char="•"/>
            </a:pPr>
            <a:r>
              <a:rPr lang="en" sz="2000" dirty="0"/>
              <a:t>Read through the combined scripts as a group.</a:t>
            </a:r>
            <a:endParaRPr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1229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today’s Learning Targets.</a:t>
            </a:r>
            <a:endParaRPr/>
          </a:p>
        </p:txBody>
      </p:sp>
      <p:sp>
        <p:nvSpPr>
          <p:cNvPr id="218" name="Google Shape;218;p33"/>
          <p:cNvSpPr txBox="1">
            <a:spLocks noGrp="1"/>
          </p:cNvSpPr>
          <p:nvPr>
            <p:ph type="body" idx="1"/>
          </p:nvPr>
        </p:nvSpPr>
        <p:spPr>
          <a:xfrm>
            <a:off x="311700" y="1727100"/>
            <a:ext cx="8520600" cy="2425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sz="1600">
                <a:solidFill>
                  <a:schemeClr val="dk1"/>
                </a:solidFill>
              </a:rPr>
              <a:t>The Learning Targets for today are:</a:t>
            </a:r>
            <a:endParaRPr sz="1600">
              <a:solidFill>
                <a:schemeClr val="dk1"/>
              </a:solidFill>
            </a:endParaRPr>
          </a:p>
          <a:p>
            <a:pPr marL="457200" lvl="0" indent="-330200" algn="l" rtl="0">
              <a:lnSpc>
                <a:spcPct val="90000"/>
              </a:lnSpc>
              <a:spcBef>
                <a:spcPts val="1000"/>
              </a:spcBef>
              <a:spcAft>
                <a:spcPts val="0"/>
              </a:spcAft>
              <a:buClr>
                <a:schemeClr val="dk1"/>
              </a:buClr>
              <a:buSzPts val="1600"/>
              <a:buAutoNum type="arabicPeriod"/>
            </a:pPr>
            <a:r>
              <a:rPr lang="en">
                <a:solidFill>
                  <a:schemeClr val="dk1"/>
                </a:solidFill>
              </a:rPr>
              <a:t>I can add transitional words and phrases to connect scenes in a script.</a:t>
            </a:r>
            <a:endParaRPr sz="1600">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a:p>
        </p:txBody>
      </p:sp>
      <p:pic>
        <p:nvPicPr>
          <p:cNvPr id="219" name="Google Shape;219;p33"/>
          <p:cNvPicPr preferRelativeResize="0"/>
          <p:nvPr/>
        </p:nvPicPr>
        <p:blipFill>
          <a:blip r:embed="rId3">
            <a:alphaModFix/>
          </a:blip>
          <a:stretch>
            <a:fillRect/>
          </a:stretch>
        </p:blipFill>
        <p:spPr>
          <a:xfrm>
            <a:off x="7872600" y="4045500"/>
            <a:ext cx="959700" cy="786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85500" y="253200"/>
            <a:ext cx="8973000" cy="120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Discuss a Model of Transitions in a Script.</a:t>
            </a:r>
            <a:endParaRPr/>
          </a:p>
        </p:txBody>
      </p:sp>
      <p:pic>
        <p:nvPicPr>
          <p:cNvPr id="225" name="Google Shape;225;p34"/>
          <p:cNvPicPr preferRelativeResize="0"/>
          <p:nvPr/>
        </p:nvPicPr>
        <p:blipFill>
          <a:blip r:embed="rId3">
            <a:alphaModFix/>
          </a:blip>
          <a:stretch>
            <a:fillRect/>
          </a:stretch>
        </p:blipFill>
        <p:spPr>
          <a:xfrm>
            <a:off x="1891075" y="1139350"/>
            <a:ext cx="6570750" cy="345730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5"/>
          <p:cNvSpPr txBox="1">
            <a:spLocks noGrp="1"/>
          </p:cNvSpPr>
          <p:nvPr>
            <p:ph type="title"/>
          </p:nvPr>
        </p:nvSpPr>
        <p:spPr>
          <a:xfrm>
            <a:off x="0" y="0"/>
            <a:ext cx="9058500" cy="586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Let’s Add Transitional Words to Combine our Scripts.</a:t>
            </a:r>
            <a:endParaRPr sz="2800"/>
          </a:p>
        </p:txBody>
      </p:sp>
      <p:pic>
        <p:nvPicPr>
          <p:cNvPr id="231" name="Google Shape;231;p35"/>
          <p:cNvPicPr preferRelativeResize="0"/>
          <p:nvPr/>
        </p:nvPicPr>
        <p:blipFill>
          <a:blip r:embed="rId3">
            <a:alphaModFix/>
          </a:blip>
          <a:stretch>
            <a:fillRect/>
          </a:stretch>
        </p:blipFill>
        <p:spPr>
          <a:xfrm>
            <a:off x="8111025" y="4047300"/>
            <a:ext cx="947475" cy="787500"/>
          </a:xfrm>
          <a:prstGeom prst="rect">
            <a:avLst/>
          </a:prstGeom>
          <a:noFill/>
          <a:ln>
            <a:noFill/>
          </a:ln>
        </p:spPr>
      </p:pic>
      <p:sp>
        <p:nvSpPr>
          <p:cNvPr id="232" name="Google Shape;232;p35"/>
          <p:cNvSpPr txBox="1"/>
          <p:nvPr/>
        </p:nvSpPr>
        <p:spPr>
          <a:xfrm>
            <a:off x="6271575" y="862450"/>
            <a:ext cx="2787000" cy="29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Guiding Questions:</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How does this scene connect with the previous scene? </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Which transitional words and phrases have you used?</a:t>
            </a:r>
            <a:endParaRPr sz="1800">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233" name="Google Shape;233;p35"/>
          <p:cNvPicPr preferRelativeResize="0"/>
          <p:nvPr/>
        </p:nvPicPr>
        <p:blipFill>
          <a:blip r:embed="rId4">
            <a:alphaModFix/>
          </a:blip>
          <a:stretch>
            <a:fillRect/>
          </a:stretch>
        </p:blipFill>
        <p:spPr>
          <a:xfrm>
            <a:off x="191550" y="704300"/>
            <a:ext cx="5927624" cy="2184700"/>
          </a:xfrm>
          <a:prstGeom prst="rect">
            <a:avLst/>
          </a:prstGeom>
          <a:noFill/>
          <a:ln>
            <a:noFill/>
          </a:ln>
        </p:spPr>
      </p:pic>
      <p:pic>
        <p:nvPicPr>
          <p:cNvPr id="234" name="Google Shape;234;p35"/>
          <p:cNvPicPr preferRelativeResize="0"/>
          <p:nvPr/>
        </p:nvPicPr>
        <p:blipFill>
          <a:blip r:embed="rId5">
            <a:alphaModFix/>
          </a:blip>
          <a:stretch>
            <a:fillRect/>
          </a:stretch>
        </p:blipFill>
        <p:spPr>
          <a:xfrm>
            <a:off x="304800" y="3006775"/>
            <a:ext cx="5814374" cy="1434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311700" y="314675"/>
            <a:ext cx="8520600" cy="777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read the entire script as a group.</a:t>
            </a:r>
            <a:endParaRPr/>
          </a:p>
        </p:txBody>
      </p:sp>
      <p:sp>
        <p:nvSpPr>
          <p:cNvPr id="240" name="Google Shape;240;p36"/>
          <p:cNvSpPr txBox="1">
            <a:spLocks noGrp="1"/>
          </p:cNvSpPr>
          <p:nvPr>
            <p:ph type="body" idx="1"/>
          </p:nvPr>
        </p:nvSpPr>
        <p:spPr>
          <a:xfrm>
            <a:off x="387375" y="1091975"/>
            <a:ext cx="8520600" cy="3416400"/>
          </a:xfrm>
          <a:prstGeom prst="rect">
            <a:avLst/>
          </a:prstGeom>
        </p:spPr>
        <p:txBody>
          <a:bodyPr spcFirstLastPara="1" wrap="square" lIns="68575" tIns="34275" rIns="68575" bIns="34275" anchor="t" anchorCtr="0">
            <a:noAutofit/>
          </a:bodyPr>
          <a:lstStyle/>
          <a:p>
            <a:pPr marL="457200" lvl="0" indent="-361950" algn="l" rtl="0">
              <a:lnSpc>
                <a:spcPct val="115000"/>
              </a:lnSpc>
              <a:spcBef>
                <a:spcPts val="800"/>
              </a:spcBef>
              <a:spcAft>
                <a:spcPts val="0"/>
              </a:spcAft>
              <a:buClr>
                <a:schemeClr val="dk1"/>
              </a:buClr>
              <a:buSzPts val="2100"/>
              <a:buChar char="•"/>
            </a:pPr>
            <a:r>
              <a:rPr lang="en">
                <a:solidFill>
                  <a:schemeClr val="dk1"/>
                </a:solidFill>
              </a:rPr>
              <a:t>An effective way to tell whether your script flows from one scene to the next is to read it through from start to finish and to make revisions where the flow isn’t quite right.</a:t>
            </a:r>
            <a:endParaRPr>
              <a:solidFill>
                <a:schemeClr val="dk1"/>
              </a:solidFill>
            </a:endParaRPr>
          </a:p>
          <a:p>
            <a:pPr marL="457200" lvl="0" indent="0" algn="l" rtl="0">
              <a:lnSpc>
                <a:spcPct val="115000"/>
              </a:lnSpc>
              <a:spcBef>
                <a:spcPts val="800"/>
              </a:spcBef>
              <a:spcAft>
                <a:spcPts val="0"/>
              </a:spcAft>
              <a:buNone/>
            </a:pPr>
            <a:endParaRPr>
              <a:solidFill>
                <a:schemeClr val="dk1"/>
              </a:solidFill>
            </a:endParaRPr>
          </a:p>
          <a:p>
            <a:pPr marL="457200" lvl="0" indent="-361950" algn="l" rtl="0">
              <a:lnSpc>
                <a:spcPct val="115000"/>
              </a:lnSpc>
              <a:spcBef>
                <a:spcPts val="800"/>
              </a:spcBef>
              <a:spcAft>
                <a:spcPts val="0"/>
              </a:spcAft>
              <a:buClr>
                <a:schemeClr val="dk1"/>
              </a:buClr>
              <a:buSzPts val="2100"/>
              <a:buChar char="•"/>
            </a:pPr>
            <a:r>
              <a:rPr lang="en">
                <a:solidFill>
                  <a:schemeClr val="dk1"/>
                </a:solidFill>
              </a:rPr>
              <a:t>Read through your script with your group three times.</a:t>
            </a:r>
            <a:endParaRPr>
              <a:solidFill>
                <a:schemeClr val="dk1"/>
              </a:solidFill>
            </a:endParaRPr>
          </a:p>
          <a:p>
            <a:pPr marL="457200" lvl="0" indent="0" algn="l" rtl="0">
              <a:lnSpc>
                <a:spcPct val="115000"/>
              </a:lnSpc>
              <a:spcBef>
                <a:spcPts val="800"/>
              </a:spcBef>
              <a:spcAft>
                <a:spcPts val="0"/>
              </a:spcAft>
              <a:buNone/>
            </a:pPr>
            <a:endParaRPr>
              <a:solidFill>
                <a:schemeClr val="dk1"/>
              </a:solidFill>
            </a:endParaRPr>
          </a:p>
          <a:p>
            <a:pPr marL="457200" lvl="0" indent="-361950" algn="l" rtl="0">
              <a:lnSpc>
                <a:spcPct val="115000"/>
              </a:lnSpc>
              <a:spcBef>
                <a:spcPts val="800"/>
              </a:spcBef>
              <a:spcAft>
                <a:spcPts val="0"/>
              </a:spcAft>
              <a:buClr>
                <a:schemeClr val="dk1"/>
              </a:buClr>
              <a:buSzPts val="2100"/>
              <a:buChar char="•"/>
            </a:pPr>
            <a:r>
              <a:rPr lang="en">
                <a:solidFill>
                  <a:schemeClr val="dk1"/>
                </a:solidFill>
              </a:rPr>
              <a:t>Make revisions to the transitional words and phrases where necessary.</a:t>
            </a:r>
            <a:endParaRPr>
              <a:solidFill>
                <a:schemeClr val="dk1"/>
              </a:solidFill>
            </a:endParaRPr>
          </a:p>
          <a:p>
            <a:pPr marL="0" lvl="0" indent="0" algn="l" rtl="0">
              <a:spcBef>
                <a:spcPts val="800"/>
              </a:spcBef>
              <a:spcAft>
                <a:spcPts val="0"/>
              </a:spcAft>
              <a:buNone/>
            </a:pPr>
            <a:endParaRPr/>
          </a:p>
        </p:txBody>
      </p:sp>
      <p:pic>
        <p:nvPicPr>
          <p:cNvPr id="241" name="Google Shape;241;p36"/>
          <p:cNvPicPr preferRelativeResize="0"/>
          <p:nvPr/>
        </p:nvPicPr>
        <p:blipFill>
          <a:blip r:embed="rId3">
            <a:alphaModFix/>
          </a:blip>
          <a:stretch>
            <a:fillRect/>
          </a:stretch>
        </p:blipFill>
        <p:spPr>
          <a:xfrm>
            <a:off x="8196425" y="4352200"/>
            <a:ext cx="711550" cy="5914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6CF101-43D8-4404-BB8D-E5D6771C77B7}"/>
</file>

<file path=customXml/itemProps2.xml><?xml version="1.0" encoding="utf-8"?>
<ds:datastoreItem xmlns:ds="http://schemas.openxmlformats.org/officeDocument/2006/customXml" ds:itemID="{A5CFD6EA-F383-467B-82E8-530BDEFE1875}"/>
</file>

<file path=customXml/itemProps3.xml><?xml version="1.0" encoding="utf-8"?>
<ds:datastoreItem xmlns:ds="http://schemas.openxmlformats.org/officeDocument/2006/customXml" ds:itemID="{DB03682D-87DD-4457-97AD-068A6D176A67}"/>
</file>

<file path=docProps/app.xml><?xml version="1.0" encoding="utf-8"?>
<Properties xmlns="http://schemas.openxmlformats.org/officeDocument/2006/extended-properties" xmlns:vt="http://schemas.openxmlformats.org/officeDocument/2006/docPropsVTypes">
  <TotalTime>13</TotalTime>
  <Words>1499</Words>
  <Application>Microsoft Macintosh PowerPoint</Application>
  <PresentationFormat>On-screen Show (16:9)</PresentationFormat>
  <Paragraphs>178</Paragraphs>
  <Slides>11</Slides>
  <Notes>11</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11</vt:i4>
      </vt:variant>
    </vt:vector>
  </HeadingPairs>
  <TitlesOfParts>
    <vt:vector size="14" baseType="lpstr">
      <vt:lpstr>Century Gothic</vt:lpstr>
      <vt:lpstr>Office Theme</vt:lpstr>
      <vt:lpstr>Office Theme</vt:lpstr>
      <vt:lpstr>Grade 8: Module 2: Unit 3: Lesson 2  Teacher slide, before teaching.</vt:lpstr>
      <vt:lpstr>Grade 8: Module 2: Unit 3: Lesson 2  Teacher slide, before teaching.</vt:lpstr>
      <vt:lpstr>Grade 8: Module 2: Unit 3: Lesson 2  Teacher slide, before teaching.</vt:lpstr>
      <vt:lpstr>Grade 8: Module 2:  Unit 3: Lesson 2</vt:lpstr>
      <vt:lpstr>Hello, Students!</vt:lpstr>
      <vt:lpstr>Let’s review today’s Learning Targets.</vt:lpstr>
      <vt:lpstr>Let’s Discuss a Model of Transitions in a Script.</vt:lpstr>
      <vt:lpstr>Let’s Add Transitional Words to Combine our Scripts.</vt:lpstr>
      <vt:lpstr>Let’s read the entire script as a group.</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3: Lesson 2  Teacher slide, before teaching.</dc:title>
  <cp:lastModifiedBy>Alexander Specht</cp:lastModifiedBy>
  <cp:revision>3</cp:revision>
  <dcterms:modified xsi:type="dcterms:W3CDTF">2018-09-25T03:20:38Z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