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1"/>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935805-430A-41E2-9FE6-2E5D048D127E}" v="4" dt="2018-10-03T15:37:54.514"/>
  </p1510:revLst>
</p1510:revInfo>
</file>

<file path=ppt/tableStyles.xml><?xml version="1.0" encoding="utf-8"?>
<a:tblStyleLst xmlns:a="http://schemas.openxmlformats.org/drawingml/2006/main" def="{EB580E1C-523F-41A5-8D96-5E5A0E27FB04}">
  <a:tblStyle styleId="{EB580E1C-523F-41A5-8D96-5E5A0E27FB04}"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5363" autoAdjust="0"/>
  </p:normalViewPr>
  <p:slideViewPr>
    <p:cSldViewPr snapToGrid="0">
      <p:cViewPr varScale="1">
        <p:scale>
          <a:sx n="53" d="100"/>
          <a:sy n="53" d="100"/>
        </p:scale>
        <p:origin x="1878" y="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5.fntdata"/><Relationship Id="rId3" Type="http://schemas.openxmlformats.org/officeDocument/2006/relationships/customXml" Target="../customXml/item3.xml"/><Relationship Id="rId21" Type="http://schemas.openxmlformats.org/officeDocument/2006/relationships/notesMaster" Target="notesMasters/notesMaster1.xml"/><Relationship Id="rId34" Type="http://schemas.microsoft.com/office/2016/11/relationships/changesInfo" Target="changesInfos/changesInfo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8.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2.fntdata"/><Relationship Id="rId28" Type="http://schemas.openxmlformats.org/officeDocument/2006/relationships/font" Target="fonts/font7.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42622253-5fe4-47d2-9c8f-1ef2d995c939" providerId="ADAL" clId="{2D935805-430A-41E2-9FE6-2E5D048D127E}"/>
    <pc:docChg chg="modMainMaster">
      <pc:chgData name="Jennifer Snapp" userId="42622253-5fe4-47d2-9c8f-1ef2d995c939" providerId="ADAL" clId="{2D935805-430A-41E2-9FE6-2E5D048D127E}" dt="2018-10-03T15:37:54.514" v="3" actId="1076"/>
      <pc:docMkLst>
        <pc:docMk/>
      </pc:docMkLst>
      <pc:sldMasterChg chg="addSp modSp">
        <pc:chgData name="Jennifer Snapp" userId="42622253-5fe4-47d2-9c8f-1ef2d995c939" providerId="ADAL" clId="{2D935805-430A-41E2-9FE6-2E5D048D127E}" dt="2018-10-03T15:37:43.298" v="1" actId="1076"/>
        <pc:sldMasterMkLst>
          <pc:docMk/>
          <pc:sldMasterMk cId="0" sldId="2147483670"/>
        </pc:sldMasterMkLst>
        <pc:picChg chg="add mod">
          <ac:chgData name="Jennifer Snapp" userId="42622253-5fe4-47d2-9c8f-1ef2d995c939" providerId="ADAL" clId="{2D935805-430A-41E2-9FE6-2E5D048D127E}" dt="2018-10-03T15:37:43.298" v="1" actId="1076"/>
          <ac:picMkLst>
            <pc:docMk/>
            <pc:sldMasterMk cId="0" sldId="2147483670"/>
            <ac:picMk id="3" creationId="{A14ADD56-EF97-415E-B81A-85A561CB4378}"/>
          </ac:picMkLst>
        </pc:picChg>
      </pc:sldMasterChg>
      <pc:sldMasterChg chg="addSp modSp">
        <pc:chgData name="Jennifer Snapp" userId="42622253-5fe4-47d2-9c8f-1ef2d995c939" providerId="ADAL" clId="{2D935805-430A-41E2-9FE6-2E5D048D127E}" dt="2018-10-03T15:37:54.514" v="3" actId="1076"/>
        <pc:sldMasterMkLst>
          <pc:docMk/>
          <pc:sldMasterMk cId="0" sldId="2147483671"/>
        </pc:sldMasterMkLst>
        <pc:picChg chg="add mod">
          <ac:chgData name="Jennifer Snapp" userId="42622253-5fe4-47d2-9c8f-1ef2d995c939" providerId="ADAL" clId="{2D935805-430A-41E2-9FE6-2E5D048D127E}" dt="2018-10-03T15:37:54.514" v="3" actId="1076"/>
          <ac:picMkLst>
            <pc:docMk/>
            <pc:sldMasterMk cId="0" sldId="2147483671"/>
            <ac:picMk id="3" creationId="{A8446121-0D56-4D40-81AB-7796B03C13C0}"/>
          </ac:picMkLst>
        </pc:picChg>
      </pc:sldMasterChg>
    </pc:docChg>
  </pc:docChgLst>
  <pc:docChgLst>
    <pc:chgData name="Jennifer Snapp" userId="S::jennifer.snapp@detroitk12.org::42622253-5fe4-47d2-9c8f-1ef2d995c939" providerId="AD" clId="Web-{882F87AA-850F-4829-A0FF-59C02A90F6F8}"/>
    <pc:docChg chg="modSld">
      <pc:chgData name="Jennifer Snapp" userId="S::jennifer.snapp@detroitk12.org::42622253-5fe4-47d2-9c8f-1ef2d995c939" providerId="AD" clId="Web-{882F87AA-850F-4829-A0FF-59C02A90F6F8}" dt="2018-10-03T15:36:55.402" v="1" actId="1076"/>
      <pc:docMkLst>
        <pc:docMk/>
      </pc:docMkLst>
      <pc:sldChg chg="addSp modSp">
        <pc:chgData name="Jennifer Snapp" userId="S::jennifer.snapp@detroitk12.org::42622253-5fe4-47d2-9c8f-1ef2d995c939" providerId="AD" clId="Web-{882F87AA-850F-4829-A0FF-59C02A90F6F8}" dt="2018-10-03T15:36:55.402" v="1" actId="1076"/>
        <pc:sldMkLst>
          <pc:docMk/>
          <pc:sldMk cId="0" sldId="261"/>
        </pc:sldMkLst>
        <pc:picChg chg="add mod">
          <ac:chgData name="Jennifer Snapp" userId="S::jennifer.snapp@detroitk12.org::42622253-5fe4-47d2-9c8f-1ef2d995c939" providerId="AD" clId="Web-{882F87AA-850F-4829-A0FF-59C02A90F6F8}" dt="2018-10-03T15:36:55.402" v="1" actId="1076"/>
          <ac:picMkLst>
            <pc:docMk/>
            <pc:sldMk cId="0" sldId="261"/>
            <ac:picMk id="2" creationId="{5C7F4C21-1B52-4F59-9434-79B8E20B98B8}"/>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01170495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10"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10"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el-education-classroom-protocols%20https:/eleducation.org/resources/el-education-classroom-protocols"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b="1" dirty="0">
                <a:latin typeface="Calibri"/>
                <a:ea typeface="Calibri"/>
                <a:cs typeface="Calibri"/>
                <a:sym typeface="Calibri"/>
              </a:rPr>
              <a:t>Overview of Module:</a:t>
            </a:r>
            <a:endParaRPr sz="1200" dirty="0">
              <a:latin typeface="Calibri"/>
              <a:ea typeface="Calibri"/>
              <a:cs typeface="Calibri"/>
              <a:sym typeface="Calibri"/>
            </a:endParaRPr>
          </a:p>
          <a:p>
            <a:pPr marL="0" lvl="0" indent="0" rtl="0">
              <a:lnSpc>
                <a:spcPct val="90000"/>
              </a:lnSpc>
              <a:spcBef>
                <a:spcPts val="0"/>
              </a:spcBef>
              <a:spcAft>
                <a:spcPts val="0"/>
              </a:spcAft>
              <a:buClr>
                <a:schemeClr val="dk1"/>
              </a:buClr>
              <a:buSzPts val="1615"/>
              <a:buFont typeface="Arial"/>
              <a:buNone/>
            </a:pPr>
            <a:r>
              <a:rPr lang="en" sz="1200" dirty="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In Unit 1, they build background knowledge on general animal defenses through close readings of several informational texts. Students read closely to practice drawing inferences as they begin their research and use a research notebook to make observations and synthesize information. Students will continue to use the research notebook, using the millipede as a whole class model. They begin to research an expert group animal in preparation to write about this animal in Units 2 and 3, again using the research notebook.</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b="1" dirty="0">
                <a:latin typeface="Calibri"/>
                <a:ea typeface="Calibri"/>
                <a:cs typeface="Calibri"/>
                <a:sym typeface="Calibri"/>
              </a:rPr>
              <a:t>Overview of Unit: </a:t>
            </a:r>
            <a:endParaRPr sz="1200" dirty="0">
              <a:latin typeface="Calibri"/>
              <a:ea typeface="Calibri"/>
              <a:cs typeface="Calibri"/>
              <a:sym typeface="Calibri"/>
            </a:endParaRPr>
          </a:p>
          <a:p>
            <a:pPr marL="0" lvl="0" indent="0" rtl="0">
              <a:lnSpc>
                <a:spcPct val="80000"/>
              </a:lnSpc>
              <a:spcBef>
                <a:spcPts val="304"/>
              </a:spcBef>
              <a:spcAft>
                <a:spcPts val="0"/>
              </a:spcAft>
              <a:buClr>
                <a:schemeClr val="dk1"/>
              </a:buClr>
              <a:buSzPts val="1520"/>
              <a:buFont typeface="Arial"/>
              <a:buNone/>
            </a:pPr>
            <a:r>
              <a:rPr lang="en" sz="1200" dirty="0">
                <a:solidFill>
                  <a:schemeClr val="dk1"/>
                </a:solidFill>
                <a:latin typeface="Calibri"/>
                <a:ea typeface="Calibri"/>
                <a:cs typeface="Calibri"/>
                <a:sym typeface="Calibri"/>
              </a:rPr>
              <a:t>In the first unit of this module, students begin by building background knowledge on animal defense mechanisms using an </a:t>
            </a:r>
            <a:r>
              <a:rPr lang="en" sz="1200" b="1" dirty="0">
                <a:solidFill>
                  <a:schemeClr val="dk1"/>
                </a:solidFill>
                <a:latin typeface="Calibri"/>
                <a:ea typeface="Calibri"/>
                <a:cs typeface="Calibri"/>
                <a:sym typeface="Calibri"/>
              </a:rPr>
              <a:t>Animal Defenses research notebook </a:t>
            </a:r>
            <a:r>
              <a:rPr lang="en" sz="1200" dirty="0">
                <a:solidFill>
                  <a:schemeClr val="dk1"/>
                </a:solidFill>
                <a:latin typeface="Calibri"/>
                <a:ea typeface="Calibri"/>
                <a:cs typeface="Calibri"/>
                <a:sym typeface="Calibri"/>
              </a:rPr>
              <a:t>to record notes and synthesize new information. Listening closely and close reading of informational texts about animal defense mechanisms will prepare students 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in which they listen to and read new texts about animal defense mechanisms. Students continue their study of the topic in the second half of the unit. They will continue to record notes and to synthesize new information in their </a:t>
            </a:r>
            <a:r>
              <a:rPr lang="en" sz="1200" b="1" dirty="0">
                <a:solidFill>
                  <a:schemeClr val="dk1"/>
                </a:solidFill>
                <a:latin typeface="Calibri"/>
                <a:ea typeface="Calibri"/>
                <a:cs typeface="Calibri"/>
                <a:sym typeface="Calibri"/>
              </a:rPr>
              <a:t>Animal Defenses research notebooks</a:t>
            </a:r>
            <a:r>
              <a:rPr lang="en" sz="1200" dirty="0">
                <a:solidFill>
                  <a:schemeClr val="dk1"/>
                </a:solidFill>
                <a:latin typeface="Calibri"/>
                <a:ea typeface="Calibri"/>
                <a:cs typeface="Calibri"/>
                <a:sym typeface="Calibri"/>
              </a:rPr>
              <a:t>. This whole class study of animal defenses will act as a model for students as they research an animal of their choice in Unit 2. At the end of this unit, students select their "expert animal" to research with a small group during Unit 2.</a:t>
            </a:r>
            <a:endParaRPr sz="1200" dirty="0">
              <a:latin typeface="Calibri"/>
              <a:ea typeface="Calibri"/>
              <a:cs typeface="Calibri"/>
              <a:sym typeface="Calibri"/>
            </a:endParaRPr>
          </a:p>
        </p:txBody>
      </p:sp>
    </p:spTree>
    <p:extLst>
      <p:ext uri="{BB962C8B-B14F-4D97-AF65-F5344CB8AC3E}">
        <p14:creationId xmlns:p14="http://schemas.microsoft.com/office/powerpoint/2010/main" val="37711228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a425ba501_0_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15-17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and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is animated. Each question uses the fade-in option after you click “enter.”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with a partner, then cold call students to share out: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are some key features of informational writing?”</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may vary and should include details from the Informational Texts anchor chart.)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spent a lot of time identifying supporting details in informational texts when determining the main idea and summarizing in Unit 1.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now their job, as authors, is to ensure they provide accurate details that support and elaborate on their topic. This means that their topic should be developed with facts, definitions, concrete details, quotations, and examples.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invite students to retrieve their </a:t>
            </a:r>
            <a:r>
              <a:rPr lang="en" sz="1200" b="1" dirty="0">
                <a:solidFill>
                  <a:schemeClr val="dk1"/>
                </a:solidFill>
                <a:latin typeface="Calibri"/>
                <a:ea typeface="Calibri"/>
                <a:cs typeface="Calibri"/>
                <a:sym typeface="Calibri"/>
              </a:rPr>
              <a:t>model informative essay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Think-aloud, noticing the elaboration of ideas using these steps: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model and identify the main idea of each paragraph.</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yourself: </a:t>
            </a:r>
            <a:r>
              <a:rPr lang="en" sz="1200" i="1" dirty="0">
                <a:solidFill>
                  <a:schemeClr val="dk1"/>
                </a:solidFill>
                <a:latin typeface="Calibri"/>
                <a:ea typeface="Calibri"/>
                <a:cs typeface="Calibri"/>
                <a:sym typeface="Calibri"/>
              </a:rPr>
              <a:t>“What facts, definitions, concrete details, quotations, or other information and examples did the writer use to elaborate on the main idea of this paragraph?”</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yourself: </a:t>
            </a:r>
            <a:r>
              <a:rPr lang="en" sz="1200" i="1" dirty="0">
                <a:solidFill>
                  <a:schemeClr val="dk1"/>
                </a:solidFill>
                <a:latin typeface="Calibri"/>
                <a:ea typeface="Calibri"/>
                <a:cs typeface="Calibri"/>
                <a:sym typeface="Calibri"/>
              </a:rPr>
              <a:t>“What does this help the reader to understand about the main idea of this paragraph?”</a:t>
            </a:r>
            <a:endParaRPr sz="1200" i="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total participation as partners discuss the model.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require more support, ask students to explain their discussion responses with their partner and you first, and then invite them to share with the class. </a:t>
            </a:r>
            <a:endParaRPr dirty="0"/>
          </a:p>
        </p:txBody>
      </p:sp>
    </p:spTree>
    <p:extLst>
      <p:ext uri="{BB962C8B-B14F-4D97-AF65-F5344CB8AC3E}">
        <p14:creationId xmlns:p14="http://schemas.microsoft.com/office/powerpoint/2010/main" val="5185455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 Education calls for the teacher to choose a checking for understanding protocol. The Thumb-O-Meter protocol has been placed on this slide, however, the teacher may use another checking for understanding protocol.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read the first on aloud:</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revise my writing for accurate facts with related evidence using my </a:t>
            </a:r>
            <a:r>
              <a:rPr lang="en" sz="1200" b="1" i="1" dirty="0">
                <a:solidFill>
                  <a:schemeClr val="dk1"/>
                </a:solidFill>
                <a:latin typeface="Calibri"/>
                <a:ea typeface="Calibri"/>
                <a:cs typeface="Calibri"/>
                <a:sym typeface="Calibri"/>
              </a:rPr>
              <a:t>planning graphic organizer</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checking for understanding protocol for students to reflect on their comfort level with or show how close they are to meeting the target.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Informational Texts anchor chart</a:t>
            </a:r>
            <a:r>
              <a:rPr lang="en" sz="1200" dirty="0">
                <a:solidFill>
                  <a:schemeClr val="dk1"/>
                </a:solidFill>
                <a:latin typeface="Calibri"/>
                <a:ea typeface="Calibri"/>
                <a:cs typeface="Calibri"/>
                <a:sym typeface="Calibri"/>
              </a:rPr>
              <a:t> and point to the fifth bullet:</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“Informational texts have precise vocabulary.”</a:t>
            </a:r>
            <a:endParaRPr sz="1200" i="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authors of informative texts strive to use accurate words and descriptions in their writing.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been collecting vocabulary words in their </a:t>
            </a:r>
            <a:r>
              <a:rPr lang="en" sz="1200" b="1" dirty="0">
                <a:solidFill>
                  <a:schemeClr val="dk1"/>
                </a:solidFill>
                <a:latin typeface="Calibri"/>
                <a:ea typeface="Calibri"/>
                <a:cs typeface="Calibri"/>
                <a:sym typeface="Calibri"/>
              </a:rPr>
              <a:t>vocabulary logs </a:t>
            </a:r>
            <a:r>
              <a:rPr lang="en" sz="1200" dirty="0">
                <a:solidFill>
                  <a:schemeClr val="dk1"/>
                </a:solidFill>
                <a:latin typeface="Calibri"/>
                <a:ea typeface="Calibri"/>
                <a:cs typeface="Calibri"/>
                <a:sym typeface="Calibri"/>
              </a:rPr>
              <a:t>and there are words highlighted in their </a:t>
            </a:r>
            <a:r>
              <a:rPr lang="en" sz="1200" b="1" dirty="0">
                <a:solidFill>
                  <a:schemeClr val="dk1"/>
                </a:solidFill>
                <a:latin typeface="Calibri"/>
                <a:ea typeface="Calibri"/>
                <a:cs typeface="Calibri"/>
                <a:sym typeface="Calibri"/>
              </a:rPr>
              <a:t>Expert Group Animal research notebook</a:t>
            </a:r>
            <a:r>
              <a:rPr lang="en" sz="1200" dirty="0">
                <a:solidFill>
                  <a:schemeClr val="dk1"/>
                </a:solidFill>
                <a:latin typeface="Calibri"/>
                <a:ea typeface="Calibri"/>
                <a:cs typeface="Calibri"/>
                <a:sym typeface="Calibri"/>
              </a:rPr>
              <a:t> and their </a:t>
            </a:r>
            <a:r>
              <a:rPr lang="en" sz="1200" b="1" dirty="0">
                <a:solidFill>
                  <a:schemeClr val="dk1"/>
                </a:solidFill>
                <a:latin typeface="Calibri"/>
                <a:ea typeface="Calibri"/>
                <a:cs typeface="Calibri"/>
                <a:sym typeface="Calibri"/>
              </a:rPr>
              <a:t>Animal Defense research notebook</a:t>
            </a:r>
            <a:r>
              <a:rPr lang="en" sz="1200" dirty="0">
                <a:solidFill>
                  <a:schemeClr val="dk1"/>
                </a:solidFill>
                <a:latin typeface="Calibri"/>
                <a:ea typeface="Calibri"/>
                <a:cs typeface="Calibri"/>
                <a:sym typeface="Calibri"/>
              </a:rPr>
              <a:t>, and on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Encourage them to return to these resources as they revise their writing.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students on the </a:t>
            </a:r>
            <a:r>
              <a:rPr lang="en" sz="1200" b="1" dirty="0">
                <a:solidFill>
                  <a:schemeClr val="dk1"/>
                </a:solidFill>
                <a:latin typeface="Calibri"/>
                <a:ea typeface="Calibri"/>
                <a:cs typeface="Calibri"/>
                <a:sym typeface="Calibri"/>
              </a:rPr>
              <a:t>model informational essay</a:t>
            </a:r>
            <a:r>
              <a:rPr lang="en" sz="1200" dirty="0">
                <a:solidFill>
                  <a:schemeClr val="dk1"/>
                </a:solidFill>
                <a:latin typeface="Calibri"/>
                <a:ea typeface="Calibri"/>
                <a:cs typeface="Calibri"/>
                <a:sym typeface="Calibri"/>
              </a:rPr>
              <a:t> and think-aloud, identifying the precise vocabulary the writer used using these steps: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model, identifying precise, domain-specific vocabulary.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yourself: </a:t>
            </a:r>
            <a:r>
              <a:rPr lang="en" sz="1200" i="1" dirty="0">
                <a:solidFill>
                  <a:schemeClr val="dk1"/>
                </a:solidFill>
                <a:latin typeface="Calibri"/>
                <a:ea typeface="Calibri"/>
                <a:cs typeface="Calibri"/>
                <a:sym typeface="Calibri"/>
              </a:rPr>
              <a:t>“How do these words help make the writing more accurate or precise?”</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Point out the identified words on the </a:t>
            </a:r>
            <a:r>
              <a:rPr lang="en" sz="1200" b="1" dirty="0">
                <a:solidFill>
                  <a:schemeClr val="dk1"/>
                </a:solidFill>
                <a:latin typeface="Calibri"/>
                <a:ea typeface="Calibri"/>
                <a:cs typeface="Calibri"/>
                <a:sym typeface="Calibri"/>
              </a:rPr>
              <a:t>Word Walls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you think aloud, if productive, cue students with a challenge: 	</a:t>
            </a:r>
            <a:endParaRPr sz="1200" dirty="0">
              <a:solidFill>
                <a:schemeClr val="dk1"/>
              </a:solidFill>
              <a:latin typeface="Calibri"/>
              <a:ea typeface="Calibri"/>
              <a:cs typeface="Calibri"/>
              <a:sym typeface="Calibri"/>
            </a:endParaRPr>
          </a:p>
          <a:p>
            <a:pPr marL="1371600" lvl="2" indent="-304800" rtl="0">
              <a:spcBef>
                <a:spcPts val="0"/>
              </a:spcBef>
              <a:spcAft>
                <a:spcPts val="0"/>
              </a:spcAft>
              <a:buClr>
                <a:schemeClr val="dk1"/>
              </a:buClr>
              <a:buSzPts val="1200"/>
            </a:pPr>
            <a:r>
              <a:rPr lang="en" sz="1200" i="1" dirty="0">
                <a:solidFill>
                  <a:schemeClr val="dk1"/>
                </a:solidFill>
                <a:latin typeface="Calibri"/>
                <a:ea typeface="Calibri"/>
                <a:cs typeface="Calibri"/>
                <a:sym typeface="Calibri"/>
              </a:rPr>
              <a:t>“What if we replace emit with use? I’ll give you time to think and discuss with a partner.”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(Emit is more precise because it means to release or give off, which is exactly what the millipede does, but use can mean many things.)</a:t>
            </a:r>
            <a:endParaRPr sz="1200" b="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checking for understanding portion, look for students who may need additional support moving forward.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require more support, support them by providing a few synonyms of words appropriate to the millipede draft, along with access to dictionaries.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942898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a2ea51330_1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23-25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and Independent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EL Education calls for the teacher to choose a checking for understanding protocol. The Thumb-O-Meter protocol has been placed on this slide, however, the teacher may use another checking for understanding protocol.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a:t>
            </a:r>
            <a:r>
              <a:rPr lang="en" sz="1200" b="0" dirty="0">
                <a:solidFill>
                  <a:schemeClr val="dk1"/>
                </a:solidFill>
                <a:latin typeface="Calibri"/>
                <a:ea typeface="Calibri"/>
                <a:cs typeface="Calibri"/>
                <a:sym typeface="Calibri"/>
              </a:rPr>
              <a:t>purple and an orange colored pencil to each student. </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Tell students that they will now have the opportunity to revise their writing to add details and develop the topic with facts, definitions, concrete details, quotations, and examples using the purple colored pencil. Tell students they will use the orange colored pencil to </a:t>
            </a:r>
            <a:r>
              <a:rPr lang="en" sz="1200" dirty="0">
                <a:solidFill>
                  <a:schemeClr val="dk1"/>
                </a:solidFill>
                <a:latin typeface="Calibri"/>
                <a:ea typeface="Calibri"/>
                <a:cs typeface="Calibri"/>
                <a:sym typeface="Calibri"/>
              </a:rPr>
              <a:t>add accurate and precise words that also help to elaborate on their expert group animal and its defense mechanism. Remind students that they skipped lines when they wrote their drafts to leave room for these revisions.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a:t>
            </a:r>
            <a:r>
              <a:rPr lang="en" sz="1200" b="1" dirty="0">
                <a:solidFill>
                  <a:schemeClr val="dk1"/>
                </a:solidFill>
                <a:latin typeface="Calibri"/>
                <a:ea typeface="Calibri"/>
                <a:cs typeface="Calibri"/>
                <a:sym typeface="Calibri"/>
              </a:rPr>
              <a:t>Steps for Revising My Writing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refer to the index cards from the Opening to see the words and phrases their partner wrote down based on their demonstration.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20 minutes to add supporting details to their drafts using the steps above. Circulate to confer with and support them as needed. Consider letting students know when 10 minutes remain, to ensure they have time to use both of their colored pencils.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as they revise their writing that the supporting details they include in their proof paragraphs should elaborate on the focus of their essay, or explain how the evidence they have chosen shows how their animal’s defense mechanisms help it to survive.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record ‘Y’ for ‘Yes’ and the date in the final column of their </a:t>
            </a:r>
            <a:r>
              <a:rPr lang="en" sz="1200" b="1" dirty="0">
                <a:solidFill>
                  <a:schemeClr val="dk1"/>
                </a:solidFill>
                <a:latin typeface="Calibri"/>
                <a:ea typeface="Calibri"/>
                <a:cs typeface="Calibri"/>
                <a:sym typeface="Calibri"/>
              </a:rPr>
              <a:t>Informative Writing Checklist </a:t>
            </a:r>
            <a:r>
              <a:rPr lang="en" sz="1200" dirty="0">
                <a:solidFill>
                  <a:schemeClr val="dk1"/>
                </a:solidFill>
                <a:latin typeface="Calibri"/>
                <a:ea typeface="Calibri"/>
                <a:cs typeface="Calibri"/>
                <a:sym typeface="Calibri"/>
              </a:rPr>
              <a:t>if they feel the criteria marked on their checklists have been achieved in their writing in this lesson.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inviting students to self-assess against how well they took responsibility in this lesson.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checking for understanding portion, look for students who may need additional support moving forward.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require more support, consider having students work with a small group or a partner when revising. </a:t>
            </a:r>
            <a:endParaRPr dirty="0"/>
          </a:p>
        </p:txBody>
      </p:sp>
    </p:spTree>
    <p:extLst>
      <p:ext uri="{BB962C8B-B14F-4D97-AF65-F5344CB8AC3E}">
        <p14:creationId xmlns:p14="http://schemas.microsoft.com/office/powerpoint/2010/main" val="27996769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3-</a:t>
            </a:r>
            <a:r>
              <a:rPr lang="en" sz="1200" b="1" dirty="0">
                <a:solidFill>
                  <a:schemeClr val="dk1"/>
                </a:solidFill>
                <a:latin typeface="Calibri"/>
                <a:ea typeface="Calibri"/>
                <a:cs typeface="Calibri"/>
                <a:sym typeface="Calibri"/>
              </a:rPr>
              <a:t>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Independent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closing activity is a continuation from a previous lesson.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finish up their sketches of their expert animal on the sketch page of their </a:t>
            </a:r>
            <a:r>
              <a:rPr lang="en" sz="1200" b="1" dirty="0">
                <a:solidFill>
                  <a:schemeClr val="dk1"/>
                </a:solidFill>
                <a:latin typeface="Calibri"/>
                <a:ea typeface="Calibri"/>
                <a:cs typeface="Calibri"/>
                <a:sym typeface="Calibri"/>
              </a:rPr>
              <a:t>Expert Group Animal research notebook</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think about their thinking: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has our sketching and sketch page added to your understanding of your expert animal and defense mechanisms? I’ll give you time to think and discuss with a partner.”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a:t>
            </a:r>
            <a:endParaRPr sz="1200" b="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3275592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ef4a55bca_2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3ef4a55bca_2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latin typeface="Calibri"/>
                <a:ea typeface="Calibri"/>
                <a:cs typeface="Calibri"/>
                <a:sym typeface="Calibri"/>
              </a:rPr>
              <a:t>Grouping: Whole Group</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Ensure that students have a system for recording homework assignments (journal, notebook, agenda, etc.) and a text to complete the assignment.</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Refocus whole group.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Ask students to take out their Independent Reading Journals.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AutoNum type="arabicPeriod"/>
            </a:pPr>
            <a:r>
              <a:rPr lang="en" sz="1200" dirty="0">
                <a:latin typeface="Calibri"/>
                <a:ea typeface="Calibri"/>
                <a:cs typeface="Calibri"/>
                <a:sym typeface="Calibri"/>
              </a:rPr>
              <a:t>Read homework assignment aloud and ask students if they have any questions about the assignments.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Direct student</a:t>
            </a:r>
            <a:r>
              <a:rPr lang="en-US" sz="1200">
                <a:latin typeface="Calibri"/>
                <a:ea typeface="Calibri"/>
                <a:cs typeface="Calibri"/>
                <a:sym typeface="Calibri"/>
              </a:rPr>
              <a:t>s</a:t>
            </a:r>
            <a:r>
              <a:rPr lang="en" sz="1200">
                <a:latin typeface="Calibri"/>
                <a:ea typeface="Calibri"/>
                <a:cs typeface="Calibri"/>
                <a:sym typeface="Calibri"/>
              </a:rPr>
              <a:t> </a:t>
            </a:r>
            <a:r>
              <a:rPr lang="en" sz="1200" dirty="0">
                <a:latin typeface="Calibri"/>
                <a:ea typeface="Calibri"/>
                <a:cs typeface="Calibri"/>
                <a:sym typeface="Calibri"/>
              </a:rPr>
              <a:t>to select a prompt and write it in the front of their Independent Reading Journal.</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Students record assignments and have materials needed to complete it.</a:t>
            </a: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6024132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3ef4a55bca_2_5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Google Shape;218;g3ef4a55bca_2_5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Grade 4 M2 U2: </a:t>
            </a:r>
            <a:r>
              <a:rPr lang="en" sz="1200" u="sng">
                <a:solidFill>
                  <a:schemeClr val="hlink"/>
                </a:solidFill>
                <a:latin typeface="Calibri"/>
                <a:ea typeface="Calibri"/>
                <a:cs typeface="Calibri"/>
                <a:sym typeface="Calibri"/>
                <a:hlinkClick r:id="rId3"/>
              </a:rPr>
              <a:t>http://curriculum.eleducation.org/sites/default/files/g4m2u2_all-block_091417.pdf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914400" lvl="0" indent="0" rtl="0">
              <a:spcBef>
                <a:spcPts val="0"/>
              </a:spcBef>
              <a:spcAft>
                <a:spcPts val="0"/>
              </a:spcAft>
              <a:buNone/>
            </a:pPr>
            <a:endParaRPr sz="1200">
              <a:solidFill>
                <a:schemeClr val="dk1"/>
              </a:solidFill>
              <a:latin typeface="Calibri"/>
              <a:ea typeface="Calibri"/>
              <a:cs typeface="Calibri"/>
              <a:sym typeface="Calibri"/>
            </a:endParaRPr>
          </a:p>
        </p:txBody>
      </p:sp>
      <p:sp>
        <p:nvSpPr>
          <p:cNvPr id="219" name="Google Shape;219;g3ef4a55bca_2_5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94525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15000"/>
              </a:lnSpc>
              <a:spcBef>
                <a:spcPts val="0"/>
              </a:spcBef>
              <a:spcAft>
                <a:spcPts val="0"/>
              </a:spcAft>
              <a:buNone/>
            </a:pPr>
            <a:r>
              <a:rPr lang="en" sz="1200" dirty="0">
                <a:solidFill>
                  <a:schemeClr val="dk1"/>
                </a:solidFill>
                <a:latin typeface="Calibri"/>
                <a:ea typeface="Calibri"/>
                <a:cs typeface="Calibri"/>
                <a:sym typeface="Calibri"/>
              </a:rPr>
              <a:t>Before teaching this lesson, please prepare by doing these things: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Read through Lesson 10 </a:t>
            </a:r>
            <a:endParaRPr sz="1200" dirty="0">
              <a:latin typeface="Calibri" panose="020F0502020204030204" pitchFamily="34" charset="0"/>
              <a:sym typeface="Calibri"/>
            </a:endParaRPr>
          </a:p>
          <a:p>
            <a:pPr marL="457200" lvl="0" indent="0" rtl="0">
              <a:lnSpc>
                <a:spcPct val="115000"/>
              </a:lnSpc>
              <a:spcBef>
                <a:spcPts val="0"/>
              </a:spcBef>
              <a:spcAft>
                <a:spcPts val="0"/>
              </a:spcAft>
              <a:buNone/>
            </a:pPr>
            <a:r>
              <a:rPr lang="en" sz="1200" dirty="0">
                <a:latin typeface="Calibri" panose="020F0502020204030204" pitchFamily="34" charset="0"/>
                <a:sym typeface="Calibri"/>
                <a:hlinkClick r:id="rId3"/>
              </a:rPr>
              <a:t>http://curriculum.eleducation.org/curriculum/ela/grade-4/module-2/unit-2/lesson-10</a:t>
            </a:r>
            <a:endParaRPr sz="1200" dirty="0">
              <a:latin typeface="Calibri" panose="020F0502020204030204" pitchFamily="34" charset="0"/>
              <a:sym typeface="Calibri"/>
            </a:endParaRPr>
          </a:p>
          <a:p>
            <a:pPr marL="0" lvl="0" indent="0" rtl="0">
              <a:lnSpc>
                <a:spcPct val="115000"/>
              </a:lnSpc>
              <a:spcBef>
                <a:spcPts val="0"/>
              </a:spcBef>
              <a:spcAft>
                <a:spcPts val="0"/>
              </a:spcAft>
              <a:buNone/>
            </a:pPr>
            <a:endParaRPr sz="1200" dirty="0">
              <a:latin typeface="Calibri" panose="020F0502020204030204" pitchFamily="34" charset="0"/>
              <a:sym typeface="Calibri"/>
            </a:endParaRPr>
          </a:p>
          <a:p>
            <a:pPr marL="0" lvl="0" indent="0" rtl="0">
              <a:lnSpc>
                <a:spcPct val="115000"/>
              </a:lnSpc>
              <a:spcBef>
                <a:spcPts val="0"/>
              </a:spcBef>
              <a:spcAft>
                <a:spcPts val="0"/>
              </a:spcAft>
              <a:buNone/>
            </a:pPr>
            <a:r>
              <a:rPr lang="en" sz="1200" dirty="0">
                <a:latin typeface="Calibri" panose="020F0502020204030204" pitchFamily="34" charset="0"/>
                <a:sym typeface="Calibri"/>
              </a:rPr>
              <a:t>How it builds on previous work: </a:t>
            </a:r>
            <a:endParaRPr sz="1200" dirty="0">
              <a:latin typeface="Calibri" panose="020F0502020204030204" pitchFamily="34" charset="0"/>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In this lesson, students revise their informative piece drafts completed in Lesson 9 or for homework. Continue to use Goals 1-3 Conversation Cues to promote productive and equitable conversation. </a:t>
            </a:r>
            <a:endParaRPr sz="1200" dirty="0">
              <a:latin typeface="Calibri" panose="020F0502020204030204" pitchFamily="34" charset="0"/>
              <a:sym typeface="Calibri"/>
            </a:endParaRPr>
          </a:p>
          <a:p>
            <a:pPr marL="457200" lvl="0" indent="0" rtl="0">
              <a:lnSpc>
                <a:spcPct val="115000"/>
              </a:lnSpc>
              <a:spcBef>
                <a:spcPts val="0"/>
              </a:spcBef>
              <a:spcAft>
                <a:spcPts val="0"/>
              </a:spcAft>
              <a:buNone/>
            </a:pPr>
            <a:endParaRPr sz="1200" dirty="0">
              <a:solidFill>
                <a:schemeClr val="dk1"/>
              </a:solidFill>
              <a:highlight>
                <a:srgbClr val="FFFFFF"/>
              </a:highlight>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81083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ef4a55bca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3ef4a55bca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Index cards (one per student)</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Purple colored pencils (one per student</a:t>
            </a:r>
            <a:endParaRPr sz="1200" b="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Orange colored pencils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Steps for Revising My Writing anchor chart </a:t>
            </a:r>
            <a:r>
              <a:rPr lang="en" sz="1200" dirty="0">
                <a:solidFill>
                  <a:schemeClr val="dk1"/>
                </a:solidFill>
                <a:latin typeface="Calibri"/>
                <a:ea typeface="Calibri"/>
                <a:cs typeface="Calibri"/>
                <a:sym typeface="Calibri"/>
              </a:rPr>
              <a:t>(teacher-created--see Supporting Materials in Lesson)</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r>
              <a:rPr lang="en" sz="1200" u="sng" dirty="0">
                <a:solidFill>
                  <a:schemeClr val="hlink"/>
                </a:solidFill>
                <a:latin typeface="Calibri"/>
                <a:ea typeface="Calibri"/>
                <a:cs typeface="Calibri"/>
                <a:sym typeface="Calibri"/>
                <a:hlinkClick r:id="rId3"/>
              </a:rPr>
              <a:t>http://curriculum.eleducation.org/curriculum/ela/grade-4/module-2/unit-2/lesson-10</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Informative piece drafts</a:t>
            </a:r>
            <a:r>
              <a:rPr lang="en" sz="1200" dirty="0">
                <a:solidFill>
                  <a:schemeClr val="dk1"/>
                </a:solidFill>
                <a:latin typeface="Calibri"/>
                <a:ea typeface="Calibri"/>
                <a:cs typeface="Calibri"/>
                <a:sym typeface="Calibri"/>
              </a:rPr>
              <a:t> (begun in Lesson 8;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Informational Writing Planning graphic organizer</a:t>
            </a:r>
            <a:r>
              <a:rPr lang="en" sz="1200" dirty="0">
                <a:solidFill>
                  <a:schemeClr val="dk1"/>
                </a:solidFill>
                <a:latin typeface="Calibri"/>
                <a:ea typeface="Calibri"/>
                <a:cs typeface="Calibri"/>
                <a:sym typeface="Calibri"/>
              </a:rPr>
              <a:t> (from Lesson 7; 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o Become Effective Learners anchor chart</a:t>
            </a:r>
            <a:r>
              <a:rPr lang="en" sz="1200" dirty="0">
                <a:solidFill>
                  <a:schemeClr val="dk1"/>
                </a:solidFill>
                <a:latin typeface="Calibri"/>
                <a:ea typeface="Calibri"/>
                <a:cs typeface="Calibri"/>
                <a:sym typeface="Calibri"/>
              </a:rPr>
              <a:t> (from Module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Informational Texts anchor chart</a:t>
            </a:r>
            <a:r>
              <a:rPr lang="en" sz="1200" dirty="0">
                <a:solidFill>
                  <a:schemeClr val="dk1"/>
                </a:solidFill>
                <a:latin typeface="Calibri"/>
                <a:ea typeface="Calibri"/>
                <a:cs typeface="Calibri"/>
                <a:sym typeface="Calibri"/>
              </a:rPr>
              <a:t> (begun in Lesson 7)</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Model informational essay</a:t>
            </a:r>
            <a:r>
              <a:rPr lang="en" sz="1200" dirty="0">
                <a:solidFill>
                  <a:schemeClr val="dk1"/>
                </a:solidFill>
                <a:latin typeface="Calibri"/>
                <a:ea typeface="Calibri"/>
                <a:cs typeface="Calibri"/>
                <a:sym typeface="Calibri"/>
              </a:rPr>
              <a:t> (from Lesson 7; 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Expert Group Animal research notebooks</a:t>
            </a:r>
            <a:r>
              <a:rPr lang="en" sz="1200" dirty="0">
                <a:solidFill>
                  <a:schemeClr val="dk1"/>
                </a:solidFill>
                <a:latin typeface="Calibri"/>
                <a:ea typeface="Calibri"/>
                <a:cs typeface="Calibri"/>
                <a:sym typeface="Calibri"/>
              </a:rPr>
              <a:t> (distributed in Lesson 2; 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Animal Defenses research notebooks</a:t>
            </a:r>
            <a:r>
              <a:rPr lang="en" sz="1200" dirty="0">
                <a:solidFill>
                  <a:schemeClr val="dk1"/>
                </a:solidFill>
                <a:latin typeface="Calibri"/>
                <a:ea typeface="Calibri"/>
                <a:cs typeface="Calibri"/>
                <a:sym typeface="Calibri"/>
              </a:rPr>
              <a:t> (from Unit 1, Lesson 1;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Turn-and Talk Protocol is used as well as an activity where students act out their animal’s defense mechanisms. Consider strategically grouping students.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9992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5" name="Google Shape;145;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used in this lesson. Use the link below to read more about these protocols.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u="sng">
                <a:solidFill>
                  <a:schemeClr val="hlink"/>
                </a:solidFill>
                <a:latin typeface="Calibri"/>
                <a:ea typeface="Calibri"/>
                <a:cs typeface="Calibri"/>
                <a:sym typeface="Calibri"/>
                <a:hlinkClick r:id="rId3"/>
              </a:rPr>
              <a:t>https://eleducation.org/resources/el-education-classroom-protocols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Considerations for Protocols: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EL Education calls for the teacher to choose a checking for understanding protocol. The Thumb-O-Meter protocol has been placed on this slide, however, the teacher may use another checking for understanding protocol.</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35935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ef4a55bca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3" name="Google Shape;153;g3ef4a55bca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Additional support considerations </a:t>
            </a:r>
            <a:r>
              <a:rPr lang="en" sz="1200" i="1" dirty="0">
                <a:solidFill>
                  <a:schemeClr val="dk1"/>
                </a:solidFill>
                <a:latin typeface="Calibri"/>
                <a:ea typeface="Calibri"/>
                <a:cs typeface="Calibri"/>
                <a:sym typeface="Calibri"/>
              </a:rPr>
              <a:t>(Heavier Support)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ELLs of the steps in the writing process: plan, draft, revise, edit, publish. Ask: </a:t>
            </a:r>
            <a:r>
              <a:rPr lang="en" sz="1200" i="1" dirty="0">
                <a:solidFill>
                  <a:schemeClr val="dk1"/>
                </a:solidFill>
                <a:latin typeface="Calibri"/>
                <a:ea typeface="Calibri"/>
                <a:cs typeface="Calibri"/>
                <a:sym typeface="Calibri"/>
              </a:rPr>
              <a:t>“Which of these steps did we do yesterday?” </a:t>
            </a:r>
            <a:r>
              <a:rPr lang="en" sz="1200" dirty="0">
                <a:solidFill>
                  <a:schemeClr val="dk1"/>
                </a:solidFill>
                <a:latin typeface="Calibri"/>
                <a:ea typeface="Calibri"/>
                <a:cs typeface="Calibri"/>
                <a:sym typeface="Calibri"/>
              </a:rPr>
              <a:t>Tell them: </a:t>
            </a:r>
            <a:r>
              <a:rPr lang="en" sz="1200" i="1" dirty="0">
                <a:solidFill>
                  <a:schemeClr val="dk1"/>
                </a:solidFill>
                <a:latin typeface="Calibri"/>
                <a:ea typeface="Calibri"/>
                <a:cs typeface="Calibri"/>
                <a:sym typeface="Calibri"/>
              </a:rPr>
              <a:t>“In this lesson, you will work only on the revising step. You will revise supporting details in the proof paragraphs. You will also revise for word choice (using the best words).</a:t>
            </a:r>
            <a:r>
              <a:rPr lang="en-US" sz="1200" i="1"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a two-column table of millipede supporting details for Work Time A. Each section should represent a different paragraph of the millipede text. Write the main idea of each paragraph above the different sections. In one column, write some additional millipede facts, quotations, definitions, and details. Include one or two that are not relevant or that represent common errors in supporting details. Leave the second column blank.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prepare for the </a:t>
            </a:r>
            <a:r>
              <a:rPr lang="en" sz="1200" b="1" dirty="0">
                <a:solidFill>
                  <a:schemeClr val="dk1"/>
                </a:solidFill>
                <a:latin typeface="Calibri"/>
                <a:ea typeface="Calibri"/>
                <a:cs typeface="Calibri"/>
                <a:sym typeface="Calibri"/>
              </a:rPr>
              <a:t>End of Unit 2 Assessment</a:t>
            </a:r>
            <a:r>
              <a:rPr lang="en" sz="1200" dirty="0">
                <a:solidFill>
                  <a:schemeClr val="dk1"/>
                </a:solidFill>
                <a:latin typeface="Calibri"/>
                <a:ea typeface="Calibri"/>
                <a:cs typeface="Calibri"/>
                <a:sym typeface="Calibri"/>
              </a:rPr>
              <a:t>, give the additional practice completing an </a:t>
            </a:r>
            <a:r>
              <a:rPr lang="en" sz="1200" b="1" dirty="0">
                <a:solidFill>
                  <a:schemeClr val="dk1"/>
                </a:solidFill>
                <a:latin typeface="Calibri"/>
                <a:ea typeface="Calibri"/>
                <a:cs typeface="Calibri"/>
                <a:sym typeface="Calibri"/>
              </a:rPr>
              <a:t>Informational Writing Planning graphic organizer</a:t>
            </a:r>
            <a:r>
              <a:rPr lang="en" sz="1200" dirty="0">
                <a:solidFill>
                  <a:schemeClr val="dk1"/>
                </a:solidFill>
                <a:latin typeface="Calibri"/>
                <a:ea typeface="Calibri"/>
                <a:cs typeface="Calibri"/>
                <a:sym typeface="Calibri"/>
              </a:rPr>
              <a:t>. Assign a completely new animal and have pairs identify a defense mechanism that the animal uses. Have them discuss and then jot details about the defense mechanism in the organizer.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492175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9" name="Google Shape;159;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844618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4" name="Google Shape;164;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SzPts val="1100"/>
              <a:buFont typeface="Arial"/>
              <a:buNone/>
            </a:pPr>
            <a:r>
              <a:rPr lang="en" sz="1200" dirty="0">
                <a:latin typeface="Calibri" panose="020F0502020204030204" pitchFamily="34" charset="0"/>
                <a:sym typeface="Calibri"/>
              </a:rPr>
              <a:t>Supports for Any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459881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and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Partners should be labeled A or B so they can follow the directions on the student-facing slide.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a:t>
            </a:r>
            <a:r>
              <a:rPr lang="en" sz="1200" b="1" dirty="0">
                <a:solidFill>
                  <a:schemeClr val="dk1"/>
                </a:solidFill>
                <a:latin typeface="Calibri"/>
                <a:ea typeface="Calibri"/>
                <a:cs typeface="Calibri"/>
                <a:sym typeface="Calibri"/>
              </a:rPr>
              <a:t>informative piece drafts</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Informational Writing Planning graphic organizers</a:t>
            </a:r>
            <a:r>
              <a:rPr lang="en" sz="1200" dirty="0">
                <a:solidFill>
                  <a:schemeClr val="dk1"/>
                </a:solidFill>
                <a:latin typeface="Calibri"/>
                <a:ea typeface="Calibri"/>
                <a:cs typeface="Calibri"/>
                <a:sym typeface="Calibri"/>
              </a:rPr>
              <a:t>. Explain that they will start the lesson by pretending to be their expert group animal and acting out what it does when it has to use its defense mechanisms.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skim their drafts and planning pages to review what their expert group animal does when it sees a predator and has to use its defense mechanisms.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index cards</a:t>
            </a:r>
            <a:r>
              <a:rPr lang="en" sz="1200" dirty="0">
                <a:solidFill>
                  <a:schemeClr val="dk1"/>
                </a:solidFill>
                <a:latin typeface="Calibri"/>
                <a:ea typeface="Calibri"/>
                <a:cs typeface="Calibri"/>
                <a:sym typeface="Calibri"/>
              </a:rPr>
              <a:t>. As you are doing this, ask students to find a partner with a different expert group animal.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one partner will act out his or her expert group animal’s defense mechanism. While this is happening, the second partner will jot down words or phrases that describe what the first partner is doing.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1 minute for the first partner to go and then invite them to switch roles.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whole group. Ask them to trade index cards with their partner and return to their seats.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Look-for active participation while partners are acting out their animal’s defense mechanisms.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language, encourage students to explain what their animal does, without using the animal’s name. </a:t>
            </a:r>
            <a:endParaRPr dirty="0"/>
          </a:p>
        </p:txBody>
      </p:sp>
    </p:spTree>
    <p:extLst>
      <p:ext uri="{BB962C8B-B14F-4D97-AF65-F5344CB8AC3E}">
        <p14:creationId xmlns:p14="http://schemas.microsoft.com/office/powerpoint/2010/main" val="17653505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the </a:t>
            </a:r>
            <a:r>
              <a:rPr lang="en" sz="1200" b="1" dirty="0">
                <a:solidFill>
                  <a:schemeClr val="dk1"/>
                </a:solidFill>
                <a:latin typeface="Calibri"/>
                <a:ea typeface="Calibri"/>
                <a:cs typeface="Calibri"/>
                <a:sym typeface="Calibri"/>
              </a:rPr>
              <a:t>Informative Writing Checklist </a:t>
            </a:r>
            <a:r>
              <a:rPr lang="en" sz="1200" dirty="0">
                <a:solidFill>
                  <a:schemeClr val="dk1"/>
                </a:solidFill>
                <a:latin typeface="Calibri"/>
                <a:ea typeface="Calibri"/>
                <a:cs typeface="Calibri"/>
                <a:sym typeface="Calibri"/>
              </a:rPr>
              <a:t>ready to display or student copies to distribute.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steps of the writing process by asking: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“Where are we in the process for our informative pieces?”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(We have finished planning and drafting our pieces and are now ready to revise our writing.)</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Informative Writing Checklist</a:t>
            </a:r>
            <a:r>
              <a:rPr lang="en" sz="1200" dirty="0">
                <a:solidFill>
                  <a:schemeClr val="dk1"/>
                </a:solidFill>
                <a:latin typeface="Calibri"/>
                <a:ea typeface="Calibri"/>
                <a:cs typeface="Calibri"/>
                <a:sym typeface="Calibri"/>
              </a:rPr>
              <a:t> and ask students to take out their own copies. Remind them that this checklist will be used to assess their writing.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following characteristics of an effective informative piece to themselves:</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“W.4.2b: I use accurate and relevant facts, definitions, concrete details, quotations, or other information and examples to explain my thinking.”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“W.4.2.2d, L.4.6: The words I use show that I am knowledgeable about this topic.”</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 effective informative pieces, authors use facts and details to elaborate on their ideas. Ask:  </a:t>
            </a:r>
            <a:r>
              <a:rPr lang="en" sz="1200" i="1" dirty="0">
                <a:solidFill>
                  <a:schemeClr val="dk1"/>
                </a:solidFill>
                <a:latin typeface="Calibri"/>
                <a:ea typeface="Calibri"/>
                <a:cs typeface="Calibri"/>
                <a:sym typeface="Calibri"/>
              </a:rPr>
              <a:t>”What does it mean to elaborate on your ideas?”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means to expand on our thinking or include more details about our ideas.)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“Based on this checklist and what you know about informative writing, what kinds of facts and details can you include in your writing to elaborate on your ideas?”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(We can use accurate and relevant facts from our research, explain what words mean, use specific details or examples from our research, and use quotes from our research.)</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authors of effective informative pieces also carefully choose words to show that they know alot about their topic. Ask: </a:t>
            </a:r>
            <a:r>
              <a:rPr lang="en" sz="1200" i="1" dirty="0">
                <a:solidFill>
                  <a:schemeClr val="dk1"/>
                </a:solidFill>
                <a:latin typeface="Calibri"/>
                <a:ea typeface="Calibri"/>
                <a:cs typeface="Calibri"/>
                <a:sym typeface="Calibri"/>
              </a:rPr>
              <a:t>“What resources can you use when selecting words to use in your writing?”</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(We can use the words in our vocabulary logs or on the Word Walls.)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learning targets and ask them to follow along as you read them aloud:</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revise my writing for accurate facts with related evidence using my planning graphic organizer.”</a:t>
            </a:r>
            <a:endParaRPr sz="1200" i="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use my vocabulary from my research on animal defense mechanisms to write accurate descriptions in my informative piece.”</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today students will have a chance to revise their informative pieces to elaborate on their ideas and to add precise vocabulary.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specifically </a:t>
            </a:r>
            <a:r>
              <a:rPr lang="en" sz="1200" i="1" dirty="0">
                <a:solidFill>
                  <a:schemeClr val="dk1"/>
                </a:solidFill>
                <a:latin typeface="Calibri"/>
                <a:ea typeface="Calibri"/>
                <a:cs typeface="Calibri"/>
                <a:sym typeface="Calibri"/>
              </a:rPr>
              <a:t>take responsibility</a:t>
            </a:r>
            <a:r>
              <a:rPr lang="en" sz="1200" dirty="0">
                <a:solidFill>
                  <a:schemeClr val="dk1"/>
                </a:solidFill>
                <a:latin typeface="Calibri"/>
                <a:ea typeface="Calibri"/>
                <a:cs typeface="Calibri"/>
                <a:sym typeface="Calibri"/>
              </a:rPr>
              <a:t>. Remind students that as they revise, they ill need to take responsibility for their writing by self-assessing their work and correcting any errors they find.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active listening as learning targets are being reviewed.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require more support, allow students to explore spelling and pronouncing aloud, </a:t>
            </a:r>
            <a:r>
              <a:rPr lang="en" sz="1200" i="1" dirty="0">
                <a:solidFill>
                  <a:schemeClr val="dk1"/>
                </a:solidFill>
                <a:latin typeface="Calibri"/>
                <a:ea typeface="Calibri"/>
                <a:cs typeface="Calibri"/>
                <a:sym typeface="Calibri"/>
              </a:rPr>
              <a:t>synonyms, definitions, traditions</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collocations</a:t>
            </a:r>
            <a:r>
              <a:rPr lang="en" sz="1200" dirty="0">
                <a:solidFill>
                  <a:schemeClr val="dk1"/>
                </a:solidFill>
                <a:latin typeface="Calibri"/>
                <a:ea typeface="Calibri"/>
                <a:cs typeface="Calibri"/>
                <a:sym typeface="Calibri"/>
              </a:rPr>
              <a:t> (words frequently used together) to increase understanding of the new (or recycled) terms.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Optional ELL Mini Language Dive for heavier support.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90160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A14ADD56-EF97-415E-B81A-85A561CB4378}"/>
              </a:ext>
            </a:extLst>
          </p:cNvPr>
          <p:cNvPicPr>
            <a:picLocks noChangeAspect="1"/>
          </p:cNvPicPr>
          <p:nvPr userDrawn="1"/>
        </p:nvPicPr>
        <p:blipFill>
          <a:blip r:embed="rId13"/>
          <a:stretch>
            <a:fillRect/>
          </a:stretch>
        </p:blipFill>
        <p:spPr>
          <a:xfrm>
            <a:off x="60173"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A8446121-0D56-4D40-81AB-7796B03C13C0}"/>
              </a:ext>
            </a:extLst>
          </p:cNvPr>
          <p:cNvPicPr>
            <a:picLocks noChangeAspect="1"/>
          </p:cNvPicPr>
          <p:nvPr userDrawn="1"/>
        </p:nvPicPr>
        <p:blipFill>
          <a:blip r:embed="rId13"/>
          <a:stretch>
            <a:fillRect/>
          </a:stretch>
        </p:blipFill>
        <p:spPr>
          <a:xfrm>
            <a:off x="60173"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10"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2</a:t>
            </a:r>
            <a:r>
              <a:rPr lang="en" sz="3400"/>
              <a:t>: Unit </a:t>
            </a:r>
            <a:r>
              <a:rPr lang="en"/>
              <a:t>2</a:t>
            </a:r>
            <a:r>
              <a:rPr lang="en" sz="3400"/>
              <a:t>: Lesson </a:t>
            </a:r>
            <a:r>
              <a:rPr lang="en"/>
              <a:t>10</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60-75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 help students think about how they might add details to their writing about their animal’s defense mechanism. Students will also analyze the model informational essay for supporting details and vocabulary before working on their own informative pieces.</a:t>
            </a:r>
            <a:endParaRPr sz="1600"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revise my writing for accurate facts with related evidence using my planning graphic organizer. </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use vocabulary from my research on animal defense mechanisms to write accurate descriptions in my informative piece. </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Analyzing a Model for Supporting Details </a:t>
            </a:r>
            <a:endParaRPr sz="3000"/>
          </a:p>
        </p:txBody>
      </p:sp>
      <p:sp>
        <p:nvSpPr>
          <p:cNvPr id="186" name="Google Shape;186;p3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150000"/>
              </a:lnSpc>
              <a:spcBef>
                <a:spcPts val="0"/>
              </a:spcBef>
              <a:spcAft>
                <a:spcPts val="0"/>
              </a:spcAft>
              <a:buSzPts val="2400"/>
              <a:buAutoNum type="arabicPeriod"/>
            </a:pPr>
            <a:r>
              <a:rPr lang="en" sz="2400"/>
              <a:t>What are some key features of informational writing?</a:t>
            </a:r>
            <a:endParaRPr sz="2400"/>
          </a:p>
          <a:p>
            <a:pPr marL="457200" lvl="0" indent="-381000" rtl="0">
              <a:lnSpc>
                <a:spcPct val="150000"/>
              </a:lnSpc>
              <a:spcBef>
                <a:spcPts val="0"/>
              </a:spcBef>
              <a:spcAft>
                <a:spcPts val="0"/>
              </a:spcAft>
              <a:buSzPts val="2400"/>
              <a:buAutoNum type="arabicPeriod"/>
            </a:pPr>
            <a:r>
              <a:rPr lang="en" sz="2400"/>
              <a:t>What facts, definitions, concrete details, quotations, or other information and examples did the writer use to elaborate on the main idea of this paragraph?</a:t>
            </a:r>
            <a:endParaRPr sz="2400"/>
          </a:p>
          <a:p>
            <a:pPr marL="457200" lvl="0" indent="-381000" rtl="0">
              <a:lnSpc>
                <a:spcPct val="150000"/>
              </a:lnSpc>
              <a:spcBef>
                <a:spcPts val="0"/>
              </a:spcBef>
              <a:spcAft>
                <a:spcPts val="0"/>
              </a:spcAft>
              <a:buSzPts val="2400"/>
              <a:buAutoNum type="arabicPeriod"/>
            </a:pPr>
            <a:r>
              <a:rPr lang="en" sz="2400"/>
              <a:t>What does this help the reader to understand about the main idea of this paragraph?</a:t>
            </a:r>
            <a:endParaRPr sz="2400"/>
          </a:p>
        </p:txBody>
      </p:sp>
      <p:pic>
        <p:nvPicPr>
          <p:cNvPr id="187" name="Google Shape;187;p34" descr="Users"/>
          <p:cNvPicPr preferRelativeResize="0"/>
          <p:nvPr/>
        </p:nvPicPr>
        <p:blipFill rotWithShape="1">
          <a:blip r:embed="rId3">
            <a:alphaModFix/>
          </a:blip>
          <a:srcRect/>
          <a:stretch/>
        </p:blipFill>
        <p:spPr>
          <a:xfrm>
            <a:off x="8425543" y="4507357"/>
            <a:ext cx="553711" cy="614236"/>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6">
                                            <p:txEl>
                                              <p:pRg st="0" end="0"/>
                                            </p:txEl>
                                          </p:spTgt>
                                        </p:tgtEl>
                                        <p:attrNameLst>
                                          <p:attrName>style.visibility</p:attrName>
                                        </p:attrNameLst>
                                      </p:cBhvr>
                                      <p:to>
                                        <p:strVal val="visible"/>
                                      </p:to>
                                    </p:set>
                                    <p:animEffect transition="in" filter="fade">
                                      <p:cBhvr>
                                        <p:cTn id="7" dur="1000"/>
                                        <p:tgtEl>
                                          <p:spTgt spid="18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6">
                                            <p:txEl>
                                              <p:pRg st="1" end="1"/>
                                            </p:txEl>
                                          </p:spTgt>
                                        </p:tgtEl>
                                        <p:attrNameLst>
                                          <p:attrName>style.visibility</p:attrName>
                                        </p:attrNameLst>
                                      </p:cBhvr>
                                      <p:to>
                                        <p:strVal val="visible"/>
                                      </p:to>
                                    </p:set>
                                    <p:animEffect transition="in" filter="fade">
                                      <p:cBhvr>
                                        <p:cTn id="12" dur="1000"/>
                                        <p:tgtEl>
                                          <p:spTgt spid="18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6">
                                            <p:txEl>
                                              <p:pRg st="2" end="2"/>
                                            </p:txEl>
                                          </p:spTgt>
                                        </p:tgtEl>
                                        <p:attrNameLst>
                                          <p:attrName>style.visibility</p:attrName>
                                        </p:attrNameLst>
                                      </p:cBhvr>
                                      <p:to>
                                        <p:strVal val="visible"/>
                                      </p:to>
                                    </p:set>
                                    <p:animEffect transition="in" filter="fade">
                                      <p:cBhvr>
                                        <p:cTn id="17" dur="1000"/>
                                        <p:tgtEl>
                                          <p:spTgt spid="18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Analyzing a Model for Word Choice </a:t>
            </a:r>
            <a:endParaRPr/>
          </a:p>
        </p:txBody>
      </p:sp>
      <p:sp>
        <p:nvSpPr>
          <p:cNvPr id="193" name="Google Shape;193;p3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nSpc>
                <a:spcPct val="150000"/>
              </a:lnSpc>
              <a:spcBef>
                <a:spcPts val="0"/>
              </a:spcBef>
              <a:spcAft>
                <a:spcPts val="0"/>
              </a:spcAft>
              <a:buNone/>
            </a:pPr>
            <a:r>
              <a:rPr lang="en"/>
              <a:t>I can revise my writing for accurate facts with related evidence </a:t>
            </a:r>
            <a:endParaRPr/>
          </a:p>
          <a:p>
            <a:pPr marL="0" lvl="0" indent="0" rtl="0">
              <a:lnSpc>
                <a:spcPct val="150000"/>
              </a:lnSpc>
              <a:spcBef>
                <a:spcPts val="0"/>
              </a:spcBef>
              <a:spcAft>
                <a:spcPts val="0"/>
              </a:spcAft>
              <a:buNone/>
            </a:pPr>
            <a:r>
              <a:rPr lang="en"/>
              <a:t>using my planning graphic organizer.</a:t>
            </a:r>
            <a:endParaRPr/>
          </a:p>
          <a:p>
            <a:pPr marL="0" lvl="0" indent="0" rtl="0">
              <a:lnSpc>
                <a:spcPct val="150000"/>
              </a:lnSpc>
              <a:spcBef>
                <a:spcPts val="0"/>
              </a:spcBef>
              <a:spcAft>
                <a:spcPts val="0"/>
              </a:spcAft>
              <a:buNone/>
            </a:pPr>
            <a:endParaRPr/>
          </a:p>
          <a:p>
            <a:pPr marL="0" lvl="0" indent="0" rtl="0">
              <a:lnSpc>
                <a:spcPct val="150000"/>
              </a:lnSpc>
              <a:spcBef>
                <a:spcPts val="0"/>
              </a:spcBef>
              <a:spcAft>
                <a:spcPts val="0"/>
              </a:spcAft>
              <a:buNone/>
            </a:pPr>
            <a:r>
              <a:rPr lang="en" u="sng"/>
              <a:t>Identifying Precise Vocabulary</a:t>
            </a:r>
            <a:endParaRPr u="sng"/>
          </a:p>
          <a:p>
            <a:pPr marL="457200" lvl="0" indent="-342900" rtl="0">
              <a:lnSpc>
                <a:spcPct val="150000"/>
              </a:lnSpc>
              <a:spcBef>
                <a:spcPts val="0"/>
              </a:spcBef>
              <a:spcAft>
                <a:spcPts val="0"/>
              </a:spcAft>
              <a:buSzPts val="1800"/>
              <a:buChar char="●"/>
            </a:pPr>
            <a:r>
              <a:rPr lang="en"/>
              <a:t>Reread the model and identify precise, domain-specific vocabulary </a:t>
            </a:r>
            <a:endParaRPr/>
          </a:p>
          <a:p>
            <a:pPr marL="457200" lvl="0" indent="-342900" rtl="0">
              <a:lnSpc>
                <a:spcPct val="150000"/>
              </a:lnSpc>
              <a:spcBef>
                <a:spcPts val="0"/>
              </a:spcBef>
              <a:spcAft>
                <a:spcPts val="0"/>
              </a:spcAft>
              <a:buSzPts val="1800"/>
              <a:buChar char="●"/>
            </a:pPr>
            <a:r>
              <a:rPr lang="en"/>
              <a:t>Ask yourself: “How do these words help make the writing more accurate or precise?”</a:t>
            </a:r>
            <a:endParaRPr/>
          </a:p>
          <a:p>
            <a:pPr marL="457200" lvl="0" indent="0" rtl="0">
              <a:spcBef>
                <a:spcPts val="0"/>
              </a:spcBef>
              <a:spcAft>
                <a:spcPts val="0"/>
              </a:spcAft>
              <a:buNone/>
            </a:pPr>
            <a:endParaRPr/>
          </a:p>
        </p:txBody>
      </p:sp>
      <p:pic>
        <p:nvPicPr>
          <p:cNvPr id="194" name="Google Shape;194;p35"/>
          <p:cNvPicPr preferRelativeResize="0"/>
          <p:nvPr/>
        </p:nvPicPr>
        <p:blipFill>
          <a:blip r:embed="rId3">
            <a:alphaModFix/>
          </a:blip>
          <a:stretch>
            <a:fillRect/>
          </a:stretch>
        </p:blipFill>
        <p:spPr>
          <a:xfrm>
            <a:off x="8501742" y="4577710"/>
            <a:ext cx="511629" cy="47352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6"/>
          <p:cNvSpPr txBox="1">
            <a:spLocks noGrp="1"/>
          </p:cNvSpPr>
          <p:nvPr>
            <p:ph type="title"/>
          </p:nvPr>
        </p:nvSpPr>
        <p:spPr>
          <a:xfrm>
            <a:off x="311700" y="334175"/>
            <a:ext cx="8520600" cy="11625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Revising for Supporting Details and Word Choice</a:t>
            </a:r>
            <a:endParaRPr/>
          </a:p>
        </p:txBody>
      </p:sp>
      <p:sp>
        <p:nvSpPr>
          <p:cNvPr id="200" name="Google Shape;200;p36"/>
          <p:cNvSpPr txBox="1">
            <a:spLocks noGrp="1"/>
          </p:cNvSpPr>
          <p:nvPr>
            <p:ph type="body" idx="1"/>
          </p:nvPr>
        </p:nvSpPr>
        <p:spPr>
          <a:xfrm>
            <a:off x="311700" y="1617025"/>
            <a:ext cx="8520600" cy="2952000"/>
          </a:xfrm>
          <a:prstGeom prst="rect">
            <a:avLst/>
          </a:prstGeom>
        </p:spPr>
        <p:txBody>
          <a:bodyPr spcFirstLastPara="1" wrap="square" lIns="91425" tIns="91425" rIns="91425" bIns="91425" anchor="t" anchorCtr="0">
            <a:noAutofit/>
          </a:bodyPr>
          <a:lstStyle/>
          <a:p>
            <a:pPr marL="0" lvl="0" indent="0">
              <a:lnSpc>
                <a:spcPct val="115000"/>
              </a:lnSpc>
              <a:spcBef>
                <a:spcPts val="0"/>
              </a:spcBef>
              <a:spcAft>
                <a:spcPts val="0"/>
              </a:spcAft>
              <a:buClr>
                <a:schemeClr val="dk1"/>
              </a:buClr>
              <a:buSzPts val="1100"/>
              <a:buFont typeface="Arial"/>
              <a:buNone/>
            </a:pPr>
            <a:r>
              <a:rPr lang="en" b="1">
                <a:solidFill>
                  <a:schemeClr val="dk1"/>
                </a:solidFill>
              </a:rPr>
              <a:t>Steps for Revising My Writing</a:t>
            </a:r>
            <a:endParaRPr b="1">
              <a:solidFill>
                <a:schemeClr val="dk1"/>
              </a:solidFill>
            </a:endParaRPr>
          </a:p>
          <a:p>
            <a:pPr marL="457200" lvl="0" indent="-342900">
              <a:lnSpc>
                <a:spcPct val="115000"/>
              </a:lnSpc>
              <a:spcBef>
                <a:spcPts val="0"/>
              </a:spcBef>
              <a:spcAft>
                <a:spcPts val="0"/>
              </a:spcAft>
              <a:buClr>
                <a:schemeClr val="dk1"/>
              </a:buClr>
              <a:buSzPts val="1800"/>
              <a:buChar char="●"/>
            </a:pPr>
            <a:r>
              <a:rPr lang="en">
                <a:solidFill>
                  <a:schemeClr val="dk1"/>
                </a:solidFill>
              </a:rPr>
              <a:t>Choose the correct colored pencil. Today’s colors are </a:t>
            </a:r>
            <a:r>
              <a:rPr lang="en" b="1">
                <a:solidFill>
                  <a:schemeClr val="dk1"/>
                </a:solidFill>
              </a:rPr>
              <a:t>purple</a:t>
            </a:r>
            <a:r>
              <a:rPr lang="en">
                <a:solidFill>
                  <a:schemeClr val="dk1"/>
                </a:solidFill>
              </a:rPr>
              <a:t> and </a:t>
            </a:r>
            <a:r>
              <a:rPr lang="en" b="1">
                <a:solidFill>
                  <a:schemeClr val="dk1"/>
                </a:solidFill>
              </a:rPr>
              <a:t>orange</a:t>
            </a:r>
            <a:r>
              <a:rPr lang="en">
                <a:solidFill>
                  <a:schemeClr val="dk1"/>
                </a:solidFill>
              </a:rPr>
              <a:t>. </a:t>
            </a:r>
            <a:endParaRPr>
              <a:solidFill>
                <a:schemeClr val="dk1"/>
              </a:solidFill>
            </a:endParaRPr>
          </a:p>
          <a:p>
            <a:pPr marL="457200" lvl="0" indent="-342900">
              <a:lnSpc>
                <a:spcPct val="115000"/>
              </a:lnSpc>
              <a:spcBef>
                <a:spcPts val="0"/>
              </a:spcBef>
              <a:spcAft>
                <a:spcPts val="0"/>
              </a:spcAft>
              <a:buClr>
                <a:schemeClr val="dk1"/>
              </a:buClr>
              <a:buSzPts val="1800"/>
              <a:buChar char="●"/>
            </a:pPr>
            <a:r>
              <a:rPr lang="en">
                <a:solidFill>
                  <a:schemeClr val="dk1"/>
                </a:solidFill>
              </a:rPr>
              <a:t>Decide where you are going to add a revision note based on feedback or new learning.</a:t>
            </a:r>
            <a:endParaRPr>
              <a:solidFill>
                <a:schemeClr val="dk1"/>
              </a:solidFill>
            </a:endParaRPr>
          </a:p>
          <a:p>
            <a:pPr marL="457200" lvl="0" indent="-342900">
              <a:lnSpc>
                <a:spcPct val="115000"/>
              </a:lnSpc>
              <a:spcBef>
                <a:spcPts val="0"/>
              </a:spcBef>
              <a:spcAft>
                <a:spcPts val="0"/>
              </a:spcAft>
              <a:buClr>
                <a:schemeClr val="dk1"/>
              </a:buClr>
              <a:buSzPts val="1800"/>
              <a:buChar char="●"/>
            </a:pPr>
            <a:r>
              <a:rPr lang="en">
                <a:solidFill>
                  <a:schemeClr val="dk1"/>
                </a:solidFill>
              </a:rPr>
              <a:t>Write your revision note in the space above the sentence you want to change.</a:t>
            </a:r>
            <a:endParaRPr>
              <a:solidFill>
                <a:schemeClr val="dk1"/>
              </a:solidFill>
            </a:endParaRPr>
          </a:p>
          <a:p>
            <a:pPr marL="457200" lvl="0" indent="-342900">
              <a:lnSpc>
                <a:spcPct val="115000"/>
              </a:lnSpc>
              <a:spcBef>
                <a:spcPts val="0"/>
              </a:spcBef>
              <a:spcAft>
                <a:spcPts val="0"/>
              </a:spcAft>
              <a:buClr>
                <a:schemeClr val="dk1"/>
              </a:buClr>
              <a:buSzPts val="1800"/>
              <a:buChar char="●"/>
            </a:pPr>
            <a:r>
              <a:rPr lang="en">
                <a:solidFill>
                  <a:schemeClr val="dk1"/>
                </a:solidFill>
              </a:rPr>
              <a:t>Read through your entire informative piece and continue to record your revision notes.</a:t>
            </a:r>
            <a:endParaRPr>
              <a:solidFill>
                <a:schemeClr val="dk1"/>
              </a:solidFill>
            </a:endParaRPr>
          </a:p>
          <a:p>
            <a:pPr marL="457200" lvl="0" indent="-342900">
              <a:lnSpc>
                <a:spcPct val="115000"/>
              </a:lnSpc>
              <a:spcBef>
                <a:spcPts val="0"/>
              </a:spcBef>
              <a:spcAft>
                <a:spcPts val="0"/>
              </a:spcAft>
              <a:buClr>
                <a:schemeClr val="dk1"/>
              </a:buClr>
              <a:buSzPts val="1800"/>
              <a:buChar char="●"/>
            </a:pPr>
            <a:r>
              <a:rPr lang="en">
                <a:solidFill>
                  <a:schemeClr val="dk1"/>
                </a:solidFill>
              </a:rPr>
              <a:t>Review your revision notes to be sure they make sense.</a:t>
            </a:r>
            <a:endParaRPr>
              <a:solidFill>
                <a:schemeClr val="dk1"/>
              </a:solidFill>
            </a:endParaRPr>
          </a:p>
          <a:p>
            <a:pPr marL="0" lvl="0" indent="0" rtl="0">
              <a:spcBef>
                <a:spcPts val="0"/>
              </a:spcBef>
              <a:spcAft>
                <a:spcPts val="0"/>
              </a:spcAft>
              <a:buNone/>
            </a:pPr>
            <a:endParaRPr/>
          </a:p>
        </p:txBody>
      </p:sp>
      <p:pic>
        <p:nvPicPr>
          <p:cNvPr id="5" name="Google Shape;194;p35"/>
          <p:cNvPicPr preferRelativeResize="0"/>
          <p:nvPr/>
        </p:nvPicPr>
        <p:blipFill>
          <a:blip r:embed="rId3">
            <a:alphaModFix/>
          </a:blip>
          <a:stretch>
            <a:fillRect/>
          </a:stretch>
        </p:blipFill>
        <p:spPr>
          <a:xfrm>
            <a:off x="8501742" y="4577710"/>
            <a:ext cx="511629" cy="47352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Expert Group Animal Research Book </a:t>
            </a:r>
            <a:endParaRPr/>
          </a:p>
        </p:txBody>
      </p:sp>
      <p:sp>
        <p:nvSpPr>
          <p:cNvPr id="207" name="Google Shape;207;p37"/>
          <p:cNvSpPr txBox="1">
            <a:spLocks noGrp="1"/>
          </p:cNvSpPr>
          <p:nvPr>
            <p:ph type="body" idx="1"/>
          </p:nvPr>
        </p:nvSpPr>
        <p:spPr>
          <a:xfrm>
            <a:off x="311700" y="1152475"/>
            <a:ext cx="4260300" cy="3416400"/>
          </a:xfrm>
          <a:prstGeom prst="rect">
            <a:avLst/>
          </a:prstGeom>
        </p:spPr>
        <p:txBody>
          <a:bodyPr spcFirstLastPara="1" wrap="square" lIns="91425" tIns="91425" rIns="91425" bIns="91425" anchor="t" anchorCtr="0">
            <a:noAutofit/>
          </a:bodyPr>
          <a:lstStyle/>
          <a:p>
            <a:pPr marL="457200" lvl="0" indent="-342900" rtl="0">
              <a:lnSpc>
                <a:spcPct val="150000"/>
              </a:lnSpc>
              <a:spcBef>
                <a:spcPts val="0"/>
              </a:spcBef>
              <a:spcAft>
                <a:spcPts val="0"/>
              </a:spcAft>
              <a:buSzPts val="1800"/>
              <a:buAutoNum type="arabicPeriod"/>
            </a:pPr>
            <a:r>
              <a:rPr lang="en" dirty="0"/>
              <a:t>Please finish your sketches of your expert animal.</a:t>
            </a:r>
            <a:endParaRPr dirty="0"/>
          </a:p>
          <a:p>
            <a:pPr marL="457200" lvl="0" indent="-342900" rtl="0">
              <a:lnSpc>
                <a:spcPct val="150000"/>
              </a:lnSpc>
              <a:spcBef>
                <a:spcPts val="0"/>
              </a:spcBef>
              <a:spcAft>
                <a:spcPts val="0"/>
              </a:spcAft>
              <a:buSzPts val="1800"/>
              <a:buAutoNum type="arabicPeriod"/>
            </a:pPr>
            <a:r>
              <a:rPr lang="en" dirty="0"/>
              <a:t>How has our sketching and sketch page added to your understanding of your expert animal and defense mechanism</a:t>
            </a:r>
            <a:r>
              <a:rPr lang="en-US" dirty="0"/>
              <a:t>s</a:t>
            </a:r>
            <a:r>
              <a:rPr lang="en" dirty="0"/>
              <a:t>? </a:t>
            </a:r>
            <a:endParaRPr dirty="0"/>
          </a:p>
        </p:txBody>
      </p:sp>
      <p:sp>
        <p:nvSpPr>
          <p:cNvPr id="208" name="Google Shape;208;p37"/>
          <p:cNvSpPr/>
          <p:nvPr/>
        </p:nvSpPr>
        <p:spPr>
          <a:xfrm rot="251134">
            <a:off x="5401532" y="1441489"/>
            <a:ext cx="2597728" cy="2838358"/>
          </a:xfrm>
          <a:prstGeom prst="rect">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sz="1800" b="1">
                <a:latin typeface="Century Gothic"/>
                <a:ea typeface="Century Gothic"/>
                <a:cs typeface="Century Gothic"/>
                <a:sym typeface="Century Gothic"/>
              </a:rPr>
              <a:t>Sketch Page</a:t>
            </a:r>
            <a:endParaRPr sz="1800" b="1">
              <a:latin typeface="Century Gothic"/>
              <a:ea typeface="Century Gothic"/>
              <a:cs typeface="Century Gothic"/>
              <a:sym typeface="Century Gothic"/>
            </a:endParaRPr>
          </a:p>
          <a:p>
            <a:pPr marL="0" lvl="0" indent="0" algn="ctr" rtl="0">
              <a:spcBef>
                <a:spcPts val="0"/>
              </a:spcBef>
              <a:spcAft>
                <a:spcPts val="0"/>
              </a:spcAft>
              <a:buNone/>
            </a:pPr>
            <a:endParaRPr sz="1800" b="1">
              <a:latin typeface="Century Gothic"/>
              <a:ea typeface="Century Gothic"/>
              <a:cs typeface="Century Gothic"/>
              <a:sym typeface="Century Gothic"/>
            </a:endParaRPr>
          </a:p>
          <a:p>
            <a:pPr marL="0" lvl="0" indent="0" algn="ctr" rtl="0">
              <a:spcBef>
                <a:spcPts val="0"/>
              </a:spcBef>
              <a:spcAft>
                <a:spcPts val="0"/>
              </a:spcAft>
              <a:buNone/>
            </a:pPr>
            <a:endParaRPr sz="1800" b="1">
              <a:latin typeface="Century Gothic"/>
              <a:ea typeface="Century Gothic"/>
              <a:cs typeface="Century Gothic"/>
              <a:sym typeface="Century Gothic"/>
            </a:endParaRPr>
          </a:p>
          <a:p>
            <a:pPr marL="0" lvl="0" indent="0" algn="ctr" rtl="0">
              <a:spcBef>
                <a:spcPts val="0"/>
              </a:spcBef>
              <a:spcAft>
                <a:spcPts val="0"/>
              </a:spcAft>
              <a:buNone/>
            </a:pPr>
            <a:endParaRPr sz="1800" b="1">
              <a:latin typeface="Century Gothic"/>
              <a:ea typeface="Century Gothic"/>
              <a:cs typeface="Century Gothic"/>
              <a:sym typeface="Century Gothic"/>
            </a:endParaRPr>
          </a:p>
          <a:p>
            <a:pPr marL="0" lvl="0" indent="0" algn="ctr" rtl="0">
              <a:spcBef>
                <a:spcPts val="0"/>
              </a:spcBef>
              <a:spcAft>
                <a:spcPts val="0"/>
              </a:spcAft>
              <a:buNone/>
            </a:pPr>
            <a:endParaRPr sz="1800" b="1">
              <a:latin typeface="Century Gothic"/>
              <a:ea typeface="Century Gothic"/>
              <a:cs typeface="Century Gothic"/>
              <a:sym typeface="Century Gothic"/>
            </a:endParaRPr>
          </a:p>
          <a:p>
            <a:pPr marL="0" lvl="0" indent="0" algn="ctr" rtl="0">
              <a:spcBef>
                <a:spcPts val="0"/>
              </a:spcBef>
              <a:spcAft>
                <a:spcPts val="0"/>
              </a:spcAft>
              <a:buNone/>
            </a:pPr>
            <a:endParaRPr sz="1800" b="1">
              <a:latin typeface="Century Gothic"/>
              <a:ea typeface="Century Gothic"/>
              <a:cs typeface="Century Gothic"/>
              <a:sym typeface="Century Gothic"/>
            </a:endParaRPr>
          </a:p>
          <a:p>
            <a:pPr marL="0" lvl="0" indent="0" algn="ctr" rtl="0">
              <a:spcBef>
                <a:spcPts val="0"/>
              </a:spcBef>
              <a:spcAft>
                <a:spcPts val="0"/>
              </a:spcAft>
              <a:buNone/>
            </a:pPr>
            <a:endParaRPr sz="1800" b="1">
              <a:latin typeface="Century Gothic"/>
              <a:ea typeface="Century Gothic"/>
              <a:cs typeface="Century Gothic"/>
              <a:sym typeface="Century Gothic"/>
            </a:endParaRPr>
          </a:p>
          <a:p>
            <a:pPr marL="0" lvl="0" indent="0" algn="ctr" rtl="0">
              <a:spcBef>
                <a:spcPts val="0"/>
              </a:spcBef>
              <a:spcAft>
                <a:spcPts val="0"/>
              </a:spcAft>
              <a:buNone/>
            </a:pPr>
            <a:endParaRPr sz="1800" b="1">
              <a:latin typeface="Century Gothic"/>
              <a:ea typeface="Century Gothic"/>
              <a:cs typeface="Century Gothic"/>
              <a:sym typeface="Century Gothic"/>
            </a:endParaRPr>
          </a:p>
          <a:p>
            <a:pPr marL="0" lvl="0" indent="0" algn="ctr">
              <a:spcBef>
                <a:spcPts val="0"/>
              </a:spcBef>
              <a:spcAft>
                <a:spcPts val="0"/>
              </a:spcAft>
              <a:buNone/>
            </a:pPr>
            <a:endParaRPr sz="1800" b="1">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Homework: Accountable Research Reading</a:t>
            </a:r>
            <a:endParaRPr sz="3000"/>
          </a:p>
        </p:txBody>
      </p:sp>
      <p:sp>
        <p:nvSpPr>
          <p:cNvPr id="214" name="Google Shape;214;p38"/>
          <p:cNvSpPr txBox="1">
            <a:spLocks noGrp="1"/>
          </p:cNvSpPr>
          <p:nvPr>
            <p:ph type="body" idx="1"/>
          </p:nvPr>
        </p:nvSpPr>
        <p:spPr>
          <a:xfrm>
            <a:off x="466675" y="935188"/>
            <a:ext cx="6255900" cy="895200"/>
          </a:xfrm>
          <a:prstGeom prst="rect">
            <a:avLst/>
          </a:prstGeom>
        </p:spPr>
        <p:txBody>
          <a:bodyPr spcFirstLastPara="1" wrap="square" lIns="91425" tIns="91425" rIns="91425" bIns="91425" anchor="t" anchorCtr="0">
            <a:noAutofit/>
          </a:bodyPr>
          <a:lstStyle/>
          <a:p>
            <a:pPr marL="457200" lvl="0" indent="-298450" rtl="0">
              <a:lnSpc>
                <a:spcPct val="100000"/>
              </a:lnSpc>
              <a:spcBef>
                <a:spcPts val="0"/>
              </a:spcBef>
              <a:spcAft>
                <a:spcPts val="0"/>
              </a:spcAft>
              <a:buSzPts val="1100"/>
              <a:buAutoNum type="arabicPeriod"/>
            </a:pPr>
            <a:r>
              <a:rPr lang="en" sz="1100"/>
              <a:t>Take out Independent Reading Journal.</a:t>
            </a:r>
            <a:endParaRPr sz="1100"/>
          </a:p>
          <a:p>
            <a:pPr marL="457200" lvl="0" indent="-298450" rtl="0">
              <a:lnSpc>
                <a:spcPct val="100000"/>
              </a:lnSpc>
              <a:spcBef>
                <a:spcPts val="0"/>
              </a:spcBef>
              <a:spcAft>
                <a:spcPts val="0"/>
              </a:spcAft>
              <a:buSzPts val="1100"/>
              <a:buAutoNum type="arabicPeriod"/>
            </a:pPr>
            <a:r>
              <a:rPr lang="en" sz="1100"/>
              <a:t>Select a prompt.</a:t>
            </a:r>
            <a:endParaRPr sz="1100"/>
          </a:p>
          <a:p>
            <a:pPr marL="457200" lvl="0" indent="-298450" rtl="0">
              <a:lnSpc>
                <a:spcPct val="100000"/>
              </a:lnSpc>
              <a:spcBef>
                <a:spcPts val="0"/>
              </a:spcBef>
              <a:spcAft>
                <a:spcPts val="0"/>
              </a:spcAft>
              <a:buSzPts val="1100"/>
              <a:buAutoNum type="arabicPeriod"/>
            </a:pPr>
            <a:r>
              <a:rPr lang="en" sz="1100"/>
              <a:t>Copy prompt into front of independent reading journal.</a:t>
            </a:r>
            <a:endParaRPr sz="1100"/>
          </a:p>
          <a:p>
            <a:pPr marL="457200" lvl="0" indent="-298450" rtl="0">
              <a:lnSpc>
                <a:spcPct val="100000"/>
              </a:lnSpc>
              <a:spcBef>
                <a:spcPts val="0"/>
              </a:spcBef>
              <a:spcAft>
                <a:spcPts val="0"/>
              </a:spcAft>
              <a:buSzPts val="1100"/>
              <a:buAutoNum type="arabicPeriod"/>
            </a:pPr>
            <a:r>
              <a:rPr lang="en" sz="1100"/>
              <a:t>Respond to prompt for HW.</a:t>
            </a:r>
            <a:endParaRPr sz="1100"/>
          </a:p>
          <a:p>
            <a:pPr marL="0" lvl="0" indent="0" rtl="0">
              <a:lnSpc>
                <a:spcPct val="100000"/>
              </a:lnSpc>
              <a:spcBef>
                <a:spcPts val="0"/>
              </a:spcBef>
              <a:spcAft>
                <a:spcPts val="0"/>
              </a:spcAft>
              <a:buNone/>
            </a:pPr>
            <a:endParaRPr sz="1100"/>
          </a:p>
          <a:p>
            <a:pPr marL="0" lvl="0" indent="0" rtl="0">
              <a:lnSpc>
                <a:spcPct val="100000"/>
              </a:lnSpc>
              <a:spcBef>
                <a:spcPts val="0"/>
              </a:spcBef>
              <a:spcAft>
                <a:spcPts val="0"/>
              </a:spcAft>
              <a:buNone/>
            </a:pPr>
            <a:endParaRPr sz="1100">
              <a:solidFill>
                <a:srgbClr val="444444"/>
              </a:solidFill>
            </a:endParaRPr>
          </a:p>
        </p:txBody>
      </p:sp>
      <p:sp>
        <p:nvSpPr>
          <p:cNvPr id="215" name="Google Shape;215;p38"/>
          <p:cNvSpPr txBox="1">
            <a:spLocks noGrp="1"/>
          </p:cNvSpPr>
          <p:nvPr>
            <p:ph type="body" idx="2"/>
          </p:nvPr>
        </p:nvSpPr>
        <p:spPr>
          <a:xfrm>
            <a:off x="466675" y="1697300"/>
            <a:ext cx="8620500" cy="2606100"/>
          </a:xfrm>
          <a:prstGeom prst="rect">
            <a:avLst/>
          </a:prstGeom>
        </p:spPr>
        <p:txBody>
          <a:bodyPr spcFirstLastPara="1" wrap="square" lIns="91425" tIns="91425" rIns="91425" bIns="91425" anchor="t" anchorCtr="0">
            <a:noAutofit/>
          </a:bodyPr>
          <a:lstStyle/>
          <a:p>
            <a:pPr marL="0" lvl="0" indent="0" algn="ctr" rtl="0">
              <a:lnSpc>
                <a:spcPct val="100000"/>
              </a:lnSpc>
              <a:spcBef>
                <a:spcPts val="0"/>
              </a:spcBef>
              <a:spcAft>
                <a:spcPts val="0"/>
              </a:spcAft>
              <a:buClr>
                <a:schemeClr val="dk1"/>
              </a:buClr>
              <a:buFont typeface="Arial"/>
              <a:buNone/>
            </a:pPr>
            <a:r>
              <a:rPr lang="en" sz="1300" b="1" dirty="0"/>
              <a:t>Module 2: Journal Prompts</a:t>
            </a:r>
            <a:endParaRPr sz="1300" b="1" dirty="0"/>
          </a:p>
          <a:p>
            <a:pPr marL="457200" lvl="0" indent="-298450" rtl="0">
              <a:spcBef>
                <a:spcPts val="900"/>
              </a:spcBef>
              <a:spcAft>
                <a:spcPts val="0"/>
              </a:spcAft>
              <a:buSzPts val="1100"/>
              <a:buChar char="●"/>
            </a:pPr>
            <a:r>
              <a:rPr lang="en" sz="1050" dirty="0"/>
              <a:t>Record 2–3 facts in your own words about animals or animal defenses that you found out in your research reading today.</a:t>
            </a:r>
            <a:endParaRPr sz="1050" dirty="0"/>
          </a:p>
          <a:p>
            <a:pPr marL="457200" lvl="0" indent="-298450" rtl="0">
              <a:spcBef>
                <a:spcPts val="0"/>
              </a:spcBef>
              <a:spcAft>
                <a:spcPts val="0"/>
              </a:spcAft>
              <a:buSzPts val="1100"/>
              <a:buChar char="●"/>
            </a:pPr>
            <a:r>
              <a:rPr lang="en" sz="1050" dirty="0"/>
              <a:t>What questions do you have about animals or animal defenses after reading?</a:t>
            </a:r>
            <a:endParaRPr sz="1050" dirty="0"/>
          </a:p>
          <a:p>
            <a:pPr marL="457200" lvl="0" indent="-298450" rtl="0">
              <a:spcBef>
                <a:spcPts val="0"/>
              </a:spcBef>
              <a:spcAft>
                <a:spcPts val="0"/>
              </a:spcAft>
              <a:buSzPts val="1100"/>
              <a:buChar char="●"/>
            </a:pPr>
            <a:r>
              <a:rPr lang="en" sz="1050" dirty="0"/>
              <a:t>What would you like to research further after reading? Why?</a:t>
            </a:r>
            <a:endParaRPr sz="1050" dirty="0"/>
          </a:p>
          <a:p>
            <a:pPr marL="457200" lvl="0" indent="-298450" rtl="0">
              <a:spcBef>
                <a:spcPts val="0"/>
              </a:spcBef>
              <a:spcAft>
                <a:spcPts val="0"/>
              </a:spcAft>
              <a:buSzPts val="1100"/>
              <a:buChar char="●"/>
            </a:pPr>
            <a:r>
              <a:rPr lang="en" sz="1050" dirty="0"/>
              <a:t>Summarize your research reading today in no more than 4 sentences.</a:t>
            </a:r>
            <a:endParaRPr sz="1050" dirty="0"/>
          </a:p>
          <a:p>
            <a:pPr marL="457200" lvl="0" indent="-298450" rtl="0">
              <a:spcBef>
                <a:spcPts val="0"/>
              </a:spcBef>
              <a:spcAft>
                <a:spcPts val="0"/>
              </a:spcAft>
              <a:buSzPts val="1100"/>
              <a:buChar char="●"/>
            </a:pPr>
            <a:r>
              <a:rPr lang="en" sz="1050" dirty="0"/>
              <a:t>How would you describe the setting of the particular part of the</a:t>
            </a:r>
            <a:br>
              <a:rPr lang="en" sz="1050" dirty="0"/>
            </a:br>
            <a:r>
              <a:rPr lang="en" sz="1050" dirty="0"/>
              <a:t>text you read?</a:t>
            </a:r>
            <a:endParaRPr sz="1050" dirty="0"/>
          </a:p>
          <a:p>
            <a:pPr marL="457200" lvl="0" indent="-298450" rtl="0">
              <a:spcBef>
                <a:spcPts val="0"/>
              </a:spcBef>
              <a:spcAft>
                <a:spcPts val="0"/>
              </a:spcAft>
              <a:buSzPts val="1100"/>
              <a:buChar char="●"/>
            </a:pPr>
            <a:r>
              <a:rPr lang="en" sz="1050" dirty="0"/>
              <a:t>What do you think is going to happen next? Why?</a:t>
            </a:r>
            <a:endParaRPr sz="1050" dirty="0"/>
          </a:p>
          <a:p>
            <a:pPr marL="457200" lvl="0" indent="-298450" rtl="0">
              <a:spcBef>
                <a:spcPts val="0"/>
              </a:spcBef>
              <a:spcAft>
                <a:spcPts val="0"/>
              </a:spcAft>
              <a:buSzPts val="1100"/>
              <a:buChar char="●"/>
            </a:pPr>
            <a:r>
              <a:rPr lang="en" sz="1050" dirty="0"/>
              <a:t>Summarize the pages you just read in no more than 4 sentences.</a:t>
            </a:r>
            <a:endParaRPr sz="1050" dirty="0"/>
          </a:p>
          <a:p>
            <a:pPr marL="457200" lvl="0" indent="-298450" rtl="0">
              <a:spcBef>
                <a:spcPts val="0"/>
              </a:spcBef>
              <a:spcAft>
                <a:spcPts val="0"/>
              </a:spcAft>
              <a:buSzPts val="1100"/>
              <a:buChar char="●"/>
            </a:pPr>
            <a:r>
              <a:rPr lang="en" sz="1050" dirty="0"/>
              <a:t>What is the main idea of the part of the text you just read?</a:t>
            </a:r>
            <a:endParaRPr sz="1050" dirty="0"/>
          </a:p>
          <a:p>
            <a:pPr marL="457200" lvl="0" indent="-298450" rtl="0">
              <a:spcBef>
                <a:spcPts val="0"/>
              </a:spcBef>
              <a:spcAft>
                <a:spcPts val="0"/>
              </a:spcAft>
              <a:buSzPts val="1100"/>
              <a:buChar char="●"/>
            </a:pPr>
            <a:r>
              <a:rPr lang="en" sz="1050" dirty="0"/>
              <a:t>Think about the title of your text. Why do you think the author</a:t>
            </a:r>
            <a:br>
              <a:rPr lang="en" sz="1050" dirty="0"/>
            </a:br>
            <a:r>
              <a:rPr lang="en" sz="1050" dirty="0"/>
              <a:t>chose this title?</a:t>
            </a:r>
            <a:endParaRPr sz="1050" dirty="0"/>
          </a:p>
          <a:p>
            <a:pPr marL="457200" lvl="0" indent="-298450" rtl="0">
              <a:spcBef>
                <a:spcPts val="0"/>
              </a:spcBef>
              <a:spcAft>
                <a:spcPts val="0"/>
              </a:spcAft>
              <a:buSzPts val="1100"/>
              <a:buChar char="●"/>
            </a:pPr>
            <a:r>
              <a:rPr lang="en" sz="1050" dirty="0"/>
              <a:t>What are two new words you learned in this text? Tell about the</a:t>
            </a:r>
            <a:br>
              <a:rPr lang="en" sz="1050" dirty="0"/>
            </a:br>
            <a:r>
              <a:rPr lang="en-US" sz="1050" dirty="0"/>
              <a:t>w</a:t>
            </a:r>
            <a:r>
              <a:rPr lang="en" sz="1050" dirty="0"/>
              <a:t>ords.</a:t>
            </a:r>
            <a:endParaRPr sz="1050" dirty="0"/>
          </a:p>
          <a:p>
            <a:pPr lvl="0" indent="-311150">
              <a:buSzPts val="1300"/>
            </a:pPr>
            <a:r>
              <a:rPr lang="en" sz="1050" dirty="0"/>
              <a:t>Choose a picture, chart, graph, or diagram from your text. Explain</a:t>
            </a:r>
            <a:r>
              <a:rPr lang="en-US" sz="1050" dirty="0"/>
              <a:t> how the information you learned from the image helped you understand the text. </a:t>
            </a:r>
            <a:br>
              <a:rPr lang="en" sz="1050" dirty="0"/>
            </a:br>
            <a:br>
              <a:rPr lang="en" sz="1100" dirty="0"/>
            </a:br>
            <a:br>
              <a:rPr lang="en" sz="1300" dirty="0"/>
            </a:br>
            <a:endParaRPr sz="13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22" name="Google Shape;222;p39"/>
          <p:cNvSpPr txBox="1">
            <a:spLocks noGrp="1"/>
          </p:cNvSpPr>
          <p:nvPr>
            <p:ph type="body" idx="1"/>
          </p:nvPr>
        </p:nvSpPr>
        <p:spPr>
          <a:xfrm>
            <a:off x="628650" y="906994"/>
            <a:ext cx="7886700" cy="2589900"/>
          </a:xfrm>
          <a:prstGeom prst="rect">
            <a:avLst/>
          </a:prstGeom>
          <a:noFill/>
          <a:ln>
            <a:noFill/>
          </a:ln>
        </p:spPr>
        <p:txBody>
          <a:bodyPr spcFirstLastPara="1" wrap="square" lIns="68575" tIns="34275" rIns="68575" bIns="34275" anchor="t" anchorCtr="0">
            <a:noAutofit/>
          </a:bodyPr>
          <a:lstStyle/>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sz="1800">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sz="1800">
                <a:latin typeface="Century Gothic"/>
                <a:ea typeface="Century Gothic"/>
                <a:cs typeface="Century Gothic"/>
                <a:sym typeface="Century Gothic"/>
              </a:rPr>
              <a:t>Today’s ALL Block Schedule is:</a:t>
            </a:r>
            <a:endParaRPr>
              <a:latin typeface="Century Gothic"/>
              <a:ea typeface="Century Gothic"/>
              <a:cs typeface="Century Gothic"/>
              <a:sym typeface="Century Gothic"/>
            </a:endParaRPr>
          </a:p>
        </p:txBody>
      </p:sp>
      <p:graphicFrame>
        <p:nvGraphicFramePr>
          <p:cNvPr id="223" name="Google Shape;223;p39"/>
          <p:cNvGraphicFramePr/>
          <p:nvPr/>
        </p:nvGraphicFramePr>
        <p:xfrm>
          <a:off x="952500" y="3122350"/>
          <a:ext cx="7239000" cy="1859220"/>
        </p:xfrm>
        <a:graphic>
          <a:graphicData uri="http://schemas.openxmlformats.org/drawingml/2006/table">
            <a:tbl>
              <a:tblPr>
                <a:noFill/>
                <a:tableStyleId>{EB580E1C-523F-41A5-8D96-5E5A0E27FB04}</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381000">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10</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Clr>
                <a:schemeClr val="dk1"/>
              </a:buClr>
              <a:buSzPts val="2500"/>
              <a:buFont typeface="Arial"/>
              <a:buNone/>
            </a:pPr>
            <a:r>
              <a:rPr lang="en" b="1" dirty="0">
                <a:solidFill>
                  <a:schemeClr val="dk1"/>
                </a:solidFill>
              </a:rPr>
              <a:t>Preparing for Lesson 10: </a:t>
            </a:r>
            <a:r>
              <a:rPr lang="en" dirty="0">
                <a:solidFill>
                  <a:schemeClr val="dk1"/>
                </a:solidFill>
                <a:highlight>
                  <a:srgbClr val="FFFFFF"/>
                </a:highlight>
              </a:rPr>
              <a:t>Pre-Reading and Preparing</a:t>
            </a:r>
            <a:endParaRPr dirty="0">
              <a:solidFill>
                <a:schemeClr val="dk1"/>
              </a:solidFill>
              <a:highlight>
                <a:srgbClr val="FFFFFF"/>
              </a:highlight>
            </a:endParaRPr>
          </a:p>
          <a:p>
            <a:pPr marL="457200" lvl="0" indent="-330200" rtl="0">
              <a:lnSpc>
                <a:spcPct val="150000"/>
              </a:lnSpc>
              <a:spcBef>
                <a:spcPts val="0"/>
              </a:spcBef>
              <a:spcAft>
                <a:spcPts val="0"/>
              </a:spcAft>
              <a:buClr>
                <a:schemeClr val="dk1"/>
              </a:buClr>
              <a:buSzPts val="1600"/>
              <a:buChar char="●"/>
            </a:pPr>
            <a:r>
              <a:rPr lang="en" sz="1600" dirty="0">
                <a:solidFill>
                  <a:schemeClr val="dk1"/>
                </a:solidFill>
                <a:highlight>
                  <a:srgbClr val="FFFFFF"/>
                </a:highlight>
              </a:rPr>
              <a:t>Read through Lesson 10 </a:t>
            </a:r>
            <a:r>
              <a:rPr lang="en" sz="1600" u="sng" dirty="0">
                <a:solidFill>
                  <a:schemeClr val="hlink"/>
                </a:solidFill>
                <a:highlight>
                  <a:srgbClr val="FFFFFF"/>
                </a:highlight>
                <a:hlinkClick r:id="rId3"/>
              </a:rPr>
              <a:t>here</a:t>
            </a:r>
            <a:r>
              <a:rPr lang="en-US" sz="1600" u="sng" dirty="0">
                <a:solidFill>
                  <a:schemeClr val="hlink"/>
                </a:solidFill>
                <a:highlight>
                  <a:srgbClr val="FFFFFF"/>
                </a:highlight>
              </a:rPr>
              <a:t>.</a:t>
            </a:r>
            <a:endParaRPr sz="1600" dirty="0">
              <a:solidFill>
                <a:schemeClr val="dk1"/>
              </a:solidFill>
              <a:highlight>
                <a:srgbClr val="FFFFFF"/>
              </a:highlight>
            </a:endParaRPr>
          </a:p>
          <a:p>
            <a:pPr marL="457200" lvl="0" indent="-330200" rtl="0">
              <a:lnSpc>
                <a:spcPct val="150000"/>
              </a:lnSpc>
              <a:spcBef>
                <a:spcPts val="0"/>
              </a:spcBef>
              <a:spcAft>
                <a:spcPts val="0"/>
              </a:spcAft>
              <a:buClr>
                <a:schemeClr val="dk1"/>
              </a:buClr>
              <a:buSzPts val="1600"/>
              <a:buChar char="●"/>
            </a:pPr>
            <a:r>
              <a:rPr lang="en" sz="1600" dirty="0">
                <a:solidFill>
                  <a:schemeClr val="dk1"/>
                </a:solidFill>
                <a:highlight>
                  <a:srgbClr val="FFFFFF"/>
                </a:highlight>
              </a:rPr>
              <a:t>The lesson begins with an Opening where students pair up with a partner and act out their animal’s defense mechanism. Then, the teacher reviews the learning targets for the day. </a:t>
            </a:r>
            <a:endParaRPr sz="1600" dirty="0">
              <a:solidFill>
                <a:schemeClr val="dk1"/>
              </a:solidFill>
              <a:highlight>
                <a:srgbClr val="FFFFFF"/>
              </a:highlight>
            </a:endParaRPr>
          </a:p>
          <a:p>
            <a:pPr marL="457200" lvl="0" indent="-330200" rtl="0">
              <a:lnSpc>
                <a:spcPct val="150000"/>
              </a:lnSpc>
              <a:spcBef>
                <a:spcPts val="0"/>
              </a:spcBef>
              <a:spcAft>
                <a:spcPts val="0"/>
              </a:spcAft>
              <a:buClr>
                <a:schemeClr val="dk1"/>
              </a:buClr>
              <a:buSzPts val="1600"/>
              <a:buChar char="●"/>
            </a:pPr>
            <a:r>
              <a:rPr lang="en" sz="1600" dirty="0">
                <a:solidFill>
                  <a:schemeClr val="dk1"/>
                </a:solidFill>
                <a:highlight>
                  <a:srgbClr val="FFFFFF"/>
                </a:highlight>
              </a:rPr>
              <a:t>During the Work Time portion of the lesson, students will analyze a model informational essay and look to identify supporting details and word choice. </a:t>
            </a:r>
            <a:endParaRPr sz="1600" dirty="0">
              <a:solidFill>
                <a:schemeClr val="dk1"/>
              </a:solidFill>
              <a:highlight>
                <a:srgbClr val="FFFFFF"/>
              </a:highlight>
            </a:endParaRPr>
          </a:p>
          <a:p>
            <a:pPr marL="457200" lvl="0" indent="-330200" rtl="0">
              <a:lnSpc>
                <a:spcPct val="150000"/>
              </a:lnSpc>
              <a:spcBef>
                <a:spcPts val="0"/>
              </a:spcBef>
              <a:spcAft>
                <a:spcPts val="0"/>
              </a:spcAft>
              <a:buClr>
                <a:schemeClr val="dk1"/>
              </a:buClr>
              <a:buSzPts val="1600"/>
              <a:buChar char="●"/>
            </a:pPr>
            <a:r>
              <a:rPr lang="en" sz="1600" dirty="0">
                <a:solidFill>
                  <a:schemeClr val="dk1"/>
                </a:solidFill>
                <a:highlight>
                  <a:srgbClr val="FFFFFF"/>
                </a:highlight>
              </a:rPr>
              <a:t>For the Closing and Assessment, students complete their sketch page for their journals. </a:t>
            </a:r>
            <a:endParaRPr sz="1600" dirty="0">
              <a:solidFill>
                <a:schemeClr val="dk1"/>
              </a:solidFill>
              <a:highlight>
                <a:srgbClr val="FFFFFF"/>
              </a:highlight>
            </a:endParaRPr>
          </a:p>
          <a:p>
            <a:pPr marL="457200" lvl="0" indent="0" rtl="0">
              <a:lnSpc>
                <a:spcPct val="90000"/>
              </a:lnSpc>
              <a:spcBef>
                <a:spcPts val="0"/>
              </a:spcBef>
              <a:spcAft>
                <a:spcPts val="0"/>
              </a:spcAft>
              <a:buNone/>
            </a:pPr>
            <a:endParaRPr dirty="0">
              <a:solidFill>
                <a:schemeClr val="dk1"/>
              </a:solidFill>
              <a:highlight>
                <a:srgbClr val="FFFFFF"/>
              </a:highlight>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10</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Clr>
                <a:schemeClr val="dk1"/>
              </a:buClr>
              <a:buSzPts val="2500"/>
              <a:buFont typeface="Arial"/>
              <a:buNone/>
            </a:pPr>
            <a:r>
              <a:rPr lang="en" b="1">
                <a:solidFill>
                  <a:schemeClr val="dk1"/>
                </a:solidFill>
              </a:rPr>
              <a:t>Preparing for Lesson 10: </a:t>
            </a:r>
            <a:r>
              <a:rPr lang="en">
                <a:solidFill>
                  <a:schemeClr val="dk1"/>
                </a:solidFill>
              </a:rPr>
              <a:t>Materials and student pairings</a:t>
            </a:r>
            <a:endParaRPr>
              <a:solidFill>
                <a:schemeClr val="dk1"/>
              </a:solidFill>
            </a:endParaRPr>
          </a:p>
          <a:p>
            <a:pPr marL="457200" lvl="0" indent="-342900" rtl="0">
              <a:lnSpc>
                <a:spcPct val="150000"/>
              </a:lnSpc>
              <a:spcBef>
                <a:spcPts val="0"/>
              </a:spcBef>
              <a:spcAft>
                <a:spcPts val="0"/>
              </a:spcAft>
              <a:buClr>
                <a:schemeClr val="dk1"/>
              </a:buClr>
              <a:buSzPts val="1800"/>
              <a:buChar char="●"/>
            </a:pPr>
            <a:r>
              <a:rPr lang="en">
                <a:solidFill>
                  <a:schemeClr val="dk1"/>
                </a:solidFill>
              </a:rPr>
              <a:t>Prepare Individual Student Materials (see slide notes)</a:t>
            </a:r>
            <a:endParaRPr>
              <a:solidFill>
                <a:schemeClr val="dk1"/>
              </a:solidFill>
            </a:endParaRPr>
          </a:p>
          <a:p>
            <a:pPr marL="457200" lvl="0" indent="-342900" rtl="0">
              <a:lnSpc>
                <a:spcPct val="150000"/>
              </a:lnSpc>
              <a:spcBef>
                <a:spcPts val="0"/>
              </a:spcBef>
              <a:spcAft>
                <a:spcPts val="0"/>
              </a:spcAft>
              <a:buClr>
                <a:schemeClr val="dk1"/>
              </a:buClr>
              <a:buSzPts val="1800"/>
              <a:buChar char="●"/>
            </a:pPr>
            <a:r>
              <a:rPr lang="en">
                <a:solidFill>
                  <a:schemeClr val="dk1"/>
                </a:solidFill>
              </a:rPr>
              <a:t>Gather previous materials (see slide notes)</a:t>
            </a:r>
            <a:endParaRPr>
              <a:solidFill>
                <a:schemeClr val="dk1"/>
              </a:solidFill>
            </a:endParaRPr>
          </a:p>
          <a:p>
            <a:pPr marL="457200" lvl="0" indent="-342900" rtl="0">
              <a:lnSpc>
                <a:spcPct val="150000"/>
              </a:lnSpc>
              <a:spcBef>
                <a:spcPts val="0"/>
              </a:spcBef>
              <a:spcAft>
                <a:spcPts val="0"/>
              </a:spcAft>
              <a:buClr>
                <a:schemeClr val="dk1"/>
              </a:buClr>
              <a:buSzPts val="1800"/>
              <a:buChar char="●"/>
            </a:pPr>
            <a:r>
              <a:rPr lang="en">
                <a:solidFill>
                  <a:schemeClr val="dk1"/>
                </a:solidFill>
              </a:rPr>
              <a:t>Make previous anchor charts easily accessible for student viewing and reference (see slide notes)</a:t>
            </a:r>
            <a:endParaRPr>
              <a:solidFill>
                <a:schemeClr val="dk1"/>
              </a:solidFill>
            </a:endParaRPr>
          </a:p>
          <a:p>
            <a:pPr marL="457200" lvl="0" indent="-342900" rtl="0">
              <a:lnSpc>
                <a:spcPct val="150000"/>
              </a:lnSpc>
              <a:spcBef>
                <a:spcPts val="0"/>
              </a:spcBef>
              <a:spcAft>
                <a:spcPts val="0"/>
              </a:spcAft>
              <a:buClr>
                <a:schemeClr val="dk1"/>
              </a:buClr>
              <a:buSzPts val="1800"/>
              <a:buChar char="●"/>
            </a:pPr>
            <a:r>
              <a:rPr lang="en">
                <a:solidFill>
                  <a:schemeClr val="dk1"/>
                </a:solidFill>
              </a:rPr>
              <a:t>Post Learning Targets </a:t>
            </a: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10</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8" name="Google Shape;148;p2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10: </a:t>
            </a:r>
            <a:r>
              <a:rPr lang="en">
                <a:solidFill>
                  <a:schemeClr val="dk1"/>
                </a:solidFill>
              </a:rPr>
              <a:t>EL Protocols</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a:solidFill>
                <a:schemeClr val="dk1"/>
              </a:solidFill>
            </a:endParaRPr>
          </a:p>
          <a:p>
            <a:pPr marL="457200" lvl="0" indent="-342900" rtl="0">
              <a:lnSpc>
                <a:spcPct val="150000"/>
              </a:lnSpc>
              <a:spcBef>
                <a:spcPts val="0"/>
              </a:spcBef>
              <a:spcAft>
                <a:spcPts val="0"/>
              </a:spcAft>
              <a:buClr>
                <a:schemeClr val="dk1"/>
              </a:buClr>
              <a:buSzPts val="1800"/>
              <a:buChar char="●"/>
            </a:pPr>
            <a:r>
              <a:rPr lang="en">
                <a:solidFill>
                  <a:schemeClr val="dk1"/>
                </a:solidFill>
              </a:rPr>
              <a:t>In this lesson, students will use the following protocols:</a:t>
            </a:r>
            <a:endParaRPr>
              <a:solidFill>
                <a:schemeClr val="dk1"/>
              </a:solidFill>
            </a:endParaRPr>
          </a:p>
          <a:p>
            <a:pPr marL="914400" lvl="1" indent="-342900" rtl="0">
              <a:lnSpc>
                <a:spcPct val="150000"/>
              </a:lnSpc>
              <a:spcBef>
                <a:spcPts val="0"/>
              </a:spcBef>
              <a:spcAft>
                <a:spcPts val="0"/>
              </a:spcAft>
              <a:buClr>
                <a:schemeClr val="dk1"/>
              </a:buClr>
              <a:buSzPts val="1800"/>
              <a:buChar char="○"/>
            </a:pPr>
            <a:r>
              <a:rPr lang="en" sz="1800">
                <a:solidFill>
                  <a:schemeClr val="dk1"/>
                </a:solidFill>
              </a:rPr>
              <a:t>Turn-and Talk</a:t>
            </a:r>
            <a:endParaRPr sz="1800">
              <a:solidFill>
                <a:schemeClr val="dk1"/>
              </a:solidFill>
            </a:endParaRPr>
          </a:p>
          <a:p>
            <a:pPr marL="914400" lvl="1" indent="-342900" rtl="0">
              <a:lnSpc>
                <a:spcPct val="150000"/>
              </a:lnSpc>
              <a:spcBef>
                <a:spcPts val="0"/>
              </a:spcBef>
              <a:spcAft>
                <a:spcPts val="0"/>
              </a:spcAft>
              <a:buClr>
                <a:schemeClr val="dk1"/>
              </a:buClr>
              <a:buSzPts val="1800"/>
              <a:buChar char="○"/>
            </a:pPr>
            <a:r>
              <a:rPr lang="en" sz="1800">
                <a:solidFill>
                  <a:schemeClr val="dk1"/>
                </a:solidFill>
              </a:rPr>
              <a:t>Thumb-O-Meter (see slide notes)</a:t>
            </a:r>
            <a:endParaRPr sz="1800">
              <a:solidFill>
                <a:schemeClr val="dk1"/>
              </a:solidFill>
            </a:endParaRPr>
          </a:p>
        </p:txBody>
      </p:sp>
      <p:pic>
        <p:nvPicPr>
          <p:cNvPr id="149" name="Google Shape;149;p28"/>
          <p:cNvPicPr preferRelativeResize="0"/>
          <p:nvPr/>
        </p:nvPicPr>
        <p:blipFill>
          <a:blip r:embed="rId3">
            <a:alphaModFix/>
          </a:blip>
          <a:stretch>
            <a:fillRect/>
          </a:stretch>
        </p:blipFill>
        <p:spPr>
          <a:xfrm>
            <a:off x="8259600" y="4311950"/>
            <a:ext cx="572700" cy="572700"/>
          </a:xfrm>
          <a:prstGeom prst="rect">
            <a:avLst/>
          </a:prstGeom>
          <a:noFill/>
          <a:ln>
            <a:noFill/>
          </a:ln>
        </p:spPr>
      </p:pic>
      <p:pic>
        <p:nvPicPr>
          <p:cNvPr id="150" name="Google Shape;150;p28"/>
          <p:cNvPicPr preferRelativeResize="0"/>
          <p:nvPr/>
        </p:nvPicPr>
        <p:blipFill>
          <a:blip r:embed="rId4">
            <a:alphaModFix/>
          </a:blip>
          <a:stretch>
            <a:fillRect/>
          </a:stretch>
        </p:blipFill>
        <p:spPr>
          <a:xfrm>
            <a:off x="7535075" y="4311950"/>
            <a:ext cx="572700" cy="5727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Google Shape;155;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10</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56" name="Google Shape;156;p2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Clr>
                <a:schemeClr val="dk1"/>
              </a:buClr>
              <a:buSzPts val="2500"/>
              <a:buFont typeface="Arial"/>
              <a:buNone/>
            </a:pPr>
            <a:r>
              <a:rPr lang="en" b="1" dirty="0">
                <a:solidFill>
                  <a:schemeClr val="dk1"/>
                </a:solidFill>
              </a:rPr>
              <a:t>Preparing for Lesson 10: </a:t>
            </a:r>
            <a:r>
              <a:rPr lang="en" dirty="0">
                <a:solidFill>
                  <a:schemeClr val="dk1"/>
                </a:solidFill>
              </a:rPr>
              <a:t>Supports For Students Who Need It</a:t>
            </a:r>
            <a:endParaRPr dirty="0">
              <a:solidFill>
                <a:schemeClr val="dk1"/>
              </a:solidFill>
            </a:endParaRPr>
          </a:p>
          <a:p>
            <a:pPr marL="0" lvl="0" indent="0" rtl="0">
              <a:lnSpc>
                <a:spcPct val="150000"/>
              </a:lnSpc>
              <a:spcBef>
                <a:spcPts val="0"/>
              </a:spcBef>
              <a:spcAft>
                <a:spcPts val="0"/>
              </a:spcAft>
              <a:buClr>
                <a:schemeClr val="dk1"/>
              </a:buClr>
              <a:buSzPts val="2500"/>
              <a:buFont typeface="Arial"/>
              <a:buNone/>
            </a:pPr>
            <a:r>
              <a:rPr lang="en" sz="1600" i="1" dirty="0">
                <a:solidFill>
                  <a:schemeClr val="dk1"/>
                </a:solidFill>
              </a:rPr>
              <a:t>Lighter Support</a:t>
            </a:r>
            <a:endParaRPr sz="1600" i="1" dirty="0">
              <a:solidFill>
                <a:schemeClr val="dk1"/>
              </a:solidFill>
            </a:endParaRPr>
          </a:p>
          <a:p>
            <a:pPr marL="457200" lvl="0" indent="-330200" rtl="0">
              <a:lnSpc>
                <a:spcPct val="150000"/>
              </a:lnSpc>
              <a:spcBef>
                <a:spcPts val="0"/>
              </a:spcBef>
              <a:spcAft>
                <a:spcPts val="0"/>
              </a:spcAft>
              <a:buClr>
                <a:schemeClr val="dk1"/>
              </a:buClr>
              <a:buSzPts val="1600"/>
              <a:buChar char="●"/>
            </a:pPr>
            <a:r>
              <a:rPr lang="en" sz="1600" dirty="0">
                <a:solidFill>
                  <a:schemeClr val="dk1"/>
                </a:solidFill>
              </a:rPr>
              <a:t>Invite students to highlight and label the language structures that are critical to understanding the criteria for the </a:t>
            </a:r>
            <a:r>
              <a:rPr lang="en" sz="1600" b="1" dirty="0">
                <a:solidFill>
                  <a:schemeClr val="dk1"/>
                </a:solidFill>
              </a:rPr>
              <a:t>Informative Writing Checklist </a:t>
            </a:r>
            <a:r>
              <a:rPr lang="en" sz="1600" dirty="0">
                <a:solidFill>
                  <a:schemeClr val="dk1"/>
                </a:solidFill>
              </a:rPr>
              <a:t>in this lesson. Example: “I use accurate and relevant facts, definitions, concrete details, quotations, or other information and examples to explain my thinking.” They can discuss the meaning of these structures in home language groups or heterogenous English-speaking groups. </a:t>
            </a:r>
            <a:endParaRPr sz="1600" dirty="0">
              <a:solidFill>
                <a:schemeClr val="dk1"/>
              </a:solidFill>
            </a:endParaRPr>
          </a:p>
          <a:p>
            <a:pPr marL="0" lvl="0" indent="0" rtl="0">
              <a:lnSpc>
                <a:spcPct val="90000"/>
              </a:lnSpc>
              <a:spcBef>
                <a:spcPts val="0"/>
              </a:spcBef>
              <a:spcAft>
                <a:spcPts val="0"/>
              </a:spcAft>
              <a:buClr>
                <a:schemeClr val="dk1"/>
              </a:buClr>
              <a:buSzPts val="2500"/>
              <a:buFont typeface="Arial"/>
              <a:buNone/>
            </a:pPr>
            <a:endParaRPr dirty="0">
              <a:solidFill>
                <a:schemeClr val="dk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30"/>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10</a:t>
            </a:r>
            <a:endParaRPr sz="4000" b="1">
              <a:solidFill>
                <a:srgbClr val="000000"/>
              </a:solidFill>
              <a:latin typeface="Overlock"/>
              <a:ea typeface="Overlock"/>
              <a:cs typeface="Overlock"/>
              <a:sym typeface="Overlock"/>
            </a:endParaRPr>
          </a:p>
        </p:txBody>
      </p:sp>
      <p:pic>
        <p:nvPicPr>
          <p:cNvPr id="2" name="Picture 2" descr="A close up of a clock&#10;&#10;Description generated with high confidence">
            <a:extLst>
              <a:ext uri="{FF2B5EF4-FFF2-40B4-BE49-F238E27FC236}">
                <a16:creationId xmlns:a16="http://schemas.microsoft.com/office/drawing/2014/main" id="{5C7F4C21-1B52-4F59-9434-79B8E20B98B8}"/>
              </a:ext>
            </a:extLst>
          </p:cNvPr>
          <p:cNvPicPr>
            <a:picLocks noChangeAspect="1"/>
          </p:cNvPicPr>
          <p:nvPr/>
        </p:nvPicPr>
        <p:blipFill>
          <a:blip r:embed="rId3"/>
          <a:stretch>
            <a:fillRect/>
          </a:stretch>
        </p:blipFill>
        <p:spPr>
          <a:xfrm>
            <a:off x="3200400" y="539533"/>
            <a:ext cx="2743200" cy="1260850"/>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67" name="Google Shape;167;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50000"/>
              </a:lnSpc>
              <a:spcBef>
                <a:spcPts val="0"/>
              </a:spcBef>
              <a:spcAft>
                <a:spcPts val="0"/>
              </a:spcAft>
              <a:buNone/>
            </a:pPr>
            <a:r>
              <a:rPr lang="en" dirty="0"/>
              <a:t>What are we learning and doing today?</a:t>
            </a:r>
            <a:endParaRPr dirty="0"/>
          </a:p>
          <a:p>
            <a:pPr marL="457200" lvl="0" indent="-342900" rtl="0">
              <a:lnSpc>
                <a:spcPct val="150000"/>
              </a:lnSpc>
              <a:spcBef>
                <a:spcPts val="0"/>
              </a:spcBef>
              <a:spcAft>
                <a:spcPts val="0"/>
              </a:spcAft>
              <a:buSzPts val="1800"/>
              <a:buAutoNum type="arabicPeriod"/>
            </a:pPr>
            <a:r>
              <a:rPr lang="en" dirty="0"/>
              <a:t>Participating in </a:t>
            </a:r>
            <a:r>
              <a:rPr lang="en" i="1" dirty="0"/>
              <a:t>Act it Out!</a:t>
            </a:r>
            <a:endParaRPr i="1" dirty="0"/>
          </a:p>
          <a:p>
            <a:pPr marL="457200" lvl="0" indent="-342900" rtl="0">
              <a:lnSpc>
                <a:spcPct val="150000"/>
              </a:lnSpc>
              <a:spcBef>
                <a:spcPts val="0"/>
              </a:spcBef>
              <a:spcAft>
                <a:spcPts val="0"/>
              </a:spcAft>
              <a:buSzPts val="1800"/>
              <a:buAutoNum type="arabicPeriod"/>
            </a:pPr>
            <a:r>
              <a:rPr lang="en" dirty="0"/>
              <a:t>Reviewing Learning Targets</a:t>
            </a:r>
            <a:endParaRPr dirty="0"/>
          </a:p>
          <a:p>
            <a:pPr marL="457200" lvl="0" indent="-342900" rtl="0">
              <a:lnSpc>
                <a:spcPct val="150000"/>
              </a:lnSpc>
              <a:spcBef>
                <a:spcPts val="0"/>
              </a:spcBef>
              <a:spcAft>
                <a:spcPts val="0"/>
              </a:spcAft>
              <a:buSzPts val="1800"/>
              <a:buAutoNum type="arabicPeriod"/>
            </a:pPr>
            <a:r>
              <a:rPr lang="en" dirty="0"/>
              <a:t>Analyzing a Model Paragraph</a:t>
            </a:r>
            <a:endParaRPr dirty="0"/>
          </a:p>
          <a:p>
            <a:pPr marL="457200" lvl="0" indent="-342900" rtl="0">
              <a:lnSpc>
                <a:spcPct val="150000"/>
              </a:lnSpc>
              <a:spcBef>
                <a:spcPts val="0"/>
              </a:spcBef>
              <a:spcAft>
                <a:spcPts val="0"/>
              </a:spcAft>
              <a:buSzPts val="1800"/>
              <a:buAutoNum type="arabicPeriod"/>
            </a:pPr>
            <a:r>
              <a:rPr lang="en" dirty="0"/>
              <a:t>Finding Supporting Details</a:t>
            </a:r>
            <a:endParaRPr dirty="0"/>
          </a:p>
          <a:p>
            <a:pPr marL="457200" lvl="0" indent="-342900" rtl="0">
              <a:lnSpc>
                <a:spcPct val="150000"/>
              </a:lnSpc>
              <a:spcBef>
                <a:spcPts val="0"/>
              </a:spcBef>
              <a:spcAft>
                <a:spcPts val="0"/>
              </a:spcAft>
              <a:buSzPts val="1800"/>
              <a:buAutoNum type="arabicPeriod"/>
            </a:pPr>
            <a:r>
              <a:rPr lang="en" dirty="0"/>
              <a:t>Interpreting Word Choice</a:t>
            </a:r>
            <a:endParaRPr dirty="0"/>
          </a:p>
          <a:p>
            <a:pPr marL="457200" lvl="0" indent="-342900" rtl="0">
              <a:lnSpc>
                <a:spcPct val="150000"/>
              </a:lnSpc>
              <a:spcBef>
                <a:spcPts val="0"/>
              </a:spcBef>
              <a:spcAft>
                <a:spcPts val="0"/>
              </a:spcAft>
              <a:buSzPts val="1800"/>
              <a:buAutoNum type="arabicPeriod"/>
            </a:pPr>
            <a:r>
              <a:rPr lang="en" dirty="0"/>
              <a:t>Completing Sketch Page</a:t>
            </a:r>
            <a:endParaRPr dirty="0"/>
          </a:p>
          <a:p>
            <a:pPr marL="0" lvl="0" indent="0">
              <a:lnSpc>
                <a:spcPct val="100000"/>
              </a:lnSpc>
              <a:spcBef>
                <a:spcPts val="0"/>
              </a:spcBef>
              <a:spcAft>
                <a:spcPts val="0"/>
              </a:spcAft>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Act It Out!</a:t>
            </a:r>
            <a:endParaRPr/>
          </a:p>
        </p:txBody>
      </p:sp>
      <p:sp>
        <p:nvSpPr>
          <p:cNvPr id="173" name="Google Shape;173;p32"/>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rtl="0">
              <a:lnSpc>
                <a:spcPct val="150000"/>
              </a:lnSpc>
              <a:spcBef>
                <a:spcPts val="0"/>
              </a:spcBef>
              <a:spcAft>
                <a:spcPts val="0"/>
              </a:spcAft>
              <a:buSzPts val="1800"/>
              <a:buAutoNum type="arabicPeriod"/>
            </a:pPr>
            <a:r>
              <a:rPr lang="en"/>
              <a:t>Find a partner.</a:t>
            </a:r>
            <a:endParaRPr/>
          </a:p>
          <a:p>
            <a:pPr marL="457200" lvl="0" indent="-342900" rtl="0">
              <a:lnSpc>
                <a:spcPct val="150000"/>
              </a:lnSpc>
              <a:spcBef>
                <a:spcPts val="0"/>
              </a:spcBef>
              <a:spcAft>
                <a:spcPts val="0"/>
              </a:spcAft>
              <a:buSzPts val="1800"/>
              <a:buAutoNum type="arabicPeriod"/>
            </a:pPr>
            <a:r>
              <a:rPr lang="en"/>
              <a:t>While Partner A acts out their animal’s defense mechanism, Partner B writes down what animal they think it is.</a:t>
            </a:r>
            <a:endParaRPr/>
          </a:p>
          <a:p>
            <a:pPr marL="457200" lvl="0" indent="-342900" rtl="0">
              <a:lnSpc>
                <a:spcPct val="150000"/>
              </a:lnSpc>
              <a:spcBef>
                <a:spcPts val="0"/>
              </a:spcBef>
              <a:spcAft>
                <a:spcPts val="0"/>
              </a:spcAft>
              <a:buSzPts val="1800"/>
              <a:buAutoNum type="arabicPeriod"/>
            </a:pPr>
            <a:r>
              <a:rPr lang="en"/>
              <a:t>Then, partner B will act out their animal’s defense mechanism and Partner A will write down that they think it is.</a:t>
            </a:r>
            <a:endParaRPr/>
          </a:p>
          <a:p>
            <a:pPr marL="457200" lvl="0" indent="-342900" rtl="0">
              <a:lnSpc>
                <a:spcPct val="150000"/>
              </a:lnSpc>
              <a:spcBef>
                <a:spcPts val="0"/>
              </a:spcBef>
              <a:spcAft>
                <a:spcPts val="0"/>
              </a:spcAft>
              <a:buSzPts val="1800"/>
              <a:buAutoNum type="arabicPeriod"/>
            </a:pPr>
            <a:r>
              <a:rPr lang="en"/>
              <a:t>After both partners have had a turn to act it out, trade index cards and return to your seats.</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Reviewing Learning Targets</a:t>
            </a:r>
            <a:endParaRPr/>
          </a:p>
        </p:txBody>
      </p:sp>
      <p:sp>
        <p:nvSpPr>
          <p:cNvPr id="179" name="Google Shape;179;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150000"/>
              </a:lnSpc>
              <a:spcBef>
                <a:spcPts val="1000"/>
              </a:spcBef>
              <a:spcAft>
                <a:spcPts val="0"/>
              </a:spcAft>
              <a:buClr>
                <a:schemeClr val="dk1"/>
              </a:buClr>
              <a:buSzPts val="2400"/>
              <a:buAutoNum type="arabicPeriod"/>
            </a:pPr>
            <a:r>
              <a:rPr lang="en" sz="2400">
                <a:solidFill>
                  <a:schemeClr val="dk1"/>
                </a:solidFill>
              </a:rPr>
              <a:t>I can revise my writing for accurate facts with related evidence using my planning graphic organizer. </a:t>
            </a:r>
            <a:endParaRPr sz="2400">
              <a:solidFill>
                <a:schemeClr val="dk1"/>
              </a:solidFill>
            </a:endParaRPr>
          </a:p>
          <a:p>
            <a:pPr marL="457200" lvl="0" indent="-381000" rtl="0">
              <a:lnSpc>
                <a:spcPct val="150000"/>
              </a:lnSpc>
              <a:spcBef>
                <a:spcPts val="0"/>
              </a:spcBef>
              <a:spcAft>
                <a:spcPts val="0"/>
              </a:spcAft>
              <a:buClr>
                <a:schemeClr val="dk1"/>
              </a:buClr>
              <a:buSzPts val="2400"/>
              <a:buAutoNum type="arabicPeriod"/>
            </a:pPr>
            <a:r>
              <a:rPr lang="en" sz="2400">
                <a:solidFill>
                  <a:schemeClr val="dk1"/>
                </a:solidFill>
              </a:rPr>
              <a:t>I can use vocabulary from my research on animal defense mechanisms to write accurate descriptions in my informative piece. </a:t>
            </a:r>
            <a:endParaRPr sz="2400">
              <a:solidFill>
                <a:schemeClr val="dk1"/>
              </a:solidFill>
            </a:endParaRPr>
          </a:p>
          <a:p>
            <a:pPr marL="0" lvl="0" indent="0" rtl="0">
              <a:spcBef>
                <a:spcPts val="0"/>
              </a:spcBef>
              <a:spcAft>
                <a:spcPts val="0"/>
              </a:spcAft>
              <a:buNone/>
            </a:pPr>
            <a:endParaRPr sz="2400"/>
          </a:p>
        </p:txBody>
      </p:sp>
      <p:pic>
        <p:nvPicPr>
          <p:cNvPr id="180" name="Google Shape;180;p33"/>
          <p:cNvPicPr preferRelativeResize="0"/>
          <p:nvPr/>
        </p:nvPicPr>
        <p:blipFill>
          <a:blip r:embed="rId3">
            <a:alphaModFix/>
          </a:blip>
          <a:stretch>
            <a:fillRect/>
          </a:stretch>
        </p:blipFill>
        <p:spPr>
          <a:xfrm>
            <a:off x="8266846" y="4463143"/>
            <a:ext cx="739625" cy="518568"/>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7A91CD1-43B9-4420-8700-0414F8277C4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2D1AC84C-6BD1-4869-B961-DE506DCE0A35}">
  <ds:schemaRefs>
    <ds:schemaRef ds:uri="http://schemas.microsoft.com/sharepoint/v3/contenttype/forms"/>
  </ds:schemaRefs>
</ds:datastoreItem>
</file>

<file path=customXml/itemProps3.xml><?xml version="1.0" encoding="utf-8"?>
<ds:datastoreItem xmlns:ds="http://schemas.openxmlformats.org/officeDocument/2006/customXml" ds:itemID="{E3DDAB12-FC5B-48F5-8414-D64C548062A9}">
  <ds:schemaRefs>
    <ds:schemaRef ds:uri="http://schemas.microsoft.com/office/2006/documentManagement/typ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a1502afc-75e6-4a80-976c-76583f90c737"/>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13</TotalTime>
  <Words>4085</Words>
  <Application>Microsoft Office PowerPoint</Application>
  <PresentationFormat>On-screen Show (16:9)</PresentationFormat>
  <Paragraphs>317</Paragraphs>
  <Slides>15</Slides>
  <Notes>15</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Century Gothic</vt:lpstr>
      <vt:lpstr>Calibri</vt:lpstr>
      <vt:lpstr>Overlock</vt:lpstr>
      <vt:lpstr>Arial</vt:lpstr>
      <vt:lpstr>Simple Light</vt:lpstr>
      <vt:lpstr>Office Theme</vt:lpstr>
      <vt:lpstr>Grade 4: Module 2: Unit 2: Lesson 10 Teacher slide, before teaching.</vt:lpstr>
      <vt:lpstr>Grade 4: Module 2: Unit 2: Lesson 10 Teacher slide, before teaching.</vt:lpstr>
      <vt:lpstr>Grade 4: Module 2: Unit 2: Lesson 10 Teacher slide, before teaching.</vt:lpstr>
      <vt:lpstr>Grade 4: Module 2: Unit 2: Lesson 10 Teacher slide, before teaching.</vt:lpstr>
      <vt:lpstr>Grade 4: Module 2: Unit 2: Lesson 10 Teacher slide, before teaching.</vt:lpstr>
      <vt:lpstr>PowerPoint Presentation</vt:lpstr>
      <vt:lpstr>Hello, Students!</vt:lpstr>
      <vt:lpstr>Act It Out!</vt:lpstr>
      <vt:lpstr>Reviewing Learning Targets</vt:lpstr>
      <vt:lpstr>Analyzing a Model for Supporting Details </vt:lpstr>
      <vt:lpstr>Analyzing a Model for Word Choice </vt:lpstr>
      <vt:lpstr>Revising for Supporting Details and Word Choice</vt:lpstr>
      <vt:lpstr>Expert Group Animal Research Book </vt:lpstr>
      <vt:lpstr>Homework: Accountable Research Reading</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2: Lesson 10 Teacher slide, before teaching.</dc:title>
  <dc:creator>nbravo</dc:creator>
  <cp:lastModifiedBy>Jennifer Snapp</cp:lastModifiedBy>
  <cp:revision>8</cp:revision>
  <dcterms:modified xsi:type="dcterms:W3CDTF">2018-10-03T15:38:04Z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