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12192000" cy="6858000"/>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
      <p:font typeface="Overlock" panose="020B0604020202020204" charset="0"/>
      <p:regular r:id="rId33"/>
      <p:bold r:id="rId34"/>
      <p:italic r:id="rId35"/>
      <p:boldItalic r:id="rId3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152BFE1-9FA1-4ABE-9AB9-16E4DAB5B2BE}" v="33" dt="2018-09-06T17:46:49.466"/>
  </p1510:revLst>
</p1510:revInfo>
</file>

<file path=ppt/tableStyles.xml><?xml version="1.0" encoding="utf-8"?>
<a:tblStyleLst xmlns:a="http://schemas.openxmlformats.org/drawingml/2006/main" def="{0E5B67DF-EC79-4487-A81D-772B6FA088B8}">
  <a:tblStyle styleId="{0E5B67DF-EC79-4487-A81D-772B6FA088B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80610" autoAdjust="0"/>
  </p:normalViewPr>
  <p:slideViewPr>
    <p:cSldViewPr snapToGrid="0">
      <p:cViewPr varScale="1">
        <p:scale>
          <a:sx n="103" d="100"/>
          <a:sy n="103" d="100"/>
        </p:scale>
        <p:origin x="876" y="120"/>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39" Type="http://schemas.openxmlformats.org/officeDocument/2006/relationships/theme" Target="theme/theme1.xml"/><Relationship Id="rId21" Type="http://schemas.openxmlformats.org/officeDocument/2006/relationships/slide" Target="slides/slide16.xml"/><Relationship Id="rId34" Type="http://schemas.openxmlformats.org/officeDocument/2006/relationships/font" Target="fonts/font10.fntdata"/><Relationship Id="rId42"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41" Type="http://schemas.microsoft.com/office/2016/11/relationships/changesInfo" Target="changesInfos/changesInfo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font" Target="fonts/font12.fntdata"/><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font" Target="fonts/font11.fntdata"/><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font" Target="fonts/font9.fntdata"/><Relationship Id="rId38"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4152BFE1-9FA1-4ABE-9AB9-16E4DAB5B2BE}"/>
    <pc:docChg chg="modSld modMainMaster">
      <pc:chgData name="Natalie Ivey" userId="2c81a4b0-7596-4a42-b4da-e7aac4dfeff9" providerId="ADAL" clId="{4152BFE1-9FA1-4ABE-9AB9-16E4DAB5B2BE}" dt="2018-09-06T17:46:49.466" v="32" actId="14100"/>
      <pc:docMkLst>
        <pc:docMk/>
      </pc:docMkLst>
      <pc:sldChg chg="addSp modSp">
        <pc:chgData name="Natalie Ivey" userId="2c81a4b0-7596-4a42-b4da-e7aac4dfeff9" providerId="ADAL" clId="{4152BFE1-9FA1-4ABE-9AB9-16E4DAB5B2BE}" dt="2018-09-06T17:46:04.197" v="18" actId="1076"/>
        <pc:sldMkLst>
          <pc:docMk/>
          <pc:sldMk cId="0" sldId="258"/>
        </pc:sldMkLst>
        <pc:picChg chg="add mod">
          <ac:chgData name="Natalie Ivey" userId="2c81a4b0-7596-4a42-b4da-e7aac4dfeff9" providerId="ADAL" clId="{4152BFE1-9FA1-4ABE-9AB9-16E4DAB5B2BE}" dt="2018-09-06T17:46:04.197" v="18" actId="1076"/>
          <ac:picMkLst>
            <pc:docMk/>
            <pc:sldMk cId="0" sldId="258"/>
            <ac:picMk id="3" creationId="{7C0EBD76-7BB1-40A1-92C2-AA4DF980618B}"/>
          </ac:picMkLst>
        </pc:picChg>
      </pc:sldChg>
      <pc:sldChg chg="addSp modSp">
        <pc:chgData name="Natalie Ivey" userId="2c81a4b0-7596-4a42-b4da-e7aac4dfeff9" providerId="ADAL" clId="{4152BFE1-9FA1-4ABE-9AB9-16E4DAB5B2BE}" dt="2018-09-06T17:46:49.466" v="32" actId="14100"/>
        <pc:sldMkLst>
          <pc:docMk/>
          <pc:sldMk cId="363930874" sldId="267"/>
        </pc:sldMkLst>
        <pc:spChg chg="mod">
          <ac:chgData name="Natalie Ivey" userId="2c81a4b0-7596-4a42-b4da-e7aac4dfeff9" providerId="ADAL" clId="{4152BFE1-9FA1-4ABE-9AB9-16E4DAB5B2BE}" dt="2018-09-06T17:46:49.466" v="32" actId="14100"/>
          <ac:spMkLst>
            <pc:docMk/>
            <pc:sldMk cId="363930874" sldId="267"/>
            <ac:spMk id="130" creationId="{00000000-0000-0000-0000-000000000000}"/>
          </ac:spMkLst>
        </pc:spChg>
        <pc:spChg chg="mod">
          <ac:chgData name="Natalie Ivey" userId="2c81a4b0-7596-4a42-b4da-e7aac4dfeff9" providerId="ADAL" clId="{4152BFE1-9FA1-4ABE-9AB9-16E4DAB5B2BE}" dt="2018-09-06T17:46:23.248" v="24" actId="14100"/>
          <ac:spMkLst>
            <pc:docMk/>
            <pc:sldMk cId="363930874" sldId="267"/>
            <ac:spMk id="131" creationId="{00000000-0000-0000-0000-000000000000}"/>
          </ac:spMkLst>
        </pc:spChg>
        <pc:picChg chg="add mod">
          <ac:chgData name="Natalie Ivey" userId="2c81a4b0-7596-4a42-b4da-e7aac4dfeff9" providerId="ADAL" clId="{4152BFE1-9FA1-4ABE-9AB9-16E4DAB5B2BE}" dt="2018-09-06T17:46:42.014" v="30" actId="1076"/>
          <ac:picMkLst>
            <pc:docMk/>
            <pc:sldMk cId="363930874" sldId="267"/>
            <ac:picMk id="3" creationId="{A9B38260-B877-4D06-BE83-12A055F37768}"/>
          </ac:picMkLst>
        </pc:picChg>
      </pc:sldChg>
      <pc:sldMasterChg chg="addSp modSp">
        <pc:chgData name="Natalie Ivey" userId="2c81a4b0-7596-4a42-b4da-e7aac4dfeff9" providerId="ADAL" clId="{4152BFE1-9FA1-4ABE-9AB9-16E4DAB5B2BE}" dt="2018-09-06T17:44:29.547" v="7" actId="1076"/>
        <pc:sldMasterMkLst>
          <pc:docMk/>
          <pc:sldMasterMk cId="0" sldId="2147483670"/>
        </pc:sldMasterMkLst>
        <pc:picChg chg="add mod">
          <ac:chgData name="Natalie Ivey" userId="2c81a4b0-7596-4a42-b4da-e7aac4dfeff9" providerId="ADAL" clId="{4152BFE1-9FA1-4ABE-9AB9-16E4DAB5B2BE}" dt="2018-09-06T17:44:05.009" v="1" actId="1076"/>
          <ac:picMkLst>
            <pc:docMk/>
            <pc:sldMasterMk cId="0" sldId="2147483670"/>
            <ac:picMk id="3" creationId="{672AE249-40A3-483C-8780-98D8CA72BDCA}"/>
          </ac:picMkLst>
        </pc:picChg>
        <pc:picChg chg="add mod">
          <ac:chgData name="Natalie Ivey" userId="2c81a4b0-7596-4a42-b4da-e7aac4dfeff9" providerId="ADAL" clId="{4152BFE1-9FA1-4ABE-9AB9-16E4DAB5B2BE}" dt="2018-09-06T17:44:20.496" v="5" actId="1076"/>
          <ac:picMkLst>
            <pc:docMk/>
            <pc:sldMasterMk cId="0" sldId="2147483670"/>
            <ac:picMk id="5" creationId="{AEF84211-9A6A-4255-ACCF-C82689717900}"/>
          </ac:picMkLst>
        </pc:picChg>
        <pc:picChg chg="add mod">
          <ac:chgData name="Natalie Ivey" userId="2c81a4b0-7596-4a42-b4da-e7aac4dfeff9" providerId="ADAL" clId="{4152BFE1-9FA1-4ABE-9AB9-16E4DAB5B2BE}" dt="2018-09-06T17:44:29.547" v="7" actId="1076"/>
          <ac:picMkLst>
            <pc:docMk/>
            <pc:sldMasterMk cId="0" sldId="2147483670"/>
            <ac:picMk id="7" creationId="{2B425B8B-A341-476C-B9EA-C7E081F5D0B5}"/>
          </ac:picMkLst>
        </pc:picChg>
      </pc:sldMasterChg>
      <pc:sldMasterChg chg="addSp modSp">
        <pc:chgData name="Natalie Ivey" userId="2c81a4b0-7596-4a42-b4da-e7aac4dfeff9" providerId="ADAL" clId="{4152BFE1-9FA1-4ABE-9AB9-16E4DAB5B2BE}" dt="2018-09-06T17:45:41.845" v="14" actId="1076"/>
        <pc:sldMasterMkLst>
          <pc:docMk/>
          <pc:sldMasterMk cId="0" sldId="2147483671"/>
        </pc:sldMasterMkLst>
        <pc:picChg chg="add mod">
          <ac:chgData name="Natalie Ivey" userId="2c81a4b0-7596-4a42-b4da-e7aac4dfeff9" providerId="ADAL" clId="{4152BFE1-9FA1-4ABE-9AB9-16E4DAB5B2BE}" dt="2018-09-06T17:45:11.841" v="9" actId="1076"/>
          <ac:picMkLst>
            <pc:docMk/>
            <pc:sldMasterMk cId="0" sldId="2147483671"/>
            <ac:picMk id="3" creationId="{C565A76F-A891-44EF-B93A-93A10B3DBA7B}"/>
          </ac:picMkLst>
        </pc:picChg>
        <pc:picChg chg="add mod">
          <ac:chgData name="Natalie Ivey" userId="2c81a4b0-7596-4a42-b4da-e7aac4dfeff9" providerId="ADAL" clId="{4152BFE1-9FA1-4ABE-9AB9-16E4DAB5B2BE}" dt="2018-09-06T17:45:31.881" v="12" actId="1076"/>
          <ac:picMkLst>
            <pc:docMk/>
            <pc:sldMasterMk cId="0" sldId="2147483671"/>
            <ac:picMk id="5" creationId="{9108054A-CC4E-4C1F-A59A-CE718C128869}"/>
          </ac:picMkLst>
        </pc:picChg>
        <pc:picChg chg="add mod">
          <ac:chgData name="Natalie Ivey" userId="2c81a4b0-7596-4a42-b4da-e7aac4dfeff9" providerId="ADAL" clId="{4152BFE1-9FA1-4ABE-9AB9-16E4DAB5B2BE}" dt="2018-09-06T17:45:41.845" v="14" actId="1076"/>
          <ac:picMkLst>
            <pc:docMk/>
            <pc:sldMasterMk cId="0" sldId="2147483671"/>
            <ac:picMk id="7" creationId="{ABA8EB6C-3C2D-4A18-8BFF-B1D59DDE846D}"/>
          </ac:picMkLst>
        </pc:picChg>
      </pc:sldMasterChg>
    </pc:docChg>
  </pc:docChgLst>
  <pc:docChgLst>
    <pc:chgData name="April Imperio" userId="S::april.imperio@detroitk12.org::016b43d7-eba5-4d9b-8296-c2a9482fb2a0" providerId="AD" clId="Web-{46B21C9B-118C-A09B-8AF0-DA0A7E152166}"/>
    <pc:docChg chg="addSld">
      <pc:chgData name="April Imperio" userId="S::april.imperio@detroitk12.org::016b43d7-eba5-4d9b-8296-c2a9482fb2a0" providerId="AD" clId="Web-{46B21C9B-118C-A09B-8AF0-DA0A7E152166}" dt="2019-03-26T00:35:42.648" v="0"/>
      <pc:docMkLst>
        <pc:docMk/>
      </pc:docMkLst>
      <pc:sldChg chg="add">
        <pc:chgData name="April Imperio" userId="S::april.imperio@detroitk12.org::016b43d7-eba5-4d9b-8296-c2a9482fb2a0" providerId="AD" clId="Web-{46B21C9B-118C-A09B-8AF0-DA0A7E152166}" dt="2019-03-26T00:35:42.648" v="0"/>
        <pc:sldMkLst>
          <pc:docMk/>
          <pc:sldMk cId="1091016153" sldId="273"/>
        </pc:sldMkLst>
      </pc:sldChg>
    </pc:docChg>
  </pc:docChgLst>
  <pc:docChgLst>
    <pc:chgData clId="Web-{CFD90216-64FA-4250-82D3-B89681C6A437}"/>
    <pc:docChg chg="modSld">
      <pc:chgData name="" userId="" providerId="" clId="Web-{CFD90216-64FA-4250-82D3-B89681C6A437}" dt="2018-08-09T23:54:17.280" v="5" actId="14100"/>
      <pc:docMkLst>
        <pc:docMk/>
      </pc:docMkLst>
      <pc:sldChg chg="addSp modSp">
        <pc:chgData name="" userId="" providerId="" clId="Web-{CFD90216-64FA-4250-82D3-B89681C6A437}" dt="2018-08-09T23:52:52.514" v="2" actId="14100"/>
        <pc:sldMkLst>
          <pc:docMk/>
          <pc:sldMk cId="0" sldId="260"/>
        </pc:sldMkLst>
        <pc:picChg chg="add mod">
          <ac:chgData name="" userId="" providerId="" clId="Web-{CFD90216-64FA-4250-82D3-B89681C6A437}" dt="2018-08-09T23:52:52.514" v="2" actId="14100"/>
          <ac:picMkLst>
            <pc:docMk/>
            <pc:sldMk cId="0" sldId="260"/>
            <ac:picMk id="2" creationId="{3679C6A0-E5F5-4073-B80A-C914E854824A}"/>
          </ac:picMkLst>
        </pc:picChg>
      </pc:sldChg>
      <pc:sldChg chg="addSp modSp">
        <pc:chgData name="" userId="" providerId="" clId="Web-{CFD90216-64FA-4250-82D3-B89681C6A437}" dt="2018-08-09T23:54:17.280" v="5" actId="14100"/>
        <pc:sldMkLst>
          <pc:docMk/>
          <pc:sldMk cId="1022903079" sldId="270"/>
        </pc:sldMkLst>
        <pc:picChg chg="add mod">
          <ac:chgData name="" userId="" providerId="" clId="Web-{CFD90216-64FA-4250-82D3-B89681C6A437}" dt="2018-08-09T23:54:17.280" v="5" actId="14100"/>
          <ac:picMkLst>
            <pc:docMk/>
            <pc:sldMk cId="1022903079" sldId="270"/>
            <ac:picMk id="2" creationId="{AA0A3E4B-4E49-4730-B15D-22F67482AC47}"/>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161614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Teacher Notes:</a:t>
            </a:r>
          </a:p>
          <a:p>
            <a:pPr marL="457200" lvl="0" indent="-304800" rtl="0">
              <a:spcBef>
                <a:spcPts val="0"/>
              </a:spcBef>
              <a:spcAft>
                <a:spcPts val="0"/>
              </a:spcAft>
              <a:buSzPts val="1200"/>
              <a:buFont typeface="Calibri"/>
              <a:buChar char="●"/>
            </a:pPr>
            <a:r>
              <a:rPr lang="en-US" dirty="0"/>
              <a:t>This lesson is the transition between the lessons on reading the novel and informational text about Sudan and the scaffolding toward the literary analysis essay that will be the assessment at the end of Unit 2. It is important for students to be able to follow the development of a theme through the novel in order for them to understand the work and the author’s intent in writing it. Being able to share their understanding of the novel through an analytical essay is a powerful skill that will also be the reward for their close reading of the novel and the informational texts that helped them to understand the time and place of Salva and Nya’s challenges. Writing about what they read is enjoyable for students, especially if they have become engaged with the text and want to share their understanding with an audience. Lessons 10–14 will follow a similar pattern of having students look at components of a literary analysis essay and work to prepare for writing their own.</a:t>
            </a:r>
            <a:endParaRPr dirty="0"/>
          </a:p>
          <a:p>
            <a:pPr marL="457200" lvl="0" indent="-304800" rtl="0">
              <a:spcBef>
                <a:spcPts val="0"/>
              </a:spcBef>
              <a:spcAft>
                <a:spcPts val="0"/>
              </a:spcAft>
              <a:buSzPts val="1200"/>
              <a:buFont typeface="Calibri"/>
              <a:buChar char="●"/>
            </a:pPr>
            <a:r>
              <a:rPr lang="en-US" dirty="0"/>
              <a:t>In this lesson students start filling out the Odell Education resource called Forming Evidence-Based Claims worksheet (provided here in supporting materials and also available as a stand-alone document on EngageNY.org and odelleducation.com/resources).This graphic organizer is to help students find the details that will best support their claim/thesis in their essay. The first row helps students select details or events in the novel that were important in the survival of one of the main characters in </a:t>
            </a:r>
            <a:r>
              <a:rPr lang="en-US" i="1" dirty="0"/>
              <a:t>A Long Walk to Water</a:t>
            </a:r>
            <a:r>
              <a:rPr lang="en-US" dirty="0"/>
              <a:t>. Filling out the second row helps students practice explaining the meaning and significance of the details they choose. The work to complete this organizer will help them to plan and write their essays in lessons 15–16. Students will complete the organizer in Lesson 13.</a:t>
            </a:r>
            <a:endParaRPr dirty="0"/>
          </a:p>
          <a:p>
            <a:pPr marL="457200" lvl="0" indent="-304800" rtl="0">
              <a:spcBef>
                <a:spcPts val="0"/>
              </a:spcBef>
              <a:spcAft>
                <a:spcPts val="0"/>
              </a:spcAft>
              <a:buSzPts val="1200"/>
              <a:buFont typeface="Calibri"/>
              <a:buChar char="●"/>
            </a:pPr>
            <a:r>
              <a:rPr lang="en-US" dirty="0"/>
              <a:t>You will model filling out the first row of the organizer for students. In your example, use the survival factors that help Nya meet challenges. Students will be writing about Salva only, but the method and information will be similar for both.</a:t>
            </a:r>
            <a:endParaRPr dirty="0"/>
          </a:p>
          <a:p>
            <a:pPr marL="457200" lvl="0" indent="-304800" rtl="0">
              <a:spcBef>
                <a:spcPts val="0"/>
              </a:spcBef>
              <a:spcAft>
                <a:spcPts val="0"/>
              </a:spcAft>
              <a:buSzPts val="1200"/>
              <a:buFont typeface="Calibri"/>
              <a:buChar char="●"/>
            </a:pPr>
            <a:r>
              <a:rPr lang="en-US" dirty="0"/>
              <a:t>In advance: Read the Essay Prompt and think about how it connects to the learning targets in this lesson, as well as the mid-unit assessment students just completed.</a:t>
            </a:r>
            <a:endParaRPr dirty="0"/>
          </a:p>
          <a:p>
            <a:pPr marL="457200" lvl="0" indent="-304800" rtl="0">
              <a:spcBef>
                <a:spcPts val="0"/>
              </a:spcBef>
              <a:spcAft>
                <a:spcPts val="0"/>
              </a:spcAft>
              <a:buSzPts val="1200"/>
              <a:buFont typeface="Calibri"/>
              <a:buChar char="●"/>
            </a:pPr>
            <a:r>
              <a:rPr lang="en-US" dirty="0"/>
              <a:t>Look ahead to Lesson 14 in order to familiarize yourself with the </a:t>
            </a:r>
            <a:r>
              <a:rPr lang="en-US" b="1" dirty="0"/>
              <a:t>NYS Grade 6-8 Expository Writing Evaluation rubric </a:t>
            </a:r>
            <a:r>
              <a:rPr lang="en-US" dirty="0"/>
              <a:t>(found on page 14 of New York State Educator Guide to the 2013 Grade 7 Common Core English Language Arts Test) so that you can help students prepare to meet the criteria for writing a quality essay.</a:t>
            </a:r>
            <a:endParaRPr dirty="0"/>
          </a:p>
          <a:p>
            <a:pPr marL="457200" lvl="0" indent="-304800" rtl="0">
              <a:spcBef>
                <a:spcPts val="0"/>
              </a:spcBef>
              <a:spcAft>
                <a:spcPts val="0"/>
              </a:spcAft>
              <a:buSzPts val="1200"/>
              <a:buFont typeface="Calibri"/>
              <a:buChar char="●"/>
            </a:pPr>
            <a:r>
              <a:rPr lang="en-US" dirty="0"/>
              <a:t>Post: Learning targets.</a:t>
            </a:r>
            <a:endParaRPr dirty="0"/>
          </a:p>
        </p:txBody>
      </p:sp>
    </p:spTree>
    <p:extLst>
      <p:ext uri="{BB962C8B-B14F-4D97-AF65-F5344CB8AC3E}">
        <p14:creationId xmlns:p14="http://schemas.microsoft.com/office/powerpoint/2010/main" val="228717337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d839f1927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3" name="Google Shape;203;g3d839f1927_0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r>
              <a:rPr lang="en-US" sz="1200" b="1" i="0" u="none" strike="noStrike" cap="none" dirty="0">
                <a:solidFill>
                  <a:schemeClr val="dk1"/>
                </a:solidFill>
                <a:latin typeface="Calibri"/>
                <a:ea typeface="Calibri"/>
                <a:cs typeface="Calibri"/>
                <a:sym typeface="Calibri"/>
              </a:rPr>
              <a:t>Suggested slide pacing: 3-5 minutes </a:t>
            </a:r>
            <a:endParaRPr sz="1200" b="0" i="0" u="none" strike="noStrike" cap="none" dirty="0">
              <a:solidFill>
                <a:schemeClr val="dk1"/>
              </a:solidFill>
              <a:latin typeface="Calibri"/>
              <a:ea typeface="Calibri"/>
              <a:cs typeface="Calibri"/>
              <a:sym typeface="Calibri"/>
            </a:endParaRP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sz="1200" b="1" i="0" u="none" strike="noStrike" cap="none" dirty="0">
                <a:solidFill>
                  <a:schemeClr val="dk1"/>
                </a:solidFill>
                <a:latin typeface="Calibri"/>
                <a:ea typeface="Calibri"/>
                <a:cs typeface="Calibri"/>
                <a:sym typeface="Calibri"/>
              </a:rPr>
              <a:t>Grouping: Whole Class/</a:t>
            </a:r>
            <a:r>
              <a:rPr lang="en-US" b="1" dirty="0"/>
              <a:t>Individual </a:t>
            </a:r>
            <a:endParaRPr lang="en-US" dirty="0"/>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Calibri"/>
              <a:buNone/>
            </a:pPr>
            <a:r>
              <a:rPr lang="en-US" b="1" dirty="0"/>
              <a:t>Closing and Assessment</a:t>
            </a:r>
            <a:endParaRPr b="1"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This exit ticket gives the teacher the opportunity to see where each student is at in their thinking about the essay prompt.</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200"/>
              <a:buFont typeface="Calibri"/>
              <a:buNone/>
            </a:pPr>
            <a:r>
              <a:rPr lang="en-US" dirty="0"/>
              <a:t>Teacher Actions:</a:t>
            </a:r>
            <a:endParaRPr b="1" dirty="0"/>
          </a:p>
          <a:p>
            <a:pPr marL="457200" lvl="0" indent="-304800" rtl="0">
              <a:lnSpc>
                <a:spcPct val="115000"/>
              </a:lnSpc>
              <a:spcBef>
                <a:spcPts val="0"/>
              </a:spcBef>
              <a:spcAft>
                <a:spcPts val="0"/>
              </a:spcAft>
              <a:buSzPts val="1200"/>
              <a:buFont typeface="Calibri"/>
              <a:buAutoNum type="arabicPeriod"/>
            </a:pPr>
            <a:r>
              <a:rPr lang="en-US" dirty="0"/>
              <a:t>Give students a half-sheet of paper for their exit ticket responses. </a:t>
            </a:r>
            <a:endParaRPr dirty="0"/>
          </a:p>
          <a:p>
            <a:pPr marL="457200" lvl="0" indent="-304800" rtl="0">
              <a:lnSpc>
                <a:spcPct val="115000"/>
              </a:lnSpc>
              <a:spcBef>
                <a:spcPts val="0"/>
              </a:spcBef>
              <a:spcAft>
                <a:spcPts val="0"/>
              </a:spcAft>
              <a:buSzPts val="1200"/>
              <a:buFont typeface="Calibri"/>
              <a:buAutoNum type="arabicPeriod"/>
            </a:pPr>
            <a:r>
              <a:rPr lang="en-US" dirty="0"/>
              <a:t>Read the slide and explain as needed.</a:t>
            </a:r>
            <a:endParaRPr dirty="0"/>
          </a:p>
          <a:p>
            <a:pPr marL="76200" lvl="0" indent="0" rtl="0">
              <a:lnSpc>
                <a:spcPct val="115000"/>
              </a:lnSpc>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should be listening to the teacher and peers.</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457200" marR="0" lvl="0" indent="-298450" algn="l" rtl="0">
              <a:lnSpc>
                <a:spcPct val="100000"/>
              </a:lnSpc>
              <a:spcBef>
                <a:spcPts val="0"/>
              </a:spcBef>
              <a:spcAft>
                <a:spcPts val="0"/>
              </a:spcAft>
              <a:buClr>
                <a:srgbClr val="000000"/>
              </a:buClr>
              <a:buSzPts val="1100"/>
              <a:buFont typeface="Arial"/>
              <a:buNone/>
            </a:pPr>
            <a:endParaRPr dirty="0"/>
          </a:p>
          <a:p>
            <a:pPr marL="457200" marR="0" lvl="0" indent="-298450" algn="l" rtl="0">
              <a:lnSpc>
                <a:spcPct val="100000"/>
              </a:lnSpc>
              <a:spcBef>
                <a:spcPts val="0"/>
              </a:spcBef>
              <a:spcAft>
                <a:spcPts val="0"/>
              </a:spcAft>
              <a:buClr>
                <a:srgbClr val="000000"/>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40737304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a:t>Student </a:t>
            </a:r>
            <a:r>
              <a:rPr lang="en-US" b="1" dirty="0"/>
              <a:t>Grouping: Whole Group</a:t>
            </a:r>
            <a:endParaRPr dirty="0"/>
          </a:p>
          <a:p>
            <a:pPr marL="0" lvl="0" indent="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 None  </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a:t>
            </a:r>
            <a:r>
              <a:rPr lang="en-US" i="0" u="none" strike="noStrike" cap="none" dirty="0" err="1">
                <a:solidFill>
                  <a:schemeClr val="dk1"/>
                </a:solidFill>
              </a:rPr>
              <a:t>Fors</a:t>
            </a:r>
            <a:r>
              <a:rPr lang="en-US" i="0" u="none" strike="noStrike" cap="none" dirty="0">
                <a:solidFill>
                  <a:schemeClr val="dk1"/>
                </a:solidFill>
              </a:rPr>
              <a:t>/Listen-</a:t>
            </a:r>
            <a:r>
              <a:rPr lang="en-US" i="0" u="none" strike="noStrike" cap="none" dirty="0" err="1">
                <a:solidFill>
                  <a:schemeClr val="dk1"/>
                </a:solidFill>
              </a:rPr>
              <a:t>Fors</a:t>
            </a:r>
            <a:r>
              <a:rPr lang="en-US" i="0" u="none" strike="noStrike" cap="none" dirty="0">
                <a:solidFill>
                  <a:schemeClr val="dk1"/>
                </a:solidFill>
              </a:rPr>
              <a:t>: </a:t>
            </a:r>
            <a:endParaRPr lang="en-US"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211" name="Google Shape;211;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42343449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833592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51212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6353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70371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84549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966449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spcBef>
                <a:spcPts val="0"/>
              </a:spcBef>
              <a:spcAft>
                <a:spcPts val="0"/>
              </a:spcAft>
              <a:buNone/>
            </a:pPr>
            <a:r>
              <a:rPr lang="en-US" dirty="0"/>
              <a:t>New Materials to Prepare in Advance: </a:t>
            </a:r>
            <a:endParaRPr dirty="0"/>
          </a:p>
          <a:p>
            <a:pPr marL="457200" lvl="0" indent="-304800" rtl="0">
              <a:spcBef>
                <a:spcPts val="0"/>
              </a:spcBef>
              <a:spcAft>
                <a:spcPts val="0"/>
              </a:spcAft>
              <a:buSzPts val="1200"/>
              <a:buFont typeface="Calibri"/>
              <a:buChar char="●"/>
            </a:pPr>
            <a:r>
              <a:rPr lang="en-US" dirty="0"/>
              <a:t>End of unit 2 Assessment Prompt: </a:t>
            </a:r>
            <a:r>
              <a:rPr lang="en-US" i="1" dirty="0"/>
              <a:t>A Long Walk to Water</a:t>
            </a:r>
            <a:r>
              <a:rPr lang="en-US" dirty="0"/>
              <a:t> essay (one per student)</a:t>
            </a:r>
            <a:endParaRPr dirty="0"/>
          </a:p>
          <a:p>
            <a:pPr marL="457200" lvl="0" indent="-304800" rtl="0">
              <a:spcBef>
                <a:spcPts val="0"/>
              </a:spcBef>
              <a:spcAft>
                <a:spcPts val="0"/>
              </a:spcAft>
              <a:buSzPts val="1200"/>
              <a:buFont typeface="Calibri"/>
              <a:buChar char="●"/>
            </a:pPr>
            <a:r>
              <a:rPr lang="en-US" dirty="0"/>
              <a:t>Forming Evidence-Based Claims worksheet (adapted in collaboration with Odell Education; also see generic stand-alone document on EngageNY.org and odelleducation.com/resources) (one per student)</a:t>
            </a:r>
          </a:p>
          <a:p>
            <a:pPr marL="457200" lvl="0" indent="-304800" rtl="0">
              <a:spcBef>
                <a:spcPts val="0"/>
              </a:spcBef>
              <a:spcAft>
                <a:spcPts val="0"/>
              </a:spcAft>
              <a:buSzPts val="1200"/>
              <a:buFont typeface="Calibri"/>
              <a:buChar char="●"/>
            </a:pPr>
            <a:r>
              <a:rPr lang="en-US" dirty="0"/>
              <a:t>Half sheet of paper for exit ticket (one per student)</a:t>
            </a:r>
            <a:endParaRPr dirty="0"/>
          </a:p>
          <a:p>
            <a:pPr marL="914400" lvl="0" indent="0" rtl="0">
              <a:spcBef>
                <a:spcPts val="0"/>
              </a:spcBef>
              <a:spcAft>
                <a:spcPts val="0"/>
              </a:spcAft>
              <a:buNone/>
            </a:pPr>
            <a:endParaRPr dirty="0"/>
          </a:p>
          <a:p>
            <a:pPr marL="0" lvl="0" indent="0">
              <a:spcBef>
                <a:spcPts val="0"/>
              </a:spcBef>
              <a:spcAft>
                <a:spcPts val="0"/>
              </a:spcAft>
              <a:buNone/>
            </a:pPr>
            <a:r>
              <a:rPr lang="en-US" dirty="0"/>
              <a:t>Materials to Gather from Previous Lessons:</a:t>
            </a:r>
            <a:endParaRPr dirty="0"/>
          </a:p>
          <a:p>
            <a:pPr marL="457200" lvl="0" indent="-317500" rtl="0">
              <a:spcBef>
                <a:spcPts val="0"/>
              </a:spcBef>
              <a:spcAft>
                <a:spcPts val="0"/>
              </a:spcAft>
              <a:buSzPct val="100000"/>
              <a:buChar char="●"/>
            </a:pPr>
            <a:r>
              <a:rPr lang="en-US" b="1" dirty="0"/>
              <a:t>Survival anchor chart </a:t>
            </a:r>
            <a:r>
              <a:rPr lang="en-US" dirty="0"/>
              <a:t>(begun in Lesson 1)</a:t>
            </a:r>
            <a:endParaRPr dirty="0"/>
          </a:p>
          <a:p>
            <a:pPr marL="457200" lvl="0" indent="-317500" rtl="0">
              <a:spcBef>
                <a:spcPts val="0"/>
              </a:spcBef>
              <a:spcAft>
                <a:spcPts val="0"/>
              </a:spcAft>
              <a:buSzPct val="100000"/>
              <a:buChar char="●"/>
            </a:pPr>
            <a:r>
              <a:rPr lang="en-US" dirty="0"/>
              <a:t>Document camera</a:t>
            </a:r>
            <a:endParaRPr dirty="0"/>
          </a:p>
          <a:p>
            <a:pPr marL="457200" lvl="0" indent="-317500" rtl="0">
              <a:spcBef>
                <a:spcPts val="0"/>
              </a:spcBef>
              <a:spcAft>
                <a:spcPts val="0"/>
              </a:spcAft>
              <a:buClr>
                <a:schemeClr val="dk1"/>
              </a:buClr>
              <a:buSzPct val="100000"/>
              <a:buChar char="●"/>
            </a:pPr>
            <a:r>
              <a:rPr lang="en-US" i="1" dirty="0"/>
              <a:t>A Long Walk to Water </a:t>
            </a:r>
            <a:r>
              <a:rPr lang="en-US" dirty="0"/>
              <a:t>(book; one per student)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 None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Classroom divided into three sections, with each having enough room for one-third of the class to sit at tables in small groups of three (triads)</a:t>
            </a:r>
            <a:endParaRPr dirty="0"/>
          </a:p>
          <a:p>
            <a:pPr marL="457200" lvl="0" indent="-304800" rtl="0">
              <a:spcBef>
                <a:spcPts val="1000"/>
              </a:spcBef>
              <a:spcAft>
                <a:spcPts val="0"/>
              </a:spcAft>
              <a:buClr>
                <a:schemeClr val="dk1"/>
              </a:buClr>
              <a:buSzPts val="1200"/>
              <a:buFont typeface="Calibri"/>
              <a:buChar char="●"/>
            </a:pPr>
            <a:r>
              <a:rPr lang="en-US" dirty="0"/>
              <a:t>Table card prompts (with tables in each section having the same question and each section having a different question)</a:t>
            </a:r>
            <a:endParaRPr dirty="0"/>
          </a:p>
          <a:p>
            <a:pPr marL="457200" lvl="0" indent="-304800" rtl="0">
              <a:spcBef>
                <a:spcPts val="1000"/>
              </a:spcBef>
              <a:spcAft>
                <a:spcPts val="0"/>
              </a:spcAft>
              <a:buClr>
                <a:schemeClr val="dk1"/>
              </a:buClr>
              <a:buSzPts val="1200"/>
              <a:buFont typeface="Calibri"/>
              <a:buChar char="●"/>
            </a:pPr>
            <a:r>
              <a:rPr lang="en-US" dirty="0"/>
              <a:t>One recording chart and marker  for each triad</a:t>
            </a:r>
            <a:endParaRPr sz="1400" dirty="0">
              <a:latin typeface="Century Gothic"/>
              <a:ea typeface="Century Gothic"/>
              <a:cs typeface="Century Gothic"/>
              <a:sym typeface="Century Gothic"/>
            </a:endParaRPr>
          </a:p>
          <a:p>
            <a:pPr marL="457200" lvl="0" indent="0" rtl="0">
              <a:spcBef>
                <a:spcPts val="1000"/>
              </a:spcBef>
              <a:spcAft>
                <a:spcPts val="0"/>
              </a:spcAft>
              <a:buNone/>
            </a:pPr>
            <a:endParaRPr dirty="0"/>
          </a:p>
        </p:txBody>
      </p:sp>
      <p:sp>
        <p:nvSpPr>
          <p:cNvPr id="138" name="Google Shape;138;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818816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Google Shape;143;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Google Shape;144;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45" name="Google Shape;145;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2914397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8"/>
        <p:cNvGrpSpPr/>
        <p:nvPr/>
      </p:nvGrpSpPr>
      <p:grpSpPr>
        <a:xfrm>
          <a:off x="0" y="0"/>
          <a:ext cx="0" cy="0"/>
          <a:chOff x="0" y="0"/>
          <a:chExt cx="0" cy="0"/>
        </a:xfrm>
      </p:grpSpPr>
      <p:sp>
        <p:nvSpPr>
          <p:cNvPr id="149" name="Google Shape;149;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0" name="Google Shape;150;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chemeClr val="dk1"/>
              </a:buClr>
              <a:buSzPts val="1100"/>
              <a:buFont typeface="Arial"/>
              <a:buNone/>
            </a:pPr>
            <a:r>
              <a:rPr lang="en-US" sz="1100" b="1" dirty="0">
                <a:latin typeface="Arial"/>
                <a:ea typeface="Arial"/>
                <a:cs typeface="Arial"/>
                <a:sym typeface="Arial"/>
              </a:rPr>
              <a:t>Opening A. Entry Task: Introducing Learning Targets and Connecting to Mid-Unit Assessment </a:t>
            </a:r>
            <a:endParaRPr sz="1100" b="1" dirty="0">
              <a:latin typeface="Arial"/>
              <a:ea typeface="Arial"/>
              <a:cs typeface="Arial"/>
              <a:sym typeface="Arial"/>
            </a:endParaRPr>
          </a:p>
          <a:p>
            <a:pPr marL="0" marR="0" lvl="0" indent="0" algn="l" rtl="0">
              <a:lnSpc>
                <a:spcPct val="100000"/>
              </a:lnSpc>
              <a:spcBef>
                <a:spcPts val="0"/>
              </a:spcBef>
              <a:spcAft>
                <a:spcPts val="0"/>
              </a:spcAft>
              <a:buClr>
                <a:srgbClr val="000000"/>
              </a:buClr>
              <a:buSzPts val="1400"/>
              <a:buFont typeface="Arial"/>
              <a:buNone/>
            </a:pPr>
            <a:endParaRPr b="1" dirty="0"/>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mj-lt"/>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51" name="Google Shape;151;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165959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8" name="Google Shape;158;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17500" rtl="0">
              <a:spcBef>
                <a:spcPts val="0"/>
              </a:spcBef>
              <a:spcAft>
                <a:spcPts val="0"/>
              </a:spcAft>
              <a:buSzPts val="1400"/>
              <a:buChar char="●"/>
            </a:pPr>
            <a:r>
              <a:rPr lang="en-US" dirty="0"/>
              <a:t>Using an entrance ticket like this allows you to get a quick check for understanding of the learning target so that instruction can be adjusted or tailored to students’ needs during the lesson or before the next lesson.</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As students enter the classroom, ask them to write down the learning target for today on the top of a sheet of paper they will use during the class. Ask them to circle the key word(s) in the target.</a:t>
            </a:r>
            <a:endParaRPr dirty="0"/>
          </a:p>
          <a:p>
            <a:pPr marL="457200" lvl="0" indent="-304800" rtl="0">
              <a:spcBef>
                <a:spcPts val="0"/>
              </a:spcBef>
              <a:spcAft>
                <a:spcPts val="0"/>
              </a:spcAft>
              <a:buClr>
                <a:schemeClr val="dk1"/>
              </a:buClr>
              <a:buSzPts val="1200"/>
              <a:buFont typeface="Calibri"/>
              <a:buAutoNum type="arabicPeriod"/>
            </a:pPr>
            <a:r>
              <a:rPr lang="en-US" dirty="0"/>
              <a:t>Focus students whole group. Ask a student to read the learning target for today and give the key word(s) he or she circled. They may circle </a:t>
            </a:r>
            <a:r>
              <a:rPr lang="en-US" i="1" dirty="0"/>
              <a:t>textual evidence</a:t>
            </a:r>
            <a:r>
              <a:rPr lang="en-US" dirty="0"/>
              <a:t>. If so, confirm that the words are key to this target and clarify what they mean if needed.</a:t>
            </a:r>
            <a:endParaRPr dirty="0"/>
          </a:p>
          <a:p>
            <a:pPr marL="457200" lvl="0" indent="-304800" rtl="0">
              <a:spcBef>
                <a:spcPts val="0"/>
              </a:spcBef>
              <a:spcAft>
                <a:spcPts val="0"/>
              </a:spcAft>
              <a:buClr>
                <a:schemeClr val="dk1"/>
              </a:buClr>
              <a:buSzPts val="1200"/>
              <a:buFont typeface="Calibri"/>
              <a:buAutoNum type="arabicPeriod"/>
            </a:pPr>
            <a:r>
              <a:rPr lang="en-US" dirty="0"/>
              <a:t>If students also circle </a:t>
            </a:r>
            <a:r>
              <a:rPr lang="en-US" i="1" dirty="0"/>
              <a:t>factors</a:t>
            </a:r>
            <a:r>
              <a:rPr lang="en-US" dirty="0"/>
              <a:t>, point out the meaning of this word as “one of the elements contributing to a particular result or situation.” Examples: “We couldn’t have the picnic because of several factors; we forgot the food, it was raining, and the car broke down,” or “Literacy is one of the main factors that prepare someone to be ready for college and a career.” If the students do not circle </a:t>
            </a:r>
            <a:r>
              <a:rPr lang="en-US" i="1" dirty="0"/>
              <a:t>factors</a:t>
            </a:r>
            <a:r>
              <a:rPr lang="en-US" dirty="0"/>
              <a:t>, discuss and clarify the word anyway—it is the focus of the essay prompt they will get today.</a:t>
            </a:r>
            <a:endParaRPr sz="1100" dirty="0">
              <a:latin typeface="Arial"/>
              <a:ea typeface="Arial"/>
              <a:cs typeface="Arial"/>
              <a:sym typeface="Arial"/>
            </a:endParaRPr>
          </a:p>
          <a:p>
            <a:pPr marL="457200" lvl="0" indent="-304800" rtl="0">
              <a:spcBef>
                <a:spcPts val="0"/>
              </a:spcBef>
              <a:spcAft>
                <a:spcPts val="0"/>
              </a:spcAft>
              <a:buClr>
                <a:schemeClr val="dk1"/>
              </a:buClr>
              <a:buSzPts val="1200"/>
              <a:buAutoNum type="arabicPeriod"/>
            </a:pPr>
            <a:r>
              <a:rPr lang="en-US" dirty="0"/>
              <a:t>Ask students, </a:t>
            </a:r>
            <a:r>
              <a:rPr lang="en-US" i="1" dirty="0"/>
              <a:t>“How does this learning target relate to the mid-unit assessment you did in the last class?”</a:t>
            </a:r>
            <a:endParaRPr i="1" dirty="0"/>
          </a:p>
          <a:p>
            <a:pPr marL="457200" lvl="0" indent="-304800" rtl="0">
              <a:spcBef>
                <a:spcPts val="0"/>
              </a:spcBef>
              <a:spcAft>
                <a:spcPts val="0"/>
              </a:spcAft>
              <a:buClr>
                <a:schemeClr val="dk1"/>
              </a:buClr>
              <a:buSzPts val="1200"/>
              <a:buFont typeface="Calibri"/>
              <a:buAutoNum type="arabicPeriod"/>
            </a:pPr>
            <a:r>
              <a:rPr lang="en-US" dirty="0"/>
              <a:t>Listen for responses like: “We had to pick out challenges, and this is asking us to think about how the characters survived those challenges.”</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 and the responses of their peers.</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Any Students Who Need It: None</a:t>
            </a:r>
            <a:endParaRPr dirty="0"/>
          </a:p>
        </p:txBody>
      </p:sp>
      <p:sp>
        <p:nvSpPr>
          <p:cNvPr id="159" name="Google Shape;159;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7722239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6" name="Google Shape;166;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B: Introducing the essay prompt</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17500" algn="l" rtl="0">
              <a:lnSpc>
                <a:spcPct val="100000"/>
              </a:lnSpc>
              <a:spcBef>
                <a:spcPts val="0"/>
              </a:spcBef>
              <a:spcAft>
                <a:spcPts val="0"/>
              </a:spcAft>
              <a:buSzPct val="100000"/>
              <a:buChar char="●"/>
            </a:pPr>
            <a:r>
              <a:rPr lang="en-US" dirty="0"/>
              <a:t>The word “discussion” in this prompt is what students will do in writing - not talking, as we usually use the word “discussion.”</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17500" rtl="0">
              <a:spcBef>
                <a:spcPts val="0"/>
              </a:spcBef>
              <a:spcAft>
                <a:spcPts val="0"/>
              </a:spcAft>
              <a:buSzPct val="100000"/>
              <a:buAutoNum type="arabicPeriod"/>
            </a:pPr>
            <a:r>
              <a:rPr lang="en-US" dirty="0"/>
              <a:t>Say to students: </a:t>
            </a:r>
            <a:r>
              <a:rPr lang="en-US" i="1" dirty="0"/>
              <a:t>“Remember, we have been thinking about the question of how individuals survive in challenging situations and looking specifically at Salva and Nya in South Sudan. Today we will focus a bit more on a specific question you will be writing about.”</a:t>
            </a:r>
            <a:endParaRPr i="1" dirty="0"/>
          </a:p>
          <a:p>
            <a:pPr marL="457200" lvl="0" indent="-317500" rtl="0">
              <a:spcBef>
                <a:spcPts val="0"/>
              </a:spcBef>
              <a:spcAft>
                <a:spcPts val="0"/>
              </a:spcAft>
              <a:buSzPct val="100000"/>
              <a:buAutoNum type="arabicPeriod"/>
            </a:pPr>
            <a:r>
              <a:rPr lang="en-US" dirty="0"/>
              <a:t>Give each student a copy of the End of Unit 2 Assessment Prompt: </a:t>
            </a:r>
            <a:r>
              <a:rPr lang="en-US" i="1" dirty="0"/>
              <a:t>A Long Walk to Water </a:t>
            </a:r>
            <a:r>
              <a:rPr lang="en-US" dirty="0"/>
              <a:t>Essay. Point out the word </a:t>
            </a:r>
            <a:r>
              <a:rPr lang="en-US" i="1" dirty="0"/>
              <a:t>factor</a:t>
            </a:r>
            <a:r>
              <a:rPr lang="en-US" dirty="0"/>
              <a:t> and how it is used in this prompt.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a:t>
            </a:r>
            <a:r>
              <a:rPr lang="en-US" i="0" u="none" strike="noStrike" cap="none" dirty="0" err="1">
                <a:solidFill>
                  <a:schemeClr val="dk1"/>
                </a:solidFill>
              </a:rPr>
              <a:t>Fors</a:t>
            </a:r>
            <a:r>
              <a:rPr lang="en-US" i="0" u="none" strike="noStrike" cap="none" dirty="0">
                <a:solidFill>
                  <a:schemeClr val="dk1"/>
                </a:solidFill>
              </a:rPr>
              <a:t>/Listen-</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focused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67" name="Google Shape;167;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0925201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g3d06a5354b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4" name="Google Shape;174;g3d06a5354b_0_1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8-10  </a:t>
            </a:r>
            <a:r>
              <a:rPr lang="en-US" b="1" i="0" u="none" strike="noStrike" cap="none" dirty="0">
                <a:solidFill>
                  <a:schemeClr val="dk1"/>
                </a:solidFill>
              </a:rPr>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Discussing the Prompt</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ct val="100000"/>
              <a:buFont typeface="Calibri"/>
              <a:buChar char="●"/>
            </a:pPr>
            <a:r>
              <a:rPr lang="en-US" dirty="0"/>
              <a:t>Mixed-ability grouping of students for regular discussion and close reading exercises will provide a collaborative and supportive structure for reading complex texts and close reading of the text. Determine these groups ahead of time.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17500" algn="l" rtl="0">
              <a:lnSpc>
                <a:spcPct val="100000"/>
              </a:lnSpc>
              <a:spcBef>
                <a:spcPts val="0"/>
              </a:spcBef>
              <a:spcAft>
                <a:spcPts val="0"/>
              </a:spcAft>
              <a:buSzPct val="100000"/>
              <a:buFont typeface="Calibri"/>
              <a:buAutoNum type="arabicPeriod"/>
            </a:pPr>
            <a:r>
              <a:rPr lang="en-US" dirty="0"/>
              <a:t>Read the slide. </a:t>
            </a:r>
            <a:endParaRPr dirty="0"/>
          </a:p>
          <a:p>
            <a:pPr marL="457200" lvl="0" indent="-304800" rtl="0">
              <a:lnSpc>
                <a:spcPct val="100000"/>
              </a:lnSpc>
              <a:spcBef>
                <a:spcPts val="1000"/>
              </a:spcBef>
              <a:spcAft>
                <a:spcPts val="0"/>
              </a:spcAft>
              <a:buSzPts val="1200"/>
              <a:buFont typeface="Calibri"/>
              <a:buAutoNum type="arabicPeriod"/>
            </a:pPr>
            <a:r>
              <a:rPr lang="en-US" dirty="0"/>
              <a:t>Read the directions on the slide and assign discussion appointment partners.</a:t>
            </a:r>
            <a:endParaRPr dirty="0"/>
          </a:p>
          <a:p>
            <a:pPr marL="457200" marR="0" lvl="0" indent="-304800" algn="l" rtl="0">
              <a:lnSpc>
                <a:spcPct val="100000"/>
              </a:lnSpc>
              <a:spcBef>
                <a:spcPts val="0"/>
              </a:spcBef>
              <a:spcAft>
                <a:spcPts val="0"/>
              </a:spcAft>
              <a:buSzPts val="1200"/>
              <a:buFont typeface="Calibri"/>
              <a:buAutoNum type="arabicPeriod"/>
            </a:pPr>
            <a:r>
              <a:rPr lang="en-US" dirty="0"/>
              <a:t>In the last minutes of this segment, cold call a few pairs to see what they have. Be sure that all pairs have the prompt and list written down. Before students leave their partners, remind them to thank their partners for good work.</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a:t>
            </a:r>
            <a:r>
              <a:rPr lang="en-US" i="0" u="none" strike="noStrike" cap="none" dirty="0" err="1">
                <a:solidFill>
                  <a:schemeClr val="dk1"/>
                </a:solidFill>
              </a:rPr>
              <a:t>Fors</a:t>
            </a:r>
            <a:r>
              <a:rPr lang="en-US" i="0" u="none" strike="noStrike" cap="none" dirty="0">
                <a:solidFill>
                  <a:schemeClr val="dk1"/>
                </a:solidFill>
              </a:rPr>
              <a:t>/Listen-</a:t>
            </a:r>
            <a:r>
              <a:rPr lang="en-US" i="0" u="none" strike="noStrike" cap="none" dirty="0" err="1">
                <a:solidFill>
                  <a:schemeClr val="dk1"/>
                </a:solidFill>
              </a:rPr>
              <a:t>Fors</a:t>
            </a:r>
            <a:r>
              <a:rPr lang="en-US" i="0" u="none" strike="noStrike" cap="none" dirty="0">
                <a:solidFill>
                  <a:schemeClr val="dk1"/>
                </a:solidFill>
              </a:rPr>
              <a:t>: </a:t>
            </a:r>
            <a:endParaRPr lang="en-US" dirty="0"/>
          </a:p>
          <a:p>
            <a:pPr marL="457200" marR="0" lvl="0" indent="-304800" algn="l" rtl="0">
              <a:lnSpc>
                <a:spcPct val="100000"/>
              </a:lnSpc>
              <a:spcBef>
                <a:spcPts val="0"/>
              </a:spcBef>
              <a:spcAft>
                <a:spcPts val="0"/>
              </a:spcAft>
              <a:buClr>
                <a:schemeClr val="dk1"/>
              </a:buClr>
              <a:buSzPts val="1200"/>
              <a:buFont typeface="Calibri"/>
              <a:buChar char="●"/>
            </a:pPr>
            <a:r>
              <a:rPr lang="en-US" dirty="0"/>
              <a:t>As the students work, circulate and listen to see that they understand that they must decide what the survival factors are and gather information about survival factors to use in their essays. </a:t>
            </a:r>
            <a:endParaRPr dirty="0"/>
          </a:p>
          <a:p>
            <a:pPr marL="0" lvl="0" indent="0" rtl="0">
              <a:lnSpc>
                <a:spcPct val="100000"/>
              </a:lnSpc>
              <a:spcBef>
                <a:spcPts val="0"/>
              </a:spcBef>
              <a:spcAft>
                <a:spcPts val="0"/>
              </a:spcAft>
              <a:buClr>
                <a:schemeClr val="dk1"/>
              </a:buClr>
              <a:buSzPts val="1100"/>
              <a:buFont typeface="Arial"/>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Circulate and observe. Assist students by offering suggestions.</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75" name="Google Shape;175;g3d06a5354b_0_1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30917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cff51720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g3cff517207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1</a:t>
            </a:r>
            <a:r>
              <a:rPr lang="en-US" b="1" dirty="0"/>
              <a:t>0-13</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dirty="0"/>
          </a:p>
          <a:p>
            <a:pPr marL="0" lvl="0" indent="0" rtl="0">
              <a:lnSpc>
                <a:spcPct val="115000"/>
              </a:lnSpc>
              <a:spcBef>
                <a:spcPts val="0"/>
              </a:spcBef>
              <a:spcAft>
                <a:spcPts val="0"/>
              </a:spcAft>
              <a:buClr>
                <a:schemeClr val="dk1"/>
              </a:buClr>
              <a:buSzPts val="1100"/>
              <a:buFont typeface="Arial"/>
              <a:buNone/>
            </a:pPr>
            <a:endParaRPr dirty="0"/>
          </a:p>
          <a:p>
            <a:pPr marL="0" lvl="0" indent="0" rtl="0">
              <a:lnSpc>
                <a:spcPct val="115000"/>
              </a:lnSpc>
              <a:spcBef>
                <a:spcPts val="0"/>
              </a:spcBef>
              <a:spcAft>
                <a:spcPts val="0"/>
              </a:spcAft>
              <a:buClr>
                <a:schemeClr val="dk1"/>
              </a:buClr>
              <a:buSzPts val="1100"/>
              <a:buFont typeface="Arial"/>
              <a:buNone/>
            </a:pPr>
            <a:r>
              <a:rPr lang="en-US" b="1" dirty="0"/>
              <a:t>Work Time B. Introducing the Forming Evidence-Based Claims Graphic Organizer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Graphic organizers and recording forms provide the necessary scaffolding that is especially critical for learners, and they engage students more actively. </a:t>
            </a:r>
            <a:endParaRPr dirty="0"/>
          </a:p>
          <a:p>
            <a:pPr marL="457200" marR="0" lvl="0" indent="-304800" algn="l" rtl="0">
              <a:lnSpc>
                <a:spcPct val="100000"/>
              </a:lnSpc>
              <a:spcBef>
                <a:spcPts val="0"/>
              </a:spcBef>
              <a:spcAft>
                <a:spcPts val="0"/>
              </a:spcAft>
              <a:buSzPts val="1200"/>
              <a:buFont typeface="Calibri"/>
              <a:buChar char="●"/>
            </a:pPr>
            <a:r>
              <a:rPr lang="en-US" dirty="0"/>
              <a:t>They will use this new graphic organizer to help them begin to sort and sift through some of those details in order to write a more formal essay.</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lvl="0" indent="-304800" rtl="0">
              <a:lnSpc>
                <a:spcPct val="100000"/>
              </a:lnSpc>
              <a:spcBef>
                <a:spcPts val="1000"/>
              </a:spcBef>
              <a:spcAft>
                <a:spcPts val="0"/>
              </a:spcAft>
              <a:buSzPts val="1200"/>
              <a:buFont typeface="Calibri"/>
              <a:buAutoNum type="arabicPeriod"/>
            </a:pPr>
            <a:r>
              <a:rPr lang="en-US" dirty="0"/>
              <a:t>Read the first sentence on the slide.</a:t>
            </a:r>
            <a:endParaRPr dirty="0"/>
          </a:p>
          <a:p>
            <a:pPr marL="457200" lvl="0" indent="-304800" rtl="0">
              <a:lnSpc>
                <a:spcPct val="100000"/>
              </a:lnSpc>
              <a:spcBef>
                <a:spcPts val="0"/>
              </a:spcBef>
              <a:spcAft>
                <a:spcPts val="0"/>
              </a:spcAft>
              <a:buSzPts val="1200"/>
              <a:buFont typeface="Calibri"/>
              <a:buAutoNum type="arabicPeriod"/>
            </a:pPr>
            <a:r>
              <a:rPr lang="en-US" dirty="0"/>
              <a:t>Distribute a copy of </a:t>
            </a:r>
            <a:r>
              <a:rPr lang="en-US" b="1" dirty="0"/>
              <a:t>Forming Evidence-Based Claims graphic organizer</a:t>
            </a:r>
            <a:r>
              <a:rPr lang="en-US" dirty="0"/>
              <a:t>. </a:t>
            </a:r>
            <a:endParaRPr dirty="0"/>
          </a:p>
          <a:p>
            <a:pPr marL="457200" lvl="0" indent="-304800" rtl="0">
              <a:lnSpc>
                <a:spcPct val="100000"/>
              </a:lnSpc>
              <a:spcBef>
                <a:spcPts val="0"/>
              </a:spcBef>
              <a:spcAft>
                <a:spcPts val="0"/>
              </a:spcAft>
              <a:buSzPts val="1200"/>
              <a:buFont typeface="Calibri"/>
              <a:buAutoNum type="arabicPeriod"/>
            </a:pPr>
            <a:r>
              <a:rPr lang="en-US" dirty="0"/>
              <a:t>Display the document (using a document camera if you have one).</a:t>
            </a:r>
            <a:endParaRPr dirty="0"/>
          </a:p>
          <a:p>
            <a:pPr marL="457200" lvl="0" indent="-304800" rtl="0">
              <a:lnSpc>
                <a:spcPct val="100000"/>
              </a:lnSpc>
              <a:spcBef>
                <a:spcPts val="0"/>
              </a:spcBef>
              <a:spcAft>
                <a:spcPts val="0"/>
              </a:spcAft>
              <a:buSzPts val="1200"/>
              <a:buFont typeface="Calibri"/>
              <a:buAutoNum type="arabicPeriod"/>
            </a:pPr>
            <a:r>
              <a:rPr lang="en-US" dirty="0"/>
              <a:t>Tell students that this graphic organizer will help them get clear on what details really struck them about the novel and why.</a:t>
            </a:r>
            <a:endParaRPr dirty="0"/>
          </a:p>
          <a:p>
            <a:pPr marL="457200" lvl="0" indent="-304800" rtl="0">
              <a:lnSpc>
                <a:spcPct val="100000"/>
              </a:lnSpc>
              <a:spcBef>
                <a:spcPts val="0"/>
              </a:spcBef>
              <a:spcAft>
                <a:spcPts val="0"/>
              </a:spcAft>
              <a:buSzPts val="1200"/>
              <a:buFont typeface="Calibri"/>
              <a:buAutoNum type="arabicPeriod"/>
            </a:pPr>
            <a:r>
              <a:rPr lang="en-US" dirty="0"/>
              <a:t>Read the second sentence on the slide. For further explanation, explain in other words, what statements they can make to show that they have analyzed the text and can explain its significance. </a:t>
            </a:r>
            <a:endParaRPr dirty="0"/>
          </a:p>
          <a:p>
            <a:pPr marL="457200" lvl="0" indent="-304800" rtl="0">
              <a:lnSpc>
                <a:spcPct val="100000"/>
              </a:lnSpc>
              <a:spcBef>
                <a:spcPts val="0"/>
              </a:spcBef>
              <a:spcAft>
                <a:spcPts val="0"/>
              </a:spcAft>
              <a:buSzPts val="1200"/>
              <a:buFont typeface="Calibri"/>
              <a:buAutoNum type="arabicPeriod"/>
            </a:pPr>
            <a:r>
              <a:rPr lang="en-US" dirty="0"/>
              <a:t>Point out that this is a skill students have been practicing a lot in their other four-column graphic organizer throughout Unit 1 and the first part of Unit 2. Model for students how to use this graphic organizer. </a:t>
            </a:r>
            <a:endParaRPr dirty="0"/>
          </a:p>
          <a:p>
            <a:pPr marL="457200" lvl="0" indent="-304800" rtl="0">
              <a:lnSpc>
                <a:spcPct val="100000"/>
              </a:lnSpc>
              <a:spcBef>
                <a:spcPts val="0"/>
              </a:spcBef>
              <a:spcAft>
                <a:spcPts val="0"/>
              </a:spcAft>
              <a:buSzPts val="1200"/>
              <a:buFont typeface="Calibri"/>
              <a:buAutoNum type="arabicPeriod"/>
            </a:pPr>
            <a:r>
              <a:rPr lang="en-US" dirty="0"/>
              <a:t>Think aloud: </a:t>
            </a:r>
            <a:r>
              <a:rPr lang="en-US" i="1" dirty="0"/>
              <a:t>“I see the essay prompt question at the top of the paper, and it looks like I need to put in some details from the story of Salva and Nya that relate to the prompt question.” </a:t>
            </a:r>
            <a:endParaRPr i="1" dirty="0"/>
          </a:p>
          <a:p>
            <a:pPr marL="457200" lvl="0" indent="-304800" rtl="0">
              <a:lnSpc>
                <a:spcPct val="100000"/>
              </a:lnSpc>
              <a:spcBef>
                <a:spcPts val="0"/>
              </a:spcBef>
              <a:spcAft>
                <a:spcPts val="0"/>
              </a:spcAft>
              <a:buSzPts val="1200"/>
              <a:buFont typeface="Calibri"/>
              <a:buAutoNum type="arabicPeriod"/>
            </a:pPr>
            <a:r>
              <a:rPr lang="en-US" dirty="0"/>
              <a:t>Ask: </a:t>
            </a:r>
            <a:r>
              <a:rPr lang="en-US" i="1" dirty="0"/>
              <a:t>“Where can I get some details to fill this in?” </a:t>
            </a:r>
            <a:r>
              <a:rPr lang="en-US" dirty="0"/>
              <a:t>Then, look at the </a:t>
            </a:r>
            <a:r>
              <a:rPr lang="en-US" b="1" dirty="0"/>
              <a:t>Survival anchor chart </a:t>
            </a:r>
            <a:r>
              <a:rPr lang="en-US" dirty="0"/>
              <a:t>and say, </a:t>
            </a:r>
            <a:r>
              <a:rPr lang="en-US" i="1" dirty="0"/>
              <a:t>“Oh, we have collected a lot of details related to survival on our chart. I think I will choose ________ because it shows a time when Nya had to survive something dangerous.”</a:t>
            </a:r>
            <a:endParaRPr i="1" dirty="0"/>
          </a:p>
          <a:p>
            <a:pPr marL="457200" lvl="0" indent="-304800" rtl="0">
              <a:lnSpc>
                <a:spcPct val="100000"/>
              </a:lnSpc>
              <a:spcBef>
                <a:spcPts val="0"/>
              </a:spcBef>
              <a:spcAft>
                <a:spcPts val="0"/>
              </a:spcAft>
              <a:buSzPts val="1200"/>
              <a:buFont typeface="Calibri"/>
              <a:buAutoNum type="arabicPeriod"/>
            </a:pPr>
            <a:r>
              <a:rPr lang="en-US" dirty="0"/>
              <a:t>Write the detail and the page reference on the model </a:t>
            </a:r>
            <a:r>
              <a:rPr lang="en-US" b="1" dirty="0"/>
              <a:t>Forming Evidence-Based Claims organizer </a:t>
            </a:r>
            <a:r>
              <a:rPr lang="en-US" dirty="0"/>
              <a:t>you are displaying.</a:t>
            </a:r>
            <a:endParaRPr dirty="0"/>
          </a:p>
          <a:p>
            <a:pPr marL="457200" lvl="0" indent="-304800" rtl="0">
              <a:lnSpc>
                <a:spcPct val="100000"/>
              </a:lnSpc>
              <a:spcBef>
                <a:spcPts val="0"/>
              </a:spcBef>
              <a:spcAft>
                <a:spcPts val="0"/>
              </a:spcAft>
              <a:buSzPts val="1200"/>
              <a:buFont typeface="Calibri"/>
              <a:buAutoNum type="arabicPeriod"/>
            </a:pPr>
            <a:r>
              <a:rPr lang="en-US" dirty="0"/>
              <a:t>Ask students to give you two other details/quotes that would show survival factors and add those to the organizer.</a:t>
            </a:r>
            <a:endParaRPr dirty="0"/>
          </a:p>
          <a:p>
            <a:pPr marL="457200" lvl="0" indent="-304800" rtl="0">
              <a:lnSpc>
                <a:spcPct val="100000"/>
              </a:lnSpc>
              <a:spcBef>
                <a:spcPts val="0"/>
              </a:spcBef>
              <a:spcAft>
                <a:spcPts val="0"/>
              </a:spcAft>
              <a:buSzPts val="1200"/>
              <a:buFont typeface="Calibri"/>
              <a:buAutoNum type="arabicPeriod"/>
            </a:pPr>
            <a:r>
              <a:rPr lang="en-US" dirty="0"/>
              <a:t>Emphasize that paying attention to details is a part of reading closely, which students have practiced a lot. Here, they are in effect thinking again about the details in order to prepare to write. Continue to reinforce how interrelated reading and writing are: You must have read carefully in order to have strong details to analyze in formal writing. Students have built a lot of expertise about Salva, Nya, and issues related to survival; now is their chance to begin to pull all that great reading and thinking together to share with others.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a:t>
            </a:r>
            <a:r>
              <a:rPr lang="en-US" dirty="0"/>
              <a:t>-</a:t>
            </a:r>
            <a:r>
              <a:rPr lang="en-US" i="0" u="none" strike="noStrike" cap="none" dirty="0" err="1">
                <a:solidFill>
                  <a:schemeClr val="dk1"/>
                </a:solidFill>
              </a:rPr>
              <a:t>Fors</a:t>
            </a:r>
            <a:r>
              <a:rPr lang="en-US" i="0" u="none" strike="noStrike" cap="none" dirty="0">
                <a:solidFill>
                  <a:schemeClr val="dk1"/>
                </a:solidFill>
              </a:rPr>
              <a:t>/Listen</a:t>
            </a:r>
            <a:r>
              <a:rPr lang="en-US" dirty="0"/>
              <a:t>-</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Look that students are following along and adding information to the graphic organizer.</a:t>
            </a:r>
            <a:endParaRPr dirty="0"/>
          </a:p>
          <a:p>
            <a:pPr marL="4572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Have copies of the model available for students who may need it when filling in their own</a:t>
            </a:r>
            <a:r>
              <a:rPr lang="en-US" baseline="0" dirty="0"/>
              <a:t> o</a:t>
            </a:r>
            <a:r>
              <a:rPr lang="en-US" dirty="0"/>
              <a:t>r leave the filled-in organizer up where students can see it.</a:t>
            </a: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83" name="Google Shape;183;g3cff51720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517100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3cf9b7843c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g3cf9b7843c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10-20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a:t>
            </a:r>
            <a:endParaRPr i="0" u="none" strike="noStrike" cap="none" dirty="0">
              <a:solidFill>
                <a:schemeClr val="dk1"/>
              </a:solidFill>
            </a:endParaRPr>
          </a:p>
          <a:p>
            <a:pPr marL="0" lvl="0" indent="0" rtl="0">
              <a:lnSpc>
                <a:spcPct val="100000"/>
              </a:lnSpc>
              <a:spcBef>
                <a:spcPts val="1000"/>
              </a:spcBef>
              <a:spcAft>
                <a:spcPts val="0"/>
              </a:spcAft>
              <a:buClr>
                <a:schemeClr val="dk1"/>
              </a:buClr>
              <a:buSzPts val="1100"/>
              <a:buFont typeface="Arial"/>
              <a:buNone/>
            </a:pPr>
            <a:endParaRPr lang="en-US" b="1" dirty="0"/>
          </a:p>
          <a:p>
            <a:pPr marL="0" lvl="0" indent="0" rtl="0">
              <a:lnSpc>
                <a:spcPct val="100000"/>
              </a:lnSpc>
              <a:spcBef>
                <a:spcPts val="1000"/>
              </a:spcBef>
              <a:spcAft>
                <a:spcPts val="0"/>
              </a:spcAft>
              <a:buClr>
                <a:schemeClr val="dk1"/>
              </a:buClr>
              <a:buSzPts val="1100"/>
              <a:buFont typeface="Arial"/>
              <a:buNone/>
            </a:pPr>
            <a:r>
              <a:rPr lang="en-US" b="1" dirty="0"/>
              <a:t>Work Time C. Completing the First Row of Forming Evidence-Based Claims Graphic Organizer</a:t>
            </a:r>
            <a:endParaRPr b="1" dirty="0"/>
          </a:p>
          <a:p>
            <a:pPr marL="0" lvl="0" indent="0" rtl="0">
              <a:lnSpc>
                <a:spcPct val="100000"/>
              </a:lnSpc>
              <a:spcBef>
                <a:spcPts val="1000"/>
              </a:spcBef>
              <a:spcAft>
                <a:spcPts val="0"/>
              </a:spcAft>
              <a:buClr>
                <a:schemeClr val="dk1"/>
              </a:buClr>
              <a:buSzPts val="11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will need to be guided through how to extract the best evidence and organize it before writing the essay. This lesson does this.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 including the reminders.</a:t>
            </a:r>
            <a:endParaRPr dirty="0"/>
          </a:p>
          <a:p>
            <a:pPr marL="457200" lvl="0" indent="-304800" rtl="0">
              <a:lnSpc>
                <a:spcPct val="100000"/>
              </a:lnSpc>
              <a:spcBef>
                <a:spcPts val="0"/>
              </a:spcBef>
              <a:spcAft>
                <a:spcPts val="0"/>
              </a:spcAft>
              <a:buSzPts val="1200"/>
              <a:buFont typeface="Calibri"/>
              <a:buAutoNum type="arabicPeriod"/>
            </a:pPr>
            <a:r>
              <a:rPr lang="en-US" dirty="0"/>
              <a:t>While students are working, circulate and be sure that all are able to find appropriate examples of survival factors.</a:t>
            </a:r>
            <a:endParaRPr dirty="0"/>
          </a:p>
          <a:p>
            <a:pPr marL="457200" lvl="0" indent="-304800" rtl="0">
              <a:lnSpc>
                <a:spcPct val="90000"/>
              </a:lnSpc>
              <a:spcBef>
                <a:spcPts val="0"/>
              </a:spcBef>
              <a:spcAft>
                <a:spcPts val="0"/>
              </a:spcAft>
              <a:buSzPts val="1200"/>
              <a:buFont typeface="Calibri"/>
              <a:buAutoNum type="arabicPeriod"/>
            </a:pPr>
            <a:r>
              <a:rPr lang="en-US" dirty="0"/>
              <a:t>When the time is up, ask students to save their organizers in whatever type of organizational folder or binder they are using. Tell them that they will be filling out the rest of this sheet in a few days so that they can plan for their essays.  An alternative to this is to collect these organizers to check for understanding and redistribute when using again.</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working steadily.</a:t>
            </a:r>
          </a:p>
          <a:p>
            <a:pPr marL="457200" marR="0" lvl="0" indent="-304800" algn="l" rtl="0">
              <a:lnSpc>
                <a:spcPct val="100000"/>
              </a:lnSpc>
              <a:spcBef>
                <a:spcPts val="0"/>
              </a:spcBef>
              <a:spcAft>
                <a:spcPts val="0"/>
              </a:spcAft>
              <a:buClr>
                <a:schemeClr val="dk1"/>
              </a:buClr>
              <a:buSzPts val="1200"/>
              <a:buFont typeface="Calibri"/>
              <a:buChar char="●"/>
            </a:pPr>
            <a:r>
              <a:rPr lang="en-US" dirty="0"/>
              <a:t>Make sure students complete all parts of the task by spot checking.</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Consider working with a small group of students who need additional support to directly guide them through this process.</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96" name="Google Shape;196;g3cf9b7843c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958756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8"/>
        <p:cNvGrpSpPr/>
        <p:nvPr/>
      </p:nvGrpSpPr>
      <p:grpSpPr>
        <a:xfrm>
          <a:off x="0" y="0"/>
          <a:ext cx="0" cy="0"/>
          <a:chOff x="0" y="0"/>
          <a:chExt cx="0" cy="0"/>
        </a:xfrm>
      </p:grpSpPr>
      <p:sp>
        <p:nvSpPr>
          <p:cNvPr id="89" name="Google Shape;89;p1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90" name="Google Shape;90;p14"/>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91" name="Google Shape;91;p1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2"/>
        <p:cNvGrpSpPr/>
        <p:nvPr/>
      </p:nvGrpSpPr>
      <p:grpSpPr>
        <a:xfrm>
          <a:off x="0" y="0"/>
          <a:ext cx="0" cy="0"/>
          <a:chOff x="0" y="0"/>
          <a:chExt cx="0" cy="0"/>
        </a:xfrm>
      </p:grpSpPr>
      <p:sp>
        <p:nvSpPr>
          <p:cNvPr id="93" name="Google Shape;93;p15"/>
          <p:cNvSpPr txBox="1">
            <a:spLocks noGrp="1"/>
          </p:cNvSpPr>
          <p:nvPr>
            <p:ph type="ctrTitle"/>
          </p:nvPr>
        </p:nvSpPr>
        <p:spPr>
          <a:xfrm>
            <a:off x="415611" y="992767"/>
            <a:ext cx="11360700" cy="27369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6900"/>
              <a:buFont typeface="Century Gothic"/>
              <a:buNone/>
              <a:defRPr sz="69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6900"/>
              <a:buFont typeface="Arial"/>
              <a:buNone/>
              <a:defRPr sz="6900" b="0" i="0" u="none" strike="noStrike" cap="none">
                <a:solidFill>
                  <a:schemeClr val="dk1"/>
                </a:solidFill>
                <a:latin typeface="Arial"/>
                <a:ea typeface="Arial"/>
                <a:cs typeface="Arial"/>
                <a:sym typeface="Arial"/>
              </a:defRPr>
            </a:lvl9pPr>
          </a:lstStyle>
          <a:p>
            <a:endParaRPr/>
          </a:p>
        </p:txBody>
      </p:sp>
      <p:sp>
        <p:nvSpPr>
          <p:cNvPr id="94" name="Google Shape;94;p15"/>
          <p:cNvSpPr txBox="1">
            <a:spLocks noGrp="1"/>
          </p:cNvSpPr>
          <p:nvPr>
            <p:ph type="subTitle" idx="1"/>
          </p:nvPr>
        </p:nvSpPr>
        <p:spPr>
          <a:xfrm>
            <a:off x="415600" y="3778833"/>
            <a:ext cx="11360700" cy="10569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3700"/>
              <a:buFont typeface="Century Gothic"/>
              <a:buNone/>
              <a:defRPr sz="3700" b="0" i="0" u="none" strike="noStrike" cap="none">
                <a:solidFill>
                  <a:srgbClr val="000000"/>
                </a:solidFill>
                <a:latin typeface="Century Gothic"/>
                <a:ea typeface="Century Gothic"/>
                <a:cs typeface="Century Gothic"/>
                <a:sym typeface="Century Gothic"/>
              </a:defRPr>
            </a:lvl9pPr>
          </a:lstStyle>
          <a:p>
            <a:endParaRPr/>
          </a:p>
        </p:txBody>
      </p:sp>
      <p:sp>
        <p:nvSpPr>
          <p:cNvPr id="95" name="Google Shape;95;p1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96"/>
        <p:cNvGrpSpPr/>
        <p:nvPr/>
      </p:nvGrpSpPr>
      <p:grpSpPr>
        <a:xfrm>
          <a:off x="0" y="0"/>
          <a:ext cx="0" cy="0"/>
          <a:chOff x="0" y="0"/>
          <a:chExt cx="0" cy="0"/>
        </a:xfrm>
      </p:grpSpPr>
      <p:sp>
        <p:nvSpPr>
          <p:cNvPr id="97" name="Google Shape;97;p16"/>
          <p:cNvSpPr txBox="1">
            <a:spLocks noGrp="1"/>
          </p:cNvSpPr>
          <p:nvPr>
            <p:ph type="title"/>
          </p:nvPr>
        </p:nvSpPr>
        <p:spPr>
          <a:xfrm>
            <a:off x="415600" y="2867800"/>
            <a:ext cx="11360700" cy="1122300"/>
          </a:xfrm>
          <a:prstGeom prst="rect">
            <a:avLst/>
          </a:prstGeom>
          <a:noFill/>
          <a:ln>
            <a:noFill/>
          </a:ln>
        </p:spPr>
        <p:txBody>
          <a:bodyPr spcFirstLastPara="1" wrap="square" lIns="121900" tIns="121900" rIns="121900" bIns="121900" anchor="ctr" anchorCtr="0"/>
          <a:lstStyle>
            <a:lvl1pPr marR="0" lvl="0" algn="ctr"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98" name="Google Shape;98;p1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99"/>
        <p:cNvGrpSpPr/>
        <p:nvPr/>
      </p:nvGrpSpPr>
      <p:grpSpPr>
        <a:xfrm>
          <a:off x="0" y="0"/>
          <a:ext cx="0" cy="0"/>
          <a:chOff x="0" y="0"/>
          <a:chExt cx="0" cy="0"/>
        </a:xfrm>
      </p:grpSpPr>
      <p:sp>
        <p:nvSpPr>
          <p:cNvPr id="100" name="Google Shape;100;p17"/>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01" name="Google Shape;101;p17"/>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02" name="Google Shape;102;p17"/>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03" name="Google Shape;103;p17"/>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04"/>
        <p:cNvGrpSpPr/>
        <p:nvPr/>
      </p:nvGrpSpPr>
      <p:grpSpPr>
        <a:xfrm>
          <a:off x="0" y="0"/>
          <a:ext cx="0" cy="0"/>
          <a:chOff x="0" y="0"/>
          <a:chExt cx="0" cy="0"/>
        </a:xfrm>
      </p:grpSpPr>
      <p:sp>
        <p:nvSpPr>
          <p:cNvPr id="105" name="Google Shape;105;p18"/>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06" name="Google Shape;106;p18"/>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07"/>
        <p:cNvGrpSpPr/>
        <p:nvPr/>
      </p:nvGrpSpPr>
      <p:grpSpPr>
        <a:xfrm>
          <a:off x="0" y="0"/>
          <a:ext cx="0" cy="0"/>
          <a:chOff x="0" y="0"/>
          <a:chExt cx="0" cy="0"/>
        </a:xfrm>
      </p:grpSpPr>
      <p:sp>
        <p:nvSpPr>
          <p:cNvPr id="108" name="Google Shape;108;p19"/>
          <p:cNvSpPr txBox="1">
            <a:spLocks noGrp="1"/>
          </p:cNvSpPr>
          <p:nvPr>
            <p:ph type="title"/>
          </p:nvPr>
        </p:nvSpPr>
        <p:spPr>
          <a:xfrm>
            <a:off x="415600" y="740800"/>
            <a:ext cx="3744000" cy="1007700"/>
          </a:xfrm>
          <a:prstGeom prst="rect">
            <a:avLst/>
          </a:prstGeom>
          <a:noFill/>
          <a:ln>
            <a:noFill/>
          </a:ln>
        </p:spPr>
        <p:txBody>
          <a:bodyPr spcFirstLastPara="1" wrap="square" lIns="121900" tIns="121900" rIns="121900" bIns="121900" anchor="b" anchorCtr="0"/>
          <a:lstStyle>
            <a:lvl1pPr marR="0" lvl="0" algn="l" rtl="0">
              <a:lnSpc>
                <a:spcPct val="10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200"/>
              <a:buFont typeface="Arial"/>
              <a:buNone/>
              <a:defRPr sz="3200" b="0" i="0" u="none" strike="noStrike" cap="none">
                <a:solidFill>
                  <a:schemeClr val="dk1"/>
                </a:solidFill>
                <a:latin typeface="Arial"/>
                <a:ea typeface="Arial"/>
                <a:cs typeface="Arial"/>
                <a:sym typeface="Arial"/>
              </a:defRPr>
            </a:lvl9pPr>
          </a:lstStyle>
          <a:p>
            <a:endParaRPr/>
          </a:p>
        </p:txBody>
      </p:sp>
      <p:sp>
        <p:nvSpPr>
          <p:cNvPr id="109" name="Google Shape;109;p19"/>
          <p:cNvSpPr txBox="1">
            <a:spLocks noGrp="1"/>
          </p:cNvSpPr>
          <p:nvPr>
            <p:ph type="body" idx="1"/>
          </p:nvPr>
        </p:nvSpPr>
        <p:spPr>
          <a:xfrm>
            <a:off x="415600" y="1852800"/>
            <a:ext cx="3744000" cy="4239300"/>
          </a:xfrm>
          <a:prstGeom prst="rect">
            <a:avLst/>
          </a:prstGeom>
          <a:noFill/>
          <a:ln>
            <a:noFill/>
          </a:ln>
        </p:spPr>
        <p:txBody>
          <a:bodyPr spcFirstLastPara="1" wrap="square" lIns="121900" tIns="121900" rIns="121900" bIns="121900" anchor="t" anchorCtr="0"/>
          <a:lstStyle>
            <a:lvl1pPr marL="457200" marR="0" lvl="0" indent="-330200" algn="l" rtl="0">
              <a:lnSpc>
                <a:spcPct val="115000"/>
              </a:lnSpc>
              <a:spcBef>
                <a:spcPts val="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10" name="Google Shape;110;p19"/>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11"/>
        <p:cNvGrpSpPr/>
        <p:nvPr/>
      </p:nvGrpSpPr>
      <p:grpSpPr>
        <a:xfrm>
          <a:off x="0" y="0"/>
          <a:ext cx="0" cy="0"/>
          <a:chOff x="0" y="0"/>
          <a:chExt cx="0" cy="0"/>
        </a:xfrm>
      </p:grpSpPr>
      <p:sp>
        <p:nvSpPr>
          <p:cNvPr id="112" name="Google Shape;112;p20"/>
          <p:cNvSpPr txBox="1">
            <a:spLocks noGrp="1"/>
          </p:cNvSpPr>
          <p:nvPr>
            <p:ph type="title"/>
          </p:nvPr>
        </p:nvSpPr>
        <p:spPr>
          <a:xfrm>
            <a:off x="653667" y="600200"/>
            <a:ext cx="8490300" cy="5454300"/>
          </a:xfrm>
          <a:prstGeom prst="rect">
            <a:avLst/>
          </a:prstGeom>
          <a:noFill/>
          <a:ln>
            <a:noFill/>
          </a:ln>
        </p:spPr>
        <p:txBody>
          <a:bodyPr spcFirstLastPara="1" wrap="square" lIns="121900" tIns="121900" rIns="121900" bIns="121900" anchor="ctr" anchorCtr="0"/>
          <a:lstStyle>
            <a:lvl1pPr marR="0" lvl="0" algn="l" rtl="0">
              <a:lnSpc>
                <a:spcPct val="100000"/>
              </a:lnSpc>
              <a:spcBef>
                <a:spcPts val="0"/>
              </a:spcBef>
              <a:spcAft>
                <a:spcPts val="0"/>
              </a:spcAft>
              <a:buClr>
                <a:schemeClr val="dk1"/>
              </a:buClr>
              <a:buSzPts val="6400"/>
              <a:buFont typeface="Century Gothic"/>
              <a:buNone/>
              <a:defRPr sz="6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6400"/>
              <a:buFont typeface="Arial"/>
              <a:buNone/>
              <a:defRPr sz="6400" b="0" i="0" u="none" strike="noStrike" cap="none">
                <a:solidFill>
                  <a:schemeClr val="dk1"/>
                </a:solidFill>
                <a:latin typeface="Arial"/>
                <a:ea typeface="Arial"/>
                <a:cs typeface="Arial"/>
                <a:sym typeface="Arial"/>
              </a:defRPr>
            </a:lvl9pPr>
          </a:lstStyle>
          <a:p>
            <a:endParaRPr/>
          </a:p>
        </p:txBody>
      </p:sp>
      <p:sp>
        <p:nvSpPr>
          <p:cNvPr id="113" name="Google Shape;113;p20"/>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14"/>
        <p:cNvGrpSpPr/>
        <p:nvPr/>
      </p:nvGrpSpPr>
      <p:grpSpPr>
        <a:xfrm>
          <a:off x="0" y="0"/>
          <a:ext cx="0" cy="0"/>
          <a:chOff x="0" y="0"/>
          <a:chExt cx="0" cy="0"/>
        </a:xfrm>
      </p:grpSpPr>
      <p:sp>
        <p:nvSpPr>
          <p:cNvPr id="115" name="Google Shape;115;p21"/>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marR="0" lvl="0" indent="0" algn="l" rtl="0">
              <a:lnSpc>
                <a:spcPct val="100000"/>
              </a:lnSpc>
              <a:spcBef>
                <a:spcPts val="0"/>
              </a:spcBef>
              <a:spcAft>
                <a:spcPts val="0"/>
              </a:spcAft>
              <a:buClr>
                <a:srgbClr val="000000"/>
              </a:buClr>
              <a:buSzPts val="1900"/>
              <a:buFont typeface="Arial"/>
              <a:buNone/>
            </a:pPr>
            <a:endParaRPr sz="1900" b="0" i="0" u="none" strike="noStrike" cap="none">
              <a:solidFill>
                <a:srgbClr val="000000"/>
              </a:solidFill>
              <a:latin typeface="Arial"/>
              <a:ea typeface="Arial"/>
              <a:cs typeface="Arial"/>
              <a:sym typeface="Arial"/>
            </a:endParaRPr>
          </a:p>
        </p:txBody>
      </p:sp>
      <p:sp>
        <p:nvSpPr>
          <p:cNvPr id="116" name="Google Shape;116;p21"/>
          <p:cNvSpPr txBox="1">
            <a:spLocks noGrp="1"/>
          </p:cNvSpPr>
          <p:nvPr>
            <p:ph type="title"/>
          </p:nvPr>
        </p:nvSpPr>
        <p:spPr>
          <a:xfrm>
            <a:off x="354000" y="1644233"/>
            <a:ext cx="5393700" cy="19764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5600"/>
              <a:buFont typeface="Century Gothic"/>
              <a:buNone/>
              <a:defRPr sz="5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600"/>
              <a:buFont typeface="Arial"/>
              <a:buNone/>
              <a:defRPr sz="5600" b="0" i="0" u="none" strike="noStrike" cap="none">
                <a:solidFill>
                  <a:schemeClr val="dk1"/>
                </a:solidFill>
                <a:latin typeface="Arial"/>
                <a:ea typeface="Arial"/>
                <a:cs typeface="Arial"/>
                <a:sym typeface="Arial"/>
              </a:defRPr>
            </a:lvl9pPr>
          </a:lstStyle>
          <a:p>
            <a:endParaRPr/>
          </a:p>
        </p:txBody>
      </p:sp>
      <p:sp>
        <p:nvSpPr>
          <p:cNvPr id="117" name="Google Shape;117;p21"/>
          <p:cNvSpPr txBox="1">
            <a:spLocks noGrp="1"/>
          </p:cNvSpPr>
          <p:nvPr>
            <p:ph type="subTitle" idx="1"/>
          </p:nvPr>
        </p:nvSpPr>
        <p:spPr>
          <a:xfrm>
            <a:off x="354000" y="3737433"/>
            <a:ext cx="5393700" cy="1646700"/>
          </a:xfrm>
          <a:prstGeom prst="rect">
            <a:avLst/>
          </a:prstGeom>
          <a:noFill/>
          <a:ln>
            <a:noFill/>
          </a:ln>
        </p:spPr>
        <p:txBody>
          <a:bodyPr spcFirstLastPara="1" wrap="square" lIns="121900" tIns="121900" rIns="121900" bIns="121900"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18" name="Google Shape;118;p21"/>
          <p:cNvSpPr txBox="1">
            <a:spLocks noGrp="1"/>
          </p:cNvSpPr>
          <p:nvPr>
            <p:ph type="body" idx="2"/>
          </p:nvPr>
        </p:nvSpPr>
        <p:spPr>
          <a:xfrm>
            <a:off x="6586000" y="965433"/>
            <a:ext cx="5115900" cy="4926900"/>
          </a:xfrm>
          <a:prstGeom prst="rect">
            <a:avLst/>
          </a:prstGeom>
          <a:noFill/>
          <a:ln>
            <a:noFill/>
          </a:ln>
        </p:spPr>
        <p:txBody>
          <a:bodyPr spcFirstLastPara="1" wrap="square" lIns="121900" tIns="121900" rIns="121900" bIns="121900" anchor="ctr"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19" name="Google Shape;119;p21"/>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20"/>
        <p:cNvGrpSpPr/>
        <p:nvPr/>
      </p:nvGrpSpPr>
      <p:grpSpPr>
        <a:xfrm>
          <a:off x="0" y="0"/>
          <a:ext cx="0" cy="0"/>
          <a:chOff x="0" y="0"/>
          <a:chExt cx="0" cy="0"/>
        </a:xfrm>
      </p:grpSpPr>
      <p:sp>
        <p:nvSpPr>
          <p:cNvPr id="121" name="Google Shape;121;p22"/>
          <p:cNvSpPr txBox="1">
            <a:spLocks noGrp="1"/>
          </p:cNvSpPr>
          <p:nvPr>
            <p:ph type="body" idx="1"/>
          </p:nvPr>
        </p:nvSpPr>
        <p:spPr>
          <a:xfrm>
            <a:off x="415600" y="5640767"/>
            <a:ext cx="7998300" cy="806700"/>
          </a:xfrm>
          <a:prstGeom prst="rect">
            <a:avLst/>
          </a:prstGeom>
          <a:noFill/>
          <a:ln>
            <a:noFill/>
          </a:ln>
        </p:spPr>
        <p:txBody>
          <a:bodyPr spcFirstLastPara="1" wrap="square" lIns="121900" tIns="121900" rIns="121900" bIns="121900" anchor="ctr" anchorCtr="0"/>
          <a:lstStyle>
            <a:lvl1pPr marL="457200" marR="0" lvl="0" indent="-228600" algn="l" rtl="0">
              <a:lnSpc>
                <a:spcPct val="100000"/>
              </a:lnSpc>
              <a:spcBef>
                <a:spcPts val="0"/>
              </a:spcBef>
              <a:spcAft>
                <a:spcPts val="0"/>
              </a:spcAft>
              <a:buClr>
                <a:srgbClr val="000000"/>
              </a:buClr>
              <a:buSzPts val="2400"/>
              <a:buFont typeface="Century Gothic"/>
              <a:buNone/>
              <a:defRPr sz="2400" b="0" i="0" u="none" strike="noStrike" cap="none">
                <a:solidFill>
                  <a:srgbClr val="000000"/>
                </a:solidFill>
                <a:latin typeface="Century Gothic"/>
                <a:ea typeface="Century Gothic"/>
                <a:cs typeface="Century Gothic"/>
                <a:sym typeface="Century Gothic"/>
              </a:defRPr>
            </a:lvl1pPr>
          </a:lstStyle>
          <a:p>
            <a:endParaRPr/>
          </a:p>
        </p:txBody>
      </p:sp>
      <p:sp>
        <p:nvSpPr>
          <p:cNvPr id="122" name="Google Shape;122;p22"/>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23"/>
        <p:cNvGrpSpPr/>
        <p:nvPr/>
      </p:nvGrpSpPr>
      <p:grpSpPr>
        <a:xfrm>
          <a:off x="0" y="0"/>
          <a:ext cx="0" cy="0"/>
          <a:chOff x="0" y="0"/>
          <a:chExt cx="0" cy="0"/>
        </a:xfrm>
      </p:grpSpPr>
      <p:sp>
        <p:nvSpPr>
          <p:cNvPr id="124" name="Google Shape;124;p23"/>
          <p:cNvSpPr txBox="1">
            <a:spLocks noGrp="1"/>
          </p:cNvSpPr>
          <p:nvPr>
            <p:ph type="title" hasCustomPrompt="1"/>
          </p:nvPr>
        </p:nvSpPr>
        <p:spPr>
          <a:xfrm>
            <a:off x="415600" y="1474833"/>
            <a:ext cx="11360700" cy="2618100"/>
          </a:xfrm>
          <a:prstGeom prst="rect">
            <a:avLst/>
          </a:prstGeom>
          <a:noFill/>
          <a:ln>
            <a:noFill/>
          </a:ln>
        </p:spPr>
        <p:txBody>
          <a:bodyPr spcFirstLastPara="1" wrap="square" lIns="121900" tIns="121900" rIns="121900" bIns="121900" anchor="b" anchorCtr="0"/>
          <a:lstStyle>
            <a:lvl1pPr marR="0" lvl="0" algn="ctr" rtl="0">
              <a:lnSpc>
                <a:spcPct val="100000"/>
              </a:lnSpc>
              <a:spcBef>
                <a:spcPts val="0"/>
              </a:spcBef>
              <a:spcAft>
                <a:spcPts val="0"/>
              </a:spcAft>
              <a:buClr>
                <a:schemeClr val="dk1"/>
              </a:buClr>
              <a:buSzPts val="16000"/>
              <a:buFont typeface="Century Gothic"/>
              <a:buNone/>
              <a:defRPr sz="16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6000"/>
              <a:buFont typeface="Arial"/>
              <a:buNone/>
              <a:defRPr sz="16000" b="0" i="0" u="none" strike="noStrike" cap="none">
                <a:solidFill>
                  <a:schemeClr val="dk1"/>
                </a:solidFill>
                <a:latin typeface="Arial"/>
                <a:ea typeface="Arial"/>
                <a:cs typeface="Arial"/>
                <a:sym typeface="Arial"/>
              </a:defRPr>
            </a:lvl9pPr>
          </a:lstStyle>
          <a:p>
            <a:r>
              <a:t>xx%</a:t>
            </a:r>
          </a:p>
        </p:txBody>
      </p:sp>
      <p:sp>
        <p:nvSpPr>
          <p:cNvPr id="125" name="Google Shape;125;p23"/>
          <p:cNvSpPr txBox="1">
            <a:spLocks noGrp="1"/>
          </p:cNvSpPr>
          <p:nvPr>
            <p:ph type="body" idx="1"/>
          </p:nvPr>
        </p:nvSpPr>
        <p:spPr>
          <a:xfrm>
            <a:off x="415600" y="4202967"/>
            <a:ext cx="11360700" cy="1734300"/>
          </a:xfrm>
          <a:prstGeom prst="rect">
            <a:avLst/>
          </a:prstGeom>
          <a:noFill/>
          <a:ln>
            <a:noFill/>
          </a:ln>
        </p:spPr>
        <p:txBody>
          <a:bodyPr spcFirstLastPara="1" wrap="square" lIns="121900" tIns="121900" rIns="121900" bIns="121900" anchor="t" anchorCtr="0"/>
          <a:lstStyle>
            <a:lvl1pPr marL="457200" marR="0" lvl="0" indent="-381000" algn="ctr"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ctr"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ctr"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26" name="Google Shape;126;p2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27"/>
        <p:cNvGrpSpPr/>
        <p:nvPr/>
      </p:nvGrpSpPr>
      <p:grpSpPr>
        <a:xfrm>
          <a:off x="0" y="0"/>
          <a:ext cx="0" cy="0"/>
          <a:chOff x="0" y="0"/>
          <a:chExt cx="0" cy="0"/>
        </a:xfrm>
      </p:grpSpPr>
      <p:sp>
        <p:nvSpPr>
          <p:cNvPr id="128" name="Google Shape;128;p24"/>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672AE249-40A3-483C-8780-98D8CA72BDCA}"/>
              </a:ext>
            </a:extLst>
          </p:cNvPr>
          <p:cNvPicPr>
            <a:picLocks noChangeAspect="1"/>
          </p:cNvPicPr>
          <p:nvPr userDrawn="1"/>
        </p:nvPicPr>
        <p:blipFill>
          <a:blip r:embed="rId13"/>
          <a:stretch>
            <a:fillRect/>
          </a:stretch>
        </p:blipFill>
        <p:spPr>
          <a:xfrm>
            <a:off x="10682416" y="6630086"/>
            <a:ext cx="762000" cy="142875"/>
          </a:xfrm>
          <a:prstGeom prst="rect">
            <a:avLst/>
          </a:prstGeom>
        </p:spPr>
      </p:pic>
      <p:pic>
        <p:nvPicPr>
          <p:cNvPr id="5" name="Picture 4">
            <a:extLst>
              <a:ext uri="{FF2B5EF4-FFF2-40B4-BE49-F238E27FC236}">
                <a16:creationId xmlns:a16="http://schemas.microsoft.com/office/drawing/2014/main" id="{AEF84211-9A6A-4255-ACCF-C82689717900}"/>
              </a:ext>
            </a:extLst>
          </p:cNvPr>
          <p:cNvPicPr>
            <a:picLocks noChangeAspect="1"/>
          </p:cNvPicPr>
          <p:nvPr userDrawn="1"/>
        </p:nvPicPr>
        <p:blipFill>
          <a:blip r:embed="rId14"/>
          <a:stretch>
            <a:fillRect/>
          </a:stretch>
        </p:blipFill>
        <p:spPr>
          <a:xfrm>
            <a:off x="5607496" y="5960933"/>
            <a:ext cx="1005840" cy="838200"/>
          </a:xfrm>
          <a:prstGeom prst="rect">
            <a:avLst/>
          </a:prstGeom>
        </p:spPr>
      </p:pic>
      <p:pic>
        <p:nvPicPr>
          <p:cNvPr id="7" name="Picture 6">
            <a:extLst>
              <a:ext uri="{FF2B5EF4-FFF2-40B4-BE49-F238E27FC236}">
                <a16:creationId xmlns:a16="http://schemas.microsoft.com/office/drawing/2014/main" id="{2B425B8B-A341-476C-B9EA-C7E081F5D0B5}"/>
              </a:ext>
            </a:extLst>
          </p:cNvPr>
          <p:cNvPicPr>
            <a:picLocks noChangeAspect="1"/>
          </p:cNvPicPr>
          <p:nvPr userDrawn="1"/>
        </p:nvPicPr>
        <p:blipFill>
          <a:blip r:embed="rId15"/>
          <a:stretch>
            <a:fillRect/>
          </a:stretch>
        </p:blipFill>
        <p:spPr>
          <a:xfrm>
            <a:off x="63707"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84"/>
        <p:cNvGrpSpPr/>
        <p:nvPr/>
      </p:nvGrpSpPr>
      <p:grpSpPr>
        <a:xfrm>
          <a:off x="0" y="0"/>
          <a:ext cx="0" cy="0"/>
          <a:chOff x="0" y="0"/>
          <a:chExt cx="0" cy="0"/>
        </a:xfrm>
      </p:grpSpPr>
      <p:sp>
        <p:nvSpPr>
          <p:cNvPr id="85" name="Google Shape;85;p13"/>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86" name="Google Shape;86;p13"/>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15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15000"/>
              </a:lnSpc>
              <a:spcBef>
                <a:spcPts val="210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15000"/>
              </a:lnSpc>
              <a:spcBef>
                <a:spcPts val="2100"/>
              </a:spcBef>
              <a:spcAft>
                <a:spcPts val="210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dirty="0"/>
          </a:p>
        </p:txBody>
      </p:sp>
      <p:sp>
        <p:nvSpPr>
          <p:cNvPr id="87" name="Google Shape;87;p13"/>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C565A76F-A891-44EF-B93A-93A10B3DBA7B}"/>
              </a:ext>
            </a:extLst>
          </p:cNvPr>
          <p:cNvPicPr>
            <a:picLocks noChangeAspect="1"/>
          </p:cNvPicPr>
          <p:nvPr userDrawn="1"/>
        </p:nvPicPr>
        <p:blipFill>
          <a:blip r:embed="rId13"/>
          <a:stretch>
            <a:fillRect/>
          </a:stretch>
        </p:blipFill>
        <p:spPr>
          <a:xfrm>
            <a:off x="11296610" y="6599448"/>
            <a:ext cx="762000" cy="142875"/>
          </a:xfrm>
          <a:prstGeom prst="rect">
            <a:avLst/>
          </a:prstGeom>
        </p:spPr>
      </p:pic>
      <p:pic>
        <p:nvPicPr>
          <p:cNvPr id="5" name="Picture 4">
            <a:extLst>
              <a:ext uri="{FF2B5EF4-FFF2-40B4-BE49-F238E27FC236}">
                <a16:creationId xmlns:a16="http://schemas.microsoft.com/office/drawing/2014/main" id="{9108054A-CC4E-4C1F-A59A-CE718C128869}"/>
              </a:ext>
            </a:extLst>
          </p:cNvPr>
          <p:cNvPicPr>
            <a:picLocks noChangeAspect="1"/>
          </p:cNvPicPr>
          <p:nvPr userDrawn="1"/>
        </p:nvPicPr>
        <p:blipFill>
          <a:blip r:embed="rId14"/>
          <a:stretch>
            <a:fillRect/>
          </a:stretch>
        </p:blipFill>
        <p:spPr>
          <a:xfrm>
            <a:off x="5766024" y="6308124"/>
            <a:ext cx="659851" cy="549876"/>
          </a:xfrm>
          <a:prstGeom prst="rect">
            <a:avLst/>
          </a:prstGeom>
        </p:spPr>
      </p:pic>
      <p:pic>
        <p:nvPicPr>
          <p:cNvPr id="7" name="Picture 6">
            <a:extLst>
              <a:ext uri="{FF2B5EF4-FFF2-40B4-BE49-F238E27FC236}">
                <a16:creationId xmlns:a16="http://schemas.microsoft.com/office/drawing/2014/main" id="{ABA8EB6C-3C2D-4A18-8BFF-B1D59DDE846D}"/>
              </a:ext>
            </a:extLst>
          </p:cNvPr>
          <p:cNvPicPr>
            <a:picLocks noChangeAspect="1"/>
          </p:cNvPicPr>
          <p:nvPr userDrawn="1"/>
        </p:nvPicPr>
        <p:blipFill>
          <a:blip r:embed="rId15"/>
          <a:stretch>
            <a:fillRect/>
          </a:stretch>
        </p:blipFill>
        <p:spPr>
          <a:xfrm>
            <a:off x="0" y="63032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Google Shape;133;p25"/>
          <p:cNvSpPr txBox="1">
            <a:spLocks noGrp="1"/>
          </p:cNvSpPr>
          <p:nvPr>
            <p:ph type="title"/>
          </p:nvPr>
        </p:nvSpPr>
        <p:spPr>
          <a:xfrm>
            <a:off x="509902"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10</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134" name="Google Shape;134;p25"/>
          <p:cNvSpPr txBox="1">
            <a:spLocks noGrp="1"/>
          </p:cNvSpPr>
          <p:nvPr>
            <p:ph type="body" idx="1"/>
          </p:nvPr>
        </p:nvSpPr>
        <p:spPr>
          <a:xfrm>
            <a:off x="509902" y="1760875"/>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t>
            </a:r>
            <a:r>
              <a:rPr lang="en-US" sz="2600" i="0" u="none" strike="noStrike" cap="none">
                <a:solidFill>
                  <a:schemeClr val="dk1"/>
                </a:solidFill>
                <a:latin typeface="Century Gothic"/>
                <a:ea typeface="Century Gothic"/>
                <a:cs typeface="Century Gothic"/>
                <a:sym typeface="Century Gothic"/>
              </a:rPr>
              <a:t>approximately </a:t>
            </a:r>
            <a:r>
              <a:rPr lang="en-US" sz="2600">
                <a:latin typeface="Century Gothic"/>
                <a:ea typeface="Century Gothic"/>
                <a:cs typeface="Century Gothic"/>
                <a:sym typeface="Century Gothic"/>
              </a:rPr>
              <a:t>50 </a:t>
            </a:r>
            <a:r>
              <a:rPr lang="en-US" sz="2600" dirty="0">
                <a:latin typeface="Century Gothic"/>
                <a:ea typeface="Century Gothic"/>
                <a:cs typeface="Century Gothic"/>
                <a:sym typeface="Century Gothic"/>
              </a:rPr>
              <a:t>- 60</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a:t>
            </a:r>
            <a:r>
              <a:rPr lang="en-US" sz="2600" dirty="0">
                <a:latin typeface="Century Gothic"/>
                <a:ea typeface="Century Gothic"/>
                <a:cs typeface="Century Gothic"/>
                <a:sym typeface="Century Gothic"/>
              </a:rPr>
              <a:t> of today’s lesson is to introduce the essay prompt for the literary analysis essay that will be the assessment at the end of Unit 2.</a:t>
            </a: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R="0" lvl="0" indent="-457200" algn="l" rtl="0">
              <a:lnSpc>
                <a:spcPct val="90000"/>
              </a:lnSpc>
              <a:spcBef>
                <a:spcPts val="1000"/>
              </a:spcBef>
              <a:spcAft>
                <a:spcPts val="1000"/>
              </a:spcAft>
              <a:buFont typeface="+mj-lt"/>
              <a:buAutoNum type="arabicPeriod"/>
            </a:pPr>
            <a:r>
              <a:rPr lang="en-US" sz="2400" b="1" dirty="0">
                <a:latin typeface="Century Gothic"/>
                <a:ea typeface="Century Gothic"/>
                <a:cs typeface="Century Gothic"/>
                <a:sym typeface="Century Gothic"/>
              </a:rPr>
              <a:t>I can select pieces of textual evidence that show the factors that help Salva survive.</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4"/>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noAutofit/>
          </a:bodyPr>
          <a:lstStyle/>
          <a:p>
            <a:pPr marL="0" marR="0" lvl="0" indent="0" algn="l" rtl="0">
              <a:lnSpc>
                <a:spcPct val="100000"/>
              </a:lnSpc>
              <a:spcBef>
                <a:spcPts val="0"/>
              </a:spcBef>
              <a:spcAft>
                <a:spcPts val="0"/>
              </a:spcAft>
              <a:buClr>
                <a:schemeClr val="dk1"/>
              </a:buClr>
              <a:buSzPts val="4500"/>
              <a:buFont typeface="Century Gothic"/>
              <a:buNone/>
            </a:pPr>
            <a:r>
              <a:rPr lang="en-US" sz="4500" b="0" i="0" u="none" strike="noStrike" cap="none">
                <a:solidFill>
                  <a:schemeClr val="dk1"/>
                </a:solidFill>
                <a:latin typeface="Century Gothic"/>
                <a:ea typeface="Century Gothic"/>
                <a:cs typeface="Century Gothic"/>
                <a:sym typeface="Century Gothic"/>
              </a:rPr>
              <a:t>Exit Ticket</a:t>
            </a:r>
            <a:endParaRPr sz="4500" b="0" i="0" u="none" strike="noStrike" cap="none">
              <a:solidFill>
                <a:schemeClr val="dk1"/>
              </a:solidFill>
              <a:latin typeface="Century Gothic"/>
              <a:ea typeface="Century Gothic"/>
              <a:cs typeface="Century Gothic"/>
              <a:sym typeface="Century Gothic"/>
            </a:endParaRPr>
          </a:p>
        </p:txBody>
      </p:sp>
      <p:pic>
        <p:nvPicPr>
          <p:cNvPr id="206" name="Google Shape;206;p34" descr="elated image"/>
          <p:cNvPicPr preferRelativeResize="0"/>
          <p:nvPr/>
        </p:nvPicPr>
        <p:blipFill rotWithShape="1">
          <a:blip r:embed="rId3">
            <a:alphaModFix/>
          </a:blip>
          <a:srcRect/>
          <a:stretch/>
        </p:blipFill>
        <p:spPr>
          <a:xfrm>
            <a:off x="3768436" y="233807"/>
            <a:ext cx="3169920" cy="1950720"/>
          </a:xfrm>
          <a:prstGeom prst="rect">
            <a:avLst/>
          </a:prstGeom>
          <a:noFill/>
          <a:ln>
            <a:noFill/>
          </a:ln>
        </p:spPr>
      </p:pic>
      <p:sp>
        <p:nvSpPr>
          <p:cNvPr id="207" name="Google Shape;207;p34"/>
          <p:cNvSpPr txBox="1"/>
          <p:nvPr/>
        </p:nvSpPr>
        <p:spPr>
          <a:xfrm>
            <a:off x="415600" y="2704407"/>
            <a:ext cx="11360700" cy="3816300"/>
          </a:xfrm>
          <a:prstGeom prst="rect">
            <a:avLst/>
          </a:prstGeom>
          <a:noFill/>
          <a:ln>
            <a:noFill/>
          </a:ln>
        </p:spPr>
        <p:txBody>
          <a:bodyPr spcFirstLastPara="1" wrap="square" lIns="121900" tIns="60925" rIns="121900" bIns="60925" anchor="t" anchorCtr="0">
            <a:noAutofit/>
          </a:bodyPr>
          <a:lstStyle/>
          <a:p>
            <a:pPr marL="76200" lvl="0" indent="0" rtl="0">
              <a:lnSpc>
                <a:spcPct val="115000"/>
              </a:lnSpc>
              <a:spcBef>
                <a:spcPts val="0"/>
              </a:spcBef>
              <a:spcAft>
                <a:spcPts val="0"/>
              </a:spcAft>
              <a:buClr>
                <a:schemeClr val="dk1"/>
              </a:buClr>
              <a:buSzPts val="1100"/>
              <a:buFont typeface="Arial"/>
              <a:buNone/>
            </a:pPr>
            <a:r>
              <a:rPr lang="en-US" sz="2400" dirty="0">
                <a:solidFill>
                  <a:schemeClr val="dk1"/>
                </a:solidFill>
                <a:latin typeface="Century Gothic" panose="020B0502020202020204" pitchFamily="34" charset="0"/>
              </a:rPr>
              <a:t>Answer the questions below on the half sheet of paper.  You do not need to copy the questions, but make sure to number your answers.</a:t>
            </a:r>
            <a:endParaRPr sz="2400" dirty="0">
              <a:solidFill>
                <a:schemeClr val="dk1"/>
              </a:solidFill>
              <a:latin typeface="Century Gothic" panose="020B0502020202020204" pitchFamily="34" charset="0"/>
            </a:endParaRPr>
          </a:p>
          <a:p>
            <a:pPr marL="76200" lvl="0" indent="0" rtl="0">
              <a:lnSpc>
                <a:spcPct val="115000"/>
              </a:lnSpc>
              <a:spcBef>
                <a:spcPts val="0"/>
              </a:spcBef>
              <a:spcAft>
                <a:spcPts val="0"/>
              </a:spcAft>
              <a:buClr>
                <a:schemeClr val="dk1"/>
              </a:buClr>
              <a:buSzPts val="1100"/>
              <a:buFont typeface="Arial"/>
              <a:buNone/>
            </a:pPr>
            <a:endParaRPr sz="2400" dirty="0">
              <a:solidFill>
                <a:schemeClr val="dk1"/>
              </a:solidFill>
              <a:latin typeface="Century Gothic" panose="020B0502020202020204" pitchFamily="34" charset="0"/>
            </a:endParaRPr>
          </a:p>
          <a:p>
            <a:pPr marL="76200" lvl="0" indent="0" rtl="0">
              <a:lnSpc>
                <a:spcPct val="115000"/>
              </a:lnSpc>
              <a:spcBef>
                <a:spcPts val="0"/>
              </a:spcBef>
              <a:spcAft>
                <a:spcPts val="0"/>
              </a:spcAft>
              <a:buClr>
                <a:schemeClr val="dk1"/>
              </a:buClr>
              <a:buSzPts val="1100"/>
              <a:buFont typeface="Arial"/>
              <a:buNone/>
            </a:pPr>
            <a:endParaRPr sz="1100" dirty="0">
              <a:solidFill>
                <a:schemeClr val="dk1"/>
              </a:solidFill>
              <a:latin typeface="Century Gothic" panose="020B0502020202020204" pitchFamily="34" charset="0"/>
            </a:endParaRPr>
          </a:p>
          <a:p>
            <a:pPr marL="457200" lvl="0" indent="-381000" rtl="0">
              <a:lnSpc>
                <a:spcPct val="115000"/>
              </a:lnSpc>
              <a:spcBef>
                <a:spcPts val="0"/>
              </a:spcBef>
              <a:spcAft>
                <a:spcPts val="0"/>
              </a:spcAft>
              <a:buClr>
                <a:schemeClr val="dk1"/>
              </a:buClr>
              <a:buSzPts val="2400"/>
              <a:buFont typeface="Calibri"/>
              <a:buAutoNum type="arabicPeriod"/>
            </a:pPr>
            <a:r>
              <a:rPr lang="en-US" sz="2400" b="1" dirty="0">
                <a:solidFill>
                  <a:schemeClr val="dk1"/>
                </a:solidFill>
                <a:latin typeface="Century Gothic" panose="020B0502020202020204" pitchFamily="34" charset="0"/>
                <a:ea typeface="Calibri"/>
                <a:cs typeface="Calibri"/>
                <a:sym typeface="Calibri"/>
              </a:rPr>
              <a:t>What does the prompt ask you to discuss in your essay?</a:t>
            </a:r>
          </a:p>
          <a:p>
            <a:pPr marL="457200" lvl="0" indent="-381000" rtl="0">
              <a:lnSpc>
                <a:spcPct val="115000"/>
              </a:lnSpc>
              <a:spcBef>
                <a:spcPts val="0"/>
              </a:spcBef>
              <a:spcAft>
                <a:spcPts val="0"/>
              </a:spcAft>
              <a:buClr>
                <a:schemeClr val="dk1"/>
              </a:buClr>
              <a:buSzPts val="2400"/>
              <a:buFont typeface="Calibri"/>
              <a:buAutoNum type="arabicPeriod"/>
            </a:pPr>
            <a:r>
              <a:rPr lang="en-US" sz="2400" b="1" dirty="0">
                <a:solidFill>
                  <a:schemeClr val="dk1"/>
                </a:solidFill>
                <a:latin typeface="Century Gothic" panose="020B0502020202020204" pitchFamily="34" charset="0"/>
                <a:ea typeface="Calibri"/>
                <a:cs typeface="Calibri"/>
                <a:sym typeface="Calibri"/>
              </a:rPr>
              <a:t>What do you need to get ready to write your paper about the prompt?</a:t>
            </a:r>
            <a:endParaRPr sz="2400" b="1" dirty="0">
              <a:solidFill>
                <a:schemeClr val="dk1"/>
              </a:solidFill>
              <a:latin typeface="Century Gothic" panose="020B0502020202020204" pitchFamily="34" charset="0"/>
              <a:ea typeface="Calibri"/>
              <a:cs typeface="Calibri"/>
              <a:sym typeface="Calibri"/>
            </a:endParaRPr>
          </a:p>
          <a:p>
            <a:pPr marL="76200" lvl="0" indent="0" rtl="0">
              <a:lnSpc>
                <a:spcPct val="115000"/>
              </a:lnSpc>
              <a:spcBef>
                <a:spcPts val="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2700" dirty="0"/>
          </a:p>
        </p:txBody>
      </p:sp>
      <p:pic>
        <p:nvPicPr>
          <p:cNvPr id="5" name="Google Shape;200;p33">
            <a:extLst>
              <a:ext uri="{FF2B5EF4-FFF2-40B4-BE49-F238E27FC236}">
                <a16:creationId xmlns:a16="http://schemas.microsoft.com/office/drawing/2014/main" id="{6F4C1E93-A2A7-4C84-BE83-E307BB8CED5E}"/>
              </a:ext>
            </a:extLst>
          </p:cNvPr>
          <p:cNvPicPr preferRelativeResize="0"/>
          <p:nvPr/>
        </p:nvPicPr>
        <p:blipFill rotWithShape="1">
          <a:blip r:embed="rId4">
            <a:alphaModFix/>
          </a:blip>
          <a:srcRect/>
          <a:stretch/>
        </p:blipFill>
        <p:spPr>
          <a:xfrm>
            <a:off x="10798730" y="185949"/>
            <a:ext cx="1089660" cy="13957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pic>
        <p:nvPicPr>
          <p:cNvPr id="213" name="Google Shape;213;p3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14" name="Google Shape;214;p3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 Finish Graphic Organizer</a:t>
            </a:r>
            <a:endParaRPr sz="3400" i="0" u="none" strike="noStrike" cap="none" dirty="0">
              <a:solidFill>
                <a:schemeClr val="dk1"/>
              </a:solidFill>
              <a:latin typeface="Century Gothic"/>
              <a:ea typeface="Century Gothic"/>
              <a:cs typeface="Century Gothic"/>
              <a:sym typeface="Century Gothic"/>
            </a:endParaRPr>
          </a:p>
        </p:txBody>
      </p:sp>
      <p:sp>
        <p:nvSpPr>
          <p:cNvPr id="215" name="Google Shape;215;p35"/>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If you did not finish putting important details, quotes, and page numbers on the </a:t>
            </a:r>
            <a:r>
              <a:rPr lang="en-US" sz="2400" b="1" dirty="0">
                <a:solidFill>
                  <a:schemeClr val="dk1"/>
                </a:solidFill>
                <a:latin typeface="Century Gothic"/>
                <a:ea typeface="Century Gothic"/>
                <a:cs typeface="Century Gothic"/>
                <a:sym typeface="Century Gothic"/>
              </a:rPr>
              <a:t>Forming Evidence-Based Claims graphic organizer</a:t>
            </a:r>
            <a:r>
              <a:rPr lang="en-US" sz="2400" dirty="0">
                <a:solidFill>
                  <a:schemeClr val="dk1"/>
                </a:solidFill>
                <a:latin typeface="Century Gothic"/>
                <a:ea typeface="Century Gothic"/>
                <a:cs typeface="Century Gothic"/>
                <a:sym typeface="Century Gothic"/>
              </a:rPr>
              <a:t>, finish Row 1. </a:t>
            </a:r>
            <a:endParaRPr sz="2400" dirty="0">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2188028"/>
            <a:ext cx="10515600" cy="891074"/>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694922"/>
            <a:ext cx="10515600" cy="891073"/>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A9B38260-B877-4D06-BE83-12A055F37768}"/>
              </a:ext>
            </a:extLst>
          </p:cNvPr>
          <p:cNvPicPr>
            <a:picLocks noChangeAspect="1"/>
          </p:cNvPicPr>
          <p:nvPr/>
        </p:nvPicPr>
        <p:blipFill>
          <a:blip r:embed="rId3"/>
          <a:stretch>
            <a:fillRect/>
          </a:stretch>
        </p:blipFill>
        <p:spPr>
          <a:xfrm>
            <a:off x="4994835" y="277680"/>
            <a:ext cx="2202330" cy="1012181"/>
          </a:xfrm>
          <a:prstGeom prst="rect">
            <a:avLst/>
          </a:prstGeom>
        </p:spPr>
      </p:pic>
    </p:spTree>
    <p:extLst>
      <p:ext uri="{BB962C8B-B14F-4D97-AF65-F5344CB8AC3E}">
        <p14:creationId xmlns:p14="http://schemas.microsoft.com/office/powerpoint/2010/main" val="36393087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67212819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2785325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AA0A3E4B-4E49-4730-B15D-22F67482AC47}"/>
              </a:ext>
            </a:extLst>
          </p:cNvPr>
          <p:cNvPicPr>
            <a:picLocks noChangeAspect="1"/>
          </p:cNvPicPr>
          <p:nvPr/>
        </p:nvPicPr>
        <p:blipFill>
          <a:blip r:embed="rId3"/>
          <a:stretch>
            <a:fillRect/>
          </a:stretch>
        </p:blipFill>
        <p:spPr>
          <a:xfrm>
            <a:off x="10985895" y="5969480"/>
            <a:ext cx="782692" cy="745466"/>
          </a:xfrm>
          <a:prstGeom prst="rect">
            <a:avLst/>
          </a:prstGeom>
        </p:spPr>
      </p:pic>
    </p:spTree>
    <p:extLst>
      <p:ext uri="{BB962C8B-B14F-4D97-AF65-F5344CB8AC3E}">
        <p14:creationId xmlns:p14="http://schemas.microsoft.com/office/powerpoint/2010/main" val="10229030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31195952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14021255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0910161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6"/>
          <p:cNvSpPr txBox="1">
            <a:spLocks noGrp="1"/>
          </p:cNvSpPr>
          <p:nvPr>
            <p:ph type="subTitle" idx="1"/>
          </p:nvPr>
        </p:nvSpPr>
        <p:spPr>
          <a:xfrm>
            <a:off x="492900" y="1814731"/>
            <a:ext cx="11084811" cy="5177243"/>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Lesson </a:t>
            </a:r>
            <a:r>
              <a:rPr lang="en-US" sz="2200" b="1" dirty="0">
                <a:latin typeface="Century Gothic"/>
                <a:ea typeface="Century Gothic"/>
                <a:cs typeface="Century Gothic"/>
                <a:sym typeface="Century Gothic"/>
              </a:rPr>
              <a:t>10</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lang="en-US" sz="2200" dirty="0">
              <a:latin typeface="Century Gothic"/>
              <a:ea typeface="Century Gothic"/>
              <a:cs typeface="Century Gothic"/>
              <a:sym typeface="Century Gothic"/>
            </a:endParaRPr>
          </a:p>
          <a:p>
            <a:pPr marL="342900" marR="0" lvl="0" indent="-342900" algn="l" rtl="0">
              <a:lnSpc>
                <a:spcPct val="90000"/>
              </a:lnSpc>
              <a:spcBef>
                <a:spcPts val="0"/>
              </a:spcBef>
              <a:spcAft>
                <a:spcPts val="0"/>
              </a:spcAft>
              <a:buClr>
                <a:schemeClr val="dk1"/>
              </a:buClr>
              <a:buSzPts val="3330"/>
              <a:buFont typeface="Arial" panose="020B0604020202020204" pitchFamily="34" charset="0"/>
              <a:buChar char="•"/>
            </a:pPr>
            <a:endParaRPr lang="en-US" sz="2200"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chemeClr val="dk1"/>
              </a:buClr>
              <a:buSzPts val="3330"/>
              <a:buFont typeface="Arial" panose="020B0604020202020204" pitchFamily="34" charset="0"/>
              <a:buChar char="•"/>
            </a:pPr>
            <a:r>
              <a:rPr lang="en-US" dirty="0">
                <a:latin typeface="Century Gothic"/>
                <a:ea typeface="Century Gothic"/>
                <a:cs typeface="Century Gothic"/>
                <a:sym typeface="Century Gothic"/>
              </a:rPr>
              <a:t>End of Unit 2 Assessment Prompt: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Essay (one per student)</a:t>
            </a:r>
          </a:p>
          <a:p>
            <a:pPr marL="0" marR="0" lvl="0" indent="0" algn="l" rtl="0">
              <a:lnSpc>
                <a:spcPct val="150000"/>
              </a:lnSpc>
              <a:spcBef>
                <a:spcPts val="0"/>
              </a:spcBef>
              <a:spcAft>
                <a:spcPts val="0"/>
              </a:spcAft>
              <a:buClr>
                <a:schemeClr val="dk1"/>
              </a:buClr>
              <a:buSzPts val="3330"/>
            </a:pPr>
            <a:endParaRPr lang="en-US" sz="800" dirty="0">
              <a:latin typeface="Century Gothic"/>
              <a:ea typeface="Century Gothic"/>
              <a:cs typeface="Century Gothic"/>
              <a:sym typeface="Century Gothic"/>
            </a:endParaRPr>
          </a:p>
          <a:p>
            <a:pPr marL="342900" marR="0" lvl="0" indent="-342900" algn="l" rtl="0">
              <a:lnSpc>
                <a:spcPct val="100000"/>
              </a:lnSpc>
              <a:spcBef>
                <a:spcPts val="0"/>
              </a:spcBef>
              <a:spcAft>
                <a:spcPts val="0"/>
              </a:spcAft>
              <a:buClr>
                <a:schemeClr val="dk1"/>
              </a:buClr>
              <a:buSzPts val="3330"/>
              <a:buFont typeface="Arial" panose="020B0604020202020204" pitchFamily="34" charset="0"/>
              <a:buChar char="•"/>
            </a:pPr>
            <a:r>
              <a:rPr lang="en-US" dirty="0">
                <a:latin typeface="Century Gothic"/>
                <a:ea typeface="Century Gothic"/>
                <a:cs typeface="Century Gothic"/>
                <a:sym typeface="Century Gothic"/>
              </a:rPr>
              <a:t>Forming Evidence-Based Claims worksheet (adapted in collaboration with Odell Education; also see generic stand-alone document on EngageNY.org and odelleducation.com/resources) (one per student)</a:t>
            </a:r>
          </a:p>
          <a:p>
            <a:pPr marL="342900" marR="0" lvl="0" indent="-342900" algn="l" rtl="0">
              <a:lnSpc>
                <a:spcPct val="150000"/>
              </a:lnSpc>
              <a:spcBef>
                <a:spcPts val="0"/>
              </a:spcBef>
              <a:spcAft>
                <a:spcPts val="0"/>
              </a:spcAft>
              <a:buClr>
                <a:schemeClr val="dk1"/>
              </a:buClr>
              <a:buSzPts val="3330"/>
              <a:buFont typeface="Arial" panose="020B0604020202020204" pitchFamily="34" charset="0"/>
              <a:buChar char="•"/>
            </a:pPr>
            <a:r>
              <a:rPr lang="en-US" dirty="0">
                <a:latin typeface="Century Gothic"/>
                <a:ea typeface="Century Gothic"/>
                <a:cs typeface="Century Gothic"/>
                <a:sym typeface="Century Gothic"/>
              </a:rPr>
              <a:t>Document camera</a:t>
            </a:r>
          </a:p>
          <a:p>
            <a:pPr marL="342900" marR="0" lvl="0" indent="-342900" algn="l" rtl="0">
              <a:lnSpc>
                <a:spcPct val="150000"/>
              </a:lnSpc>
              <a:spcBef>
                <a:spcPts val="0"/>
              </a:spcBef>
              <a:spcAft>
                <a:spcPts val="0"/>
              </a:spcAft>
              <a:buClr>
                <a:schemeClr val="dk1"/>
              </a:buClr>
              <a:buSzPts val="3330"/>
              <a:buFont typeface="Arial" panose="020B0604020202020204" pitchFamily="34" charset="0"/>
              <a:buChar char="•"/>
            </a:pPr>
            <a:r>
              <a:rPr lang="en-US" b="1" dirty="0">
                <a:latin typeface="Century Gothic"/>
                <a:ea typeface="Century Gothic"/>
                <a:cs typeface="Century Gothic"/>
                <a:sym typeface="Century Gothic"/>
              </a:rPr>
              <a:t>Survival anchor chart </a:t>
            </a:r>
            <a:r>
              <a:rPr lang="en-US" dirty="0">
                <a:latin typeface="Century Gothic"/>
                <a:ea typeface="Century Gothic"/>
                <a:cs typeface="Century Gothic"/>
                <a:sym typeface="Century Gothic"/>
              </a:rPr>
              <a:t>(begun in Lesson 1)</a:t>
            </a:r>
          </a:p>
          <a:p>
            <a:pPr marL="342900" marR="0" lvl="0" indent="-342900" algn="l" rtl="0">
              <a:lnSpc>
                <a:spcPct val="150000"/>
              </a:lnSpc>
              <a:spcBef>
                <a:spcPts val="0"/>
              </a:spcBef>
              <a:spcAft>
                <a:spcPts val="0"/>
              </a:spcAft>
              <a:buClr>
                <a:schemeClr val="dk1"/>
              </a:buClr>
              <a:buSzPts val="3330"/>
              <a:buFont typeface="Arial" panose="020B0604020202020204" pitchFamily="34" charset="0"/>
              <a:buChar char="•"/>
            </a:pPr>
            <a:r>
              <a:rPr lang="en-US" dirty="0">
                <a:latin typeface="Century Gothic"/>
                <a:ea typeface="Century Gothic"/>
                <a:cs typeface="Century Gothic"/>
                <a:sym typeface="Century Gothic"/>
              </a:rPr>
              <a:t>Half-sheet of paper for exit ticket (one per student)</a:t>
            </a:r>
            <a:endParaRPr dirty="0">
              <a:latin typeface="Century Gothic"/>
              <a:ea typeface="Century Gothic"/>
              <a:cs typeface="Century Gothic"/>
              <a:sym typeface="Century Gothic"/>
            </a:endParaRPr>
          </a:p>
        </p:txBody>
      </p:sp>
      <p:sp>
        <p:nvSpPr>
          <p:cNvPr id="4" name="Google Shape;133;p25">
            <a:extLst>
              <a:ext uri="{FF2B5EF4-FFF2-40B4-BE49-F238E27FC236}">
                <a16:creationId xmlns:a16="http://schemas.microsoft.com/office/drawing/2014/main" id="{7CD2FA31-5E43-4F59-ACA5-8774C0DA338D}"/>
              </a:ext>
            </a:extLst>
          </p:cNvPr>
          <p:cNvSpPr txBox="1">
            <a:spLocks/>
          </p:cNvSpPr>
          <p:nvPr/>
        </p:nvSpPr>
        <p:spPr>
          <a:xfrm>
            <a:off x="509902"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lgn="l">
              <a:buSzPts val="4500"/>
            </a:pPr>
            <a:r>
              <a:rPr lang="en-US" sz="4200">
                <a:latin typeface="Century Gothic"/>
                <a:ea typeface="Century Gothic"/>
                <a:cs typeface="Century Gothic"/>
                <a:sym typeface="Century Gothic"/>
              </a:rPr>
              <a:t>Grade 7: Module 1: Unit 2: Lesson 10</a:t>
            </a:r>
          </a:p>
          <a:p>
            <a:pPr algn="l">
              <a:buSzPts val="1500"/>
              <a:buFont typeface="Arial"/>
              <a:buNone/>
            </a:pPr>
            <a:r>
              <a:rPr lang="en-US" sz="2100" b="1">
                <a:latin typeface="Century Gothic"/>
                <a:ea typeface="Century Gothic"/>
                <a:cs typeface="Century Gothic"/>
                <a:sym typeface="Century Gothic"/>
              </a:rPr>
              <a:t>Teacher slide, before teaching.</a:t>
            </a:r>
            <a:endParaRPr lang="en-US"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6"/>
        <p:cNvGrpSpPr/>
        <p:nvPr/>
      </p:nvGrpSpPr>
      <p:grpSpPr>
        <a:xfrm>
          <a:off x="0" y="0"/>
          <a:ext cx="0" cy="0"/>
          <a:chOff x="0" y="0"/>
          <a:chExt cx="0" cy="0"/>
        </a:xfrm>
      </p:grpSpPr>
      <p:sp>
        <p:nvSpPr>
          <p:cNvPr id="147" name="Google Shape;147;p27"/>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10</a:t>
            </a:r>
            <a:endParaRPr sz="5600" b="1"/>
          </a:p>
        </p:txBody>
      </p:sp>
      <p:pic>
        <p:nvPicPr>
          <p:cNvPr id="3" name="Picture 2">
            <a:extLst>
              <a:ext uri="{FF2B5EF4-FFF2-40B4-BE49-F238E27FC236}">
                <a16:creationId xmlns:a16="http://schemas.microsoft.com/office/drawing/2014/main" id="{7C0EBD76-7BB1-40A1-92C2-AA4DF980618B}"/>
              </a:ext>
            </a:extLst>
          </p:cNvPr>
          <p:cNvPicPr>
            <a:picLocks noChangeAspect="1"/>
          </p:cNvPicPr>
          <p:nvPr/>
        </p:nvPicPr>
        <p:blipFill>
          <a:blip r:embed="rId3"/>
          <a:stretch>
            <a:fillRect/>
          </a:stretch>
        </p:blipFill>
        <p:spPr>
          <a:xfrm>
            <a:off x="5081985" y="236390"/>
            <a:ext cx="2028030" cy="932074"/>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2"/>
        <p:cNvGrpSpPr/>
        <p:nvPr/>
      </p:nvGrpSpPr>
      <p:grpSpPr>
        <a:xfrm>
          <a:off x="0" y="0"/>
          <a:ext cx="0" cy="0"/>
          <a:chOff x="0" y="0"/>
          <a:chExt cx="0" cy="0"/>
        </a:xfrm>
      </p:grpSpPr>
      <p:sp>
        <p:nvSpPr>
          <p:cNvPr id="153" name="Google Shape;153;p2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54" name="Google Shape;154;p28"/>
          <p:cNvSpPr txBox="1">
            <a:spLocks noGrp="1"/>
          </p:cNvSpPr>
          <p:nvPr>
            <p:ph type="subTitle" idx="1"/>
          </p:nvPr>
        </p:nvSpPr>
        <p:spPr>
          <a:xfrm>
            <a:off x="551475" y="1722425"/>
            <a:ext cx="110535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1000"/>
              </a:spcBef>
              <a:spcAft>
                <a:spcPts val="0"/>
              </a:spcAft>
              <a:buNone/>
            </a:pPr>
            <a:r>
              <a:rPr lang="en-US">
                <a:latin typeface="Century Gothic"/>
                <a:ea typeface="Century Gothic"/>
                <a:cs typeface="Century Gothic"/>
                <a:sym typeface="Century Gothic"/>
              </a:rPr>
              <a:t>Today we are going to begin thinking about the literary analysis essay.  </a:t>
            </a:r>
            <a:endParaRPr>
              <a:latin typeface="Century Gothic"/>
              <a:ea typeface="Century Gothic"/>
              <a:cs typeface="Century Gothic"/>
              <a:sym typeface="Century Gothic"/>
            </a:endParaRPr>
          </a:p>
          <a:p>
            <a:pPr marL="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Here is what you’ll do today:</a:t>
            </a:r>
            <a:endParaRPr>
              <a:latin typeface="Century Gothic"/>
              <a:ea typeface="Century Gothic"/>
              <a:cs typeface="Century Gothic"/>
              <a:sym typeface="Century Gothic"/>
            </a:endParaRPr>
          </a:p>
          <a:p>
            <a:pPr marL="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45720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learning targets for this lesson</a:t>
            </a:r>
            <a:endParaRPr>
              <a:latin typeface="Century Gothic"/>
              <a:ea typeface="Century Gothic"/>
              <a:cs typeface="Century Gothic"/>
              <a:sym typeface="Century Gothic"/>
            </a:endParaRPr>
          </a:p>
          <a:p>
            <a:pPr marL="45720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Discuss the writing prompt</a:t>
            </a:r>
            <a:endParaRPr>
              <a:latin typeface="Century Gothic"/>
              <a:ea typeface="Century Gothic"/>
              <a:cs typeface="Century Gothic"/>
              <a:sym typeface="Century Gothic"/>
            </a:endParaRPr>
          </a:p>
          <a:p>
            <a:pPr marL="45720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Begin finding evidence for your essay</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b="1" i="0" u="none" strike="noStrike" cap="none">
              <a:solidFill>
                <a:schemeClr val="dk1"/>
              </a:solidFill>
              <a:latin typeface="Century Gothic"/>
              <a:ea typeface="Century Gothic"/>
              <a:cs typeface="Century Gothic"/>
              <a:sym typeface="Century Gothic"/>
            </a:endParaRPr>
          </a:p>
        </p:txBody>
      </p:sp>
      <p:pic>
        <p:nvPicPr>
          <p:cNvPr id="155" name="Google Shape;155;p28"/>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sp>
        <p:nvSpPr>
          <p:cNvPr id="161" name="Google Shape;161;p29"/>
          <p:cNvSpPr txBox="1">
            <a:spLocks noGrp="1"/>
          </p:cNvSpPr>
          <p:nvPr>
            <p:ph type="title" idx="4294967295"/>
          </p:nvPr>
        </p:nvSpPr>
        <p:spPr>
          <a:xfrm>
            <a:off x="468142"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62" name="Google Shape;162;p29"/>
          <p:cNvSpPr txBox="1">
            <a:spLocks noGrp="1"/>
          </p:cNvSpPr>
          <p:nvPr>
            <p:ph type="body" idx="4294967295"/>
          </p:nvPr>
        </p:nvSpPr>
        <p:spPr>
          <a:xfrm>
            <a:off x="468142"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 is:</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457200" lvl="1" indent="0">
              <a:lnSpc>
                <a:spcPct val="80000"/>
              </a:lnSpc>
              <a:spcBef>
                <a:spcPts val="1000"/>
              </a:spcBef>
              <a:buSzPts val="1100"/>
              <a:buNone/>
            </a:pPr>
            <a:r>
              <a:rPr lang="en-US" sz="2500" b="1" dirty="0">
                <a:latin typeface="Century Gothic"/>
                <a:ea typeface="Century Gothic"/>
                <a:cs typeface="Century Gothic"/>
                <a:sym typeface="Century Gothic"/>
              </a:rPr>
              <a:t>I can select pieces of textual evidence that show the factors that help Salva survive.</a:t>
            </a:r>
            <a:endParaRPr sz="2500" b="1" dirty="0">
              <a:latin typeface="Century Gothic"/>
              <a:ea typeface="Century Gothic"/>
              <a:cs typeface="Century Gothic"/>
              <a:sym typeface="Century Gothic"/>
            </a:endParaRPr>
          </a:p>
          <a:p>
            <a:pPr marL="0" lvl="0" indent="0" rtl="0">
              <a:lnSpc>
                <a:spcPct val="80000"/>
              </a:lnSpc>
              <a:spcBef>
                <a:spcPts val="10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0" lvl="0" indent="0" rtl="0">
              <a:lnSpc>
                <a:spcPct val="80000"/>
              </a:lnSpc>
              <a:spcBef>
                <a:spcPts val="1000"/>
              </a:spcBef>
              <a:spcAft>
                <a:spcPts val="0"/>
              </a:spcAft>
              <a:buClr>
                <a:schemeClr val="dk1"/>
              </a:buClr>
              <a:buSzPts val="1100"/>
              <a:buFont typeface="Arial"/>
              <a:buNone/>
            </a:pPr>
            <a:r>
              <a:rPr lang="en-US" sz="2400" dirty="0">
                <a:latin typeface="Century Gothic"/>
                <a:ea typeface="Century Gothic"/>
                <a:cs typeface="Century Gothic"/>
                <a:sym typeface="Century Gothic"/>
              </a:rPr>
              <a:t>Please copy the learning target onto the paper you picked up. Circle a key word in the target.</a:t>
            </a:r>
            <a:endParaRPr sz="2400" dirty="0">
              <a:latin typeface="Century Gothic"/>
              <a:ea typeface="Century Gothic"/>
              <a:cs typeface="Century Gothic"/>
              <a:sym typeface="Century Gothic"/>
            </a:endParaRPr>
          </a:p>
          <a:p>
            <a:pPr marL="0" lvl="0" indent="0" rtl="0">
              <a:lnSpc>
                <a:spcPct val="80000"/>
              </a:lnSpc>
              <a:spcBef>
                <a:spcPts val="10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63" name="Google Shape;163;p29"/>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3679C6A0-E5F5-4073-B80A-C914E854824A}"/>
              </a:ext>
            </a:extLst>
          </p:cNvPr>
          <p:cNvPicPr>
            <a:picLocks noChangeAspect="1"/>
          </p:cNvPicPr>
          <p:nvPr/>
        </p:nvPicPr>
        <p:blipFill>
          <a:blip r:embed="rId4"/>
          <a:stretch>
            <a:fillRect/>
          </a:stretch>
        </p:blipFill>
        <p:spPr>
          <a:xfrm>
            <a:off x="10942840" y="5893113"/>
            <a:ext cx="945550" cy="736237"/>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3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the essay prompt</a:t>
            </a:r>
            <a:endParaRPr sz="3400" i="0" u="none" strike="noStrike" cap="none" dirty="0">
              <a:solidFill>
                <a:schemeClr val="dk1"/>
              </a:solidFill>
              <a:latin typeface="Century Gothic"/>
              <a:ea typeface="Century Gothic"/>
              <a:cs typeface="Century Gothic"/>
              <a:sym typeface="Century Gothic"/>
            </a:endParaRPr>
          </a:p>
        </p:txBody>
      </p:sp>
      <p:pic>
        <p:nvPicPr>
          <p:cNvPr id="170" name="Google Shape;170;p3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1" name="Google Shape;171;p30"/>
          <p:cNvSpPr txBox="1"/>
          <p:nvPr/>
        </p:nvSpPr>
        <p:spPr>
          <a:xfrm>
            <a:off x="802525" y="1581675"/>
            <a:ext cx="10761300" cy="48690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Essay Prompt: Focusing Question: </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r>
              <a:rPr lang="en-US" sz="2400" b="1" dirty="0">
                <a:solidFill>
                  <a:schemeClr val="dk1"/>
                </a:solidFill>
                <a:latin typeface="Century Gothic"/>
                <a:ea typeface="Century Gothic"/>
                <a:cs typeface="Century Gothic"/>
                <a:sym typeface="Century Gothic"/>
              </a:rPr>
              <a:t>“How do individuals survive challenging environments in </a:t>
            </a:r>
            <a:r>
              <a:rPr lang="en-US" sz="2400" b="1" i="1" dirty="0">
                <a:solidFill>
                  <a:schemeClr val="dk1"/>
                </a:solidFill>
                <a:latin typeface="Century Gothic"/>
                <a:ea typeface="Century Gothic"/>
                <a:cs typeface="Century Gothic"/>
                <a:sym typeface="Century Gothic"/>
              </a:rPr>
              <a:t>A Long Walk to Water</a:t>
            </a:r>
            <a:r>
              <a:rPr lang="en-US" sz="2400" b="1" dirty="0">
                <a:solidFill>
                  <a:schemeClr val="dk1"/>
                </a:solidFill>
                <a:latin typeface="Century Gothic"/>
                <a:ea typeface="Century Gothic"/>
                <a:cs typeface="Century Gothic"/>
                <a:sym typeface="Century Gothic"/>
              </a:rPr>
              <a:t>?”</a:t>
            </a:r>
            <a:endParaRPr sz="24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After reading the novel and accounts of the experiences of the people of Southern Sudan during and after the Second Sudanese Civil War, write an essay that addresses the </a:t>
            </a:r>
            <a:r>
              <a:rPr lang="en-US" sz="2400" b="1" dirty="0">
                <a:solidFill>
                  <a:schemeClr val="dk1"/>
                </a:solidFill>
                <a:latin typeface="Century Gothic"/>
                <a:ea typeface="Century Gothic"/>
                <a:cs typeface="Century Gothic"/>
                <a:sym typeface="Century Gothic"/>
              </a:rPr>
              <a:t>theme of survival</a:t>
            </a:r>
            <a:r>
              <a:rPr lang="en-US" sz="2400" dirty="0">
                <a:solidFill>
                  <a:schemeClr val="dk1"/>
                </a:solidFill>
                <a:latin typeface="Century Gothic"/>
                <a:ea typeface="Century Gothic"/>
                <a:cs typeface="Century Gothic"/>
                <a:sym typeface="Century Gothic"/>
              </a:rPr>
              <a:t> by answering the question: </a:t>
            </a:r>
            <a:r>
              <a:rPr lang="en-US" sz="2400" b="1" dirty="0">
                <a:solidFill>
                  <a:schemeClr val="dk1"/>
                </a:solidFill>
                <a:latin typeface="Century Gothic"/>
                <a:ea typeface="Century Gothic"/>
                <a:cs typeface="Century Gothic"/>
                <a:sym typeface="Century Gothic"/>
              </a:rPr>
              <a:t>What factors made survival possible for Salva in </a:t>
            </a:r>
            <a:r>
              <a:rPr lang="en-US" sz="2400" b="1" i="1" dirty="0">
                <a:solidFill>
                  <a:schemeClr val="dk1"/>
                </a:solidFill>
                <a:latin typeface="Century Gothic"/>
                <a:ea typeface="Century Gothic"/>
                <a:cs typeface="Century Gothic"/>
                <a:sym typeface="Century Gothic"/>
              </a:rPr>
              <a:t>A Long Walk to Water</a:t>
            </a:r>
            <a:r>
              <a:rPr lang="en-US" sz="2400" b="1" dirty="0">
                <a:solidFill>
                  <a:schemeClr val="dk1"/>
                </a:solidFill>
                <a:latin typeface="Century Gothic"/>
                <a:ea typeface="Century Gothic"/>
                <a:cs typeface="Century Gothic"/>
                <a:sym typeface="Century Gothic"/>
              </a:rPr>
              <a:t>?</a:t>
            </a:r>
            <a:r>
              <a:rPr lang="en-US" sz="2400" dirty="0">
                <a:solidFill>
                  <a:schemeClr val="dk1"/>
                </a:solidFill>
                <a:latin typeface="Century Gothic"/>
                <a:ea typeface="Century Gothic"/>
                <a:cs typeface="Century Gothic"/>
                <a:sym typeface="Century Gothic"/>
              </a:rPr>
              <a:t> Support your discussion with evidence from the novel and be sure to explain your thinking about how this evidence relates to a factor in </a:t>
            </a:r>
            <a:r>
              <a:rPr lang="en-US" sz="2400" dirty="0" err="1">
                <a:solidFill>
                  <a:schemeClr val="dk1"/>
                </a:solidFill>
                <a:latin typeface="Century Gothic"/>
                <a:ea typeface="Century Gothic"/>
                <a:cs typeface="Century Gothic"/>
                <a:sym typeface="Century Gothic"/>
              </a:rPr>
              <a:t>Salva’s</a:t>
            </a:r>
            <a:r>
              <a:rPr lang="en-US" sz="2400" dirty="0">
                <a:solidFill>
                  <a:schemeClr val="dk1"/>
                </a:solidFill>
                <a:latin typeface="Century Gothic"/>
                <a:ea typeface="Century Gothic"/>
                <a:cs typeface="Century Gothic"/>
                <a:sym typeface="Century Gothic"/>
              </a:rPr>
              <a:t> survival.</a:t>
            </a:r>
            <a:endParaRPr sz="2400" dirty="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3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take the prompt apart</a:t>
            </a:r>
            <a:endParaRPr sz="3400" i="0" u="none" strike="noStrike" cap="none" dirty="0">
              <a:solidFill>
                <a:schemeClr val="dk1"/>
              </a:solidFill>
              <a:latin typeface="Century Gothic"/>
              <a:ea typeface="Century Gothic"/>
              <a:cs typeface="Century Gothic"/>
              <a:sym typeface="Century Gothic"/>
            </a:endParaRPr>
          </a:p>
        </p:txBody>
      </p:sp>
      <p:sp>
        <p:nvSpPr>
          <p:cNvPr id="178" name="Google Shape;178;p31"/>
          <p:cNvSpPr txBox="1">
            <a:spLocks noGrp="1"/>
          </p:cNvSpPr>
          <p:nvPr>
            <p:ph type="body" idx="1"/>
          </p:nvPr>
        </p:nvSpPr>
        <p:spPr>
          <a:xfrm>
            <a:off x="693225" y="1484725"/>
            <a:ext cx="11195100" cy="4879800"/>
          </a:xfrm>
          <a:prstGeom prst="rect">
            <a:avLst/>
          </a:prstGeom>
          <a:noFill/>
          <a:ln>
            <a:noFill/>
          </a:ln>
        </p:spPr>
        <p:txBody>
          <a:bodyPr spcFirstLastPara="1" wrap="square" lIns="91425" tIns="45700" rIns="91425" bIns="45700" anchor="t" anchorCtr="0">
            <a:noAutofit/>
          </a:bodyPr>
          <a:lstStyle/>
          <a:p>
            <a:pPr marL="0" lvl="0" indent="0">
              <a:spcBef>
                <a:spcPts val="1000"/>
              </a:spcBef>
              <a:spcAft>
                <a:spcPts val="0"/>
              </a:spcAft>
              <a:buNone/>
            </a:pPr>
            <a:r>
              <a:rPr lang="en-US" sz="2400" dirty="0">
                <a:latin typeface="Century Gothic"/>
                <a:ea typeface="Century Gothic"/>
                <a:cs typeface="Century Gothic"/>
                <a:sym typeface="Century Gothic"/>
              </a:rPr>
              <a:t>In order to write a good essay, it is very important to fully understand the prompt. </a:t>
            </a:r>
            <a:endParaRPr sz="700" dirty="0">
              <a:latin typeface="Arial"/>
              <a:ea typeface="Arial"/>
              <a:cs typeface="Arial"/>
              <a:sym typeface="Arial"/>
            </a:endParaRPr>
          </a:p>
          <a:p>
            <a:pPr marL="0" lvl="0" indent="0">
              <a:spcBef>
                <a:spcPts val="1000"/>
              </a:spcBef>
              <a:spcAft>
                <a:spcPts val="0"/>
              </a:spcAft>
              <a:buNone/>
            </a:pPr>
            <a:endParaRPr sz="700" b="1" dirty="0">
              <a:latin typeface="Arial"/>
              <a:ea typeface="Arial"/>
              <a:cs typeface="Arial"/>
              <a:sym typeface="Arial"/>
            </a:endParaRPr>
          </a:p>
          <a:p>
            <a:pPr marL="0" lvl="0" indent="0">
              <a:spcBef>
                <a:spcPts val="1000"/>
              </a:spcBef>
              <a:spcAft>
                <a:spcPts val="0"/>
              </a:spcAft>
              <a:buNone/>
            </a:pPr>
            <a:r>
              <a:rPr lang="en-US" sz="2400" b="1" dirty="0">
                <a:latin typeface="Century Gothic"/>
                <a:ea typeface="Century Gothic"/>
                <a:cs typeface="Century Gothic"/>
                <a:sym typeface="Century Gothic"/>
              </a:rPr>
              <a:t>Meet with your Discussion Appointment partner and follow these directions:</a:t>
            </a:r>
          </a:p>
          <a:p>
            <a:pPr marL="0" lvl="0" indent="0">
              <a:spcBef>
                <a:spcPts val="1000"/>
              </a:spcBef>
              <a:spcAft>
                <a:spcPts val="0"/>
              </a:spcAft>
              <a:buNone/>
            </a:pPr>
            <a:endParaRPr sz="2400" b="1"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1.    What does this prompt mean to you?</a:t>
            </a:r>
            <a:endParaRPr sz="2400" b="1"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2.    Write the prompt in your own words on your prompt sheet.</a:t>
            </a:r>
            <a:endParaRPr sz="2400" b="1"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3.    On the prompt sheet, list the things you will need to do in order to get  </a:t>
            </a:r>
            <a:endParaRPr sz="2400" b="1" dirty="0">
              <a:latin typeface="Century Gothic"/>
              <a:ea typeface="Century Gothic"/>
              <a:cs typeface="Century Gothic"/>
              <a:sym typeface="Century Gothic"/>
            </a:endParaRPr>
          </a:p>
          <a:p>
            <a:pPr marL="0" lvl="0" indent="0">
              <a:spcBef>
                <a:spcPts val="1000"/>
              </a:spcBef>
              <a:spcAft>
                <a:spcPts val="0"/>
              </a:spcAft>
              <a:buNone/>
            </a:pPr>
            <a:r>
              <a:rPr lang="en-US" sz="2400" b="1" dirty="0">
                <a:latin typeface="Century Gothic"/>
                <a:ea typeface="Century Gothic"/>
                <a:cs typeface="Century Gothic"/>
                <a:sym typeface="Century Gothic"/>
              </a:rPr>
              <a:t>       ready to write your essay.</a:t>
            </a:r>
            <a:endParaRPr sz="2400" b="1" dirty="0">
              <a:latin typeface="Century Gothic"/>
              <a:ea typeface="Century Gothic"/>
              <a:cs typeface="Century Gothic"/>
              <a:sym typeface="Century Gothic"/>
            </a:endParaRPr>
          </a:p>
          <a:p>
            <a:pPr marL="0" lvl="0" indent="0">
              <a:spcBef>
                <a:spcPts val="1000"/>
              </a:spcBef>
              <a:spcAft>
                <a:spcPts val="0"/>
              </a:spcAft>
              <a:buNone/>
            </a:pPr>
            <a:endParaRPr sz="2400" dirty="0">
              <a:latin typeface="Century Gothic"/>
              <a:ea typeface="Century Gothic"/>
              <a:cs typeface="Century Gothic"/>
              <a:sym typeface="Century Gothic"/>
            </a:endParaRPr>
          </a:p>
          <a:p>
            <a:pPr marL="0" lvl="0" indent="0">
              <a:spcBef>
                <a:spcPts val="1000"/>
              </a:spcBef>
              <a:spcAft>
                <a:spcPts val="0"/>
              </a:spcAft>
              <a:buNone/>
            </a:pPr>
            <a:endParaRPr sz="700" dirty="0">
              <a:latin typeface="Arial"/>
              <a:ea typeface="Arial"/>
              <a:cs typeface="Arial"/>
              <a:sym typeface="Arial"/>
            </a:endParaRPr>
          </a:p>
          <a:p>
            <a:pPr marL="0" lvl="0" indent="0">
              <a:spcBef>
                <a:spcPts val="1000"/>
              </a:spcBef>
              <a:spcAft>
                <a:spcPts val="0"/>
              </a:spcAft>
              <a:buNone/>
            </a:pPr>
            <a:endParaRPr sz="700" dirty="0">
              <a:latin typeface="Arial"/>
              <a:ea typeface="Arial"/>
              <a:cs typeface="Arial"/>
              <a:sym typeface="Arial"/>
            </a:endParaRPr>
          </a:p>
          <a:p>
            <a:pPr marL="0" lvl="0" indent="0">
              <a:spcBef>
                <a:spcPts val="1000"/>
              </a:spcBef>
              <a:spcAft>
                <a:spcPts val="0"/>
              </a:spcAft>
              <a:buNone/>
            </a:pPr>
            <a:endParaRPr sz="700" dirty="0">
              <a:latin typeface="Arial"/>
              <a:ea typeface="Arial"/>
              <a:cs typeface="Arial"/>
              <a:sym typeface="Arial"/>
            </a:endParaRPr>
          </a:p>
          <a:p>
            <a:pPr marL="0" lvl="0" indent="0">
              <a:spcBef>
                <a:spcPts val="1000"/>
              </a:spcBef>
              <a:spcAft>
                <a:spcPts val="0"/>
              </a:spcAft>
              <a:buNone/>
            </a:pPr>
            <a:endParaRPr sz="700" dirty="0">
              <a:latin typeface="Arial"/>
              <a:ea typeface="Arial"/>
              <a:cs typeface="Arial"/>
              <a:sym typeface="Arial"/>
            </a:endParaRPr>
          </a:p>
          <a:p>
            <a:pPr marL="0" lvl="0" indent="0">
              <a:spcBef>
                <a:spcPts val="1000"/>
              </a:spcBef>
              <a:spcAft>
                <a:spcPts val="0"/>
              </a:spcAft>
              <a:buNone/>
            </a:pPr>
            <a:endParaRPr sz="700" dirty="0">
              <a:latin typeface="Arial"/>
              <a:ea typeface="Arial"/>
              <a:cs typeface="Arial"/>
              <a:sym typeface="Arial"/>
            </a:endParaRPr>
          </a:p>
          <a:p>
            <a:pPr marL="0" lvl="0" indent="0">
              <a:spcBef>
                <a:spcPts val="1000"/>
              </a:spcBef>
              <a:spcAft>
                <a:spcPts val="0"/>
              </a:spcAft>
              <a:buClr>
                <a:schemeClr val="dk1"/>
              </a:buClr>
              <a:buSzPts val="1100"/>
              <a:buFont typeface="Arial"/>
              <a:buNone/>
            </a:pPr>
            <a:r>
              <a:rPr lang="en-US" sz="700" dirty="0">
                <a:latin typeface="Arial"/>
                <a:ea typeface="Arial"/>
                <a:cs typeface="Arial"/>
                <a:sym typeface="Arial"/>
              </a:rPr>
              <a:t> </a:t>
            </a:r>
            <a:endParaRPr sz="700" dirty="0">
              <a:latin typeface="Times New Roman"/>
              <a:ea typeface="Times New Roman"/>
              <a:cs typeface="Times New Roman"/>
              <a:sym typeface="Times New Roman"/>
            </a:endParaRPr>
          </a:p>
          <a:p>
            <a:pPr marL="0" lvl="0" indent="0" rtl="0">
              <a:spcBef>
                <a:spcPts val="1000"/>
              </a:spcBef>
              <a:spcAft>
                <a:spcPts val="0"/>
              </a:spcAft>
              <a:buNone/>
            </a:pPr>
            <a:r>
              <a:rPr lang="en-US" sz="700" dirty="0">
                <a:latin typeface="Times New Roman"/>
                <a:ea typeface="Times New Roman"/>
                <a:cs typeface="Times New Roman"/>
                <a:sym typeface="Times New Roman"/>
              </a:rPr>
              <a:t> </a:t>
            </a:r>
            <a:endParaRPr sz="700" dirty="0">
              <a:latin typeface="Times New Roman"/>
              <a:ea typeface="Times New Roman"/>
              <a:cs typeface="Times New Roman"/>
              <a:sym typeface="Times New Roman"/>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dirty="0">
              <a:latin typeface="Arial"/>
              <a:ea typeface="Arial"/>
              <a:cs typeface="Arial"/>
              <a:sym typeface="Arial"/>
            </a:endParaRPr>
          </a:p>
          <a:p>
            <a:pPr marL="0" lvl="0" indent="0" rtl="0">
              <a:spcBef>
                <a:spcPts val="1000"/>
              </a:spcBef>
              <a:spcAft>
                <a:spcPts val="0"/>
              </a:spcAft>
              <a:buNone/>
            </a:pPr>
            <a:endParaRPr sz="1100" b="1" dirty="0">
              <a:latin typeface="Arial"/>
              <a:ea typeface="Arial"/>
              <a:cs typeface="Arial"/>
              <a:sym typeface="Arial"/>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p:txBody>
      </p:sp>
      <p:pic>
        <p:nvPicPr>
          <p:cNvPr id="179" name="Google Shape;179;p31"/>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32"/>
          <p:cNvSpPr txBox="1">
            <a:spLocks noGrp="1"/>
          </p:cNvSpPr>
          <p:nvPr>
            <p:ph type="title"/>
          </p:nvPr>
        </p:nvSpPr>
        <p:spPr>
          <a:xfrm>
            <a:off x="453525" y="324487"/>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gather information</a:t>
            </a:r>
            <a:endParaRPr sz="3400" i="0" u="none" strike="noStrike" cap="none" dirty="0">
              <a:solidFill>
                <a:schemeClr val="dk1"/>
              </a:solidFill>
              <a:latin typeface="Century Gothic"/>
              <a:ea typeface="Century Gothic"/>
              <a:cs typeface="Century Gothic"/>
              <a:sym typeface="Century Gothic"/>
            </a:endParaRPr>
          </a:p>
        </p:txBody>
      </p:sp>
      <p:sp>
        <p:nvSpPr>
          <p:cNvPr id="186" name="Google Shape;186;p32"/>
          <p:cNvSpPr txBox="1">
            <a:spLocks noGrp="1"/>
          </p:cNvSpPr>
          <p:nvPr>
            <p:ph type="body" idx="1"/>
          </p:nvPr>
        </p:nvSpPr>
        <p:spPr>
          <a:xfrm>
            <a:off x="453525" y="1210387"/>
            <a:ext cx="11525100" cy="5550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b="1" dirty="0">
                <a:latin typeface="Century Gothic"/>
                <a:ea typeface="Century Gothic"/>
                <a:cs typeface="Century Gothic"/>
                <a:sym typeface="Century Gothic"/>
              </a:rPr>
              <a:t>            What claims do you want to make about what you read?</a:t>
            </a:r>
            <a:endParaRPr sz="700" b="1" dirty="0">
              <a:latin typeface="Century Gothic"/>
              <a:ea typeface="Century Gothic"/>
              <a:cs typeface="Century Gothic"/>
              <a:sym typeface="Century Gothic"/>
            </a:endParaRPr>
          </a:p>
        </p:txBody>
      </p:sp>
      <p:pic>
        <p:nvPicPr>
          <p:cNvPr id="187" name="Google Shape;187;p32"/>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188" name="Google Shape;188;p32"/>
          <p:cNvGraphicFramePr/>
          <p:nvPr>
            <p:extLst>
              <p:ext uri="{D42A27DB-BD31-4B8C-83A1-F6EECF244321}">
                <p14:modId xmlns:p14="http://schemas.microsoft.com/office/powerpoint/2010/main" val="3725558654"/>
              </p:ext>
            </p:extLst>
          </p:nvPr>
        </p:nvGraphicFramePr>
        <p:xfrm>
          <a:off x="453550" y="2022900"/>
          <a:ext cx="11194200" cy="586075"/>
        </p:xfrm>
        <a:graphic>
          <a:graphicData uri="http://schemas.openxmlformats.org/drawingml/2006/table">
            <a:tbl>
              <a:tblPr>
                <a:noFill/>
                <a:tableStyleId>{0E5B67DF-EC79-4487-A81D-772B6FA088B8}</a:tableStyleId>
              </a:tblPr>
              <a:tblGrid>
                <a:gridCol w="3731375">
                  <a:extLst>
                    <a:ext uri="{9D8B030D-6E8A-4147-A177-3AD203B41FA5}">
                      <a16:colId xmlns:a16="http://schemas.microsoft.com/office/drawing/2014/main" val="20000"/>
                    </a:ext>
                  </a:extLst>
                </a:gridCol>
                <a:gridCol w="7462825">
                  <a:extLst>
                    <a:ext uri="{9D8B030D-6E8A-4147-A177-3AD203B41FA5}">
                      <a16:colId xmlns:a16="http://schemas.microsoft.com/office/drawing/2014/main" val="20001"/>
                    </a:ext>
                  </a:extLst>
                </a:gridCol>
              </a:tblGrid>
              <a:tr h="586075">
                <a:tc>
                  <a:txBody>
                    <a:bodyPr/>
                    <a:lstStyle/>
                    <a:p>
                      <a:pPr marL="0" lvl="0" indent="0">
                        <a:spcBef>
                          <a:spcPts val="0"/>
                        </a:spcBef>
                        <a:spcAft>
                          <a:spcPts val="0"/>
                        </a:spcAft>
                        <a:buNone/>
                      </a:pPr>
                      <a:r>
                        <a:rPr lang="en-US" sz="1800" b="1" dirty="0">
                          <a:latin typeface="Century Gothic" panose="020B0502020202020204" pitchFamily="34" charset="0"/>
                        </a:rPr>
                        <a:t>FOCUSING QUESTION</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dirty="0">
                          <a:latin typeface="Century Gothic" panose="020B0502020202020204" pitchFamily="34" charset="0"/>
                        </a:rPr>
                        <a:t>What factors made survival possible in </a:t>
                      </a:r>
                      <a:r>
                        <a:rPr lang="en-US" sz="1800" b="1" i="1" dirty="0">
                          <a:latin typeface="Century Gothic" panose="020B0502020202020204" pitchFamily="34" charset="0"/>
                        </a:rPr>
                        <a:t>A Long Walk to Water</a:t>
                      </a:r>
                      <a:r>
                        <a:rPr lang="en-US" sz="1800" b="1" dirty="0">
                          <a:latin typeface="Century Gothic" panose="020B0502020202020204" pitchFamily="34" charset="0"/>
                        </a:rPr>
                        <a:t>?</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189" name="Google Shape;189;p32"/>
          <p:cNvGraphicFramePr/>
          <p:nvPr>
            <p:extLst>
              <p:ext uri="{D42A27DB-BD31-4B8C-83A1-F6EECF244321}">
                <p14:modId xmlns:p14="http://schemas.microsoft.com/office/powerpoint/2010/main" val="217845003"/>
              </p:ext>
            </p:extLst>
          </p:nvPr>
        </p:nvGraphicFramePr>
        <p:xfrm>
          <a:off x="453550" y="2608975"/>
          <a:ext cx="11194175" cy="2077625"/>
        </p:xfrm>
        <a:graphic>
          <a:graphicData uri="http://schemas.openxmlformats.org/drawingml/2006/table">
            <a:tbl>
              <a:tblPr>
                <a:noFill/>
                <a:tableStyleId>{0E5B67DF-EC79-4487-A81D-772B6FA088B8}</a:tableStyleId>
              </a:tblPr>
              <a:tblGrid>
                <a:gridCol w="3731375">
                  <a:extLst>
                    <a:ext uri="{9D8B030D-6E8A-4147-A177-3AD203B41FA5}">
                      <a16:colId xmlns:a16="http://schemas.microsoft.com/office/drawing/2014/main" val="20000"/>
                    </a:ext>
                  </a:extLst>
                </a:gridCol>
                <a:gridCol w="3731400">
                  <a:extLst>
                    <a:ext uri="{9D8B030D-6E8A-4147-A177-3AD203B41FA5}">
                      <a16:colId xmlns:a16="http://schemas.microsoft.com/office/drawing/2014/main" val="20001"/>
                    </a:ext>
                  </a:extLst>
                </a:gridCol>
                <a:gridCol w="3731400">
                  <a:extLst>
                    <a:ext uri="{9D8B030D-6E8A-4147-A177-3AD203B41FA5}">
                      <a16:colId xmlns:a16="http://schemas.microsoft.com/office/drawing/2014/main" val="20002"/>
                    </a:ext>
                  </a:extLst>
                </a:gridCol>
              </a:tblGrid>
              <a:tr h="691800">
                <a:tc>
                  <a:txBody>
                    <a:bodyPr/>
                    <a:lstStyle/>
                    <a:p>
                      <a:pPr marL="0" lvl="0" indent="0">
                        <a:spcBef>
                          <a:spcPts val="0"/>
                        </a:spcBef>
                        <a:spcAft>
                          <a:spcPts val="0"/>
                        </a:spcAft>
                        <a:buNone/>
                      </a:pPr>
                      <a:r>
                        <a:rPr lang="en-US" sz="1800" b="1" dirty="0">
                          <a:latin typeface="Century Gothic" panose="020B0502020202020204" pitchFamily="34" charset="0"/>
                        </a:rPr>
                        <a:t>DETAIL FROM THE NOVEL</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dirty="0">
                          <a:latin typeface="Century Gothic" panose="020B0502020202020204" pitchFamily="34" charset="0"/>
                        </a:rPr>
                        <a:t>DETAIL FROM THE NOVEL</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a:latin typeface="Century Gothic" panose="020B0502020202020204" pitchFamily="34" charset="0"/>
                        </a:rPr>
                        <a:t>DETAIL FROM THE NOVEL</a:t>
                      </a:r>
                      <a:endParaRPr sz="1800" b="1">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1385825">
                <a:tc>
                  <a:txBody>
                    <a:bodyPr/>
                    <a:lstStyle/>
                    <a:p>
                      <a:pPr marL="0" lvl="0" indent="0">
                        <a:spcBef>
                          <a:spcPts val="0"/>
                        </a:spcBef>
                        <a:spcAft>
                          <a:spcPts val="0"/>
                        </a:spcAft>
                        <a:buNone/>
                      </a:pPr>
                      <a:endParaRPr>
                        <a:latin typeface="Century Gothic" panose="020B0502020202020204" pitchFamily="34" charset="0"/>
                      </a:endParaRPr>
                    </a:p>
                    <a:p>
                      <a:pPr marL="0" lvl="0" indent="0">
                        <a:spcBef>
                          <a:spcPts val="0"/>
                        </a:spcBef>
                        <a:spcAft>
                          <a:spcPts val="0"/>
                        </a:spcAft>
                        <a:buNone/>
                      </a:pPr>
                      <a:endParaRPr>
                        <a:latin typeface="Century Gothic" panose="020B0502020202020204" pitchFamily="34" charset="0"/>
                      </a:endParaRPr>
                    </a:p>
                    <a:p>
                      <a:pPr marL="0" lvl="0" indent="0">
                        <a:spcBef>
                          <a:spcPts val="0"/>
                        </a:spcBef>
                        <a:spcAft>
                          <a:spcPts val="0"/>
                        </a:spcAft>
                        <a:buNone/>
                      </a:pPr>
                      <a:endParaRPr>
                        <a:latin typeface="Century Gothic" panose="020B0502020202020204" pitchFamily="34" charset="0"/>
                      </a:endParaRPr>
                    </a:p>
                    <a:p>
                      <a:pPr marL="0" lvl="0" indent="0">
                        <a:spcBef>
                          <a:spcPts val="0"/>
                        </a:spcBef>
                        <a:spcAft>
                          <a:spcPts val="0"/>
                        </a:spcAft>
                        <a:buNone/>
                      </a:pPr>
                      <a:endParaRPr>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190" name="Google Shape;190;p32"/>
          <p:cNvGraphicFramePr/>
          <p:nvPr>
            <p:extLst>
              <p:ext uri="{D42A27DB-BD31-4B8C-83A1-F6EECF244321}">
                <p14:modId xmlns:p14="http://schemas.microsoft.com/office/powerpoint/2010/main" val="3377657083"/>
              </p:ext>
            </p:extLst>
          </p:nvPr>
        </p:nvGraphicFramePr>
        <p:xfrm>
          <a:off x="453525" y="4045700"/>
          <a:ext cx="11194200" cy="1338775"/>
        </p:xfrm>
        <a:graphic>
          <a:graphicData uri="http://schemas.openxmlformats.org/drawingml/2006/table">
            <a:tbl>
              <a:tblPr>
                <a:noFill/>
                <a:tableStyleId>{0E5B67DF-EC79-4487-A81D-772B6FA088B8}</a:tableStyleId>
              </a:tblPr>
              <a:tblGrid>
                <a:gridCol w="3731400">
                  <a:extLst>
                    <a:ext uri="{9D8B030D-6E8A-4147-A177-3AD203B41FA5}">
                      <a16:colId xmlns:a16="http://schemas.microsoft.com/office/drawing/2014/main" val="20000"/>
                    </a:ext>
                  </a:extLst>
                </a:gridCol>
                <a:gridCol w="3731400">
                  <a:extLst>
                    <a:ext uri="{9D8B030D-6E8A-4147-A177-3AD203B41FA5}">
                      <a16:colId xmlns:a16="http://schemas.microsoft.com/office/drawing/2014/main" val="20001"/>
                    </a:ext>
                  </a:extLst>
                </a:gridCol>
                <a:gridCol w="3731400">
                  <a:extLst>
                    <a:ext uri="{9D8B030D-6E8A-4147-A177-3AD203B41FA5}">
                      <a16:colId xmlns:a16="http://schemas.microsoft.com/office/drawing/2014/main" val="20002"/>
                    </a:ext>
                  </a:extLst>
                </a:gridCol>
              </a:tblGrid>
              <a:tr h="640900">
                <a:tc>
                  <a:txBody>
                    <a:bodyPr/>
                    <a:lstStyle/>
                    <a:p>
                      <a:pPr marL="0" lvl="0" indent="0">
                        <a:spcBef>
                          <a:spcPts val="0"/>
                        </a:spcBef>
                        <a:spcAft>
                          <a:spcPts val="0"/>
                        </a:spcAft>
                        <a:buNone/>
                      </a:pPr>
                      <a:r>
                        <a:rPr lang="en-US" sz="1800" b="1" dirty="0">
                          <a:latin typeface="Century Gothic" panose="020B0502020202020204" pitchFamily="34" charset="0"/>
                        </a:rPr>
                        <a:t>MY THINKING ABOUT THIS DETAIL</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dirty="0">
                          <a:latin typeface="Century Gothic" panose="020B0502020202020204" pitchFamily="34" charset="0"/>
                        </a:rPr>
                        <a:t>MY THINKING ABOUT THIS DETAIL</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r>
                        <a:rPr lang="en-US" sz="1800" b="1" dirty="0">
                          <a:latin typeface="Century Gothic" panose="020B0502020202020204" pitchFamily="34" charset="0"/>
                        </a:rPr>
                        <a:t>MY THINKING ABOUT THIS DETAIL</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697875">
                <a:tc>
                  <a:txBody>
                    <a:bodyPr/>
                    <a:lstStyle/>
                    <a:p>
                      <a:pPr marL="0" lvl="0" indent="0">
                        <a:spcBef>
                          <a:spcPts val="0"/>
                        </a:spcBef>
                        <a:spcAft>
                          <a:spcPts val="0"/>
                        </a:spcAft>
                        <a:buNone/>
                      </a:pP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tc>
                  <a:txBody>
                    <a:bodyPr/>
                    <a:lstStyle/>
                    <a:p>
                      <a:pPr marL="0" lvl="0" indent="0">
                        <a:spcBef>
                          <a:spcPts val="0"/>
                        </a:spcBef>
                        <a:spcAft>
                          <a:spcPts val="0"/>
                        </a:spcAft>
                        <a:buNone/>
                      </a:pP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graphicFrame>
        <p:nvGraphicFramePr>
          <p:cNvPr id="191" name="Google Shape;191;p32"/>
          <p:cNvGraphicFramePr/>
          <p:nvPr>
            <p:extLst>
              <p:ext uri="{D42A27DB-BD31-4B8C-83A1-F6EECF244321}">
                <p14:modId xmlns:p14="http://schemas.microsoft.com/office/powerpoint/2010/main" val="2535184278"/>
              </p:ext>
            </p:extLst>
          </p:nvPr>
        </p:nvGraphicFramePr>
        <p:xfrm>
          <a:off x="453525" y="5478875"/>
          <a:ext cx="11194200" cy="611100"/>
        </p:xfrm>
        <a:graphic>
          <a:graphicData uri="http://schemas.openxmlformats.org/drawingml/2006/table">
            <a:tbl>
              <a:tblPr>
                <a:noFill/>
                <a:tableStyleId>{0E5B67DF-EC79-4487-A81D-772B6FA088B8}</a:tableStyleId>
              </a:tblPr>
              <a:tblGrid>
                <a:gridCol w="3731400">
                  <a:extLst>
                    <a:ext uri="{9D8B030D-6E8A-4147-A177-3AD203B41FA5}">
                      <a16:colId xmlns:a16="http://schemas.microsoft.com/office/drawing/2014/main" val="20000"/>
                    </a:ext>
                  </a:extLst>
                </a:gridCol>
                <a:gridCol w="7462800">
                  <a:extLst>
                    <a:ext uri="{9D8B030D-6E8A-4147-A177-3AD203B41FA5}">
                      <a16:colId xmlns:a16="http://schemas.microsoft.com/office/drawing/2014/main" val="20001"/>
                    </a:ext>
                  </a:extLst>
                </a:gridCol>
              </a:tblGrid>
              <a:tr h="611100">
                <a:tc>
                  <a:txBody>
                    <a:bodyPr/>
                    <a:lstStyle/>
                    <a:p>
                      <a:pPr marL="0" lvl="0" indent="0">
                        <a:spcBef>
                          <a:spcPts val="0"/>
                        </a:spcBef>
                        <a:spcAft>
                          <a:spcPts val="0"/>
                        </a:spcAft>
                        <a:buNone/>
                      </a:pPr>
                      <a:r>
                        <a:rPr lang="en-US" sz="1800" b="1" dirty="0">
                          <a:latin typeface="Century Gothic" panose="020B0502020202020204" pitchFamily="34" charset="0"/>
                        </a:rPr>
                        <a:t>HOW I CONNECT THESE DETAILS</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graphicFrame>
        <p:nvGraphicFramePr>
          <p:cNvPr id="192" name="Google Shape;192;p32"/>
          <p:cNvGraphicFramePr/>
          <p:nvPr>
            <p:extLst>
              <p:ext uri="{D42A27DB-BD31-4B8C-83A1-F6EECF244321}">
                <p14:modId xmlns:p14="http://schemas.microsoft.com/office/powerpoint/2010/main" val="1571884050"/>
              </p:ext>
            </p:extLst>
          </p:nvPr>
        </p:nvGraphicFramePr>
        <p:xfrm>
          <a:off x="453550" y="6214175"/>
          <a:ext cx="11194200" cy="563675"/>
        </p:xfrm>
        <a:graphic>
          <a:graphicData uri="http://schemas.openxmlformats.org/drawingml/2006/table">
            <a:tbl>
              <a:tblPr>
                <a:noFill/>
                <a:tableStyleId>{0E5B67DF-EC79-4487-A81D-772B6FA088B8}</a:tableStyleId>
              </a:tblPr>
              <a:tblGrid>
                <a:gridCol w="3731375">
                  <a:extLst>
                    <a:ext uri="{9D8B030D-6E8A-4147-A177-3AD203B41FA5}">
                      <a16:colId xmlns:a16="http://schemas.microsoft.com/office/drawing/2014/main" val="20000"/>
                    </a:ext>
                  </a:extLst>
                </a:gridCol>
                <a:gridCol w="7462825">
                  <a:extLst>
                    <a:ext uri="{9D8B030D-6E8A-4147-A177-3AD203B41FA5}">
                      <a16:colId xmlns:a16="http://schemas.microsoft.com/office/drawing/2014/main" val="20001"/>
                    </a:ext>
                  </a:extLst>
                </a:gridCol>
              </a:tblGrid>
              <a:tr h="563675">
                <a:tc>
                  <a:txBody>
                    <a:bodyPr/>
                    <a:lstStyle/>
                    <a:p>
                      <a:pPr marL="0" lvl="0" indent="0">
                        <a:spcBef>
                          <a:spcPts val="0"/>
                        </a:spcBef>
                        <a:spcAft>
                          <a:spcPts val="0"/>
                        </a:spcAft>
                        <a:buNone/>
                      </a:pPr>
                      <a:r>
                        <a:rPr lang="en-US" sz="1800" b="1" dirty="0">
                          <a:latin typeface="Century Gothic" panose="020B0502020202020204" pitchFamily="34" charset="0"/>
                        </a:rPr>
                        <a:t>CLAIM</a:t>
                      </a:r>
                      <a:endParaRPr sz="1800" b="1" dirty="0">
                        <a:latin typeface="Century Gothic" panose="020B0502020202020204" pitchFamily="34" charset="0"/>
                      </a:endParaRPr>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solidFill>
                      <a:srgbClr val="D9D9D9"/>
                    </a:solidFill>
                  </a:tcPr>
                </a:tc>
                <a:tc>
                  <a:txBody>
                    <a:bodyPr/>
                    <a:lstStyle/>
                    <a:p>
                      <a:pPr marL="0" lvl="0" indent="0">
                        <a:spcBef>
                          <a:spcPts val="0"/>
                        </a:spcBef>
                        <a:spcAft>
                          <a:spcPts val="0"/>
                        </a:spcAft>
                        <a:buNone/>
                      </a:pPr>
                      <a:endParaRPr dirty="0"/>
                    </a:p>
                  </a:txBody>
                  <a:tcPr marL="91425" marR="91425" marT="91425" marB="91425">
                    <a:lnL w="9525" cap="flat" cmpd="sng">
                      <a:solidFill>
                        <a:srgbClr val="000000"/>
                      </a:solidFill>
                      <a:prstDash val="solid"/>
                      <a:round/>
                      <a:headEnd type="none" w="sm" len="sm"/>
                      <a:tailEnd type="none" w="sm" len="sm"/>
                    </a:lnL>
                    <a:lnR w="9525" cap="flat" cmpd="sng">
                      <a:solidFill>
                        <a:srgbClr val="000000"/>
                      </a:solidFill>
                      <a:prstDash val="solid"/>
                      <a:round/>
                      <a:headEnd type="none" w="sm" len="sm"/>
                      <a:tailEnd type="none" w="sm" len="sm"/>
                    </a:lnR>
                    <a:lnT w="9525" cap="flat" cmpd="sng">
                      <a:solidFill>
                        <a:srgbClr val="000000"/>
                      </a:solidFill>
                      <a:prstDash val="solid"/>
                      <a:round/>
                      <a:headEnd type="none" w="sm" len="sm"/>
                      <a:tailEnd type="none" w="sm" len="sm"/>
                    </a:lnT>
                    <a:lnB w="9525" cap="flat" cmpd="sng">
                      <a:solidFill>
                        <a:srgbClr val="000000"/>
                      </a:solidFill>
                      <a:prstDash val="solid"/>
                      <a:round/>
                      <a:headEnd type="none" w="sm" len="sm"/>
                      <a:tailEnd type="none" w="sm" len="sm"/>
                    </a:lnB>
                  </a:tcPr>
                </a:tc>
                <a:extLst>
                  <a:ext uri="{0D108BD9-81ED-4DB2-BD59-A6C34878D82A}">
                    <a16:rowId xmlns:a16="http://schemas.microsoft.com/office/drawing/2014/main" val="10000"/>
                  </a:ext>
                </a:extLst>
              </a:tr>
            </a:tbl>
          </a:graphicData>
        </a:graphic>
      </p:graphicFrame>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try it</a:t>
            </a:r>
            <a:endParaRPr sz="3400" i="0" u="none" strike="noStrike" cap="none" dirty="0">
              <a:solidFill>
                <a:schemeClr val="dk1"/>
              </a:solidFill>
              <a:latin typeface="Century Gothic"/>
              <a:ea typeface="Century Gothic"/>
              <a:cs typeface="Century Gothic"/>
              <a:sym typeface="Century Gothic"/>
            </a:endParaRPr>
          </a:p>
        </p:txBody>
      </p:sp>
      <p:sp>
        <p:nvSpPr>
          <p:cNvPr id="199" name="Google Shape;199;p33"/>
          <p:cNvSpPr txBox="1">
            <a:spLocks noGrp="1"/>
          </p:cNvSpPr>
          <p:nvPr>
            <p:ph type="body" idx="1"/>
          </p:nvPr>
        </p:nvSpPr>
        <p:spPr>
          <a:xfrm>
            <a:off x="693225" y="2067951"/>
            <a:ext cx="11195100" cy="4382374"/>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Now that you know how to find good details to support the prompt, go ahead and fill in your organizer with the details and quotes that you think would be good to show how Salva survived in </a:t>
            </a:r>
            <a:r>
              <a:rPr lang="en-US" sz="2400" i="1" dirty="0">
                <a:latin typeface="Century Gothic"/>
                <a:ea typeface="Century Gothic"/>
                <a:cs typeface="Century Gothic"/>
                <a:sym typeface="Century Gothic"/>
              </a:rPr>
              <a:t>A Long Walk to Water</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b="1" dirty="0">
                <a:latin typeface="Century Gothic"/>
                <a:ea typeface="Century Gothic"/>
                <a:cs typeface="Century Gothic"/>
                <a:sym typeface="Century Gothic"/>
              </a:rPr>
              <a:t>Reminders:</a:t>
            </a:r>
            <a:endParaRPr sz="2400" b="1"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Use your </a:t>
            </a:r>
            <a:r>
              <a:rPr lang="en-US" sz="2400" b="1" dirty="0">
                <a:latin typeface="Century Gothic"/>
                <a:ea typeface="Century Gothic"/>
                <a:cs typeface="Century Gothic"/>
                <a:sym typeface="Century Gothic"/>
              </a:rPr>
              <a:t>Survival Anchor Chart</a:t>
            </a:r>
            <a:endParaRPr sz="2400" b="1"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Use your </a:t>
            </a:r>
            <a:r>
              <a:rPr lang="en-US" sz="2400" b="1" dirty="0">
                <a:latin typeface="Century Gothic"/>
                <a:ea typeface="Century Gothic"/>
                <a:cs typeface="Century Gothic"/>
                <a:sym typeface="Century Gothic"/>
              </a:rPr>
              <a:t>Reader Notes</a:t>
            </a:r>
            <a:endParaRPr sz="2400" b="1"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Use your </a:t>
            </a:r>
            <a:r>
              <a:rPr lang="en-US" sz="2400" b="1" dirty="0">
                <a:latin typeface="Century Gothic"/>
                <a:ea typeface="Century Gothic"/>
                <a:cs typeface="Century Gothic"/>
                <a:sym typeface="Century Gothic"/>
              </a:rPr>
              <a:t>Gathering Textual Evidence Graphic Organizer</a:t>
            </a:r>
            <a:endParaRPr sz="2400" b="1"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Use quotes to support your examples (</a:t>
            </a:r>
            <a:r>
              <a:rPr lang="en-US" sz="2400" b="1" dirty="0">
                <a:latin typeface="Century Gothic"/>
                <a:ea typeface="Century Gothic"/>
                <a:cs typeface="Century Gothic"/>
                <a:sym typeface="Century Gothic"/>
              </a:rPr>
              <a:t>Don’t forget page numbers!)</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100" dirty="0">
              <a:latin typeface="Arial"/>
              <a:ea typeface="Arial"/>
              <a:cs typeface="Arial"/>
              <a:sym typeface="Arial"/>
            </a:endParaRPr>
          </a:p>
          <a:p>
            <a:pPr marL="0" marR="0" lvl="0" indent="0" algn="l" rtl="0">
              <a:lnSpc>
                <a:spcPct val="90000"/>
              </a:lnSpc>
              <a:spcBef>
                <a:spcPts val="1000"/>
              </a:spcBef>
              <a:spcAft>
                <a:spcPts val="0"/>
              </a:spcAft>
              <a:buNone/>
            </a:pPr>
            <a:endParaRPr sz="1100" dirty="0">
              <a:latin typeface="Arial"/>
              <a:ea typeface="Arial"/>
              <a:cs typeface="Arial"/>
              <a:sym typeface="Arial"/>
            </a:endParaRPr>
          </a:p>
          <a:p>
            <a:pPr marL="0" marR="0" lvl="0" indent="0" algn="l" rtl="0">
              <a:lnSpc>
                <a:spcPct val="90000"/>
              </a:lnSpc>
              <a:spcBef>
                <a:spcPts val="1000"/>
              </a:spcBef>
              <a:spcAft>
                <a:spcPts val="0"/>
              </a:spcAft>
              <a:buNone/>
            </a:pPr>
            <a:endParaRPr sz="1100" dirty="0">
              <a:latin typeface="Arial"/>
              <a:ea typeface="Arial"/>
              <a:cs typeface="Arial"/>
              <a:sym typeface="Arial"/>
            </a:endParaRPr>
          </a:p>
          <a:p>
            <a:pPr marL="0" marR="0" lvl="0" indent="0" algn="l" rtl="0">
              <a:lnSpc>
                <a:spcPct val="90000"/>
              </a:lnSpc>
              <a:spcBef>
                <a:spcPts val="1000"/>
              </a:spcBef>
              <a:spcAft>
                <a:spcPts val="0"/>
              </a:spcAft>
              <a:buClr>
                <a:schemeClr val="dk1"/>
              </a:buClr>
              <a:buSzPts val="1100"/>
              <a:buFont typeface="Arial"/>
              <a:buNone/>
            </a:pPr>
            <a:endParaRPr sz="1100" dirty="0">
              <a:latin typeface="Arial"/>
              <a:ea typeface="Arial"/>
              <a:cs typeface="Arial"/>
              <a:sym typeface="Arial"/>
            </a:endParaRPr>
          </a:p>
          <a:p>
            <a:pPr marL="0" marR="0" lvl="0" indent="0" algn="l" rtl="0">
              <a:lnSpc>
                <a:spcPct val="90000"/>
              </a:lnSpc>
              <a:spcBef>
                <a:spcPts val="1000"/>
              </a:spcBef>
              <a:spcAft>
                <a:spcPts val="0"/>
              </a:spcAft>
              <a:buNone/>
            </a:pPr>
            <a:endParaRPr sz="2400" dirty="0">
              <a:latin typeface="Century Gothic"/>
              <a:ea typeface="Century Gothic"/>
              <a:cs typeface="Century Gothic"/>
              <a:sym typeface="Century Gothic"/>
            </a:endParaRPr>
          </a:p>
        </p:txBody>
      </p:sp>
      <p:pic>
        <p:nvPicPr>
          <p:cNvPr id="200" name="Google Shape;200;p33"/>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489D5CD-7854-4591-93E6-B249EE41BAD9}">
  <ds:schemaRef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purl.org/dc/elements/1.1/"/>
    <ds:schemaRef ds:uri="a1502afc-75e6-4a80-976c-76583f90c737"/>
    <ds:schemaRef ds:uri="http://www.w3.org/XML/1998/namespace"/>
  </ds:schemaRefs>
</ds:datastoreItem>
</file>

<file path=customXml/itemProps2.xml><?xml version="1.0" encoding="utf-8"?>
<ds:datastoreItem xmlns:ds="http://schemas.openxmlformats.org/officeDocument/2006/customXml" ds:itemID="{8CD40BF6-26C5-4609-92BB-EC9210A05072}"/>
</file>

<file path=customXml/itemProps3.xml><?xml version="1.0" encoding="utf-8"?>
<ds:datastoreItem xmlns:ds="http://schemas.openxmlformats.org/officeDocument/2006/customXml" ds:itemID="{56E971F5-052C-49E3-98ED-C548ED89B2FC}">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64</TotalTime>
  <Words>3920</Words>
  <Application>Microsoft Office PowerPoint</Application>
  <PresentationFormat>Widescreen</PresentationFormat>
  <Paragraphs>375</Paragraphs>
  <Slides>18</Slides>
  <Notes>17</Notes>
  <HiddenSlides>0</HiddenSlides>
  <MMClips>0</MMClips>
  <ScaleCrop>false</ScaleCrop>
  <HeadingPairs>
    <vt:vector size="4" baseType="variant">
      <vt:variant>
        <vt:lpstr>Theme</vt:lpstr>
      </vt:variant>
      <vt:variant>
        <vt:i4>2</vt:i4>
      </vt:variant>
      <vt:variant>
        <vt:lpstr>Slide Titles</vt:lpstr>
      </vt:variant>
      <vt:variant>
        <vt:i4>18</vt:i4>
      </vt:variant>
    </vt:vector>
  </HeadingPairs>
  <TitlesOfParts>
    <vt:vector size="20" baseType="lpstr">
      <vt:lpstr>Office Theme</vt:lpstr>
      <vt:lpstr>Simple Light</vt:lpstr>
      <vt:lpstr>Grade 7: Module 1: Unit 2: Lesson 10 Teacher slide, before teaching.</vt:lpstr>
      <vt:lpstr>PowerPoint Presentation</vt:lpstr>
      <vt:lpstr>Grade 7: Module 1:  Unit 2: Lesson 10</vt:lpstr>
      <vt:lpstr>Hello, Students!</vt:lpstr>
      <vt:lpstr>Let’s look at our learning targets</vt:lpstr>
      <vt:lpstr>Let’s look at the essay prompt</vt:lpstr>
      <vt:lpstr>Let’s take the prompt apart</vt:lpstr>
      <vt:lpstr>Let’s gather information</vt:lpstr>
      <vt:lpstr>Let’s try it</vt:lpstr>
      <vt:lpstr>Exit Ticket</vt:lpstr>
      <vt:lpstr>Homework: Finish Graphic Organizer</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10 Teacher slide, before teaching.</dc:title>
  <dc:creator>tfiller</dc:creator>
  <cp:lastModifiedBy>Natalie Ivey</cp:lastModifiedBy>
  <cp:revision>13</cp:revision>
  <dcterms:modified xsi:type="dcterms:W3CDTF">2019-03-26T00:35:44Z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