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1597E23-443D-4182-9879-356AA1C133D2}">
  <a:tblStyle styleId="{D1597E23-443D-4182-9879-356AA1C133D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1947" autoAdjust="0"/>
  </p:normalViewPr>
  <p:slideViewPr>
    <p:cSldViewPr snapToGrid="0">
      <p:cViewPr varScale="1">
        <p:scale>
          <a:sx n="70" d="100"/>
          <a:sy n="70" d="100"/>
        </p:scale>
        <p:origin x="1814" y="2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4073469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the Grade 1 curriculum, cycle assessments were administered each cycle.  In Grade 2, assessments will take more time.  Therefore, assessments are not administered every  cycle.  For every  cycle without an assessment in Module 1, a review game is introduced. These learning activities are intended to be fun and engaging for students.  Review games in Module 2 will be a combination of games from Module 1 and more new games to review skills will be introduced. In Modules 3 and 4, any of the previously taught review games may be selected.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introduces the instructional practice Word Workout: Identify and Match. In this review activity, students will apply their knowledge of open and closed syllables to identify syllable types and decode multisyllabic words.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will work in the familiar Syllable Sleuth instructional practice in the lesson opening, focusing on decoding two-syllable words using all the syllable types (vowel spelling patterns) and spelling patterns accumulated thus far. This included closed (CVC), open (CV), magic “e” (CVCe), r-controlled, and vowel teams. Students will examine written words to identify the syllable types and use that information to decode the words.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Take note that two  of the words in the Syllable Sleuth word list are nonsense words, so students will be pushed to decode the word instead of relying on what could be familiar words.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15884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2f512f3f5_0_1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2f512f3f5_0_1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remind students that when working with suffixes to divide the word between the base word and the suffix (painter = paint-er)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“baygain” and “ronday”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“baygain and “ronday” are nonsense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below each one. (vowels are bolded on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for the consonants between the vowels.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Divide the word into syllables.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vowel teams, consider prompting them to add an additional annotation of connecting the dots with a line, showing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challenged by words with the magic “e” syllable type, consider prompting them to draw an arrow from below the magic “e” back to the vowel it gives it voice to.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sharing a sentence as any word may be unfamiliar, 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Gateway: A gateway is a thing.  A gateway can be just what it sounds like: an opening that may be opened or closed by a gate. The castle gateway is guarded by soldiers.  A gateway can also mean something  that lets people into something else.  Education is the gateway to success.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Painter: a painter is a person that paints.  A painter can paint beautiful paintings.  A painter can also be someone that paints walls and houses for a living.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Complain: to complain is to say something is wrong or that something makes you unhappy.  Sometimes I complain about being too hot.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Maintain: to maintain something means to take care of it and keep it in good condition. It can cost money to maintain a car.  </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3973634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finger-tapping. Feeling each “beat” in this way supports syllabication. This will be done again while reciting the poem.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6152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the transition song we just sang. Today we are going to use what we know about about syllable types to read two-syllable words.”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0197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in this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Identify and Match is a new instructional practice, so explicit modeling and support throughout the practice may be needed until it becomes familiar.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knows what a ‘workout’ is?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may vary)</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That’s right. “That’s right. Athletes use their workout routine to practice skills to become better at their sport. For example, a basketball player might have a workout that includes exercises to have stronger arms and fast-moving feet. A soccer player might have a workout that includes exercises to have stronger legs and be able to run for a long time. Since we want to become better readers and writers, we are going to build our own ‘Word Workouts’ with exercises to be stronger readers and writers.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Today we will learn a new exercise for our Word Workout called Identify and Match. Here’s how this exercise goes: You will first identify something, then match with a partner. I’ll show you how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Word Workout: Identify and Match Word Cards or project slide: “robot,” “napkin,” “token,’’ “shellfish.”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They have two syllables; they have open and closed syllables.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Our first word is “robot.” A robot is a machine that can move and sometimes act like a person.  Robots are used in factories to manufacture cars.”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would like to segment the syllables in ‘robot’ for us</a:t>
            </a:r>
            <a:r>
              <a:rPr lang="en" sz="1200" dirty="0">
                <a:solidFill>
                  <a:schemeClr val="dk1"/>
                </a:solidFill>
                <a:latin typeface="Calibri"/>
                <a:ea typeface="Calibri"/>
                <a:cs typeface="Calibri"/>
                <a:sym typeface="Calibri"/>
              </a:rPr>
              <a:t>?” (Student volunteers to segment “robot” into “ro-bot” on the Word Card.)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what kind of syllable is ‘ro’?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(open) </a:t>
            </a:r>
            <a:r>
              <a:rPr lang="en" sz="1200" dirty="0">
                <a:solidFill>
                  <a:schemeClr val="dk1"/>
                </a:solidFill>
                <a:latin typeface="Calibri"/>
                <a:ea typeface="Calibri"/>
                <a:cs typeface="Calibri"/>
                <a:sym typeface="Calibri"/>
              </a:rPr>
              <a:t>“How do you know?” </a:t>
            </a:r>
            <a:r>
              <a:rPr lang="en" sz="1200" b="1" dirty="0">
                <a:solidFill>
                  <a:schemeClr val="dk1"/>
                </a:solidFill>
                <a:latin typeface="Calibri"/>
                <a:ea typeface="Calibri"/>
                <a:cs typeface="Calibri"/>
                <a:sym typeface="Calibri"/>
              </a:rPr>
              <a:t>(because the vowel is open; the final sound is a vowel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what kind of syllable is ‘bot’?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(closed)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(because the vowel sound is closed in by a consonant sound; because the syllable ends in a consonant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So, this word has two syllables: an open syllable and then a closed syllable: ‘ro-bot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Let’s look at the word “token.” A token is something shaped like a coin and used like money.  We use tokens to ride on the subway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When we look at the other words, do we see another two-syllable word that has an open syllable followed by a closed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(token)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Right! ‘Token’ has two syllables. The first is open: ‘to,’ followed by a closed syllable: ‘ken.’ So, ‘robot’ and ‘token’ would be a match because they have the same pattern of syllables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let’s try with ‘napkin.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“napkin” and “shellfish.”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Teacher says: “</a:t>
            </a:r>
            <a:r>
              <a:rPr lang="en" sz="1200" i="1" dirty="0">
                <a:solidFill>
                  <a:schemeClr val="dk1"/>
                </a:solidFill>
                <a:latin typeface="Calibri"/>
                <a:ea typeface="Calibri"/>
                <a:cs typeface="Calibri"/>
                <a:sym typeface="Calibri"/>
              </a:rPr>
              <a:t>Great! We made two matches with words that had the same syllable patterns. Now you will get to practice this exercise. After you receive your Word Card, you will read the word and segment the syllables to identify the syllable patterns you need to match. For example, if my word has open/closed syllables, I need to find someone who also has an open/closed word. When I find a match, my partner and I will read and check our words together. Let’s get our workout started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one Word Workout: Identify and Match Word Card to each student or for a pair of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check answers on following slide if technology is available..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segmenting syllables in two-syllable words, analyzing the vowel spelling patterns for syllable types (open or closed syllables) and reading two-syllable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matching the syllable types in their assigned word with another student’s assigned word.</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explicit modeling and support for new instructional practices.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for larger class sizes and for students that would benefit from a partner or peer helper.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request, offer student-friendly definitions and words in the context of sentences if words are unfamiliar, but only after students analyze word, identifying and matching syllable types.</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51332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3719f9c7d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3719f9c7d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5 -8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check their “match” by checking if the words are in the same column.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Check your match.  Both words should be in the same column, either both have open/closed syllables or closed/closed syllables in your words to match.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invite students to create descriptive oral sentences that contain their words.  If students are unable to create a sentence due to being unfamiliar with word, offer a student-friendly definition with a sentence, so the word is used in context.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correctly identified and matched first and second syllables (open/closed or closed/open) in two-syllable words.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that have matched their words before others can create oral sentences with one word each or both words.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find compound words.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list includes many potential unfamiliar words.  Be prepared with brief, student-friendly definitions and sentences for words students could not create sentences due to not knowing the word.  For example: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Respect: to be have respect for someone means to honor their feelings.  Although Brad fell down, I did not laugh because I wanted to have respect for his feelings.</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Chosen: the chosen is what you choose or have picked.  I have chosen purple paint for the walls in my bedroom.</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Event: An event is something that happens. We go tailgating before the football game.  It is a fun event! </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Digest: to digest your food is when your body breaks down the food and gets nourishment from it.  Food goes into my stomach, so my body can digest it.</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Defend: to defend is to protect or guard something from harm.  Parents defend their children.  Dogs defend their owners.</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Basin: Basin has different meanings that have to do with water.  A basin is another word for a sink, like a bathroom or kitchen sink. John washed dishes in the basin.</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Bandit: A bandit is a thief.  The bandit stole money from the bank.</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Fabric  fabric is material or cloth.  Fabric is used to make clothes, bedding, curtains, seat covers, anything that has material.  The fabric of the dress was made from cotton.</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Aspen : An aspen is a type of tree. We sat under the aspen to get out of the hot sun.</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Hectic: means to be in a rush or a hurry and have a lot of things to do.  It was a hectic day, because  I was in a hurry and had too much to get done.</a:t>
            </a:r>
            <a:endParaRPr sz="120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Index: Some books will have an index.  It is a place in the back of a book where things from the book are listed in alphabetical order with page numbers.  He searched the index of the recipe book for apple pie.</a:t>
            </a:r>
            <a:endParaRPr sz="1200" i="1"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24377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US" sz="1200" dirty="0">
                <a:latin typeface="Calibri"/>
                <a:ea typeface="Calibri"/>
                <a:cs typeface="Calibri"/>
                <a:sym typeface="Calibri"/>
              </a:rPr>
              <a:t>Ask,</a:t>
            </a:r>
            <a:r>
              <a:rPr lang="en" sz="1200" dirty="0">
                <a:latin typeface="Calibri"/>
                <a:ea typeface="Calibri"/>
                <a:cs typeface="Calibri"/>
                <a:sym typeface="Calibri"/>
              </a:rPr>
              <a:t>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1" dirty="0">
                <a:latin typeface="Calibri"/>
                <a:ea typeface="Calibri"/>
                <a:cs typeface="Calibri"/>
                <a:sym typeface="Calibri"/>
              </a:rPr>
              <a:t>(Responses will vary. Example: “Duriing Word Workout, I noticed my word was a compound word!  My word was “sunset” and It had a closed syllable for the first and second syllables.)</a:t>
            </a:r>
            <a:endParaRPr sz="1200" b="1"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i="1" dirty="0">
                <a:solidFill>
                  <a:schemeClr val="dk1"/>
                </a:solidFill>
                <a:latin typeface="Calibri"/>
                <a:ea typeface="Calibri"/>
                <a:cs typeface="Calibri"/>
                <a:sym typeface="Calibri"/>
              </a:rPr>
              <a:t>“During Syllable Sleuth, I ______________.”</a:t>
            </a:r>
            <a:endParaRPr sz="1200" i="1"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i="1" dirty="0">
                <a:solidFill>
                  <a:schemeClr val="dk1"/>
                </a:solidFill>
                <a:latin typeface="Calibri"/>
                <a:ea typeface="Calibri"/>
                <a:cs typeface="Calibri"/>
                <a:sym typeface="Calibri"/>
              </a:rPr>
              <a:t>“During Word Workout, I _________________.”</a:t>
            </a:r>
            <a:endParaRPr sz="1200" i="1" dirty="0">
              <a:solidFill>
                <a:schemeClr val="dk1"/>
              </a:solidFill>
              <a:latin typeface="Calibri"/>
              <a:ea typeface="Calibri"/>
              <a:cs typeface="Calibri"/>
              <a:sym typeface="Calibri"/>
            </a:endParaRPr>
          </a:p>
        </p:txBody>
      </p:sp>
      <p:sp>
        <p:nvSpPr>
          <p:cNvPr id="243" name="Google Shape;243;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4" name="Google Shape;244;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2946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by breaking words apart into syllables.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82984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2b412e715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7" name="Google Shape;257;g42b412e715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0770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550bb217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4550bb217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syllable slice word list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and erasers OR pencil and paper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3527567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2b412e715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42b412e715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 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 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 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31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 choices on providing word list to students: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from Lesson 10 resources may be copied and placed in transparent sleeve, one per student or pair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list may be posted and students may copy words on their white boards or on paper as they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Word Workout: Identify and Match Word Cards (“robot,” “token,” “napkin,” “shellfish”)</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Identify and Match Word Card (one per student for activity; may be copied or written on index cards, etc.)</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21 word cards for Identify and Match.  If the class has more than 24 students, the whole group cards can be added (that would increase the number of words to 28) or students could be assigned to work in pairs.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whiteboard markers and erasers or paper and pencils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85359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65b9f3a1b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65b9f3a1b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 only.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Use steps to guide students through Syllable Sleuth.</a:t>
            </a:r>
            <a:endParaRPr sz="1200">
              <a:latin typeface="Calibri"/>
              <a:ea typeface="Calibri"/>
              <a:cs typeface="Calibri"/>
              <a:sym typeface="Calibri"/>
            </a:endParaRPr>
          </a:p>
        </p:txBody>
      </p:sp>
    </p:spTree>
    <p:extLst>
      <p:ext uri="{BB962C8B-B14F-4D97-AF65-F5344CB8AC3E}">
        <p14:creationId xmlns:p14="http://schemas.microsoft.com/office/powerpoint/2010/main" val="1844691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br>
              <a:rPr lang="en" sz="1200">
                <a:solidFill>
                  <a:schemeClr val="dk1"/>
                </a:solidFill>
                <a:latin typeface="Calibri"/>
                <a:ea typeface="Calibri"/>
                <a:cs typeface="Calibri"/>
                <a:sym typeface="Calibri"/>
              </a:rPr>
            </a:b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50713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53ba3282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53ba3282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at the end of this lesson on the Independent Work Time slides.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br>
              <a:rPr lang="en" sz="1200">
                <a:solidFill>
                  <a:schemeClr val="dk1"/>
                </a:solidFill>
                <a:latin typeface="Calibri"/>
                <a:ea typeface="Calibri"/>
                <a:cs typeface="Calibri"/>
                <a:sym typeface="Calibri"/>
              </a:rPr>
            </a:b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6126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1" name="Google Shape;16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Grade 1 curriculum, students worked with five syllable types (written patterns representing a vowel sound).  These include closed (CVC), open (CV), magic “e” (CVCe), r-controlled and vowel teams. In this lesson, students will practice decoding two-syllable words using combinations of these syllable types during Syllable Sleuth.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lessons continues work with open and closed syllables for the purpose of decoding multisyllabic words during the review activity, Word Workout: Identify and Match.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New instructional practice Word Workout: Identify and Match is an unfamiliar routine. Be prepared to model and support students as needed until the practice becomes familiar.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Nonsense words are included in the Syllable Sleuth word list, which will push students to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the number and type of syllables in a word in order to decode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Segment syllables and identify if the syllable type is open or closed.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 segment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531889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a:t>
            </a:r>
            <a:r>
              <a:rPr lang="en-US" sz="1200" dirty="0">
                <a:solidFill>
                  <a:schemeClr val="dk1"/>
                </a:solidFill>
                <a:latin typeface="Calibri"/>
                <a:ea typeface="Calibri"/>
                <a:cs typeface="Calibri"/>
                <a:sym typeface="Calibri"/>
              </a:rPr>
              <a:t>B</a:t>
            </a:r>
            <a:r>
              <a:rPr lang="en" sz="1200" dirty="0">
                <a:solidFill>
                  <a:schemeClr val="dk1"/>
                </a:solidFill>
                <a:latin typeface="Calibri"/>
                <a:ea typeface="Calibri"/>
                <a:cs typeface="Calibri"/>
                <a:sym typeface="Calibri"/>
              </a:rPr>
              <a:t>een </a:t>
            </a:r>
            <a:r>
              <a:rPr lang="en-US" sz="1200" dirty="0">
                <a:solidFill>
                  <a:schemeClr val="dk1"/>
                </a:solidFill>
                <a:latin typeface="Calibri"/>
                <a:ea typeface="Calibri"/>
                <a:cs typeface="Calibri"/>
                <a:sym typeface="Calibri"/>
              </a:rPr>
              <a:t>W</a:t>
            </a:r>
            <a:r>
              <a:rPr lang="en" sz="1200" dirty="0">
                <a:solidFill>
                  <a:schemeClr val="dk1"/>
                </a:solidFill>
                <a:latin typeface="Calibri"/>
                <a:ea typeface="Calibri"/>
                <a:cs typeface="Calibri"/>
                <a:sym typeface="Calibri"/>
              </a:rPr>
              <a:t>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4193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syllable types are vowel spelling patterns.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every syllable has one vowel sound.  Echo this throughout the lesson.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be breaking apart some long words into syllables, so we can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362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2f512f3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2f512f3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“It’</a:t>
            </a:r>
            <a:r>
              <a:rPr lang="en" sz="1200" i="1" dirty="0">
                <a:solidFill>
                  <a:schemeClr val="dk1"/>
                </a:solidFill>
                <a:latin typeface="Calibri"/>
                <a:ea typeface="Calibri"/>
                <a:cs typeface="Calibri"/>
                <a:sym typeface="Calibri"/>
              </a:rPr>
              <a:t>s time to be Syllable Sleuths. We are going to find some clues to help us figure out how to break longer words into parts so we can read them. Let’s start with a new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i="1" dirty="0">
                <a:solidFill>
                  <a:schemeClr val="dk1"/>
                </a:solidFill>
                <a:latin typeface="Calibri"/>
                <a:ea typeface="Calibri"/>
                <a:cs typeface="Calibri"/>
                <a:sym typeface="Calibri"/>
              </a:rPr>
              <a:t>“</a:t>
            </a:r>
            <a:r>
              <a:rPr lang="en" sz="1200" b="0" i="1" dirty="0">
                <a:solidFill>
                  <a:schemeClr val="dk1"/>
                </a:solidFill>
                <a:latin typeface="Calibri"/>
                <a:ea typeface="Calibri"/>
                <a:cs typeface="Calibri"/>
                <a:sym typeface="Calibri"/>
              </a:rPr>
              <a:t>Repair.  </a:t>
            </a:r>
            <a:r>
              <a:rPr lang="en" sz="1200" i="1" dirty="0">
                <a:solidFill>
                  <a:schemeClr val="dk1"/>
                </a:solidFill>
                <a:latin typeface="Calibri"/>
                <a:ea typeface="Calibri"/>
                <a:cs typeface="Calibri"/>
                <a:sym typeface="Calibri"/>
              </a:rPr>
              <a:t>Repair can mean something that was done to fix something.  The mechanic made a repair to the car engine. Repair can also mean the action that is taken to fix something. The mechanic will repair the car. She repaired the car.”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vowels and put a dot below each. (vowels are also in bold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 this case dividing it before and after the consonant, “rep-air” or “re-pair” and listening for which division results in a known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do we notice about this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open, the vowel is not closed by a consonant)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does that tell us about the sound of the ‘e’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(long because it is open)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So how do we pronounce this first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we pronounce this syllable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(“pair”)</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 says </a:t>
            </a:r>
            <a:r>
              <a:rPr lang="en" sz="1200" b="1" i="1" dirty="0">
                <a:solidFill>
                  <a:schemeClr val="dk1"/>
                </a:solidFill>
                <a:latin typeface="Calibri"/>
                <a:ea typeface="Calibri"/>
                <a:cs typeface="Calibri"/>
                <a:sym typeface="Calibri"/>
              </a:rPr>
              <a:t>/ā/ </a:t>
            </a:r>
            <a:r>
              <a:rPr lang="en" sz="1200" b="1" dirty="0">
                <a:solidFill>
                  <a:schemeClr val="dk1"/>
                </a:solidFill>
                <a:latin typeface="Calibri"/>
                <a:ea typeface="Calibri"/>
                <a:cs typeface="Calibri"/>
                <a:sym typeface="Calibri"/>
              </a:rPr>
              <a:t> in this syllable because it spelled with the vowel team “ai.”)</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8785577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2f512f3f5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2f512f3f5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words “baygain” and “ronday” are nonsense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Remember, a sleuth is a detective. When you are a syllable sleuth, your job is to search for the clues to find syllables. Look for vowel </a:t>
            </a:r>
            <a:r>
              <a:rPr lang="en" sz="1200" b="1" i="1" dirty="0">
                <a:solidFill>
                  <a:schemeClr val="dk1"/>
                </a:solidFill>
                <a:latin typeface="Calibri"/>
                <a:ea typeface="Calibri"/>
                <a:cs typeface="Calibri"/>
                <a:sym typeface="Calibri"/>
              </a:rPr>
              <a:t>sounds</a:t>
            </a:r>
            <a:r>
              <a:rPr lang="en" sz="1200" i="1" dirty="0">
                <a:solidFill>
                  <a:schemeClr val="dk1"/>
                </a:solidFill>
                <a:latin typeface="Calibri"/>
                <a:ea typeface="Calibri"/>
                <a:cs typeface="Calibri"/>
                <a:sym typeface="Calibri"/>
              </a:rPr>
              <a:t> to see how to divide the words into syllables to read them.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(or copy and distribute Syllable Sleuth Word List in a transparent sleeve, one per pair of students and a clipboard if not working at desk or students will write words on whiteboards),  white board markers and erasers or with paper and pencils.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(as needed)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(vowels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students if they try to pronounce or confuse the nonsense words as/with real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asks for a word meaning, encourage the student to use what he/she knows about the vowel spelling patterns to decode the word and that word meanings will be addressed after they have had time to work on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04749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78675" y="272143"/>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2: Lesson 10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78675" y="1013471"/>
            <a:ext cx="8520600" cy="3798014"/>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i="1" dirty="0"/>
              <a:t>Assessments are not administered every cycle in Grade 2 modules. Students will engage in a cycle review learning activity when an assessment is not offered, like for Cycle 2.  This lesson introduces a new instructional practice Word Workout: Identify and Match. In this engaging and fun review exercise, students will apply their knowledge of open and closed syllables to identify syllable types and decode multisyllabic words.  The familiar instructional practice of Syllable Sleuth opens the lesson and focuses on decoding two-syllable words, using all the syllable types (vowel spelling patterns) and spelling patterns accumulated thus far.</a:t>
            </a:r>
            <a:endParaRPr sz="1800" i="1" dirty="0">
              <a:solidFill>
                <a:schemeClr val="dk1"/>
              </a:solidFill>
            </a:endParaRPr>
          </a:p>
          <a:p>
            <a:pPr marL="0" lvl="0" indent="0" algn="l" rtl="0">
              <a:lnSpc>
                <a:spcPct val="70000"/>
              </a:lnSpc>
              <a:spcBef>
                <a:spcPts val="800"/>
              </a:spcBef>
              <a:spcAft>
                <a:spcPts val="0"/>
              </a:spcAft>
              <a:buClr>
                <a:schemeClr val="dk1"/>
              </a:buClr>
              <a:buSzPts val="1100"/>
              <a:buFont typeface="Arial"/>
              <a:buNone/>
            </a:pPr>
            <a:endParaRPr lang="en" sz="1800" b="1" i="1" dirty="0">
              <a:solidFill>
                <a:schemeClr val="dk1"/>
              </a:solidFill>
            </a:endParaRPr>
          </a:p>
          <a:p>
            <a:pPr marL="0" lvl="0" indent="0" algn="l" rtl="0">
              <a:lnSpc>
                <a:spcPct val="70000"/>
              </a:lnSpc>
              <a:spcBef>
                <a:spcPts val="80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600" b="1" dirty="0">
              <a:solidFill>
                <a:schemeClr val="dk1"/>
              </a:solidFill>
            </a:endParaRPr>
          </a:p>
          <a:p>
            <a:pPr marL="457200" lvl="0" indent="-330200" algn="l" rtl="0">
              <a:spcBef>
                <a:spcPts val="800"/>
              </a:spcBef>
              <a:spcAft>
                <a:spcPts val="0"/>
              </a:spcAft>
              <a:buClr>
                <a:schemeClr val="dk1"/>
              </a:buClr>
              <a:buSzPts val="1600"/>
              <a:buChar char="•"/>
            </a:pPr>
            <a:r>
              <a:rPr lang="en" sz="1600" i="1" dirty="0"/>
              <a:t>Vowel spelling patterns when reading and writing multisyllabic words</a:t>
            </a:r>
            <a:endParaRPr sz="1600" i="1" dirty="0"/>
          </a:p>
          <a:p>
            <a:pPr marL="457200" lvl="0" indent="-330200" algn="l" rtl="0">
              <a:spcBef>
                <a:spcPts val="800"/>
              </a:spcBef>
              <a:spcAft>
                <a:spcPts val="0"/>
              </a:spcAft>
              <a:buClr>
                <a:schemeClr val="dk1"/>
              </a:buClr>
              <a:buSzPts val="1600"/>
              <a:buChar char="•"/>
            </a:pPr>
            <a:r>
              <a:rPr lang="en" sz="1600" i="1" dirty="0"/>
              <a:t>Syllable types when matching and sorting multisyllabic words</a:t>
            </a:r>
            <a:endParaRPr sz="16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5"/>
          <p:cNvSpPr txBox="1">
            <a:spLocks noGrp="1"/>
          </p:cNvSpPr>
          <p:nvPr>
            <p:ph type="title"/>
          </p:nvPr>
        </p:nvSpPr>
        <p:spPr>
          <a:xfrm>
            <a:off x="160804" y="31640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206" name="Google Shape;206;p35"/>
          <p:cNvSpPr txBox="1">
            <a:spLocks noGrp="1"/>
          </p:cNvSpPr>
          <p:nvPr>
            <p:ph type="body" idx="1"/>
          </p:nvPr>
        </p:nvSpPr>
        <p:spPr>
          <a:xfrm>
            <a:off x="-298950" y="100630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gateway</a:t>
            </a:r>
            <a:endParaRPr sz="3000"/>
          </a:p>
          <a:p>
            <a:pPr marL="457200" lvl="0" indent="457200" algn="ctr" rtl="0">
              <a:lnSpc>
                <a:spcPct val="115000"/>
              </a:lnSpc>
              <a:spcBef>
                <a:spcPts val="0"/>
              </a:spcBef>
              <a:spcAft>
                <a:spcPts val="0"/>
              </a:spcAft>
              <a:buNone/>
            </a:pPr>
            <a:r>
              <a:rPr lang="en" sz="3000"/>
              <a:t>painter</a:t>
            </a:r>
            <a:endParaRPr sz="3000"/>
          </a:p>
          <a:p>
            <a:pPr marL="457200" lvl="0" indent="457200" algn="ctr" rtl="0">
              <a:lnSpc>
                <a:spcPct val="115000"/>
              </a:lnSpc>
              <a:spcBef>
                <a:spcPts val="0"/>
              </a:spcBef>
              <a:spcAft>
                <a:spcPts val="0"/>
              </a:spcAft>
              <a:buNone/>
            </a:pPr>
            <a:r>
              <a:rPr lang="en" sz="3000"/>
              <a:t>complain</a:t>
            </a:r>
            <a:endParaRPr sz="3000"/>
          </a:p>
          <a:p>
            <a:pPr marL="457200" lvl="0" indent="457200" algn="ctr" rtl="0">
              <a:lnSpc>
                <a:spcPct val="115000"/>
              </a:lnSpc>
              <a:spcBef>
                <a:spcPts val="0"/>
              </a:spcBef>
              <a:spcAft>
                <a:spcPts val="0"/>
              </a:spcAft>
              <a:buNone/>
            </a:pPr>
            <a:r>
              <a:rPr lang="en" sz="3000"/>
              <a:t>maintain</a:t>
            </a:r>
            <a:endParaRPr sz="3000"/>
          </a:p>
          <a:p>
            <a:pPr marL="457200" lvl="0" indent="457200" algn="ctr" rtl="0">
              <a:lnSpc>
                <a:spcPct val="115000"/>
              </a:lnSpc>
              <a:spcBef>
                <a:spcPts val="0"/>
              </a:spcBef>
              <a:spcAft>
                <a:spcPts val="0"/>
              </a:spcAft>
              <a:buNone/>
            </a:pPr>
            <a:r>
              <a:rPr lang="en" sz="3000"/>
              <a:t>baygain</a:t>
            </a:r>
            <a:endParaRPr sz="3000"/>
          </a:p>
          <a:p>
            <a:pPr marL="457200" lvl="0" indent="457200" algn="ctr" rtl="0">
              <a:lnSpc>
                <a:spcPct val="115000"/>
              </a:lnSpc>
              <a:spcBef>
                <a:spcPts val="0"/>
              </a:spcBef>
              <a:spcAft>
                <a:spcPts val="0"/>
              </a:spcAft>
              <a:buNone/>
            </a:pPr>
            <a:r>
              <a:rPr lang="en" sz="3000"/>
              <a:t>ronday</a:t>
            </a:r>
            <a:endParaRPr sz="3000"/>
          </a:p>
          <a:p>
            <a:pPr marL="457200" lvl="0" indent="457200" algn="ctr" rtl="0">
              <a:lnSpc>
                <a:spcPct val="115000"/>
              </a:lnSpc>
              <a:spcBef>
                <a:spcPts val="0"/>
              </a:spcBef>
              <a:spcAft>
                <a:spcPts val="0"/>
              </a:spcAft>
              <a:buNone/>
            </a:pPr>
            <a:endParaRPr sz="3000"/>
          </a:p>
          <a:p>
            <a:pPr marL="457200" lvl="0" indent="457200" algn="l" rtl="0">
              <a:lnSpc>
                <a:spcPct val="115000"/>
              </a:lnSpc>
              <a:spcBef>
                <a:spcPts val="0"/>
              </a:spcBef>
              <a:spcAft>
                <a:spcPts val="0"/>
              </a:spcAft>
              <a:buNone/>
            </a:pP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207" name="Google Shape;207;p35"/>
          <p:cNvSpPr txBox="1"/>
          <p:nvPr/>
        </p:nvSpPr>
        <p:spPr>
          <a:xfrm>
            <a:off x="3292800" y="947700"/>
            <a:ext cx="2453700" cy="45150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g</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w</a:t>
            </a:r>
            <a:r>
              <a:rPr lang="en" sz="3000" b="1">
                <a:latin typeface="Century Gothic"/>
                <a:ea typeface="Century Gothic"/>
                <a:cs typeface="Century Gothic"/>
                <a:sym typeface="Century Gothic"/>
              </a:rPr>
              <a:t>ay</a:t>
            </a:r>
            <a:endParaRPr sz="3000" b="1">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p</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nt</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a:t>
            </a:r>
            <a:endParaRPr sz="3000" b="1">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c</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mpl</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a:t>
            </a:r>
            <a:endParaRPr sz="3000" b="1">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m</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nt</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a:t>
            </a:r>
            <a:endParaRPr sz="30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ay</a:t>
            </a:r>
            <a:r>
              <a:rPr lang="en" sz="3000">
                <a:latin typeface="Century Gothic"/>
                <a:ea typeface="Century Gothic"/>
                <a:cs typeface="Century Gothic"/>
                <a:sym typeface="Century Gothic"/>
              </a:rPr>
              <a:t>g</a:t>
            </a:r>
            <a:r>
              <a:rPr lang="en" sz="3000" b="1">
                <a:latin typeface="Century Gothic"/>
                <a:ea typeface="Century Gothic"/>
                <a:cs typeface="Century Gothic"/>
                <a:sym typeface="Century Gothic"/>
              </a:rPr>
              <a:t>ai</a:t>
            </a:r>
            <a:r>
              <a:rPr lang="en" sz="3000">
                <a:latin typeface="Century Gothic"/>
                <a:ea typeface="Century Gothic"/>
                <a:cs typeface="Century Gothic"/>
                <a:sym typeface="Century Gothic"/>
              </a:rPr>
              <a:t>n</a:t>
            </a:r>
            <a:endParaRPr sz="30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a:latin typeface="Century Gothic"/>
                <a:ea typeface="Century Gothic"/>
                <a:cs typeface="Century Gothic"/>
                <a:sym typeface="Century Gothic"/>
              </a:rPr>
              <a:t>r</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nd</a:t>
            </a:r>
            <a:r>
              <a:rPr lang="en" sz="3000" b="1">
                <a:latin typeface="Century Gothic"/>
                <a:ea typeface="Century Gothic"/>
                <a:cs typeface="Century Gothic"/>
                <a:sym typeface="Century Gothic"/>
              </a:rPr>
              <a:t>ay</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a:latin typeface="Century Gothic"/>
              <a:ea typeface="Century Gothic"/>
              <a:cs typeface="Century Gothic"/>
              <a:sym typeface="Century Gothic"/>
            </a:endParaRPr>
          </a:p>
        </p:txBody>
      </p:sp>
      <p:sp>
        <p:nvSpPr>
          <p:cNvPr id="208" name="Google Shape;208;p35"/>
          <p:cNvSpPr txBox="1"/>
          <p:nvPr/>
        </p:nvSpPr>
        <p:spPr>
          <a:xfrm>
            <a:off x="5746500" y="947700"/>
            <a:ext cx="3102000" cy="41958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gate</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way</a:t>
            </a:r>
            <a:endParaRPr sz="3000" u="sng">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paint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er</a:t>
            </a:r>
            <a:endParaRPr sz="3000" u="sng">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com</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plain</a:t>
            </a:r>
            <a:endParaRPr sz="3000" u="sng">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main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tain</a:t>
            </a:r>
            <a:endParaRPr sz="3000" u="sng">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bay</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gain</a:t>
            </a:r>
            <a:endParaRPr sz="3000" u="sng">
              <a:solidFill>
                <a:schemeClr val="dk1"/>
              </a:solidFill>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ron</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day</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7"/>
                                        </p:tgtEl>
                                        <p:attrNameLst>
                                          <p:attrName>style.visibility</p:attrName>
                                        </p:attrNameLst>
                                      </p:cBhvr>
                                      <p:to>
                                        <p:strVal val="visible"/>
                                      </p:to>
                                    </p:set>
                                    <p:animEffect transition="in" filter="fade">
                                      <p:cBhvr>
                                        <p:cTn id="7" dur="1000"/>
                                        <p:tgtEl>
                                          <p:spTgt spid="20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8"/>
                                        </p:tgtEl>
                                        <p:attrNameLst>
                                          <p:attrName>style.visibility</p:attrName>
                                        </p:attrNameLst>
                                      </p:cBhvr>
                                      <p:to>
                                        <p:strVal val="visible"/>
                                      </p:to>
                                    </p:set>
                                    <p:animEffect transition="in" filter="fade">
                                      <p:cBhvr>
                                        <p:cTn id="12" dur="1000"/>
                                        <p:tgtEl>
                                          <p:spTgt spid="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4" name="Google Shape;214;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800" i="1">
                <a:solidFill>
                  <a:srgbClr val="FF0000"/>
                </a:solidFill>
              </a:rPr>
              <a:t>“Do you know the words we’ll read, the words we’ll read, the words we’ll read? Do you know the words we’ll read with each other today?”</a:t>
            </a:r>
            <a:endParaRPr sz="2800" i="1">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20" name="Google Shape;220;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what I know about syllable types and spelling patterns to segment and read two-syllable words. </a:t>
            </a:r>
            <a:endParaRPr sz="2400"/>
          </a:p>
        </p:txBody>
      </p:sp>
      <p:pic>
        <p:nvPicPr>
          <p:cNvPr id="221" name="Google Shape;221;p37"/>
          <p:cNvPicPr preferRelativeResize="0"/>
          <p:nvPr/>
        </p:nvPicPr>
        <p:blipFill>
          <a:blip r:embed="rId3">
            <a:alphaModFix/>
          </a:blip>
          <a:stretch>
            <a:fillRect/>
          </a:stretch>
        </p:blipFill>
        <p:spPr>
          <a:xfrm>
            <a:off x="8360229" y="4386942"/>
            <a:ext cx="679515" cy="5152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i="1"/>
              <a:t>Introducing</a:t>
            </a:r>
            <a:r>
              <a:rPr lang="en" sz="2800"/>
              <a:t> </a:t>
            </a:r>
            <a:r>
              <a:rPr lang="en" sz="2800" b="1"/>
              <a:t>Word Workout: Identify and Match</a:t>
            </a:r>
            <a:r>
              <a:rPr lang="en" sz="3600" b="1"/>
              <a:t> </a:t>
            </a:r>
            <a:r>
              <a:rPr lang="en" b="1"/>
              <a:t> </a:t>
            </a:r>
            <a:r>
              <a:rPr lang="en"/>
              <a:t> </a:t>
            </a:r>
            <a:endParaRPr/>
          </a:p>
        </p:txBody>
      </p:sp>
      <p:sp>
        <p:nvSpPr>
          <p:cNvPr id="227" name="Google Shape;227;p38"/>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228" name="Google Shape;228;p38"/>
          <p:cNvSpPr txBox="1">
            <a:spLocks noGrp="1"/>
          </p:cNvSpPr>
          <p:nvPr>
            <p:ph type="body" idx="1"/>
          </p:nvPr>
        </p:nvSpPr>
        <p:spPr>
          <a:xfrm>
            <a:off x="297350" y="1284979"/>
            <a:ext cx="1542600" cy="128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dirty="0"/>
              <a:t>robot  token</a:t>
            </a:r>
            <a:endParaRPr sz="3000" dirty="0"/>
          </a:p>
          <a:p>
            <a:pPr marL="0" lvl="0" indent="0" algn="l" rtl="0">
              <a:spcBef>
                <a:spcPts val="800"/>
              </a:spcBef>
              <a:spcAft>
                <a:spcPts val="0"/>
              </a:spcAft>
              <a:buNone/>
            </a:pPr>
            <a:endParaRPr sz="3000" dirty="0"/>
          </a:p>
        </p:txBody>
      </p:sp>
      <p:sp>
        <p:nvSpPr>
          <p:cNvPr id="229" name="Google Shape;229;p38"/>
          <p:cNvSpPr txBox="1">
            <a:spLocks noGrp="1"/>
          </p:cNvSpPr>
          <p:nvPr>
            <p:ph type="body" idx="1"/>
          </p:nvPr>
        </p:nvSpPr>
        <p:spPr>
          <a:xfrm>
            <a:off x="2127800" y="1152475"/>
            <a:ext cx="27198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b="1">
                <a:solidFill>
                  <a:srgbClr val="666666"/>
                </a:solidFill>
              </a:rPr>
              <a:t>Syllable Type</a:t>
            </a:r>
            <a:endParaRPr sz="3000" b="1">
              <a:solidFill>
                <a:srgbClr val="666666"/>
              </a:solidFill>
            </a:endParaRPr>
          </a:p>
          <a:p>
            <a:pPr marL="0" lvl="0" indent="0" algn="l" rtl="0">
              <a:spcBef>
                <a:spcPts val="800"/>
              </a:spcBef>
              <a:spcAft>
                <a:spcPts val="0"/>
              </a:spcAft>
              <a:buNone/>
            </a:pPr>
            <a:r>
              <a:rPr lang="en" sz="3000" u="sng"/>
              <a:t>open</a:t>
            </a:r>
            <a:r>
              <a:rPr lang="en" sz="3000"/>
              <a:t>/</a:t>
            </a:r>
            <a:r>
              <a:rPr lang="en" sz="3000" u="sng"/>
              <a:t>closed</a:t>
            </a:r>
            <a:endParaRPr sz="3000" u="sng"/>
          </a:p>
          <a:p>
            <a:pPr marL="0" lvl="0" indent="0" algn="l" rtl="0">
              <a:spcBef>
                <a:spcPts val="800"/>
              </a:spcBef>
              <a:spcAft>
                <a:spcPts val="0"/>
              </a:spcAft>
              <a:buNone/>
            </a:pPr>
            <a:r>
              <a:rPr lang="en" sz="3000" u="sng"/>
              <a:t>ro</a:t>
            </a:r>
            <a:r>
              <a:rPr lang="en" sz="3000"/>
              <a:t>/</a:t>
            </a:r>
            <a:r>
              <a:rPr lang="en" sz="3000" u="sng"/>
              <a:t>bot</a:t>
            </a:r>
            <a:r>
              <a:rPr lang="en" sz="3000"/>
              <a:t>	  </a:t>
            </a:r>
            <a:r>
              <a:rPr lang="en" sz="3000" u="sng"/>
              <a:t>to</a:t>
            </a:r>
            <a:r>
              <a:rPr lang="en" sz="3000"/>
              <a:t>/</a:t>
            </a:r>
            <a:r>
              <a:rPr lang="en" sz="3000" u="sng"/>
              <a:t>ken</a:t>
            </a:r>
            <a:endParaRPr sz="3000" u="sng"/>
          </a:p>
          <a:p>
            <a:pPr marL="0" lvl="0" indent="0" algn="l" rtl="0">
              <a:spcBef>
                <a:spcPts val="800"/>
              </a:spcBef>
              <a:spcAft>
                <a:spcPts val="0"/>
              </a:spcAft>
              <a:buNone/>
            </a:pPr>
            <a:endParaRPr sz="3000"/>
          </a:p>
        </p:txBody>
      </p:sp>
      <p:sp>
        <p:nvSpPr>
          <p:cNvPr id="230" name="Google Shape;230;p38"/>
          <p:cNvSpPr txBox="1">
            <a:spLocks noGrp="1"/>
          </p:cNvSpPr>
          <p:nvPr>
            <p:ph type="body" idx="1"/>
          </p:nvPr>
        </p:nvSpPr>
        <p:spPr>
          <a:xfrm>
            <a:off x="5480025" y="1152475"/>
            <a:ext cx="30645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000" b="1" dirty="0">
                <a:solidFill>
                  <a:srgbClr val="666666"/>
                </a:solidFill>
              </a:rPr>
              <a:t>Syllable Type</a:t>
            </a:r>
            <a:endParaRPr sz="3000" b="1" dirty="0">
              <a:solidFill>
                <a:srgbClr val="666666"/>
              </a:solidFill>
            </a:endParaRPr>
          </a:p>
          <a:p>
            <a:pPr marL="0" lvl="0" indent="0" algn="l" rtl="0">
              <a:spcBef>
                <a:spcPts val="1000"/>
              </a:spcBef>
              <a:spcAft>
                <a:spcPts val="0"/>
              </a:spcAft>
              <a:buNone/>
            </a:pPr>
            <a:r>
              <a:rPr lang="en" sz="3000" u="sng" dirty="0"/>
              <a:t>closed</a:t>
            </a:r>
            <a:r>
              <a:rPr lang="en" sz="3000" dirty="0"/>
              <a:t>/</a:t>
            </a:r>
            <a:r>
              <a:rPr lang="en" sz="3000" u="sng" dirty="0"/>
              <a:t>closed</a:t>
            </a:r>
            <a:endParaRPr sz="3000" u="sng" dirty="0"/>
          </a:p>
          <a:p>
            <a:pPr marL="0" lvl="0" indent="0" algn="l" rtl="0">
              <a:spcBef>
                <a:spcPts val="1000"/>
              </a:spcBef>
              <a:spcAft>
                <a:spcPts val="0"/>
              </a:spcAft>
              <a:buNone/>
            </a:pPr>
            <a:r>
              <a:rPr lang="en" sz="3000" u="sng" dirty="0"/>
              <a:t>nap</a:t>
            </a:r>
            <a:r>
              <a:rPr lang="en" sz="3000" dirty="0"/>
              <a:t>/</a:t>
            </a:r>
            <a:r>
              <a:rPr lang="en" sz="3000" u="sng" dirty="0"/>
              <a:t>kin</a:t>
            </a:r>
            <a:endParaRPr lang="en" sz="3000" dirty="0"/>
          </a:p>
          <a:p>
            <a:pPr marL="0" lvl="0" indent="0" algn="l" rtl="0">
              <a:spcBef>
                <a:spcPts val="1000"/>
              </a:spcBef>
              <a:spcAft>
                <a:spcPts val="0"/>
              </a:spcAft>
              <a:buNone/>
            </a:pPr>
            <a:r>
              <a:rPr lang="en" sz="3000" u="sng" dirty="0"/>
              <a:t>shell</a:t>
            </a:r>
            <a:r>
              <a:rPr lang="en" sz="3000" dirty="0"/>
              <a:t>/</a:t>
            </a:r>
            <a:r>
              <a:rPr lang="en" sz="3000" u="sng" dirty="0"/>
              <a:t>fish</a:t>
            </a:r>
            <a:endParaRPr sz="3000" u="sng" dirty="0"/>
          </a:p>
        </p:txBody>
      </p:sp>
      <p:sp>
        <p:nvSpPr>
          <p:cNvPr id="231" name="Google Shape;231;p38"/>
          <p:cNvSpPr txBox="1">
            <a:spLocks noGrp="1"/>
          </p:cNvSpPr>
          <p:nvPr>
            <p:ph type="body" idx="1"/>
          </p:nvPr>
        </p:nvSpPr>
        <p:spPr>
          <a:xfrm>
            <a:off x="297350" y="2340675"/>
            <a:ext cx="1542600" cy="1283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3000" dirty="0">
                <a:solidFill>
                  <a:srgbClr val="000000"/>
                </a:solidFill>
              </a:rPr>
              <a:t>napkin</a:t>
            </a:r>
            <a:endParaRPr sz="3000" dirty="0">
              <a:solidFill>
                <a:srgbClr val="000000"/>
              </a:solidFill>
            </a:endParaRPr>
          </a:p>
          <a:p>
            <a:pPr marL="0" lvl="0" indent="0" algn="l" rtl="0">
              <a:spcBef>
                <a:spcPts val="0"/>
              </a:spcBef>
              <a:spcAft>
                <a:spcPts val="0"/>
              </a:spcAft>
              <a:buNone/>
            </a:pPr>
            <a:r>
              <a:rPr lang="en" sz="3000" dirty="0">
                <a:solidFill>
                  <a:srgbClr val="000000"/>
                </a:solidFill>
              </a:rPr>
              <a:t>shellfish</a:t>
            </a:r>
            <a:endParaRPr sz="3000" dirty="0">
              <a:solidFill>
                <a:srgbClr val="000000"/>
              </a:solidFill>
            </a:endParaRPr>
          </a:p>
          <a:p>
            <a:pPr marL="0" lvl="0" indent="0" algn="l" rtl="0">
              <a:spcBef>
                <a:spcPts val="800"/>
              </a:spcBef>
              <a:spcAft>
                <a:spcPts val="0"/>
              </a:spcAft>
              <a:buNone/>
            </a:pPr>
            <a:r>
              <a:rPr lang="en" sz="3000" dirty="0"/>
              <a:t>	  </a:t>
            </a:r>
            <a:endParaRPr sz="3000" dirty="0"/>
          </a:p>
          <a:p>
            <a:pPr marL="0" lvl="0" indent="0" algn="l" rtl="0">
              <a:spcBef>
                <a:spcPts val="800"/>
              </a:spcBef>
              <a:spcAft>
                <a:spcPts val="0"/>
              </a:spcAft>
              <a:buNone/>
            </a:pPr>
            <a:endParaRP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8"/>
                                        </p:tgtEl>
                                        <p:attrNameLst>
                                          <p:attrName>style.visibility</p:attrName>
                                        </p:attrNameLst>
                                      </p:cBhvr>
                                      <p:to>
                                        <p:strVal val="visible"/>
                                      </p:to>
                                    </p:set>
                                    <p:animEffect transition="in" filter="fade">
                                      <p:cBhvr>
                                        <p:cTn id="7" dur="1000"/>
                                        <p:tgtEl>
                                          <p:spTgt spid="2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9"/>
                                        </p:tgtEl>
                                        <p:attrNameLst>
                                          <p:attrName>style.visibility</p:attrName>
                                        </p:attrNameLst>
                                      </p:cBhvr>
                                      <p:to>
                                        <p:strVal val="visible"/>
                                      </p:to>
                                    </p:set>
                                    <p:animEffect transition="in" filter="fade">
                                      <p:cBhvr>
                                        <p:cTn id="12" dur="1000"/>
                                        <p:tgtEl>
                                          <p:spTgt spid="22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1"/>
                                        </p:tgtEl>
                                        <p:attrNameLst>
                                          <p:attrName>style.visibility</p:attrName>
                                        </p:attrNameLst>
                                      </p:cBhvr>
                                      <p:to>
                                        <p:strVal val="visible"/>
                                      </p:to>
                                    </p:set>
                                    <p:animEffect transition="in" filter="fade">
                                      <p:cBhvr>
                                        <p:cTn id="17" dur="1000"/>
                                        <p:tgtEl>
                                          <p:spTgt spid="2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0"/>
                                        </p:tgtEl>
                                        <p:attrNameLst>
                                          <p:attrName>style.visibility</p:attrName>
                                        </p:attrNameLst>
                                      </p:cBhvr>
                                      <p:to>
                                        <p:strVal val="visible"/>
                                      </p:to>
                                    </p:set>
                                    <p:animEffect transition="in" filter="fade">
                                      <p:cBhvr>
                                        <p:cTn id="22" dur="1000"/>
                                        <p:tgtEl>
                                          <p:spTgt spid="2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9"/>
          <p:cNvSpPr txBox="1">
            <a:spLocks noGrp="1"/>
          </p:cNvSpPr>
          <p:nvPr>
            <p:ph type="title"/>
          </p:nvPr>
        </p:nvSpPr>
        <p:spPr>
          <a:xfrm>
            <a:off x="154300" y="291475"/>
            <a:ext cx="2571600" cy="3254100"/>
          </a:xfrm>
          <a:prstGeom prst="rect">
            <a:avLst/>
          </a:prstGeom>
        </p:spPr>
        <p:txBody>
          <a:bodyPr spcFirstLastPara="1" wrap="square" lIns="68575" tIns="34275" rIns="68575" bIns="34275" anchor="ctr" anchorCtr="0">
            <a:noAutofit/>
          </a:bodyPr>
          <a:lstStyle/>
          <a:p>
            <a:pPr marL="0" lvl="0" indent="0" algn="l" rtl="0">
              <a:lnSpc>
                <a:spcPct val="100000"/>
              </a:lnSpc>
              <a:spcBef>
                <a:spcPts val="0"/>
              </a:spcBef>
              <a:spcAft>
                <a:spcPts val="0"/>
              </a:spcAft>
              <a:buNone/>
            </a:pPr>
            <a:r>
              <a:rPr lang="en" sz="2800" b="1"/>
              <a:t>Did you match the words in the same group?</a:t>
            </a:r>
            <a:r>
              <a:rPr lang="en"/>
              <a:t> </a:t>
            </a:r>
            <a:endParaRPr/>
          </a:p>
        </p:txBody>
      </p:sp>
      <p:sp>
        <p:nvSpPr>
          <p:cNvPr id="237" name="Google Shape;237;p39"/>
          <p:cNvSpPr txBox="1"/>
          <p:nvPr/>
        </p:nvSpPr>
        <p:spPr>
          <a:xfrm>
            <a:off x="4847475" y="73675"/>
            <a:ext cx="39849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238" name="Google Shape;238;p39"/>
          <p:cNvSpPr txBox="1">
            <a:spLocks noGrp="1"/>
          </p:cNvSpPr>
          <p:nvPr>
            <p:ph type="body" idx="1"/>
          </p:nvPr>
        </p:nvSpPr>
        <p:spPr>
          <a:xfrm>
            <a:off x="2127675" y="-85700"/>
            <a:ext cx="2719800" cy="4658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400" u="sng"/>
              <a:t>Open/Closed</a:t>
            </a:r>
            <a:endParaRPr sz="2400" u="sng"/>
          </a:p>
          <a:p>
            <a:pPr marL="0" lvl="0" indent="0" algn="ctr" rtl="0">
              <a:spcBef>
                <a:spcPts val="800"/>
              </a:spcBef>
              <a:spcAft>
                <a:spcPts val="0"/>
              </a:spcAft>
              <a:buNone/>
            </a:pPr>
            <a:r>
              <a:rPr lang="en" sz="1800" b="1"/>
              <a:t>respect</a:t>
            </a:r>
            <a:endParaRPr sz="1800" b="1"/>
          </a:p>
          <a:p>
            <a:pPr marL="0" lvl="0" indent="0" algn="ctr" rtl="0">
              <a:spcBef>
                <a:spcPts val="800"/>
              </a:spcBef>
              <a:spcAft>
                <a:spcPts val="0"/>
              </a:spcAft>
              <a:buNone/>
            </a:pPr>
            <a:r>
              <a:rPr lang="en" sz="1800" b="1"/>
              <a:t>chosen</a:t>
            </a:r>
            <a:endParaRPr sz="1800" b="1"/>
          </a:p>
          <a:p>
            <a:pPr marL="0" lvl="0" indent="0" algn="ctr" rtl="0">
              <a:spcBef>
                <a:spcPts val="800"/>
              </a:spcBef>
              <a:spcAft>
                <a:spcPts val="0"/>
              </a:spcAft>
              <a:buNone/>
            </a:pPr>
            <a:r>
              <a:rPr lang="en" sz="1800" b="1"/>
              <a:t>begin</a:t>
            </a:r>
            <a:endParaRPr sz="1800" b="1"/>
          </a:p>
          <a:p>
            <a:pPr marL="0" lvl="0" indent="0" algn="ctr" rtl="0">
              <a:spcBef>
                <a:spcPts val="800"/>
              </a:spcBef>
              <a:spcAft>
                <a:spcPts val="0"/>
              </a:spcAft>
              <a:buNone/>
            </a:pPr>
            <a:r>
              <a:rPr lang="en" sz="1800" b="1"/>
              <a:t>began</a:t>
            </a:r>
            <a:endParaRPr sz="1800" b="1"/>
          </a:p>
          <a:p>
            <a:pPr marL="0" lvl="0" indent="0" algn="ctr" rtl="0">
              <a:spcBef>
                <a:spcPts val="800"/>
              </a:spcBef>
              <a:spcAft>
                <a:spcPts val="0"/>
              </a:spcAft>
              <a:buNone/>
            </a:pPr>
            <a:r>
              <a:rPr lang="en" sz="1800" b="1"/>
              <a:t>event</a:t>
            </a:r>
            <a:endParaRPr sz="1800" b="1"/>
          </a:p>
          <a:p>
            <a:pPr marL="0" lvl="0" indent="0" algn="ctr" rtl="0">
              <a:spcBef>
                <a:spcPts val="800"/>
              </a:spcBef>
              <a:spcAft>
                <a:spcPts val="0"/>
              </a:spcAft>
              <a:buNone/>
            </a:pPr>
            <a:r>
              <a:rPr lang="en" sz="1800" b="1"/>
              <a:t>relax</a:t>
            </a:r>
            <a:endParaRPr sz="1800" b="1"/>
          </a:p>
          <a:p>
            <a:pPr marL="0" lvl="0" indent="0" algn="ctr" rtl="0">
              <a:spcBef>
                <a:spcPts val="800"/>
              </a:spcBef>
              <a:spcAft>
                <a:spcPts val="0"/>
              </a:spcAft>
              <a:buNone/>
            </a:pPr>
            <a:r>
              <a:rPr lang="en" sz="1800" b="1"/>
              <a:t>digest</a:t>
            </a:r>
            <a:endParaRPr sz="1800" b="1"/>
          </a:p>
          <a:p>
            <a:pPr marL="0" lvl="0" indent="0" algn="ctr" rtl="0">
              <a:spcBef>
                <a:spcPts val="800"/>
              </a:spcBef>
              <a:spcAft>
                <a:spcPts val="0"/>
              </a:spcAft>
              <a:buNone/>
            </a:pPr>
            <a:r>
              <a:rPr lang="en" sz="1800" b="1"/>
              <a:t>donut</a:t>
            </a:r>
            <a:endParaRPr sz="1800" b="1"/>
          </a:p>
          <a:p>
            <a:pPr marL="0" lvl="0" indent="0" algn="ctr" rtl="0">
              <a:spcBef>
                <a:spcPts val="800"/>
              </a:spcBef>
              <a:spcAft>
                <a:spcPts val="0"/>
              </a:spcAft>
              <a:buNone/>
            </a:pPr>
            <a:r>
              <a:rPr lang="en" sz="1800" b="1"/>
              <a:t>silent</a:t>
            </a:r>
            <a:endParaRPr sz="1800" b="1"/>
          </a:p>
          <a:p>
            <a:pPr marL="0" lvl="0" indent="0" algn="ctr" rtl="0">
              <a:spcBef>
                <a:spcPts val="800"/>
              </a:spcBef>
              <a:spcAft>
                <a:spcPts val="0"/>
              </a:spcAft>
              <a:buNone/>
            </a:pPr>
            <a:r>
              <a:rPr lang="en" sz="1800" b="1"/>
              <a:t>hotel</a:t>
            </a:r>
            <a:endParaRPr sz="1800" b="1"/>
          </a:p>
          <a:p>
            <a:pPr marL="0" lvl="0" indent="0" algn="ctr" rtl="0">
              <a:spcBef>
                <a:spcPts val="800"/>
              </a:spcBef>
              <a:spcAft>
                <a:spcPts val="0"/>
              </a:spcAft>
              <a:buNone/>
            </a:pPr>
            <a:r>
              <a:rPr lang="en" sz="1800" b="1"/>
              <a:t>defend</a:t>
            </a:r>
            <a:endParaRPr sz="1800" b="1"/>
          </a:p>
          <a:p>
            <a:pPr marL="0" lvl="0" indent="0" algn="ctr" rtl="0">
              <a:spcBef>
                <a:spcPts val="800"/>
              </a:spcBef>
              <a:spcAft>
                <a:spcPts val="0"/>
              </a:spcAft>
              <a:buNone/>
            </a:pPr>
            <a:r>
              <a:rPr lang="en" sz="1800" b="1"/>
              <a:t>basin</a:t>
            </a:r>
            <a:endParaRPr sz="1800" b="1"/>
          </a:p>
        </p:txBody>
      </p:sp>
      <p:sp>
        <p:nvSpPr>
          <p:cNvPr id="239" name="Google Shape;239;p39"/>
          <p:cNvSpPr txBox="1">
            <a:spLocks noGrp="1"/>
          </p:cNvSpPr>
          <p:nvPr>
            <p:ph type="body" idx="1"/>
          </p:nvPr>
        </p:nvSpPr>
        <p:spPr>
          <a:xfrm>
            <a:off x="5239975" y="-85700"/>
            <a:ext cx="27198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2400" u="sng"/>
              <a:t>Closed/Closed</a:t>
            </a:r>
            <a:endParaRPr sz="2400" u="sng"/>
          </a:p>
          <a:p>
            <a:pPr marL="0" lvl="0" indent="0" algn="ctr" rtl="0">
              <a:spcBef>
                <a:spcPts val="800"/>
              </a:spcBef>
              <a:spcAft>
                <a:spcPts val="0"/>
              </a:spcAft>
              <a:buNone/>
            </a:pPr>
            <a:r>
              <a:rPr lang="en" sz="1800" b="1"/>
              <a:t>bandit</a:t>
            </a:r>
            <a:endParaRPr sz="1800" b="1"/>
          </a:p>
          <a:p>
            <a:pPr marL="0" lvl="0" indent="0" algn="ctr" rtl="0">
              <a:spcBef>
                <a:spcPts val="800"/>
              </a:spcBef>
              <a:spcAft>
                <a:spcPts val="0"/>
              </a:spcAft>
              <a:buNone/>
            </a:pPr>
            <a:r>
              <a:rPr lang="en" sz="1800" b="1"/>
              <a:t>sunset</a:t>
            </a:r>
            <a:endParaRPr sz="1800" b="1"/>
          </a:p>
          <a:p>
            <a:pPr marL="0" lvl="0" indent="0" algn="ctr" rtl="0">
              <a:spcBef>
                <a:spcPts val="800"/>
              </a:spcBef>
              <a:spcAft>
                <a:spcPts val="0"/>
              </a:spcAft>
              <a:buNone/>
            </a:pPr>
            <a:r>
              <a:rPr lang="en" sz="1800" b="1"/>
              <a:t>until</a:t>
            </a:r>
            <a:endParaRPr sz="1800" b="1"/>
          </a:p>
          <a:p>
            <a:pPr marL="0" lvl="0" indent="0" algn="ctr" rtl="0">
              <a:spcBef>
                <a:spcPts val="800"/>
              </a:spcBef>
              <a:spcAft>
                <a:spcPts val="0"/>
              </a:spcAft>
              <a:buNone/>
            </a:pPr>
            <a:r>
              <a:rPr lang="en" sz="1800" b="1"/>
              <a:t>goblin</a:t>
            </a:r>
            <a:endParaRPr sz="1800" b="1"/>
          </a:p>
          <a:p>
            <a:pPr marL="0" lvl="0" indent="0" algn="ctr" rtl="0">
              <a:spcBef>
                <a:spcPts val="800"/>
              </a:spcBef>
              <a:spcAft>
                <a:spcPts val="0"/>
              </a:spcAft>
              <a:buNone/>
            </a:pPr>
            <a:r>
              <a:rPr lang="en" sz="1800" b="1"/>
              <a:t>fabric</a:t>
            </a:r>
            <a:endParaRPr sz="1800" b="1"/>
          </a:p>
          <a:p>
            <a:pPr marL="0" lvl="0" indent="0" algn="ctr" rtl="0">
              <a:spcBef>
                <a:spcPts val="800"/>
              </a:spcBef>
              <a:spcAft>
                <a:spcPts val="0"/>
              </a:spcAft>
              <a:buNone/>
            </a:pPr>
            <a:r>
              <a:rPr lang="en" sz="1800" b="1"/>
              <a:t>aspen</a:t>
            </a:r>
            <a:endParaRPr sz="1800" b="1"/>
          </a:p>
          <a:p>
            <a:pPr marL="0" lvl="0" indent="0" algn="ctr" rtl="0">
              <a:spcBef>
                <a:spcPts val="800"/>
              </a:spcBef>
              <a:spcAft>
                <a:spcPts val="0"/>
              </a:spcAft>
              <a:buNone/>
            </a:pPr>
            <a:r>
              <a:rPr lang="en" sz="1800" b="1"/>
              <a:t>cactus</a:t>
            </a:r>
            <a:endParaRPr sz="1800" b="1"/>
          </a:p>
          <a:p>
            <a:pPr marL="0" lvl="0" indent="0" algn="ctr" rtl="0">
              <a:spcBef>
                <a:spcPts val="800"/>
              </a:spcBef>
              <a:spcAft>
                <a:spcPts val="0"/>
              </a:spcAft>
              <a:buNone/>
            </a:pPr>
            <a:r>
              <a:rPr lang="en" sz="1800" b="1"/>
              <a:t>mascot</a:t>
            </a:r>
            <a:endParaRPr sz="1800" b="1"/>
          </a:p>
          <a:p>
            <a:pPr marL="0" lvl="0" indent="0" algn="ctr" rtl="0">
              <a:spcBef>
                <a:spcPts val="800"/>
              </a:spcBef>
              <a:spcAft>
                <a:spcPts val="0"/>
              </a:spcAft>
              <a:buNone/>
            </a:pPr>
            <a:r>
              <a:rPr lang="en" sz="1800" b="1"/>
              <a:t>cobweb</a:t>
            </a:r>
            <a:endParaRPr sz="1800" b="1"/>
          </a:p>
          <a:p>
            <a:pPr marL="0" lvl="0" indent="0" algn="ctr" rtl="0">
              <a:spcBef>
                <a:spcPts val="800"/>
              </a:spcBef>
              <a:spcAft>
                <a:spcPts val="0"/>
              </a:spcAft>
              <a:buNone/>
            </a:pPr>
            <a:r>
              <a:rPr lang="en" sz="1800" b="1"/>
              <a:t>hectic</a:t>
            </a:r>
            <a:endParaRPr sz="1800" b="1"/>
          </a:p>
          <a:p>
            <a:pPr marL="0" lvl="0" indent="0" algn="ctr" rtl="0">
              <a:spcBef>
                <a:spcPts val="800"/>
              </a:spcBef>
              <a:spcAft>
                <a:spcPts val="0"/>
              </a:spcAft>
              <a:buNone/>
            </a:pPr>
            <a:r>
              <a:rPr lang="en" sz="1800" b="1"/>
              <a:t>upset</a:t>
            </a:r>
            <a:endParaRPr sz="1800" b="1"/>
          </a:p>
          <a:p>
            <a:pPr marL="0" lvl="0" indent="0" algn="ctr" rtl="0">
              <a:spcBef>
                <a:spcPts val="800"/>
              </a:spcBef>
              <a:spcAft>
                <a:spcPts val="0"/>
              </a:spcAft>
              <a:buNone/>
            </a:pPr>
            <a:r>
              <a:rPr lang="en" sz="1800" b="1"/>
              <a:t>index</a:t>
            </a:r>
            <a:endParaRPr sz="1800" b="1"/>
          </a:p>
          <a:p>
            <a:pPr marL="0" lvl="0" indent="0" algn="l" rtl="0">
              <a:spcBef>
                <a:spcPts val="800"/>
              </a:spcBef>
              <a:spcAft>
                <a:spcPts val="0"/>
              </a:spcAft>
              <a:buNone/>
            </a:pPr>
            <a:endParaRPr sz="3000" u="sng"/>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47" name="Google Shape;247;p4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48" name="Google Shape;248;p40"/>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4" name="Google Shape;25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a:solidFill>
                  <a:schemeClr val="dk1"/>
                </a:solidFill>
              </a:rPr>
              <a:t>It’s Time to Go to Work</a:t>
            </a: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600" i="1">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42"/>
          <p:cNvSpPr txBox="1">
            <a:spLocks noGrp="1"/>
          </p:cNvSpPr>
          <p:nvPr>
            <p:ph type="title"/>
          </p:nvPr>
        </p:nvSpPr>
        <p:spPr>
          <a:xfrm>
            <a:off x="359229" y="273844"/>
            <a:ext cx="8156121"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Independent Work Learning Targets</a:t>
            </a:r>
            <a:endParaRPr dirty="0"/>
          </a:p>
        </p:txBody>
      </p:sp>
      <p:sp>
        <p:nvSpPr>
          <p:cNvPr id="260" name="Google Shape;260;p42"/>
          <p:cNvSpPr txBox="1">
            <a:spLocks noGrp="1"/>
          </p:cNvSpPr>
          <p:nvPr>
            <p:ph type="body" idx="1"/>
          </p:nvPr>
        </p:nvSpPr>
        <p:spPr>
          <a:xfrm>
            <a:off x="493939" y="1187716"/>
            <a:ext cx="7886700" cy="3263400"/>
          </a:xfrm>
          <a:prstGeom prst="rect">
            <a:avLst/>
          </a:prstGeom>
        </p:spPr>
        <p:txBody>
          <a:bodyPr spcFirstLastPara="1" wrap="square" lIns="91425" tIns="91425" rIns="91425" bIns="91425" anchor="t" anchorCtr="0">
            <a:noAutofit/>
          </a:bodyPr>
          <a:lstStyle/>
          <a:p>
            <a:pPr marL="457200" lvl="0" indent="-381000" algn="l" rtl="0">
              <a:lnSpc>
                <a:spcPct val="150000"/>
              </a:lnSpc>
              <a:spcBef>
                <a:spcPts val="1700"/>
              </a:spcBef>
              <a:spcAft>
                <a:spcPts val="0"/>
              </a:spcAft>
              <a:buClr>
                <a:schemeClr val="dk1"/>
              </a:buClr>
              <a:buSzPts val="2400"/>
              <a:buChar char="●"/>
            </a:pPr>
            <a:r>
              <a:rPr lang="en" sz="2600" dirty="0">
                <a:solidFill>
                  <a:schemeClr val="dk1"/>
                </a:solidFill>
              </a:rPr>
              <a:t>I can segment words by their syllables.</a:t>
            </a: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a:p>
            <a:pPr marL="457200" lvl="0" indent="0" algn="l" rtl="0">
              <a:lnSpc>
                <a:spcPct val="150000"/>
              </a:lnSpc>
              <a:spcBef>
                <a:spcPts val="1700"/>
              </a:spcBef>
              <a:spcAft>
                <a:spcPts val="0"/>
              </a:spcAft>
              <a:buNone/>
            </a:pPr>
            <a:endParaRPr sz="2400" dirty="0">
              <a:solidFill>
                <a:schemeClr val="dk1"/>
              </a:solidFill>
            </a:endParaRPr>
          </a:p>
        </p:txBody>
      </p:sp>
      <p:pic>
        <p:nvPicPr>
          <p:cNvPr id="261" name="Google Shape;261;p42"/>
          <p:cNvPicPr preferRelativeResize="0"/>
          <p:nvPr/>
        </p:nvPicPr>
        <p:blipFill>
          <a:blip r:embed="rId3">
            <a:alphaModFix/>
          </a:blip>
          <a:stretch>
            <a:fillRect/>
          </a:stretch>
        </p:blipFill>
        <p:spPr>
          <a:xfrm>
            <a:off x="8316685" y="4370788"/>
            <a:ext cx="666743" cy="52366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graphicFrame>
        <p:nvGraphicFramePr>
          <p:cNvPr id="266" name="Google Shape;266;p43"/>
          <p:cNvGraphicFramePr/>
          <p:nvPr>
            <p:extLst>
              <p:ext uri="{D42A27DB-BD31-4B8C-83A1-F6EECF244321}">
                <p14:modId xmlns:p14="http://schemas.microsoft.com/office/powerpoint/2010/main" val="1338233856"/>
              </p:ext>
            </p:extLst>
          </p:nvPr>
        </p:nvGraphicFramePr>
        <p:xfrm>
          <a:off x="0" y="0"/>
          <a:ext cx="9144000" cy="5327439"/>
        </p:xfrm>
        <a:graphic>
          <a:graphicData uri="http://schemas.openxmlformats.org/drawingml/2006/table">
            <a:tbl>
              <a:tblPr>
                <a:noFill/>
                <a:tableStyleId>{D1597E23-443D-4182-9879-356AA1C133D2}</a:tableStyleId>
              </a:tblPr>
              <a:tblGrid>
                <a:gridCol w="3112750">
                  <a:extLst>
                    <a:ext uri="{9D8B030D-6E8A-4147-A177-3AD203B41FA5}">
                      <a16:colId xmlns:a16="http://schemas.microsoft.com/office/drawing/2014/main" val="20000"/>
                    </a:ext>
                  </a:extLst>
                </a:gridCol>
                <a:gridCol w="319662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511629">
                <a:tc>
                  <a:txBody>
                    <a:bodyPr/>
                    <a:lstStyle/>
                    <a:p>
                      <a:pPr marL="0" lvl="0" indent="0" algn="ctr"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Teacher Group Syllable Slice</a:t>
                      </a:r>
                      <a:endParaRPr sz="1600"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dirty="0">
                          <a:solidFill>
                            <a:schemeClr val="dk1"/>
                          </a:solidFill>
                          <a:latin typeface="Century Gothic"/>
                          <a:ea typeface="Century Gothic"/>
                          <a:cs typeface="Century Gothic"/>
                          <a:sym typeface="Century Gothic"/>
                        </a:rPr>
                        <a:t> Partner Work  Syllable Slice </a:t>
                      </a:r>
                      <a:endParaRPr sz="1600"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600" dirty="0">
                          <a:solidFill>
                            <a:schemeClr val="dk1"/>
                          </a:solidFill>
                          <a:latin typeface="Century Gothic"/>
                          <a:ea typeface="Century Gothic"/>
                          <a:cs typeface="Century Gothic"/>
                          <a:sym typeface="Century Gothic"/>
                        </a:rPr>
                        <a:t>Independent Syllable Slice</a:t>
                      </a:r>
                      <a:endParaRPr sz="16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58725">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If we have time, we will create sentences with our words.</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Decide who will go first.</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Write the total number of syllables after you “slice” the syllables in the word.</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6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Find another independent worker, check each other’s work and read your silly sentence to each other.</a:t>
                      </a:r>
                      <a:endParaRPr sz="155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4"/>
          <p:cNvSpPr txBox="1">
            <a:spLocks noGrp="1"/>
          </p:cNvSpPr>
          <p:nvPr>
            <p:ph type="title"/>
          </p:nvPr>
        </p:nvSpPr>
        <p:spPr>
          <a:xfrm>
            <a:off x="583495" y="169518"/>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t>Syllable Slice</a:t>
            </a:r>
            <a:r>
              <a:rPr lang="en" dirty="0"/>
              <a:t> </a:t>
            </a:r>
            <a:endParaRPr dirty="0"/>
          </a:p>
        </p:txBody>
      </p:sp>
      <p:sp>
        <p:nvSpPr>
          <p:cNvPr id="272" name="Google Shape;272;p44"/>
          <p:cNvSpPr txBox="1">
            <a:spLocks noGrp="1"/>
          </p:cNvSpPr>
          <p:nvPr>
            <p:ph type="body" idx="1"/>
          </p:nvPr>
        </p:nvSpPr>
        <p:spPr>
          <a:xfrm>
            <a:off x="4405993" y="270200"/>
            <a:ext cx="4738007" cy="4380822"/>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600" b="1" dirty="0"/>
              <a:t>napkin</a:t>
            </a:r>
            <a:r>
              <a:rPr lang="en" sz="2600" dirty="0"/>
              <a:t> 	</a:t>
            </a:r>
            <a:r>
              <a:rPr lang="en" sz="2600" b="1" dirty="0"/>
              <a:t>nap/kin: 2 </a:t>
            </a:r>
            <a:endParaRPr sz="2600" b="1" dirty="0"/>
          </a:p>
          <a:p>
            <a:pPr marL="0" lvl="0" indent="0" algn="l" rtl="0">
              <a:spcBef>
                <a:spcPts val="0"/>
              </a:spcBef>
              <a:spcAft>
                <a:spcPts val="0"/>
              </a:spcAft>
              <a:buNone/>
            </a:pPr>
            <a:r>
              <a:rPr lang="en" sz="2600" b="1" dirty="0"/>
              <a:t>sofa</a:t>
            </a:r>
            <a:endParaRPr sz="2600" b="1" dirty="0"/>
          </a:p>
          <a:p>
            <a:pPr marL="0" lvl="0" indent="0" algn="l" rtl="0">
              <a:spcBef>
                <a:spcPts val="0"/>
              </a:spcBef>
              <a:spcAft>
                <a:spcPts val="0"/>
              </a:spcAft>
              <a:buNone/>
            </a:pPr>
            <a:r>
              <a:rPr lang="en" sz="2600" b="1" dirty="0"/>
              <a:t>minor </a:t>
            </a:r>
            <a:endParaRPr sz="2600" b="1" dirty="0"/>
          </a:p>
          <a:p>
            <a:pPr marL="0" lvl="0" indent="0" algn="l" rtl="0">
              <a:spcBef>
                <a:spcPts val="0"/>
              </a:spcBef>
              <a:spcAft>
                <a:spcPts val="0"/>
              </a:spcAft>
              <a:buNone/>
            </a:pPr>
            <a:r>
              <a:rPr lang="en" sz="2600" b="1" dirty="0"/>
              <a:t>tablet</a:t>
            </a:r>
            <a:endParaRPr sz="2600" b="1" dirty="0"/>
          </a:p>
          <a:p>
            <a:pPr marL="0" lvl="0" indent="0" algn="l" rtl="0">
              <a:spcBef>
                <a:spcPts val="0"/>
              </a:spcBef>
              <a:spcAft>
                <a:spcPts val="0"/>
              </a:spcAft>
              <a:buNone/>
            </a:pPr>
            <a:r>
              <a:rPr lang="en" sz="2600" b="1" dirty="0"/>
              <a:t>maybe </a:t>
            </a:r>
            <a:endParaRPr sz="2600" b="1" dirty="0"/>
          </a:p>
          <a:p>
            <a:pPr marL="0" lvl="0" indent="0" algn="l" rtl="0">
              <a:spcBef>
                <a:spcPts val="0"/>
              </a:spcBef>
              <a:spcAft>
                <a:spcPts val="0"/>
              </a:spcAft>
              <a:buNone/>
            </a:pPr>
            <a:r>
              <a:rPr lang="en" sz="2600" b="1" dirty="0"/>
              <a:t>bagel </a:t>
            </a:r>
            <a:endParaRPr sz="2600" b="1" dirty="0"/>
          </a:p>
          <a:p>
            <a:pPr marL="0" lvl="0" indent="0" algn="l" rtl="0">
              <a:spcBef>
                <a:spcPts val="0"/>
              </a:spcBef>
              <a:spcAft>
                <a:spcPts val="0"/>
              </a:spcAft>
              <a:buNone/>
            </a:pPr>
            <a:r>
              <a:rPr lang="en" sz="2600" b="1" dirty="0"/>
              <a:t>reset</a:t>
            </a:r>
            <a:endParaRPr sz="2600" b="1" dirty="0"/>
          </a:p>
          <a:p>
            <a:pPr marL="0" lvl="0" indent="0" algn="l" rtl="0">
              <a:spcBef>
                <a:spcPts val="0"/>
              </a:spcBef>
              <a:spcAft>
                <a:spcPts val="0"/>
              </a:spcAft>
              <a:buNone/>
            </a:pPr>
            <a:r>
              <a:rPr lang="en" sz="2600" b="1" dirty="0"/>
              <a:t>coconut </a:t>
            </a:r>
            <a:endParaRPr sz="2600" b="1" dirty="0"/>
          </a:p>
          <a:p>
            <a:pPr marL="0" lvl="0" indent="0" algn="l" rtl="0">
              <a:spcBef>
                <a:spcPts val="0"/>
              </a:spcBef>
              <a:spcAft>
                <a:spcPts val="0"/>
              </a:spcAft>
              <a:buNone/>
            </a:pPr>
            <a:r>
              <a:rPr lang="en" sz="2600" b="1" dirty="0"/>
              <a:t>midtown </a:t>
            </a:r>
            <a:endParaRPr sz="2600" b="1" dirty="0"/>
          </a:p>
          <a:p>
            <a:pPr marL="0" lvl="0" indent="0" algn="l" rtl="0">
              <a:spcBef>
                <a:spcPts val="0"/>
              </a:spcBef>
              <a:spcAft>
                <a:spcPts val="0"/>
              </a:spcAft>
              <a:buNone/>
            </a:pPr>
            <a:r>
              <a:rPr lang="en" sz="2600" b="1" dirty="0"/>
              <a:t>rabbit</a:t>
            </a:r>
            <a:endParaRPr sz="2600" b="1" dirty="0"/>
          </a:p>
          <a:p>
            <a:pPr marL="0" lvl="0" indent="0" algn="l" rtl="0">
              <a:spcBef>
                <a:spcPts val="0"/>
              </a:spcBef>
              <a:spcAft>
                <a:spcPts val="0"/>
              </a:spcAft>
              <a:buNone/>
            </a:pPr>
            <a:r>
              <a:rPr lang="en" sz="2600" b="1" dirty="0"/>
              <a:t>enjoyment </a:t>
            </a:r>
            <a:endParaRPr sz="2600" b="1" dirty="0"/>
          </a:p>
          <a:p>
            <a:pPr marL="0" lvl="0" indent="0" algn="l" rtl="0">
              <a:spcBef>
                <a:spcPts val="0"/>
              </a:spcBef>
              <a:spcAft>
                <a:spcPts val="0"/>
              </a:spcAft>
              <a:buNone/>
            </a:pPr>
            <a:r>
              <a:rPr lang="en" sz="2600" b="1" dirty="0"/>
              <a:t>rotate</a:t>
            </a:r>
            <a:endParaRPr sz="2600" b="1" dirty="0"/>
          </a:p>
          <a:p>
            <a:pPr marL="0" lvl="0" indent="0" algn="l" rtl="0">
              <a:spcBef>
                <a:spcPts val="0"/>
              </a:spcBef>
              <a:spcAft>
                <a:spcPts val="0"/>
              </a:spcAft>
              <a:buNone/>
            </a:pPr>
            <a:r>
              <a:rPr lang="en" sz="3000" dirty="0"/>
              <a:t>	</a:t>
            </a:r>
            <a:endParaRPr sz="3000" dirty="0"/>
          </a:p>
        </p:txBody>
      </p:sp>
      <p:sp>
        <p:nvSpPr>
          <p:cNvPr id="273" name="Google Shape;273;p44"/>
          <p:cNvSpPr txBox="1"/>
          <p:nvPr/>
        </p:nvSpPr>
        <p:spPr>
          <a:xfrm>
            <a:off x="210696" y="937940"/>
            <a:ext cx="4104900" cy="359163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Group &amp; Partners will begin with Syllable Sleuth. This is an optional step for independent workers.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Segment syllables in each word with a slice (/).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Write the total number of syllables after you “slice.”</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900" dirty="0">
                <a:solidFill>
                  <a:schemeClr val="dk1"/>
                </a:solidFill>
                <a:latin typeface="Century Gothic"/>
                <a:ea typeface="Century Gothic"/>
                <a:cs typeface="Century Gothic"/>
                <a:sym typeface="Century Gothic"/>
              </a:rPr>
              <a:t>If you have time, create sentences with the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200" dirty="0"/>
          </a:p>
        </p:txBody>
      </p:sp>
      <p:pic>
        <p:nvPicPr>
          <p:cNvPr id="274" name="Google Shape;274;p44"/>
          <p:cNvPicPr preferRelativeResize="0"/>
          <p:nvPr/>
        </p:nvPicPr>
        <p:blipFill>
          <a:blip r:embed="rId3">
            <a:alphaModFix/>
          </a:blip>
          <a:stretch>
            <a:fillRect/>
          </a:stretch>
        </p:blipFill>
        <p:spPr>
          <a:xfrm rot="951041" flipH="1">
            <a:off x="99199" y="130107"/>
            <a:ext cx="607084" cy="42344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a:t>Preparing for Lesson #: </a:t>
            </a:r>
            <a:r>
              <a:rPr lang="en" sz="1800"/>
              <a:t>10</a:t>
            </a:r>
            <a:endParaRPr sz="1800"/>
          </a:p>
          <a:p>
            <a:pPr marL="0" lvl="0" indent="0" algn="l" rtl="0">
              <a:spcBef>
                <a:spcPts val="0"/>
              </a:spcBef>
              <a:spcAft>
                <a:spcPts val="0"/>
              </a:spcAft>
              <a:buNone/>
            </a:pPr>
            <a:endParaRPr sz="1800"/>
          </a:p>
          <a:p>
            <a:pPr marL="0" lvl="0" indent="0" algn="l" rtl="0">
              <a:spcBef>
                <a:spcPts val="0"/>
              </a:spcBef>
              <a:spcAft>
                <a:spcPts val="0"/>
              </a:spcAft>
              <a:buNone/>
            </a:pPr>
            <a:r>
              <a:rPr lang="en" sz="1800" b="1"/>
              <a:t>New Materials to Prepare in Advance: </a:t>
            </a:r>
            <a:endParaRPr sz="1800" b="1"/>
          </a:p>
          <a:p>
            <a:pPr marL="457200" lvl="0" indent="-342900" algn="l" rtl="0">
              <a:spcBef>
                <a:spcPts val="0"/>
              </a:spcBef>
              <a:spcAft>
                <a:spcPts val="0"/>
              </a:spcAft>
              <a:buSzPts val="1800"/>
              <a:buChar char="●"/>
            </a:pPr>
            <a:r>
              <a:rPr lang="en" sz="1800"/>
              <a:t>Syllable Sleuth Word List (see notes)</a:t>
            </a:r>
            <a:endParaRPr sz="1800"/>
          </a:p>
          <a:p>
            <a:pPr marL="457200" lvl="0" indent="-342900" algn="l" rtl="0">
              <a:spcBef>
                <a:spcPts val="1000"/>
              </a:spcBef>
              <a:spcAft>
                <a:spcPts val="0"/>
              </a:spcAft>
              <a:buSzPts val="1800"/>
              <a:buChar char="●"/>
            </a:pPr>
            <a:r>
              <a:rPr lang="en" sz="1800"/>
              <a:t>Enlarged Word Workout: Identify and Match Word Cards (“robot,” “token,” “napkin,” “shellfish”)</a:t>
            </a:r>
            <a:endParaRPr sz="1800"/>
          </a:p>
          <a:p>
            <a:pPr marL="457200" lvl="0" indent="-342900" algn="l" rtl="0">
              <a:spcBef>
                <a:spcPts val="1000"/>
              </a:spcBef>
              <a:spcAft>
                <a:spcPts val="0"/>
              </a:spcAft>
              <a:buSzPts val="1800"/>
              <a:buChar char="●"/>
            </a:pPr>
            <a:r>
              <a:rPr lang="en" sz="1800"/>
              <a:t>Word Workout: Identify and Match Word Cards or List (see notes)</a:t>
            </a:r>
            <a:endParaRPr sz="1800"/>
          </a:p>
          <a:p>
            <a:pPr marL="0" lvl="0" indent="0" algn="l" rtl="0">
              <a:spcBef>
                <a:spcPts val="1000"/>
              </a:spcBef>
              <a:spcAft>
                <a:spcPts val="0"/>
              </a:spcAft>
              <a:buNone/>
            </a:pPr>
            <a:r>
              <a:rPr lang="en" sz="1800" b="1"/>
              <a:t>Materials to Gather from Previous Lessons:</a:t>
            </a:r>
            <a:endParaRPr sz="1800" b="1"/>
          </a:p>
          <a:p>
            <a:pPr marL="457200" lvl="0" indent="-342900" algn="l" rtl="0">
              <a:spcBef>
                <a:spcPts val="0"/>
              </a:spcBef>
              <a:spcAft>
                <a:spcPts val="0"/>
              </a:spcAft>
              <a:buSzPts val="1800"/>
              <a:buChar char="●"/>
            </a:pPr>
            <a:r>
              <a:rPr lang="en" sz="1800"/>
              <a:t>White boards, white board markers and erasers or paper and pencils</a:t>
            </a:r>
            <a:endParaRPr sz="1800" b="1"/>
          </a:p>
          <a:p>
            <a:pPr marL="177800" lvl="0" indent="0" algn="l" rtl="0">
              <a:lnSpc>
                <a:spcPct val="115000"/>
              </a:lnSpc>
              <a:spcBef>
                <a:spcPts val="800"/>
              </a:spcBef>
              <a:spcAft>
                <a:spcPts val="0"/>
              </a:spcAft>
              <a:buNone/>
            </a:pPr>
            <a:endParaRPr sz="1800">
              <a:solidFill>
                <a:schemeClr val="dk1"/>
              </a:solidFill>
            </a:endParaRPr>
          </a:p>
          <a:p>
            <a:pPr marL="457200" lvl="0" indent="0" algn="l" rtl="0">
              <a:lnSpc>
                <a:spcPct val="119953"/>
              </a:lnSpc>
              <a:spcBef>
                <a:spcPts val="800"/>
              </a:spcBef>
              <a:spcAft>
                <a:spcPts val="0"/>
              </a:spcAft>
              <a:buNone/>
            </a:pPr>
            <a:endParaRPr sz="18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a:solidFill>
                <a:schemeClr val="dk1"/>
              </a:solidFill>
            </a:endParaRPr>
          </a:p>
          <a:p>
            <a:pPr marL="0" lvl="0" indent="0" algn="l" rtl="0">
              <a:spcBef>
                <a:spcPts val="800"/>
              </a:spcBef>
              <a:spcAft>
                <a:spcPts val="0"/>
              </a:spcAft>
              <a:buNone/>
            </a:pPr>
            <a:endParaRPr sz="1800" b="1">
              <a:solidFill>
                <a:schemeClr val="dk1"/>
              </a:solidFill>
            </a:endParaRPr>
          </a:p>
          <a:p>
            <a:pPr marL="0" lvl="0" indent="0" algn="l" rtl="0">
              <a:spcBef>
                <a:spcPts val="800"/>
              </a:spcBef>
              <a:spcAft>
                <a:spcPts val="0"/>
              </a:spcAft>
              <a:buNone/>
            </a:pPr>
            <a:endParaRPr sz="1800" b="1">
              <a:solidFill>
                <a:schemeClr val="dk1"/>
              </a:solidFill>
            </a:endParaRPr>
          </a:p>
          <a:p>
            <a:pPr marL="457200" lvl="0" indent="0" algn="l" rtl="0">
              <a:spcBef>
                <a:spcPts val="800"/>
              </a:spcBef>
              <a:spcAft>
                <a:spcPts val="1000"/>
              </a:spcAft>
              <a:buNone/>
            </a:pPr>
            <a:endParaRPr sz="1800">
              <a:solidFill>
                <a:schemeClr val="dk1"/>
              </a:solidFill>
            </a:endParaRPr>
          </a:p>
        </p:txBody>
      </p:sp>
      <p:sp>
        <p:nvSpPr>
          <p:cNvPr id="5" name="Google Shape;139;p26"/>
          <p:cNvSpPr txBox="1">
            <a:spLocks noGrp="1"/>
          </p:cNvSpPr>
          <p:nvPr>
            <p:ph type="title"/>
          </p:nvPr>
        </p:nvSpPr>
        <p:spPr>
          <a:xfrm>
            <a:off x="178675" y="272143"/>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2: Lesson 10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5"/>
          <p:cNvSpPr txBox="1">
            <a:spLocks noGrp="1"/>
          </p:cNvSpPr>
          <p:nvPr>
            <p:ph type="title"/>
          </p:nvPr>
        </p:nvSpPr>
        <p:spPr>
          <a:xfrm>
            <a:off x="470606" y="251266"/>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280" name="Google Shape;280;p45"/>
          <p:cNvSpPr txBox="1">
            <a:spLocks noGrp="1"/>
          </p:cNvSpPr>
          <p:nvPr>
            <p:ph type="body" idx="1"/>
          </p:nvPr>
        </p:nvSpPr>
        <p:spPr>
          <a:xfrm>
            <a:off x="470606" y="1086997"/>
            <a:ext cx="7886700" cy="3263400"/>
          </a:xfrm>
          <a:prstGeom prst="rect">
            <a:avLst/>
          </a:prstGeom>
        </p:spPr>
        <p:txBody>
          <a:bodyPr spcFirstLastPara="1" wrap="square" lIns="91425" tIns="91425" rIns="91425" bIns="91425" anchor="t" anchorCtr="0">
            <a:noAutofit/>
          </a:bodyPr>
          <a:lstStyle/>
          <a:p>
            <a:pPr marL="457200" lvl="0" indent="-387350" algn="l" rtl="0">
              <a:spcBef>
                <a:spcPts val="0"/>
              </a:spcBef>
              <a:spcAft>
                <a:spcPts val="0"/>
              </a:spcAft>
              <a:buClr>
                <a:schemeClr val="dk1"/>
              </a:buClr>
              <a:buSzPts val="2500"/>
              <a:buAutoNum type="arabicPeriod"/>
            </a:pPr>
            <a:r>
              <a:rPr lang="en" sz="2500" dirty="0">
                <a:solidFill>
                  <a:schemeClr val="dk1"/>
                </a:solidFill>
              </a:rPr>
              <a:t>Find the vowels and put a dot below them. </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Look for consonants between the vowels.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Break the words into syllables.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Read each syllable using the spelling pattern.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Closed</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Open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Magic “e”</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R-controlled</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Vowel team</a:t>
            </a:r>
            <a:r>
              <a:rPr lang="en" sz="2500" dirty="0">
                <a:solidFill>
                  <a:schemeClr val="dk1"/>
                </a:solidFill>
              </a:rPr>
              <a:t> </a:t>
            </a:r>
            <a:endParaRPr sz="2500" dirty="0">
              <a:solidFill>
                <a:schemeClr val="dk1"/>
              </a:solidFill>
              <a:latin typeface="Arial"/>
              <a:ea typeface="Arial"/>
              <a:cs typeface="Arial"/>
              <a:sym typeface="Arial"/>
            </a:endParaRPr>
          </a:p>
          <a:p>
            <a:pPr marL="0" lvl="0" indent="0" algn="l" rtl="0">
              <a:spcBef>
                <a:spcPts val="0"/>
              </a:spcBef>
              <a:spcAft>
                <a:spcPts val="0"/>
              </a:spcAft>
              <a:buNone/>
            </a:pP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10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8" name="Google Shape;158;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2: Lesson 10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64" name="Google Shape;164;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65" name="Google Shape;165;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6" name="Google Shape;166;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 Lesson 10</a:t>
            </a:r>
            <a:endParaRPr sz="3200" b="1">
              <a:solidFill>
                <a:srgbClr val="404040"/>
              </a:solidFill>
              <a:latin typeface="Century Gothic"/>
              <a:ea typeface="Century Gothic"/>
              <a:cs typeface="Century Gothic"/>
              <a:sym typeface="Century Gothic"/>
            </a:endParaRPr>
          </a:p>
        </p:txBody>
      </p:sp>
      <p:pic>
        <p:nvPicPr>
          <p:cNvPr id="167" name="Google Shape;167;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8" name="Google Shape;168;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74" name="Google Shape;174;p31"/>
          <p:cNvSpPr txBox="1">
            <a:spLocks noGrp="1"/>
          </p:cNvSpPr>
          <p:nvPr>
            <p:ph type="body" idx="1"/>
          </p:nvPr>
        </p:nvSpPr>
        <p:spPr>
          <a:xfrm>
            <a:off x="311700" y="9068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i="1"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80" name="Google Shape;180;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using what I know about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81" name="Google Shape;181;p32"/>
          <p:cNvPicPr preferRelativeResize="0"/>
          <p:nvPr/>
        </p:nvPicPr>
        <p:blipFill>
          <a:blip r:embed="rId3">
            <a:alphaModFix/>
          </a:blip>
          <a:stretch>
            <a:fillRect/>
          </a:stretch>
        </p:blipFill>
        <p:spPr>
          <a:xfrm>
            <a:off x="8349343" y="4376056"/>
            <a:ext cx="679515" cy="53702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182575" y="3740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87" name="Google Shape;187;p33"/>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repair</a:t>
            </a:r>
            <a:endParaRPr sz="3600"/>
          </a:p>
          <a:p>
            <a:pPr marL="0" lvl="0" indent="0" algn="l" rtl="0">
              <a:spcBef>
                <a:spcPts val="800"/>
              </a:spcBef>
              <a:spcAft>
                <a:spcPts val="0"/>
              </a:spcAft>
              <a:buNone/>
            </a:pPr>
            <a:r>
              <a:rPr lang="en" sz="3000"/>
              <a:t>			</a:t>
            </a:r>
            <a:endParaRPr sz="3000"/>
          </a:p>
        </p:txBody>
      </p:sp>
      <p:sp>
        <p:nvSpPr>
          <p:cNvPr id="188" name="Google Shape;188;p33"/>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9" name="Google Shape;189;p33"/>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 r</a:t>
            </a:r>
            <a:r>
              <a:rPr lang="en" sz="3600" b="1"/>
              <a:t>e</a:t>
            </a:r>
            <a:r>
              <a:rPr lang="en" sz="3600"/>
              <a:t>p</a:t>
            </a:r>
            <a:r>
              <a:rPr lang="en" sz="3600" b="1"/>
              <a:t>ai</a:t>
            </a:r>
            <a:r>
              <a:rPr lang="en" sz="3600"/>
              <a:t>r</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90" name="Google Shape;190;p33"/>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re</a:t>
            </a:r>
            <a:r>
              <a:rPr lang="en" sz="3600"/>
              <a:t> </a:t>
            </a:r>
            <a:r>
              <a:rPr lang="en" sz="3600" u="sng"/>
              <a:t>pair</a:t>
            </a:r>
            <a:endParaRPr sz="3600" u="sng"/>
          </a:p>
          <a:p>
            <a:pPr marL="0" lvl="0" indent="0" algn="l" rtl="0">
              <a:spcBef>
                <a:spcPts val="800"/>
              </a:spcBef>
              <a:spcAft>
                <a:spcPts val="0"/>
              </a:spcAft>
              <a:buNone/>
            </a:pPr>
            <a:r>
              <a:rPr lang="en" sz="3000"/>
              <a:t>			</a:t>
            </a:r>
            <a:endParaRPr sz="3000"/>
          </a:p>
        </p:txBody>
      </p:sp>
      <p:sp>
        <p:nvSpPr>
          <p:cNvPr id="191" name="Google Shape;191;p33"/>
          <p:cNvSpPr txBox="1"/>
          <p:nvPr/>
        </p:nvSpPr>
        <p:spPr>
          <a:xfrm>
            <a:off x="3797350" y="23456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92" name="Google Shape;192;p33"/>
          <p:cNvSpPr txBox="1"/>
          <p:nvPr/>
        </p:nvSpPr>
        <p:spPr>
          <a:xfrm>
            <a:off x="4390913" y="2345775"/>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93" name="Google Shape;193;p33"/>
          <p:cNvSpPr txBox="1"/>
          <p:nvPr/>
        </p:nvSpPr>
        <p:spPr>
          <a:xfrm>
            <a:off x="4572000" y="2345650"/>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9"/>
                                        </p:tgtEl>
                                        <p:attrNameLst>
                                          <p:attrName>style.visibility</p:attrName>
                                        </p:attrNameLst>
                                      </p:cBhvr>
                                      <p:to>
                                        <p:strVal val="visible"/>
                                      </p:to>
                                    </p:set>
                                    <p:animEffect transition="in" filter="fade">
                                      <p:cBhvr>
                                        <p:cTn id="7" dur="1000"/>
                                        <p:tgtEl>
                                          <p:spTgt spid="1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1"/>
                                        </p:tgtEl>
                                        <p:attrNameLst>
                                          <p:attrName>style.visibility</p:attrName>
                                        </p:attrNameLst>
                                      </p:cBhvr>
                                      <p:to>
                                        <p:strVal val="visible"/>
                                      </p:to>
                                    </p:set>
                                    <p:animEffect transition="in" filter="fade">
                                      <p:cBhvr>
                                        <p:cTn id="12" dur="1000"/>
                                        <p:tgtEl>
                                          <p:spTgt spid="19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2"/>
                                        </p:tgtEl>
                                        <p:attrNameLst>
                                          <p:attrName>style.visibility</p:attrName>
                                        </p:attrNameLst>
                                      </p:cBhvr>
                                      <p:to>
                                        <p:strVal val="visible"/>
                                      </p:to>
                                    </p:set>
                                    <p:animEffect transition="in" filter="fade">
                                      <p:cBhvr>
                                        <p:cTn id="17" dur="1000"/>
                                        <p:tgtEl>
                                          <p:spTgt spid="19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3"/>
                                        </p:tgtEl>
                                        <p:attrNameLst>
                                          <p:attrName>style.visibility</p:attrName>
                                        </p:attrNameLst>
                                      </p:cBhvr>
                                      <p:to>
                                        <p:strVal val="visible"/>
                                      </p:to>
                                    </p:set>
                                    <p:animEffect transition="in" filter="fade">
                                      <p:cBhvr>
                                        <p:cTn id="22" dur="1000"/>
                                        <p:tgtEl>
                                          <p:spTgt spid="19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0"/>
                                        </p:tgtEl>
                                        <p:attrNameLst>
                                          <p:attrName>style.visibility</p:attrName>
                                        </p:attrNameLst>
                                      </p:cBhvr>
                                      <p:to>
                                        <p:strVal val="visible"/>
                                      </p:to>
                                    </p:set>
                                    <p:animEffect transition="in" filter="fade">
                                      <p:cBhvr>
                                        <p:cTn id="27" dur="1000"/>
                                        <p:tgtEl>
                                          <p:spTgt spid="1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4"/>
          <p:cNvSpPr txBox="1">
            <a:spLocks noGrp="1"/>
          </p:cNvSpPr>
          <p:nvPr>
            <p:ph type="title"/>
          </p:nvPr>
        </p:nvSpPr>
        <p:spPr>
          <a:xfrm>
            <a:off x="966409" y="35580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Syllable Sleuth Steps </a:t>
            </a:r>
            <a:endParaRPr sz="2400" dirty="0"/>
          </a:p>
        </p:txBody>
      </p:sp>
      <p:sp>
        <p:nvSpPr>
          <p:cNvPr id="199" name="Google Shape;199;p34"/>
          <p:cNvSpPr txBox="1">
            <a:spLocks noGrp="1"/>
          </p:cNvSpPr>
          <p:nvPr>
            <p:ph type="body" idx="1"/>
          </p:nvPr>
        </p:nvSpPr>
        <p:spPr>
          <a:xfrm>
            <a:off x="773918" y="355800"/>
            <a:ext cx="3501600" cy="4366629"/>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 </a:t>
            </a:r>
            <a:endParaRPr sz="1800" dirty="0"/>
          </a:p>
          <a:p>
            <a:pPr marL="457200" lvl="0" indent="-342900" algn="l" rtl="0">
              <a:spcBef>
                <a:spcPts val="0"/>
              </a:spcBef>
              <a:spcAft>
                <a:spcPts val="0"/>
              </a:spcAft>
              <a:buSzPts val="1800"/>
              <a:buAutoNum type="arabicPeriod"/>
            </a:pPr>
            <a:r>
              <a:rPr lang="en" sz="1800" dirty="0"/>
              <a:t>Look for consonants between the vowels</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200" name="Google Shape;200;p34"/>
          <p:cNvSpPr txBox="1">
            <a:spLocks noGrp="1"/>
          </p:cNvSpPr>
          <p:nvPr>
            <p:ph type="body" idx="1"/>
          </p:nvPr>
        </p:nvSpPr>
        <p:spPr>
          <a:xfrm>
            <a:off x="5239200" y="355800"/>
            <a:ext cx="3190800" cy="47877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r>
              <a:rPr lang="en" sz="3000"/>
              <a:t>gateway</a:t>
            </a:r>
            <a:endParaRPr sz="3000"/>
          </a:p>
          <a:p>
            <a:pPr marL="0" lvl="0" indent="0" algn="ctr" rtl="0">
              <a:spcBef>
                <a:spcPts val="800"/>
              </a:spcBef>
              <a:spcAft>
                <a:spcPts val="0"/>
              </a:spcAft>
              <a:buClr>
                <a:srgbClr val="000000"/>
              </a:buClr>
              <a:buSzPts val="1100"/>
              <a:buFont typeface="Arial"/>
              <a:buNone/>
            </a:pPr>
            <a:r>
              <a:rPr lang="en" sz="3000"/>
              <a:t>painter</a:t>
            </a:r>
            <a:endParaRPr sz="3000"/>
          </a:p>
          <a:p>
            <a:pPr marL="0" lvl="0" indent="0" algn="ctr" rtl="0">
              <a:spcBef>
                <a:spcPts val="800"/>
              </a:spcBef>
              <a:spcAft>
                <a:spcPts val="0"/>
              </a:spcAft>
              <a:buClr>
                <a:srgbClr val="000000"/>
              </a:buClr>
              <a:buSzPts val="1100"/>
              <a:buFont typeface="Arial"/>
              <a:buNone/>
            </a:pPr>
            <a:r>
              <a:rPr lang="en" sz="3000"/>
              <a:t>complain</a:t>
            </a:r>
            <a:endParaRPr sz="3000"/>
          </a:p>
          <a:p>
            <a:pPr marL="0" lvl="0" indent="0" algn="ctr" rtl="0">
              <a:spcBef>
                <a:spcPts val="800"/>
              </a:spcBef>
              <a:spcAft>
                <a:spcPts val="0"/>
              </a:spcAft>
              <a:buClr>
                <a:srgbClr val="000000"/>
              </a:buClr>
              <a:buSzPts val="1100"/>
              <a:buFont typeface="Arial"/>
              <a:buNone/>
            </a:pPr>
            <a:r>
              <a:rPr lang="en" sz="3000"/>
              <a:t>maintain</a:t>
            </a:r>
            <a:endParaRPr sz="3000"/>
          </a:p>
          <a:p>
            <a:pPr marL="0" lvl="0" indent="0" algn="ctr" rtl="0">
              <a:spcBef>
                <a:spcPts val="800"/>
              </a:spcBef>
              <a:spcAft>
                <a:spcPts val="0"/>
              </a:spcAft>
              <a:buClr>
                <a:srgbClr val="000000"/>
              </a:buClr>
              <a:buSzPts val="1100"/>
              <a:buFont typeface="Arial"/>
              <a:buNone/>
            </a:pPr>
            <a:r>
              <a:rPr lang="en" sz="3000"/>
              <a:t>baygain</a:t>
            </a:r>
            <a:endParaRPr sz="3000"/>
          </a:p>
          <a:p>
            <a:pPr marL="0" lvl="0" indent="0" algn="ctr" rtl="0">
              <a:spcBef>
                <a:spcPts val="800"/>
              </a:spcBef>
              <a:spcAft>
                <a:spcPts val="0"/>
              </a:spcAft>
              <a:buClr>
                <a:srgbClr val="000000"/>
              </a:buClr>
              <a:buSzPts val="1100"/>
              <a:buFont typeface="Arial"/>
              <a:buNone/>
            </a:pPr>
            <a:r>
              <a:rPr lang="en" sz="3000"/>
              <a:t>ronday</a:t>
            </a:r>
            <a:endParaRPr sz="300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EB38ABF-83FA-48BC-9377-5F36A44CED85}"/>
</file>

<file path=customXml/itemProps2.xml><?xml version="1.0" encoding="utf-8"?>
<ds:datastoreItem xmlns:ds="http://schemas.openxmlformats.org/officeDocument/2006/customXml" ds:itemID="{DA00A311-394F-40B1-9354-E003C17C72B4}"/>
</file>

<file path=customXml/itemProps3.xml><?xml version="1.0" encoding="utf-8"?>
<ds:datastoreItem xmlns:ds="http://schemas.openxmlformats.org/officeDocument/2006/customXml" ds:itemID="{E574641C-A07C-4F90-B7D5-6F31DE4E4852}"/>
</file>

<file path=docProps/app.xml><?xml version="1.0" encoding="utf-8"?>
<Properties xmlns="http://schemas.openxmlformats.org/officeDocument/2006/extended-properties" xmlns:vt="http://schemas.openxmlformats.org/officeDocument/2006/docPropsVTypes">
  <TotalTime>15</TotalTime>
  <Words>5193</Words>
  <Application>Microsoft Office PowerPoint</Application>
  <PresentationFormat>On-screen Show (16:9)</PresentationFormat>
  <Paragraphs>530</Paragraphs>
  <Slides>20</Slides>
  <Notes>20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Calibri</vt:lpstr>
      <vt:lpstr>Arial</vt:lpstr>
      <vt:lpstr>Times New Roman</vt:lpstr>
      <vt:lpstr>Century Gothic</vt:lpstr>
      <vt:lpstr>Office Theme</vt:lpstr>
      <vt:lpstr>Grade 2: Module 1: Part 1: Cycle 2: Lesson 10 Teacher slide, before teaching.</vt:lpstr>
      <vt:lpstr>Grade 2: Module 1: Part 1: Cycle 2: Lesson 10 Teacher slide, before teaching.</vt:lpstr>
      <vt:lpstr>Grade 2: Module 1: Part 1: Cycle 2: Lesson 10 Teacher slide, before teaching.</vt:lpstr>
      <vt:lpstr>Grade 2: Module 1: Part 1: Cycle 2: Lesson 10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Introducing Word Workout: Identify and Match   </vt:lpstr>
      <vt:lpstr>Did you match the words in the same group? </vt:lpstr>
      <vt:lpstr>Reflection Time </vt:lpstr>
      <vt:lpstr>Transition Song</vt:lpstr>
      <vt:lpstr>Independent Work Learning Targets</vt:lpstr>
      <vt:lpstr>PowerPoint Presentation</vt:lpstr>
      <vt:lpstr>Syllable Slice </vt:lpstr>
      <vt:lpstr>Syllable Sleuth Steps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2: Lesson 10 Teacher slide, before teaching.</dc:title>
  <dc:creator>nbravo</dc:creator>
  <cp:lastModifiedBy>Brian McCabe</cp:lastModifiedBy>
  <cp:revision>9</cp:revision>
  <dcterms:modified xsi:type="dcterms:W3CDTF">2018-11-06T23:19:33Z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