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20.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1.xml" ContentType="application/vnd.openxmlformats-officedocument.presentationml.slide+xml"/>
  <Override PartName="/ppt/slides/slide6.xml" ContentType="application/vnd.openxmlformats-officedocument.presentationml.slide+xml"/>
  <Override PartName="/ppt/slides/slide13.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4.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5.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Layouts/slideLayout10.xml" ContentType="application/vnd.openxmlformats-officedocument.presentationml.slideLayou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9.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slideLayouts/slideLayout13.xml" ContentType="application/vnd.openxmlformats-officedocument.presentationml.slideLayout+xml"/>
  <Override PartName="/ppt/notesSlides/notesSlide14.xml" ContentType="application/vnd.openxmlformats-officedocument.presentationml.notesSlide+xml"/>
  <Override PartName="/ppt/slideLayouts/slideLayout2.xml" ContentType="application/vnd.openxmlformats-officedocument.presentationml.slideLayout+xml"/>
  <Override PartName="/ppt/notesSlides/notesSlide13.xml" ContentType="application/vnd.openxmlformats-officedocument.presentationml.notes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notesSlides/notesSlide11.xml" ContentType="application/vnd.openxmlformats-officedocument.presentationml.notesSlide+xml"/>
  <Override PartName="/ppt/slideLayouts/slideLayout14.xml" ContentType="application/vnd.openxmlformats-officedocument.presentationml.slideLayout+xml"/>
  <Override PartName="/ppt/slideLayouts/slideLayout6.xml" ContentType="application/vnd.openxmlformats-officedocument.presentationml.slideLayout+xml"/>
  <Override PartName="/ppt/notesSlides/notesSlide12.xml" ContentType="application/vnd.openxmlformats-officedocument.presentationml.notes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5.xml" ContentType="application/vnd.openxmlformats-officedocument.presentationml.slideLayout+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1" r:id="rId1"/>
    <p:sldMasterId id="2147483672" r:id="rId2"/>
  </p:sldMasterIdLst>
  <p:notesMasterIdLst>
    <p:notesMasterId r:id="rId23"/>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4747CAED-A50B-467C-80E3-6DD3BFE14865}">
  <a:tblStyle styleId="{4747CAED-A50B-467C-80E3-6DD3BFE14865}"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7"/>
    <p:restoredTop sz="70032" autoAdjust="0"/>
  </p:normalViewPr>
  <p:slideViewPr>
    <p:cSldViewPr snapToGrid="0">
      <p:cViewPr varScale="1">
        <p:scale>
          <a:sx n="103" d="100"/>
          <a:sy n="103" d="100"/>
        </p:scale>
        <p:origin x="-1256" y="-11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presProps" Target="presProps.xml"/><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1" Type="http://schemas.openxmlformats.org/officeDocument/2006/relationships/slide" Target="slides/slide19.xml"/><Relationship Id="rId3" Type="http://schemas.openxmlformats.org/officeDocument/2006/relationships/slide" Target="slides/slide1.xml"/><Relationship Id="rId25" Type="http://schemas.openxmlformats.org/officeDocument/2006/relationships/commentAuthors" Target="commentAuthors.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0" Type="http://schemas.openxmlformats.org/officeDocument/2006/relationships/slide" Target="slides/slide18.xml"/><Relationship Id="rId29" Type="http://schemas.openxmlformats.org/officeDocument/2006/relationships/tableStyles" Target="tableStyles.xml"/><Relationship Id="rId16" Type="http://schemas.openxmlformats.org/officeDocument/2006/relationships/slide" Target="slides/slide14.xml"/><Relationship Id="rId2" Type="http://schemas.openxmlformats.org/officeDocument/2006/relationships/slideMaster" Target="slideMasters/slideMaster2.xml"/><Relationship Id="rId24" Type="http://schemas.openxmlformats.org/officeDocument/2006/relationships/printerSettings" Target="printerSettings/printerSettings1.bin"/><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32" Type="http://schemas.openxmlformats.org/officeDocument/2006/relationships/customXml" Target="../customXml/item3.xml"/><Relationship Id="rId23" Type="http://schemas.openxmlformats.org/officeDocument/2006/relationships/notesMaster" Target="notesMasters/notesMaster1.xml"/><Relationship Id="rId28" Type="http://schemas.openxmlformats.org/officeDocument/2006/relationships/theme" Target="theme/theme1.xml"/><Relationship Id="rId15" Type="http://schemas.openxmlformats.org/officeDocument/2006/relationships/slide" Target="slides/slide13.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customXml" Target="../customXml/item2.xml"/><Relationship Id="rId9" Type="http://schemas.openxmlformats.org/officeDocument/2006/relationships/slide" Target="slides/slide7.xml"/><Relationship Id="rId22" Type="http://schemas.openxmlformats.org/officeDocument/2006/relationships/slide" Target="slides/slide20.xml"/><Relationship Id="rId27" Type="http://schemas.openxmlformats.org/officeDocument/2006/relationships/viewProps" Target="viewProps.xml"/><Relationship Id="rId14" Type="http://schemas.openxmlformats.org/officeDocument/2006/relationships/slide" Target="slides/slide12.xml"/><Relationship Id="rId4" Type="http://schemas.openxmlformats.org/officeDocument/2006/relationships/slide" Target="slides/slide2.xml"/><Relationship Id="rId30"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13250526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3/lesson-12" TargetMode="External"/><Relationship Id="rId4" Type="http://schemas.openxmlformats.org/officeDocument/2006/relationships/hyperlink" Target="https://eleducation.org/resources/el-education-classroom-protocols" TargetMode="External"/><Relationship Id="rId5" Type="http://schemas.openxmlformats.org/officeDocument/2006/relationships/hyperlink" Target="https://eleducation.org/resources/fourth-grade-writing-rubrics-and-checklist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 Id="rId3" Type="http://schemas.openxmlformats.org/officeDocument/2006/relationships/hyperlink" Target="http://curriculum.eleducation.org/sites/default/files/g4m2u3_all-block_091317.pdf"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3e674b78c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3" name="Google Shape;173;g3e674b78c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1615"/>
              <a:buFont typeface="Arial"/>
              <a:buNone/>
            </a:pPr>
            <a:r>
              <a:rPr lang="en" sz="1200" dirty="0">
                <a:latin typeface="Calibri"/>
                <a:ea typeface="Calibri"/>
                <a:cs typeface="Calibri"/>
                <a:sym typeface="Calibri"/>
              </a:rPr>
              <a:t>In this eight-week module, students explore animal defense mechanisms. They build proficiency in writing an informative piece, examining the defense mechanisms of one specific animal about which they build expertise. Students also build proficiency in writing a narrative piece about this animal. In Unit 1, they build background knowledge on general animal defenses through close readings of several informational texts. Students read closely to practice drawing inferences as they begin their research and use a research notebook to make observations and synthesize information. Students will continue to use the research notebook, using the millipede as a whole class model. They begin to research an expert group animal in preparation to write about this animal in Units 2 and 3, again using the research notebook.</a:t>
            </a:r>
            <a:endParaRPr sz="1200" dirty="0">
              <a:latin typeface="Calibri"/>
              <a:ea typeface="Calibri"/>
              <a:cs typeface="Calibri"/>
              <a:sym typeface="Calibri"/>
            </a:endParaRPr>
          </a:p>
          <a:p>
            <a:pPr marL="0" lvl="0" indent="0" algn="l" rtl="0">
              <a:lnSpc>
                <a:spcPct val="90000"/>
              </a:lnSpc>
              <a:spcBef>
                <a:spcPts val="323"/>
              </a:spcBef>
              <a:spcAft>
                <a:spcPts val="0"/>
              </a:spcAft>
              <a:buClr>
                <a:schemeClr val="dk1"/>
              </a:buClr>
              <a:buSzPts val="1615"/>
              <a:buFont typeface="Arial"/>
              <a:buNone/>
            </a:pPr>
            <a:endParaRPr sz="1200" dirty="0">
              <a:latin typeface="Calibri"/>
              <a:ea typeface="Calibri"/>
              <a:cs typeface="Calibri"/>
              <a:sym typeface="Calibri"/>
            </a:endParaRPr>
          </a:p>
          <a:p>
            <a:pPr marL="0" lvl="0" indent="0" algn="l" rtl="0">
              <a:lnSpc>
                <a:spcPct val="90000"/>
              </a:lnSpc>
              <a:spcBef>
                <a:spcPts val="323"/>
              </a:spcBef>
              <a:spcAft>
                <a:spcPts val="0"/>
              </a:spcAft>
              <a:buClr>
                <a:schemeClr val="dk1"/>
              </a:buClr>
              <a:buSzPts val="1100"/>
              <a:buFont typeface="Arial"/>
              <a:buNone/>
            </a:pPr>
            <a:r>
              <a:rPr lang="en" sz="1200" dirty="0">
                <a:latin typeface="Calibri"/>
                <a:ea typeface="Calibri"/>
                <a:cs typeface="Calibri"/>
                <a:sym typeface="Calibri"/>
              </a:rPr>
              <a:t>Students will focus on the following guiding questions:</a:t>
            </a:r>
            <a:endParaRPr sz="1200" dirty="0">
              <a:latin typeface="Calibri"/>
              <a:ea typeface="Calibri"/>
              <a:cs typeface="Calibri"/>
              <a:sym typeface="Calibri"/>
            </a:endParaRPr>
          </a:p>
          <a:p>
            <a:pPr marL="342900" lvl="0" indent="-311150" algn="l" rtl="0">
              <a:lnSpc>
                <a:spcPct val="90000"/>
              </a:lnSpc>
              <a:spcBef>
                <a:spcPts val="340"/>
              </a:spcBef>
              <a:spcAft>
                <a:spcPts val="0"/>
              </a:spcAft>
              <a:buClr>
                <a:srgbClr val="000000"/>
              </a:buClr>
              <a:buSzPts val="1200"/>
              <a:buChar char="•"/>
            </a:pPr>
            <a:r>
              <a:rPr lang="en" sz="1200" dirty="0">
                <a:latin typeface="Calibri"/>
                <a:ea typeface="Calibri"/>
                <a:cs typeface="Calibri"/>
                <a:sym typeface="Calibri"/>
              </a:rPr>
              <a:t>How do animals’ bodies and behaviors help them survive?</a:t>
            </a:r>
            <a:endParaRPr sz="1200" dirty="0">
              <a:latin typeface="Calibri"/>
              <a:ea typeface="Calibri"/>
              <a:cs typeface="Calibri"/>
              <a:sym typeface="Calibri"/>
            </a:endParaRPr>
          </a:p>
          <a:p>
            <a:pPr marL="342900" lvl="0" indent="-311150" algn="l" rtl="0">
              <a:lnSpc>
                <a:spcPct val="90000"/>
              </a:lnSpc>
              <a:spcBef>
                <a:spcPts val="340"/>
              </a:spcBef>
              <a:spcAft>
                <a:spcPts val="0"/>
              </a:spcAft>
              <a:buClr>
                <a:srgbClr val="000000"/>
              </a:buClr>
              <a:buSzPts val="1200"/>
              <a:buChar char="•"/>
            </a:pPr>
            <a:r>
              <a:rPr lang="en" sz="1200" dirty="0">
                <a:latin typeface="Calibri"/>
                <a:ea typeface="Calibri"/>
                <a:cs typeface="Calibri"/>
                <a:sym typeface="Calibri"/>
              </a:rPr>
              <a:t>How can writers use knowledge from their research to inform and entertain?</a:t>
            </a:r>
            <a:br>
              <a:rPr lang="en" sz="1200" dirty="0">
                <a:latin typeface="Calibri"/>
                <a:ea typeface="Calibri"/>
                <a:cs typeface="Calibri"/>
                <a:sym typeface="Calibri"/>
              </a:rPr>
            </a:br>
            <a:endParaRPr sz="1200" dirty="0">
              <a:latin typeface="Calibri"/>
              <a:ea typeface="Calibri"/>
              <a:cs typeface="Calibri"/>
              <a:sym typeface="Calibri"/>
            </a:endParaRPr>
          </a:p>
          <a:p>
            <a:pPr marL="0" lvl="0" indent="0" algn="l" rtl="0">
              <a:lnSpc>
                <a:spcPct val="90000"/>
              </a:lnSpc>
              <a:spcBef>
                <a:spcPts val="340"/>
              </a:spcBef>
              <a:spcAft>
                <a:spcPts val="0"/>
              </a:spcAft>
              <a:buClr>
                <a:schemeClr val="dk1"/>
              </a:buClr>
              <a:buSzPts val="1100"/>
              <a:buFont typeface="Arial"/>
              <a:buNone/>
            </a:pPr>
            <a:r>
              <a:rPr lang="en" sz="1200" dirty="0">
                <a:latin typeface="Calibri"/>
                <a:ea typeface="Calibri"/>
                <a:cs typeface="Calibri"/>
                <a:sym typeface="Calibri"/>
              </a:rPr>
              <a:t>This module is designed so that students grapple with the following big </a:t>
            </a:r>
            <a:r>
              <a:rPr lang="en" sz="1200" dirty="0" smtClean="0">
                <a:latin typeface="Calibri"/>
                <a:ea typeface="Calibri"/>
                <a:cs typeface="Calibri"/>
                <a:sym typeface="Calibri"/>
              </a:rPr>
              <a:t>ideas</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342900" lvl="0" indent="-292100" algn="l" rtl="0">
              <a:lnSpc>
                <a:spcPct val="90000"/>
              </a:lnSpc>
              <a:spcBef>
                <a:spcPts val="340"/>
              </a:spcBef>
              <a:spcAft>
                <a:spcPts val="0"/>
              </a:spcAft>
              <a:buClr>
                <a:srgbClr val="000000"/>
              </a:buClr>
              <a:buSzPts val="1200"/>
              <a:buChar char="•"/>
            </a:pPr>
            <a:r>
              <a:rPr lang="en" sz="1200" dirty="0">
                <a:latin typeface="Calibri"/>
                <a:ea typeface="Calibri"/>
                <a:cs typeface="Calibri"/>
                <a:sym typeface="Calibri"/>
              </a:rPr>
              <a:t>To protect themselves from predators, animals use different defense mechanisms.</a:t>
            </a:r>
            <a:endParaRPr sz="1200" dirty="0">
              <a:latin typeface="Calibri"/>
              <a:ea typeface="Calibri"/>
              <a:cs typeface="Calibri"/>
              <a:sym typeface="Calibri"/>
            </a:endParaRPr>
          </a:p>
          <a:p>
            <a:pPr marL="342900" lvl="0" indent="-292100" algn="l" rtl="0">
              <a:lnSpc>
                <a:spcPct val="90000"/>
              </a:lnSpc>
              <a:spcBef>
                <a:spcPts val="340"/>
              </a:spcBef>
              <a:spcAft>
                <a:spcPts val="0"/>
              </a:spcAft>
              <a:buClr>
                <a:srgbClr val="000000"/>
              </a:buClr>
              <a:buSzPts val="1200"/>
              <a:buChar char="•"/>
            </a:pPr>
            <a:r>
              <a:rPr lang="en" sz="1200" dirty="0">
                <a:latin typeface="Calibri"/>
                <a:ea typeface="Calibri"/>
                <a:cs typeface="Calibri"/>
                <a:sym typeface="Calibri"/>
              </a:rPr>
              <a:t>Writers use scientific knowledge and research to inform and entertain.</a:t>
            </a:r>
            <a:endParaRPr sz="1200" dirty="0">
              <a:latin typeface="Calibri"/>
              <a:ea typeface="Calibri"/>
              <a:cs typeface="Calibri"/>
              <a:sym typeface="Calibri"/>
            </a:endParaRPr>
          </a:p>
          <a:p>
            <a:pPr marL="0" lvl="0" indent="0" algn="l" rtl="0">
              <a:lnSpc>
                <a:spcPct val="90000"/>
              </a:lnSpc>
              <a:spcBef>
                <a:spcPts val="340"/>
              </a:spcBef>
              <a:spcAft>
                <a:spcPts val="0"/>
              </a:spcAft>
              <a:buNone/>
            </a:pPr>
            <a:endParaRPr sz="1200" dirty="0">
              <a:latin typeface="Calibri"/>
              <a:ea typeface="Calibri"/>
              <a:cs typeface="Calibri"/>
              <a:sym typeface="Calibri"/>
            </a:endParaRPr>
          </a:p>
          <a:p>
            <a:pPr marL="0" lvl="0" indent="0" algn="l" rtl="0">
              <a:lnSpc>
                <a:spcPct val="80000"/>
              </a:lnSpc>
              <a:spcBef>
                <a:spcPts val="0"/>
              </a:spcBef>
              <a:spcAft>
                <a:spcPts val="0"/>
              </a:spcAft>
              <a:buClr>
                <a:schemeClr val="dk1"/>
              </a:buClr>
              <a:buSzPts val="2000"/>
              <a:buFont typeface="Arial"/>
              <a:buNone/>
            </a:pPr>
            <a:r>
              <a:rPr lang="en" sz="1200" dirty="0">
                <a:solidFill>
                  <a:schemeClr val="dk1"/>
                </a:solidFill>
                <a:latin typeface="Calibri"/>
                <a:ea typeface="Calibri"/>
                <a:cs typeface="Calibri"/>
                <a:sym typeface="Calibri"/>
              </a:rPr>
              <a:t>In this second unit, students research their expert group animal and its defense mechanisms. Close reading of informational texts and web pages about their expert group animal prepares students for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in which they cite evidence, determine the main idea, and then summarize and organize their research. In the second half of the unit, students synthesize information from their research by writing an informative piece detailing their expert group animal’s physical characteristics, habitat, predators, and defense mechanisms. This piece serves as the introduction to their performance task, a choose-your-own-adventure narrative, written in Unit 3. Their research in this unit will also serve as a resource for writing narratives with scientifically accurate details in the following unit.</a:t>
            </a:r>
            <a:endParaRPr sz="1200" dirty="0">
              <a:solidFill>
                <a:schemeClr val="dk1"/>
              </a:solidFill>
              <a:latin typeface="Calibri"/>
              <a:ea typeface="Calibri"/>
              <a:cs typeface="Calibri"/>
              <a:sym typeface="Calibri"/>
            </a:endParaRPr>
          </a:p>
          <a:p>
            <a:pPr marL="0" lvl="0" indent="0" algn="l" rtl="0">
              <a:lnSpc>
                <a:spcPct val="80000"/>
              </a:lnSpc>
              <a:spcBef>
                <a:spcPts val="0"/>
              </a:spcBef>
              <a:spcAft>
                <a:spcPts val="0"/>
              </a:spcAft>
              <a:buClr>
                <a:schemeClr val="dk1"/>
              </a:buClr>
              <a:buSzPts val="2000"/>
              <a:buFont typeface="Arial"/>
              <a:buNone/>
            </a:pPr>
            <a:endParaRPr sz="1200" dirty="0">
              <a:solidFill>
                <a:schemeClr val="dk1"/>
              </a:solidFill>
              <a:latin typeface="Calibri"/>
              <a:ea typeface="Calibri"/>
              <a:cs typeface="Calibri"/>
              <a:sym typeface="Calibri"/>
            </a:endParaRPr>
          </a:p>
          <a:p>
            <a:pPr marL="0" lvl="0" indent="0" algn="l" rtl="0">
              <a:lnSpc>
                <a:spcPct val="90000"/>
              </a:lnSpc>
              <a:spcBef>
                <a:spcPts val="340"/>
              </a:spcBef>
              <a:spcAft>
                <a:spcPts val="0"/>
              </a:spcAft>
              <a:buNone/>
            </a:pPr>
            <a:r>
              <a:rPr lang="en" sz="1200" dirty="0">
                <a:latin typeface="Calibri"/>
                <a:ea typeface="Calibri"/>
                <a:cs typeface="Calibri"/>
                <a:sym typeface="Calibri"/>
              </a:rPr>
              <a:t/>
            </a:r>
            <a:br>
              <a:rPr lang="en" sz="1200" dirty="0">
                <a:latin typeface="Calibri"/>
                <a:ea typeface="Calibri"/>
                <a:cs typeface="Calibri"/>
                <a:sym typeface="Calibri"/>
              </a:rPr>
            </a:b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latin typeface="Calibri"/>
              <a:ea typeface="Calibri"/>
              <a:cs typeface="Calibri"/>
              <a:sym typeface="Calibri"/>
            </a:endParaRPr>
          </a:p>
        </p:txBody>
      </p:sp>
    </p:spTree>
    <p:extLst>
      <p:ext uri="{BB962C8B-B14F-4D97-AF65-F5344CB8AC3E}">
        <p14:creationId xmlns:p14="http://schemas.microsoft.com/office/powerpoint/2010/main" val="6349209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3a2ea51330_1_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Group/Pairs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50000"/>
              </a:lnSpc>
              <a:spcBef>
                <a:spcPts val="0"/>
              </a:spcBef>
              <a:spcAft>
                <a:spcPts val="0"/>
              </a:spcAft>
              <a:buClr>
                <a:srgbClr val="000000"/>
              </a:buClr>
              <a:buSzPts val="1200"/>
              <a:buFont typeface="Georgia"/>
              <a:buChar char="●"/>
            </a:pPr>
            <a:r>
              <a:rPr lang="en" sz="1200" dirty="0">
                <a:latin typeface="Calibri"/>
                <a:ea typeface="Calibri"/>
                <a:cs typeface="Calibri"/>
                <a:sym typeface="Calibri"/>
              </a:rPr>
              <a:t>Collect in </a:t>
            </a:r>
            <a:r>
              <a:rPr lang="en" sz="1200" b="1" dirty="0">
                <a:latin typeface="Calibri"/>
                <a:ea typeface="Calibri"/>
                <a:cs typeface="Calibri"/>
                <a:sym typeface="Calibri"/>
              </a:rPr>
              <a:t>Dialogue Practice III homework</a:t>
            </a:r>
            <a:r>
              <a:rPr lang="en" sz="1200" dirty="0">
                <a:latin typeface="Calibri"/>
                <a:ea typeface="Calibri"/>
                <a:cs typeface="Calibri"/>
                <a:sym typeface="Calibri"/>
              </a:rPr>
              <a:t>. See </a:t>
            </a:r>
            <a:r>
              <a:rPr lang="en" sz="1200" b="1" dirty="0">
                <a:latin typeface="Calibri"/>
                <a:ea typeface="Calibri"/>
                <a:cs typeface="Calibri"/>
                <a:sym typeface="Calibri"/>
              </a:rPr>
              <a:t>Dialogue Practice III (answers, for teacher reference).</a:t>
            </a:r>
            <a:endParaRPr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Direct students’ attention to the learning targets and invite them to read the targets to themselves.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Display the </a:t>
            </a:r>
            <a:r>
              <a:rPr lang="en" sz="1200" b="1" dirty="0">
                <a:latin typeface="Calibri"/>
                <a:ea typeface="Calibri"/>
                <a:cs typeface="Calibri"/>
                <a:sym typeface="Calibri"/>
              </a:rPr>
              <a:t>Choose-Your-Own-Adventure Narrative anchor chart</a:t>
            </a:r>
            <a:r>
              <a:rPr lang="en" sz="1200" dirty="0">
                <a:latin typeface="Calibri"/>
                <a:ea typeface="Calibri"/>
                <a:cs typeface="Calibri"/>
                <a:sym typeface="Calibri"/>
              </a:rPr>
              <a:t> and remind students that they are working toward writing a narrative during this module.</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Explain that they are almost finished revising their drafts, but that their narratives are missing two important elements: transitional words and conclusions. Point to these bullet points on the anchor chart.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turn and talk with an elbow partner to review vocabulary from these targets by asking:</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AutoNum type="alphaLcPeriod"/>
            </a:pPr>
            <a:r>
              <a:rPr lang="en" sz="1200" i="1" dirty="0">
                <a:latin typeface="Calibri"/>
                <a:ea typeface="Calibri"/>
                <a:cs typeface="Calibri"/>
                <a:sym typeface="Calibri"/>
              </a:rPr>
              <a:t>“What do we mean by conclusion?” </a:t>
            </a:r>
            <a:r>
              <a:rPr lang="en" sz="1200" b="1" dirty="0">
                <a:latin typeface="Calibri"/>
                <a:ea typeface="Calibri"/>
                <a:cs typeface="Calibri"/>
                <a:sym typeface="Calibri"/>
              </a:rPr>
              <a:t>(the ending of the story)</a:t>
            </a:r>
            <a:endParaRPr sz="1200" b="1" dirty="0">
              <a:latin typeface="Calibri"/>
              <a:ea typeface="Calibri"/>
              <a:cs typeface="Calibri"/>
              <a:sym typeface="Calibri"/>
            </a:endParaRPr>
          </a:p>
          <a:p>
            <a:pPr marL="914400" lvl="1" indent="-304800" algn="l" rtl="0">
              <a:spcBef>
                <a:spcPts val="0"/>
              </a:spcBef>
              <a:spcAft>
                <a:spcPts val="0"/>
              </a:spcAft>
              <a:buClr>
                <a:srgbClr val="000000"/>
              </a:buClr>
              <a:buSzPts val="1200"/>
              <a:buFont typeface="Calibri"/>
              <a:buAutoNum type="alphaLcPeriod"/>
            </a:pPr>
            <a:r>
              <a:rPr lang="en" sz="1200" i="1" dirty="0">
                <a:latin typeface="Calibri"/>
                <a:ea typeface="Calibri"/>
                <a:cs typeface="Calibri"/>
                <a:sym typeface="Calibri"/>
              </a:rPr>
              <a:t>“What does the word transition mean?” </a:t>
            </a:r>
            <a:r>
              <a:rPr lang="en" sz="1200" b="1" dirty="0">
                <a:latin typeface="Calibri"/>
                <a:ea typeface="Calibri"/>
                <a:cs typeface="Calibri"/>
                <a:sym typeface="Calibri"/>
              </a:rPr>
              <a:t>(They help move from one thing to another, or the time between things happening.)</a:t>
            </a:r>
            <a:endParaRPr sz="1200" b="1" dirty="0">
              <a:latin typeface="Calibri"/>
              <a:ea typeface="Calibri"/>
              <a:cs typeface="Calibri"/>
              <a:sym typeface="Calibri"/>
            </a:endParaRPr>
          </a:p>
          <a:p>
            <a:pPr marL="914400" lvl="1" indent="-304800" algn="l" rtl="0">
              <a:spcBef>
                <a:spcPts val="0"/>
              </a:spcBef>
              <a:spcAft>
                <a:spcPts val="0"/>
              </a:spcAft>
              <a:buClr>
                <a:srgbClr val="000000"/>
              </a:buClr>
              <a:buSzPts val="1200"/>
              <a:buFont typeface="Calibri"/>
              <a:buAutoNum type="alphaLcPeriod"/>
            </a:pPr>
            <a:r>
              <a:rPr lang="en" sz="1200" i="1" dirty="0">
                <a:latin typeface="Calibri"/>
                <a:ea typeface="Calibri"/>
                <a:cs typeface="Calibri"/>
                <a:sym typeface="Calibri"/>
              </a:rPr>
              <a:t>“What are some examples of when we have transitions during the day?”</a:t>
            </a:r>
            <a:r>
              <a:rPr lang="en" sz="1200" b="1" dirty="0">
                <a:latin typeface="Calibri"/>
                <a:ea typeface="Calibri"/>
                <a:cs typeface="Calibri"/>
                <a:sym typeface="Calibri"/>
              </a:rPr>
              <a:t> (e.g., getting out of bed and getting dressed for school, going back to class after lunch).</a:t>
            </a:r>
            <a:r>
              <a:rPr lang="en" sz="1200" i="1" dirty="0">
                <a:latin typeface="Calibri"/>
                <a:ea typeface="Calibri"/>
                <a:cs typeface="Calibri"/>
                <a:sym typeface="Calibri"/>
              </a:rPr>
              <a:t> </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 Point out other words students may know with this same root, such as </a:t>
            </a:r>
            <a:r>
              <a:rPr lang="en" sz="1200" i="1" dirty="0">
                <a:latin typeface="Calibri"/>
                <a:ea typeface="Calibri"/>
                <a:cs typeface="Calibri"/>
                <a:sym typeface="Calibri"/>
              </a:rPr>
              <a:t>transfer</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a:t>
            </a:r>
            <a:r>
              <a:rPr lang="en" sz="1200" i="1" dirty="0">
                <a:latin typeface="Calibri"/>
                <a:ea typeface="Calibri"/>
                <a:cs typeface="Calibri"/>
                <a:sym typeface="Calibri"/>
              </a:rPr>
              <a:t> “What do we mean by transitional words and phrases?” </a:t>
            </a:r>
            <a:r>
              <a:rPr lang="en" sz="1200" b="1" dirty="0">
                <a:latin typeface="Calibri"/>
                <a:ea typeface="Calibri"/>
                <a:cs typeface="Calibri"/>
                <a:sym typeface="Calibri"/>
              </a:rPr>
              <a:t>(These are words that help move a story from one part to another.)</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If students are unsure of the meanings of these terms, reassure them that they will discuss </a:t>
            </a:r>
            <a:r>
              <a:rPr lang="en" sz="1200" dirty="0" smtClean="0">
                <a:latin typeface="Calibri"/>
                <a:ea typeface="Calibri"/>
                <a:cs typeface="Calibri"/>
                <a:sym typeface="Calibri"/>
              </a:rPr>
              <a:t>the</a:t>
            </a:r>
            <a:r>
              <a:rPr lang="en-US" sz="1200" baseline="0" dirty="0" smtClean="0">
                <a:latin typeface="Calibri"/>
                <a:ea typeface="Calibri"/>
                <a:cs typeface="Calibri"/>
                <a:sym typeface="Calibri"/>
              </a:rPr>
              <a:t> terms</a:t>
            </a:r>
            <a:r>
              <a:rPr lang="en" sz="1200" dirty="0" smtClean="0">
                <a:latin typeface="Calibri"/>
                <a:ea typeface="Calibri"/>
                <a:cs typeface="Calibri"/>
                <a:sym typeface="Calibri"/>
              </a:rPr>
              <a:t> </a:t>
            </a:r>
            <a:r>
              <a:rPr lang="en" sz="1200" dirty="0">
                <a:latin typeface="Calibri"/>
                <a:ea typeface="Calibri"/>
                <a:cs typeface="Calibri"/>
                <a:sym typeface="Calibri"/>
              </a:rPr>
              <a:t>in depth later in the lesson.</a:t>
            </a:r>
            <a:endParaRPr sz="1200"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reading learning target.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answering questions.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Check comprehension of </a:t>
            </a:r>
            <a:r>
              <a:rPr lang="en" sz="1200" i="1" dirty="0">
                <a:latin typeface="Calibri"/>
                <a:ea typeface="Calibri"/>
                <a:cs typeface="Calibri"/>
                <a:sym typeface="Calibri"/>
              </a:rPr>
              <a:t>conclusion</a:t>
            </a:r>
            <a:r>
              <a:rPr lang="en" sz="1200" dirty="0">
                <a:latin typeface="Calibri"/>
                <a:ea typeface="Calibri"/>
                <a:cs typeface="Calibri"/>
                <a:sym typeface="Calibri"/>
              </a:rPr>
              <a:t> and </a:t>
            </a:r>
            <a:r>
              <a:rPr lang="en" sz="1200" i="1" dirty="0">
                <a:latin typeface="Calibri"/>
                <a:ea typeface="Calibri"/>
                <a:cs typeface="Calibri"/>
                <a:sym typeface="Calibri"/>
              </a:rPr>
              <a:t>ending</a:t>
            </a:r>
            <a:r>
              <a:rPr lang="en" sz="1200" dirty="0">
                <a:latin typeface="Calibri"/>
                <a:ea typeface="Calibri"/>
                <a:cs typeface="Calibri"/>
                <a:sym typeface="Calibri"/>
              </a:rPr>
              <a:t> by asking: </a:t>
            </a:r>
            <a:r>
              <a:rPr lang="en" sz="1200" i="1" dirty="0">
                <a:latin typeface="Calibri"/>
                <a:ea typeface="Calibri"/>
                <a:cs typeface="Calibri"/>
                <a:sym typeface="Calibri"/>
              </a:rPr>
              <a:t>“What is the conclusion of your favorite story?” </a:t>
            </a:r>
            <a:r>
              <a:rPr lang="en" sz="1200" dirty="0">
                <a:latin typeface="Calibri"/>
                <a:ea typeface="Calibri"/>
                <a:cs typeface="Calibri"/>
                <a:sym typeface="Calibri"/>
              </a:rPr>
              <a:t>or </a:t>
            </a:r>
            <a:r>
              <a:rPr lang="en" sz="1200" i="1" dirty="0">
                <a:latin typeface="Calibri"/>
                <a:ea typeface="Calibri"/>
                <a:cs typeface="Calibri"/>
                <a:sym typeface="Calibri"/>
              </a:rPr>
              <a:t>“What happens in a happy ending to a movie?”</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Invite students to recall and explain the language structures in the learning targets. Example: </a:t>
            </a:r>
            <a:r>
              <a:rPr lang="en" sz="1200" i="0" dirty="0">
                <a:latin typeface="Calibri"/>
                <a:ea typeface="Calibri"/>
                <a:cs typeface="Calibri"/>
                <a:sym typeface="Calibri"/>
              </a:rPr>
              <a:t>an ending that resolves the problem; brings the story to a close; to sequence events.</a:t>
            </a:r>
            <a:endParaRPr sz="1200" i="0" dirty="0">
              <a:latin typeface="Calibri"/>
              <a:ea typeface="Calibri"/>
              <a:cs typeface="Calibri"/>
              <a:sym typeface="Calibri"/>
            </a:endParaRPr>
          </a:p>
          <a:p>
            <a:pPr marL="914400" lvl="1" indent="-228600" algn="l" rtl="0">
              <a:lnSpc>
                <a:spcPct val="100000"/>
              </a:lnSpc>
              <a:spcBef>
                <a:spcPts val="0"/>
              </a:spcBef>
              <a:spcAft>
                <a:spcPts val="0"/>
              </a:spcAft>
              <a:buClr>
                <a:srgbClr val="000000"/>
              </a:buClr>
              <a:buSzPts val="1200"/>
            </a:pPr>
            <a:r>
              <a:rPr lang="en" sz="1200" dirty="0">
                <a:latin typeface="Calibri"/>
                <a:ea typeface="Calibri"/>
                <a:cs typeface="Calibri"/>
                <a:sym typeface="Calibri"/>
              </a:rPr>
              <a:t>“</a:t>
            </a:r>
            <a:r>
              <a:rPr lang="en" sz="1200" i="1" dirty="0">
                <a:latin typeface="Calibri"/>
                <a:ea typeface="Calibri"/>
                <a:cs typeface="Calibri"/>
                <a:sym typeface="Calibri"/>
              </a:rPr>
              <a:t>What does resolves the problem mean?”</a:t>
            </a:r>
            <a:endParaRPr sz="1200" i="1" dirty="0">
              <a:latin typeface="Calibri"/>
              <a:ea typeface="Calibri"/>
              <a:cs typeface="Calibri"/>
              <a:sym typeface="Calibri"/>
            </a:endParaRPr>
          </a:p>
          <a:p>
            <a:pPr marL="914400" lvl="1" indent="-228600" algn="l" rtl="0">
              <a:lnSpc>
                <a:spcPct val="100000"/>
              </a:lnSpc>
              <a:spcBef>
                <a:spcPts val="0"/>
              </a:spcBef>
              <a:spcAft>
                <a:spcPts val="0"/>
              </a:spcAft>
              <a:buClr>
                <a:srgbClr val="000000"/>
              </a:buClr>
              <a:buSzPts val="1200"/>
            </a:pPr>
            <a:r>
              <a:rPr lang="en" sz="1200" i="1" dirty="0">
                <a:latin typeface="Calibri"/>
                <a:ea typeface="Calibri"/>
                <a:cs typeface="Calibri"/>
                <a:sym typeface="Calibri"/>
              </a:rPr>
              <a:t>“If you don’t have a pencil at school, how do you resolve the problem?”</a:t>
            </a:r>
            <a:endParaRPr sz="1200" i="1" dirty="0">
              <a:latin typeface="Calibri"/>
              <a:ea typeface="Calibri"/>
              <a:cs typeface="Calibri"/>
              <a:sym typeface="Calibri"/>
            </a:endParaRPr>
          </a:p>
          <a:p>
            <a:pPr marL="914400" lvl="1" indent="-228600" algn="l" rtl="0">
              <a:lnSpc>
                <a:spcPct val="100000"/>
              </a:lnSpc>
              <a:spcBef>
                <a:spcPts val="0"/>
              </a:spcBef>
              <a:spcAft>
                <a:spcPts val="0"/>
              </a:spcAft>
              <a:buClr>
                <a:srgbClr val="000000"/>
              </a:buClr>
              <a:buSzPts val="1200"/>
            </a:pPr>
            <a:r>
              <a:rPr lang="en" sz="1200" i="1" dirty="0">
                <a:latin typeface="Calibri"/>
                <a:ea typeface="Calibri"/>
                <a:cs typeface="Calibri"/>
                <a:sym typeface="Calibri"/>
              </a:rPr>
              <a:t>“What kind of ending should you write?” </a:t>
            </a:r>
            <a:r>
              <a:rPr lang="en" sz="1200" b="1" dirty="0">
                <a:latin typeface="Calibri"/>
                <a:ea typeface="Calibri"/>
                <a:cs typeface="Calibri"/>
                <a:sym typeface="Calibri"/>
              </a:rPr>
              <a:t>(one that resolves the problem, brings story to close)</a:t>
            </a:r>
            <a:endParaRPr sz="1200" b="1" dirty="0">
              <a:latin typeface="Calibri"/>
              <a:ea typeface="Calibri"/>
              <a:cs typeface="Calibri"/>
              <a:sym typeface="Calibri"/>
            </a:endParaRPr>
          </a:p>
          <a:p>
            <a:pPr marL="914400" lvl="1" indent="-228600" algn="l" rtl="0">
              <a:lnSpc>
                <a:spcPct val="100000"/>
              </a:lnSpc>
              <a:spcBef>
                <a:spcPts val="0"/>
              </a:spcBef>
              <a:spcAft>
                <a:spcPts val="0"/>
              </a:spcAft>
              <a:buClr>
                <a:srgbClr val="000000"/>
              </a:buClr>
              <a:buSzPts val="1200"/>
            </a:pPr>
            <a:r>
              <a:rPr lang="en" sz="1200" i="1" dirty="0">
                <a:latin typeface="Calibri"/>
                <a:ea typeface="Calibri"/>
                <a:cs typeface="Calibri"/>
                <a:sym typeface="Calibri"/>
              </a:rPr>
              <a:t>“What does it mean to close the story?” </a:t>
            </a:r>
            <a:r>
              <a:rPr lang="en" sz="1200" b="1" dirty="0">
                <a:latin typeface="Calibri"/>
                <a:ea typeface="Calibri"/>
                <a:cs typeface="Calibri"/>
                <a:sym typeface="Calibri"/>
              </a:rPr>
              <a:t>(end it, resolve the problem, tell what happened)</a:t>
            </a:r>
            <a:endParaRPr sz="1200" b="1" dirty="0">
              <a:latin typeface="Calibri"/>
              <a:ea typeface="Calibri"/>
              <a:cs typeface="Calibri"/>
              <a:sym typeface="Calibri"/>
            </a:endParaRPr>
          </a:p>
          <a:p>
            <a:pPr marL="914400" lvl="1" indent="-228600" algn="l" rtl="0">
              <a:lnSpc>
                <a:spcPct val="100000"/>
              </a:lnSpc>
              <a:spcBef>
                <a:spcPts val="0"/>
              </a:spcBef>
              <a:spcAft>
                <a:spcPts val="0"/>
              </a:spcAft>
              <a:buClr>
                <a:srgbClr val="000000"/>
              </a:buClr>
              <a:buSzPts val="1200"/>
            </a:pPr>
            <a:r>
              <a:rPr lang="en" sz="1200" i="1" dirty="0">
                <a:latin typeface="Calibri"/>
                <a:ea typeface="Calibri"/>
                <a:cs typeface="Calibri"/>
                <a:sym typeface="Calibri"/>
              </a:rPr>
              <a:t>“How does the author bring the millipede story to a close?”</a:t>
            </a:r>
            <a:endParaRPr sz="1200" i="1" dirty="0">
              <a:latin typeface="Calibri"/>
              <a:ea typeface="Calibri"/>
              <a:cs typeface="Calibri"/>
              <a:sym typeface="Calibri"/>
            </a:endParaRPr>
          </a:p>
          <a:p>
            <a:pPr marL="914400" lvl="1" indent="-228600" algn="l" rtl="0">
              <a:lnSpc>
                <a:spcPct val="100000"/>
              </a:lnSpc>
              <a:spcBef>
                <a:spcPts val="0"/>
              </a:spcBef>
              <a:spcAft>
                <a:spcPts val="0"/>
              </a:spcAft>
              <a:buClr>
                <a:srgbClr val="000000"/>
              </a:buClr>
              <a:buSzPts val="1200"/>
            </a:pPr>
            <a:r>
              <a:rPr lang="en" sz="1200" i="1" dirty="0">
                <a:latin typeface="Calibri"/>
                <a:ea typeface="Calibri"/>
                <a:cs typeface="Calibri"/>
                <a:sym typeface="Calibri"/>
              </a:rPr>
              <a:t>“Why do we resolve the problem and close the story in the ending?” </a:t>
            </a:r>
            <a:r>
              <a:rPr lang="en" sz="1200" b="1" dirty="0">
                <a:latin typeface="Calibri"/>
                <a:ea typeface="Calibri"/>
                <a:cs typeface="Calibri"/>
                <a:sym typeface="Calibri"/>
              </a:rPr>
              <a:t>(so that the reader knows what happened, to finish the story we started)</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444444"/>
              </a:buClr>
              <a:buSzPts val="1200"/>
              <a:buFont typeface="Georgia"/>
              <a:buChar char="●"/>
            </a:pPr>
            <a:r>
              <a:rPr lang="en" sz="1200" dirty="0">
                <a:latin typeface="Calibri"/>
                <a:ea typeface="Calibri"/>
                <a:cs typeface="Calibri"/>
                <a:sym typeface="Calibri"/>
              </a:rPr>
              <a:t>For students needing support attending to a class discussion: Write key words that students say or draw quick sketches on the board to help them “see” the discussion as well as hear it. </a:t>
            </a:r>
            <a:r>
              <a:rPr lang="en" sz="1200" dirty="0">
                <a:solidFill>
                  <a:srgbClr val="444444"/>
                </a:solidFill>
                <a:latin typeface="Georgia"/>
                <a:ea typeface="Georgia"/>
                <a:cs typeface="Georgia"/>
                <a:sym typeface="Georgia"/>
              </a:rPr>
              <a:t> </a:t>
            </a:r>
            <a:endParaRPr sz="1200" dirty="0">
              <a:latin typeface="Calibri"/>
              <a:ea typeface="Calibri"/>
              <a:cs typeface="Calibri"/>
              <a:sym typeface="Calibri"/>
            </a:endParaRPr>
          </a:p>
        </p:txBody>
      </p:sp>
    </p:spTree>
    <p:extLst>
      <p:ext uri="{BB962C8B-B14F-4D97-AF65-F5344CB8AC3E}">
        <p14:creationId xmlns:p14="http://schemas.microsoft.com/office/powerpoint/2010/main" val="9058706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3a425ba501_0_2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review writing criteria.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Invite students to take out their copies of the </a:t>
            </a:r>
            <a:r>
              <a:rPr lang="en" sz="1200" b="1" dirty="0">
                <a:latin typeface="Calibri"/>
                <a:ea typeface="Calibri"/>
                <a:cs typeface="Calibri"/>
                <a:sym typeface="Calibri"/>
              </a:rPr>
              <a:t>Narrative Writing Checklist</a:t>
            </a:r>
            <a:r>
              <a:rPr lang="en" sz="1200" dirty="0">
                <a:latin typeface="Calibri"/>
                <a:ea typeface="Calibri"/>
                <a:cs typeface="Calibri"/>
                <a:sym typeface="Calibri"/>
              </a:rPr>
              <a:t> and read aloud the following criteria on the list with you: </a:t>
            </a:r>
            <a:r>
              <a:rPr lang="en" sz="1200" b="0" dirty="0">
                <a:latin typeface="Calibri"/>
                <a:ea typeface="Calibri"/>
                <a:cs typeface="Calibri"/>
                <a:sym typeface="Calibri"/>
              </a:rPr>
              <a:t>W.4.3e, W.4.3c</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“Are there any specific criteria to revising this narrative about a satisfying ending or transitional words that you should be aware of that you want to add to the checklist to make it more precise?”</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Listen for students to suggest that these criteria are specific enough already, so they don’t need to add anything more specific.</a:t>
            </a:r>
            <a:endParaRPr sz="1200"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responding to questions on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8987237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7</a:t>
            </a:r>
            <a:r>
              <a:rPr lang="en-US" sz="1200" b="1" dirty="0" smtClean="0">
                <a:solidFill>
                  <a:schemeClr val="dk1"/>
                </a:solidFill>
                <a:latin typeface="Calibri"/>
                <a:ea typeface="Calibri"/>
                <a:cs typeface="Calibri"/>
                <a:sym typeface="Calibri"/>
              </a:rPr>
              <a:t>-10</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Students revisit </a:t>
            </a: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Powerful Polly</a:t>
            </a: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from </a:t>
            </a:r>
            <a:r>
              <a:rPr lang="en" sz="1200" dirty="0">
                <a:solidFill>
                  <a:schemeClr val="dk1"/>
                </a:solidFill>
                <a:latin typeface="Calibri"/>
                <a:ea typeface="Calibri"/>
                <a:cs typeface="Calibri"/>
                <a:sym typeface="Calibri"/>
              </a:rPr>
              <a:t>lesson 3.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b="0" dirty="0">
                <a:latin typeface="Calibri"/>
                <a:ea typeface="Calibri"/>
                <a:cs typeface="Calibri"/>
                <a:sym typeface="Calibri"/>
              </a:rPr>
              <a:t>Display “Powerful Polly” and invite students </a:t>
            </a:r>
            <a:r>
              <a:rPr lang="en" sz="1200" dirty="0">
                <a:latin typeface="Calibri"/>
                <a:ea typeface="Calibri"/>
                <a:cs typeface="Calibri"/>
                <a:sym typeface="Calibri"/>
              </a:rPr>
              <a:t>to take out their copies. Explain that you will read the conclusions of this narrative aloud, and invite students to chorally read it with you. Remind students that the choose-your-own-adventure format is different from most narratives because it has more than one ending.</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you read, refer to the </a:t>
            </a:r>
            <a:r>
              <a:rPr lang="en" sz="1200" b="1" dirty="0">
                <a:latin typeface="Calibri"/>
                <a:ea typeface="Calibri"/>
                <a:cs typeface="Calibri"/>
                <a:sym typeface="Calibri"/>
              </a:rPr>
              <a:t>Choose-Your-Own-Adventure Narrative anchor chart</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did these endings have in common?”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Explain that students have written conclusions in the past, but they have been conclusions to informational writing, such as the informational page about their expert group animal.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Help them understand the difference between narrative and informational conclusions by asking and elaborating on the following questions: </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AutoNum type="alphaLcPeriod"/>
            </a:pPr>
            <a:r>
              <a:rPr lang="en" sz="1200" i="1" dirty="0">
                <a:latin typeface="Calibri"/>
                <a:ea typeface="Calibri"/>
                <a:cs typeface="Calibri"/>
                <a:sym typeface="Calibri"/>
              </a:rPr>
              <a:t>“How is the ending of a narrative like an ending of an informative text?”</a:t>
            </a:r>
            <a:r>
              <a:rPr lang="en" sz="1200" b="1" dirty="0">
                <a:latin typeface="Calibri"/>
                <a:ea typeface="Calibri"/>
                <a:cs typeface="Calibri"/>
                <a:sym typeface="Calibri"/>
              </a:rPr>
              <a:t> (It brings the piece to a close and reminds the reader of the main topic of the piece.)</a:t>
            </a:r>
            <a:r>
              <a:rPr lang="en" sz="1200" i="1" dirty="0">
                <a:latin typeface="Calibri"/>
                <a:ea typeface="Calibri"/>
                <a:cs typeface="Calibri"/>
                <a:sym typeface="Calibri"/>
              </a:rPr>
              <a:t> </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AutoNum type="alphaLcPeriod"/>
            </a:pPr>
            <a:r>
              <a:rPr lang="en" sz="1200" i="1" dirty="0">
                <a:latin typeface="Calibri"/>
                <a:ea typeface="Calibri"/>
                <a:cs typeface="Calibri"/>
                <a:sym typeface="Calibri"/>
              </a:rPr>
              <a:t>“How is the ending of a narrative different from an ending of an informative text?” </a:t>
            </a:r>
            <a:r>
              <a:rPr lang="en" sz="1200" b="1" dirty="0">
                <a:latin typeface="Calibri"/>
                <a:ea typeface="Calibri"/>
                <a:cs typeface="Calibri"/>
                <a:sym typeface="Calibri"/>
              </a:rPr>
              <a:t>(It doesn’t restate a topic sentence.)</a:t>
            </a: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reading </a:t>
            </a:r>
            <a:r>
              <a:rPr lang="en-US" sz="120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Powerful </a:t>
            </a:r>
            <a:r>
              <a:rPr lang="en" sz="1200" b="0" dirty="0">
                <a:solidFill>
                  <a:schemeClr val="dk1"/>
                </a:solidFill>
                <a:latin typeface="Calibri"/>
                <a:ea typeface="Calibri"/>
                <a:cs typeface="Calibri"/>
                <a:sym typeface="Calibri"/>
              </a:rPr>
              <a:t>Polly</a:t>
            </a:r>
            <a:r>
              <a:rPr lang="en" sz="1200" b="0" dirty="0" smtClean="0">
                <a:solidFill>
                  <a:schemeClr val="dk1"/>
                </a:solidFill>
                <a:latin typeface="Calibri"/>
                <a:ea typeface="Calibri"/>
                <a:cs typeface="Calibri"/>
                <a:sym typeface="Calibri"/>
              </a:rPr>
              <a:t>.</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questions on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latin typeface="Calibri"/>
              <a:ea typeface="Calibri"/>
              <a:cs typeface="Calibri"/>
              <a:sym typeface="Calibri"/>
            </a:endParaRPr>
          </a:p>
        </p:txBody>
      </p:sp>
    </p:spTree>
    <p:extLst>
      <p:ext uri="{BB962C8B-B14F-4D97-AF65-F5344CB8AC3E}">
        <p14:creationId xmlns:p14="http://schemas.microsoft.com/office/powerpoint/2010/main" val="19640748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3a2ea51330_1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all planning and writing ready for </a:t>
            </a:r>
            <a:r>
              <a:rPr lang="en-US" sz="120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The </a:t>
            </a:r>
            <a:r>
              <a:rPr lang="en" sz="1200" b="0" dirty="0">
                <a:solidFill>
                  <a:schemeClr val="dk1"/>
                </a:solidFill>
                <a:latin typeface="Calibri"/>
                <a:ea typeface="Calibri"/>
                <a:cs typeface="Calibri"/>
                <a:sym typeface="Calibri"/>
              </a:rPr>
              <a:t>Millipede</a:t>
            </a:r>
            <a:r>
              <a:rPr lang="en" sz="1200" b="0" dirty="0" smtClean="0">
                <a:solidFill>
                  <a:schemeClr val="dk1"/>
                </a:solidFill>
                <a:latin typeface="Calibri"/>
                <a:ea typeface="Calibri"/>
                <a:cs typeface="Calibri"/>
                <a:sym typeface="Calibri"/>
              </a:rPr>
              <a:t>.</a:t>
            </a: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 </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Display the </a:t>
            </a:r>
            <a:r>
              <a:rPr lang="en" sz="1200" b="1" dirty="0">
                <a:latin typeface="Calibri"/>
                <a:ea typeface="Calibri"/>
                <a:cs typeface="Calibri"/>
                <a:sym typeface="Calibri"/>
              </a:rPr>
              <a:t>Millipede Narrative Planning graphic organizer</a:t>
            </a:r>
            <a:r>
              <a:rPr lang="en" sz="1200" dirty="0">
                <a:latin typeface="Calibri"/>
                <a:ea typeface="Calibri"/>
                <a:cs typeface="Calibri"/>
                <a:sym typeface="Calibri"/>
              </a:rPr>
              <a:t> and remind students that they have already planned the ending for this narrative.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them to take a look at your notes in the Choice #1 boxes of the </a:t>
            </a:r>
            <a:r>
              <a:rPr lang="en" sz="1200" b="1" dirty="0">
                <a:latin typeface="Calibri"/>
                <a:ea typeface="Calibri"/>
                <a:cs typeface="Calibri"/>
                <a:sym typeface="Calibri"/>
              </a:rPr>
              <a:t>Millipede Narrative Planning graphic organizer</a:t>
            </a:r>
            <a:r>
              <a:rPr lang="en" sz="1200" dirty="0">
                <a:latin typeface="Calibri"/>
                <a:ea typeface="Calibri"/>
                <a:cs typeface="Calibri"/>
                <a:sym typeface="Calibri"/>
              </a:rPr>
              <a:t> to remind themselves of what was planned for this choice.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Display the </a:t>
            </a:r>
            <a:r>
              <a:rPr lang="en" sz="1200" b="1" dirty="0">
                <a:latin typeface="Calibri"/>
                <a:ea typeface="Calibri"/>
                <a:cs typeface="Calibri"/>
                <a:sym typeface="Calibri"/>
              </a:rPr>
              <a:t>Practice Narrative Writing Sheet: The Millipede (completed, for teacher reference)</a:t>
            </a:r>
            <a:r>
              <a:rPr lang="en" sz="1200" dirty="0">
                <a:latin typeface="Calibri"/>
                <a:ea typeface="Calibri"/>
                <a:cs typeface="Calibri"/>
                <a:sym typeface="Calibri"/>
              </a:rPr>
              <a:t> and point out the sequence of events in your draft: First we hear the sounds of the forest, then our character is walking along looking for a leaf, and then he finds one and has started eating it when he hears a toad.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them that this sequence of events makes sense to the reader. If the character was eating a leaf and then looking for a leaf, readers would be confused. Tell students that this is something you would like them to keep in mind as they write their endings today.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students to help you continue the narrative to write the ending. Remind them that they are </a:t>
            </a:r>
            <a:r>
              <a:rPr lang="en" sz="1200" b="0" dirty="0">
                <a:latin typeface="Calibri"/>
                <a:ea typeface="Calibri"/>
                <a:cs typeface="Calibri"/>
                <a:sym typeface="Calibri"/>
              </a:rPr>
              <a:t>using “Powerful Polly” as a mentor text to write their own choose-your-own-adventure narratives.</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turn and talk to a partner. Ask them to reread the draft together.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and use equity stick to call on students to share: </a:t>
            </a:r>
            <a:r>
              <a:rPr lang="en" sz="1200" i="1" dirty="0">
                <a:latin typeface="Calibri"/>
                <a:ea typeface="Calibri"/>
                <a:cs typeface="Calibri"/>
                <a:sym typeface="Calibri"/>
              </a:rPr>
              <a:t>“Think about your ideas: What will happen and be described in the ending?” </a:t>
            </a:r>
            <a:r>
              <a:rPr lang="en" sz="1200" b="1" dirty="0">
                <a:latin typeface="Calibri"/>
                <a:ea typeface="Calibri"/>
                <a:cs typeface="Calibri"/>
                <a:sym typeface="Calibri"/>
              </a:rPr>
              <a:t>(The problem will be resolved, or The millipede will protect himself by rolling into a ball.)</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Drawing from the ideas the students shared, craft and write a sentence that begins to resolve the problem. See </a:t>
            </a:r>
            <a:r>
              <a:rPr lang="en" sz="1200" b="1" dirty="0">
                <a:latin typeface="Calibri"/>
                <a:ea typeface="Calibri"/>
                <a:cs typeface="Calibri"/>
                <a:sym typeface="Calibri"/>
              </a:rPr>
              <a:t>Millipede Narrative Draft: Choice #1 (Example, for Teacher Reference)</a:t>
            </a:r>
            <a:r>
              <a:rPr lang="en" sz="1200" dirty="0">
                <a:latin typeface="Calibri"/>
                <a:ea typeface="Calibri"/>
                <a:cs typeface="Calibri"/>
                <a:sym typeface="Calibri"/>
              </a:rPr>
              <a:t>. Continue this process to write the rest of the resolution and concluding paragraphs.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chorally read the finished ending of the </a:t>
            </a:r>
            <a:r>
              <a:rPr lang="en" sz="1200" b="0" dirty="0">
                <a:latin typeface="Calibri"/>
                <a:ea typeface="Calibri"/>
                <a:cs typeface="Calibri"/>
                <a:sym typeface="Calibri"/>
              </a:rPr>
              <a:t>millipede narrative draft </a:t>
            </a:r>
            <a:r>
              <a:rPr lang="en" sz="1200" dirty="0">
                <a:latin typeface="Calibri"/>
                <a:ea typeface="Calibri"/>
                <a:cs typeface="Calibri"/>
                <a:sym typeface="Calibri"/>
              </a:rPr>
              <a:t>they wrote as a class.</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questions.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The </a:t>
            </a:r>
            <a:r>
              <a:rPr lang="en" sz="1200" b="0" dirty="0">
                <a:latin typeface="Calibri"/>
                <a:ea typeface="Calibri"/>
                <a:cs typeface="Calibri"/>
                <a:sym typeface="Calibri"/>
              </a:rPr>
              <a:t>millipede narrative draft </a:t>
            </a:r>
            <a:r>
              <a:rPr lang="en" sz="1200" dirty="0">
                <a:latin typeface="Calibri"/>
                <a:ea typeface="Calibri"/>
                <a:cs typeface="Calibri"/>
                <a:sym typeface="Calibri"/>
              </a:rPr>
              <a:t>is the same draft written in Lesson 7 and revised in Lessons 10, and 11. See the Teaching Note at the beginning of this lesson and the supporting materials.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To check comprehension of the conclusion, ask students which parts of the conclusion are based on research and which are based on imagination.</a:t>
            </a:r>
            <a:endParaRPr sz="1200" dirty="0">
              <a:latin typeface="Calibri"/>
              <a:ea typeface="Calibri"/>
              <a:cs typeface="Calibri"/>
              <a:sym typeface="Calibri"/>
            </a:endParaRPr>
          </a:p>
        </p:txBody>
      </p:sp>
    </p:spTree>
    <p:extLst>
      <p:ext uri="{BB962C8B-B14F-4D97-AF65-F5344CB8AC3E}">
        <p14:creationId xmlns:p14="http://schemas.microsoft.com/office/powerpoint/2010/main" val="30414623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3a2ea51330_1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18-</a:t>
            </a:r>
            <a:r>
              <a:rPr lang="en" sz="1200" b="1" dirty="0" smtClean="0">
                <a:solidFill>
                  <a:schemeClr val="dk1"/>
                </a:solidFill>
                <a:latin typeface="Calibri"/>
                <a:ea typeface="Calibri"/>
                <a:cs typeface="Calibri"/>
                <a:sym typeface="Calibri"/>
              </a:rPr>
              <a:t>20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Group/Independent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take out their </a:t>
            </a:r>
            <a:r>
              <a:rPr lang="en" sz="1200" b="0" dirty="0">
                <a:latin typeface="Calibri"/>
                <a:ea typeface="Calibri"/>
                <a:cs typeface="Calibri"/>
                <a:sym typeface="Calibri"/>
              </a:rPr>
              <a:t>choose-your-own-adventure narrative (first draft) </a:t>
            </a:r>
            <a:r>
              <a:rPr lang="en" sz="1200" dirty="0">
                <a:latin typeface="Calibri"/>
                <a:ea typeface="Calibri"/>
                <a:cs typeface="Calibri"/>
                <a:sym typeface="Calibri"/>
              </a:rPr>
              <a:t>and </a:t>
            </a:r>
            <a:r>
              <a:rPr lang="en" sz="1200" b="1" dirty="0">
                <a:latin typeface="Calibri"/>
                <a:ea typeface="Calibri"/>
                <a:cs typeface="Calibri"/>
                <a:sym typeface="Calibri"/>
              </a:rPr>
              <a:t>Expert Group Animal Narrative Planning graphic organizer</a:t>
            </a:r>
            <a:r>
              <a:rPr lang="en" sz="1200" dirty="0">
                <a:latin typeface="Calibri"/>
                <a:ea typeface="Calibri"/>
                <a:cs typeface="Calibri"/>
                <a:sym typeface="Calibri"/>
              </a:rPr>
              <a:t>. Tell them they will draft their ending paragraphs for Choice #1.</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that they skipped lines when they wrote their drafts and to skip lines when writing their endings.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Explain that they will plan and write the ending for Choice #2 in Lesson 14 for the </a:t>
            </a:r>
            <a:r>
              <a:rPr lang="en" sz="1200" b="1" dirty="0">
                <a:latin typeface="Calibri"/>
                <a:ea typeface="Calibri"/>
                <a:cs typeface="Calibri"/>
                <a:sym typeface="Calibri"/>
              </a:rPr>
              <a:t>End of Unit 3 Assessment</a:t>
            </a:r>
            <a:r>
              <a:rPr lang="en" sz="1200" dirty="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drafting in their ending paragraph.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students who may need additional support with writing fluency: Allow students to pair-share their ideas for their narrative ending before they begin writing. To reinforce the language, invite students to report back to the class, briefly retelling their ending.</a:t>
            </a:r>
            <a:endParaRPr sz="1200" dirty="0">
              <a:latin typeface="Calibri"/>
              <a:ea typeface="Calibri"/>
              <a:cs typeface="Calibri"/>
              <a:sym typeface="Calibri"/>
            </a:endParaRPr>
          </a:p>
        </p:txBody>
      </p:sp>
    </p:spTree>
    <p:extLst>
      <p:ext uri="{BB962C8B-B14F-4D97-AF65-F5344CB8AC3E}">
        <p14:creationId xmlns:p14="http://schemas.microsoft.com/office/powerpoint/2010/main" val="29335642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3f10b4b49f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 name="Google Shape;273;g3f10b4b49f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Group/Pairs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Bring students together whole group and read the following one aloud: </a:t>
            </a:r>
            <a:r>
              <a:rPr lang="en" sz="1200" i="1" dirty="0">
                <a:latin typeface="Calibri"/>
                <a:ea typeface="Calibri"/>
                <a:cs typeface="Calibri"/>
                <a:sym typeface="Calibri"/>
              </a:rPr>
              <a:t>“I can use transitional words and phrases to sequence events in my narrative.”</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that informative writing also includes transitional words, and even though they are writing a “research-based narrative” and are putting in a lot of information, they are actually telling a story.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that in narratives, one common and important type of transition is words or phrases that indicate that time has passed. These are also called temporal words.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retrieve their </a:t>
            </a:r>
            <a:r>
              <a:rPr lang="en" sz="1200" b="1" dirty="0">
                <a:latin typeface="Calibri"/>
                <a:ea typeface="Calibri"/>
                <a:cs typeface="Calibri"/>
                <a:sym typeface="Calibri"/>
              </a:rPr>
              <a:t>Linking Words and Phrases handout</a:t>
            </a:r>
            <a:r>
              <a:rPr lang="en" sz="1200" dirty="0">
                <a:latin typeface="Calibri"/>
                <a:ea typeface="Calibri"/>
                <a:cs typeface="Calibri"/>
                <a:sym typeface="Calibri"/>
              </a:rPr>
              <a:t> and to read the Temporal Words and Phrases (Time Order) in the first column.</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look </a:t>
            </a:r>
            <a:r>
              <a:rPr lang="en" sz="1200" b="0" dirty="0">
                <a:latin typeface="Calibri"/>
                <a:ea typeface="Calibri"/>
                <a:cs typeface="Calibri"/>
                <a:sym typeface="Calibri"/>
              </a:rPr>
              <a:t>back at “Powerful Polly.” </a:t>
            </a:r>
            <a:r>
              <a:rPr lang="en" sz="1200" dirty="0">
                <a:latin typeface="Calibri"/>
                <a:ea typeface="Calibri"/>
                <a:cs typeface="Calibri"/>
                <a:sym typeface="Calibri"/>
              </a:rPr>
              <a:t>Tell them that in a moment, you would like them to follow along as you read the first section aloud (stopping at “How can I defend myself?”). Ask them to raise their hands if they see a transitional word or phrase that is either on the handout already or could be added.</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Begin reading. Watch for students to raise their hands at the phrases </a:t>
            </a:r>
            <a:r>
              <a:rPr lang="en" sz="1200" i="0" dirty="0">
                <a:latin typeface="Calibri"/>
                <a:ea typeface="Calibri"/>
                <a:cs typeface="Calibri"/>
                <a:sym typeface="Calibri"/>
              </a:rPr>
              <a:t>“It was a warm tropical morning” or “a moment later.” </a:t>
            </a:r>
            <a:endParaRPr sz="1200" i="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If productive, cue students with a challenge: </a:t>
            </a:r>
            <a:r>
              <a:rPr lang="en" sz="1200" i="1" dirty="0">
                <a:latin typeface="Calibri"/>
                <a:ea typeface="Calibri"/>
                <a:cs typeface="Calibri"/>
                <a:sym typeface="Calibri"/>
              </a:rPr>
              <a:t>“What if we remove a moment later? What if we replaced a moment later with eventually? I’ll give you time to think and discuss with a partner.” </a:t>
            </a:r>
            <a:r>
              <a:rPr lang="en" sz="1200" b="1" dirty="0">
                <a:latin typeface="Calibri"/>
                <a:ea typeface="Calibri"/>
                <a:cs typeface="Calibri"/>
                <a:sym typeface="Calibri"/>
              </a:rPr>
              <a:t>(If we remove a moment later, we lose the sense of the timing and urgency of the events. A moment later sounds suspenseful and urgent because it’s quick; eventually sounds relaxed because it’s a longer amount of time. It doesn’t fit with the story.)</a:t>
            </a:r>
            <a:endParaRPr sz="1200" b="1"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reading along.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question.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need additional support with reading support: Consider circling transition words in advance on their </a:t>
            </a:r>
            <a:r>
              <a:rPr lang="en" sz="1200" b="0" dirty="0">
                <a:latin typeface="Calibri"/>
                <a:ea typeface="Calibri"/>
                <a:cs typeface="Calibri"/>
                <a:sym typeface="Calibri"/>
              </a:rPr>
              <a:t>copies of “Powerful Polly.” Also </a:t>
            </a:r>
            <a:r>
              <a:rPr lang="en" sz="1200" dirty="0">
                <a:latin typeface="Calibri"/>
                <a:ea typeface="Calibri"/>
                <a:cs typeface="Calibri"/>
                <a:sym typeface="Calibri"/>
              </a:rPr>
              <a:t>consider marking places on students’ narratives where they could consider adding a transition word.</a:t>
            </a:r>
            <a:endParaRPr sz="1200" dirty="0">
              <a:latin typeface="Calibri"/>
              <a:ea typeface="Calibri"/>
              <a:cs typeface="Calibri"/>
              <a:sym typeface="Calibri"/>
            </a:endParaRPr>
          </a:p>
        </p:txBody>
      </p:sp>
    </p:spTree>
    <p:extLst>
      <p:ext uri="{BB962C8B-B14F-4D97-AF65-F5344CB8AC3E}">
        <p14:creationId xmlns:p14="http://schemas.microsoft.com/office/powerpoint/2010/main" val="5460013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3a2ea51330_1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1" name="Google Shape;281;g3a2ea51330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13-</a:t>
            </a:r>
            <a:r>
              <a:rPr lang="en" sz="1200" b="1" dirty="0" smtClean="0">
                <a:solidFill>
                  <a:schemeClr val="dk1"/>
                </a:solidFill>
                <a:latin typeface="Calibri"/>
                <a:ea typeface="Calibri"/>
                <a:cs typeface="Calibri"/>
                <a:sym typeface="Calibri"/>
              </a:rPr>
              <a:t>15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Group/Pairs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a:t>
            </a:r>
            <a:r>
              <a:rPr lang="en" sz="1200" b="0" dirty="0">
                <a:solidFill>
                  <a:schemeClr val="dk1"/>
                </a:solidFill>
                <a:latin typeface="Calibri"/>
                <a:ea typeface="Calibri"/>
                <a:cs typeface="Calibri"/>
                <a:sym typeface="Calibri"/>
              </a:rPr>
              <a:t>blue color pencils ready for distribution.  </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Teacher Actions:</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b="0" dirty="0">
                <a:latin typeface="Calibri"/>
                <a:ea typeface="Calibri"/>
                <a:cs typeface="Calibri"/>
                <a:sym typeface="Calibri"/>
              </a:rPr>
              <a:t>Distribute blue colored pencils an</a:t>
            </a:r>
            <a:r>
              <a:rPr lang="en" sz="1200" dirty="0">
                <a:latin typeface="Calibri"/>
                <a:ea typeface="Calibri"/>
                <a:cs typeface="Calibri"/>
                <a:sym typeface="Calibri"/>
              </a:rPr>
              <a:t>d post the </a:t>
            </a:r>
            <a:r>
              <a:rPr lang="en" sz="1200" b="1" dirty="0">
                <a:latin typeface="Calibri"/>
                <a:ea typeface="Calibri"/>
                <a:cs typeface="Calibri"/>
                <a:sym typeface="Calibri"/>
              </a:rPr>
              <a:t>Steps for Revising My Writing anchor chart</a:t>
            </a:r>
            <a:r>
              <a:rPr lang="en" sz="1200" dirty="0">
                <a:latin typeface="Calibri"/>
                <a:ea typeface="Calibri"/>
                <a:cs typeface="Calibri"/>
                <a:sym typeface="Calibri"/>
              </a:rPr>
              <a:t> and tell students that today they will use blue to add transitions to their writing.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reread </a:t>
            </a:r>
            <a:r>
              <a:rPr lang="en" sz="1200" b="0" dirty="0">
                <a:latin typeface="Calibri"/>
                <a:ea typeface="Calibri"/>
                <a:cs typeface="Calibri"/>
                <a:sym typeface="Calibri"/>
              </a:rPr>
              <a:t>their narrative drafts and identify places where they could add transitional words. Remind them to make these revision notes using the blue colored pencils </a:t>
            </a:r>
            <a:r>
              <a:rPr lang="en" sz="1200" dirty="0">
                <a:latin typeface="Calibri"/>
                <a:ea typeface="Calibri"/>
                <a:cs typeface="Calibri"/>
                <a:sym typeface="Calibri"/>
              </a:rPr>
              <a:t>in the blank lines above their writing. Explain that this will make it easy for them to reread their drafts and make changes without having to erase or cross out phrases.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Have students move to their own workspace. Circulate to confer and support them as needed.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record ‘Y’ for ‘Yes’ and the date in the final column of their </a:t>
            </a:r>
            <a:r>
              <a:rPr lang="en" sz="1200" b="1" dirty="0">
                <a:latin typeface="Calibri"/>
                <a:ea typeface="Calibri"/>
                <a:cs typeface="Calibri"/>
                <a:sym typeface="Calibri"/>
              </a:rPr>
              <a:t>Narrative Writing Checklist</a:t>
            </a:r>
            <a:r>
              <a:rPr lang="en" sz="1200" dirty="0">
                <a:latin typeface="Calibri"/>
                <a:ea typeface="Calibri"/>
                <a:cs typeface="Calibri"/>
                <a:sym typeface="Calibri"/>
              </a:rPr>
              <a:t> if they feel the criteria marked on their checklists have been achieved in their writing in this lesson.</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revising their writing.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As students write, jot down samples of effective communication from ELLs or other students who may require more support. Also jot down one or two common transitional errors (pervasive, stigmatizing, critical). Share each of these with the class, allowing students to take pride in the effective communication and correct the errors. (It’s not necessary to identify who communicated well or who made errors. However, you might wish to pull the student aside to make it clear.) Alternatively, you may wish to discuss the errors with the individual students as you circulate. Students can add these notes to their language error logs.</a:t>
            </a:r>
            <a:endParaRPr sz="1200" dirty="0">
              <a:latin typeface="Calibri"/>
              <a:ea typeface="Calibri"/>
              <a:cs typeface="Calibri"/>
              <a:sym typeface="Calibri"/>
            </a:endParaRPr>
          </a:p>
        </p:txBody>
      </p:sp>
    </p:spTree>
    <p:extLst>
      <p:ext uri="{BB962C8B-B14F-4D97-AF65-F5344CB8AC3E}">
        <p14:creationId xmlns:p14="http://schemas.microsoft.com/office/powerpoint/2010/main" val="39236938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3a2ea51330_1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8" name="Google Shape;288;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on the learning targets. Read each one aloud, pausing after each to use a checking for understanding protocol for students to reflect on their comfort level with or show how close they are to meeting each target. Make note of students who may need additional support with each of the learning targets moving forward.</a:t>
            </a:r>
            <a:endParaRPr sz="1200" dirty="0">
              <a:latin typeface="Calibri"/>
              <a:ea typeface="Calibri"/>
              <a:cs typeface="Calibri"/>
              <a:sym typeface="Calibri"/>
            </a:endParaRPr>
          </a:p>
          <a:p>
            <a:pPr marL="228600" lvl="0" indent="-15240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showing level of comfort meeting learning target.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6590877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3a2ea51330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5" name="Google Shape;295;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60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homework assignment aloud and ask students if they have any questions about the assignments.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record assignments and have materials needed to complete it.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other students who may need additional support: To provide heavier support, focus students on one paragraph of the Transitional Words and Phrases homework. Consider providing them with a small bank of transition language to choose from as well.</a:t>
            </a:r>
            <a:endParaRPr sz="1200" dirty="0">
              <a:latin typeface="Calibri"/>
              <a:ea typeface="Calibri"/>
              <a:cs typeface="Calibri"/>
              <a:sym typeface="Calibri"/>
            </a:endParaRPr>
          </a:p>
        </p:txBody>
      </p:sp>
    </p:spTree>
    <p:extLst>
      <p:ext uri="{BB962C8B-B14F-4D97-AF65-F5344CB8AC3E}">
        <p14:creationId xmlns:p14="http://schemas.microsoft.com/office/powerpoint/2010/main" val="18829663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40b643fbf8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2" name="Google Shape;302;g40b643fbf8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60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60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Independent Reading Journals.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homework assignment aloud and ask students if they have any questions about the assignments.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a:t>
            </a:r>
            <a:r>
              <a:rPr lang="en" sz="1200" dirty="0" smtClean="0">
                <a:solidFill>
                  <a:schemeClr val="dk1"/>
                </a:solidFill>
                <a:latin typeface="Calibri"/>
                <a:ea typeface="Calibri"/>
                <a:cs typeface="Calibri"/>
                <a:sym typeface="Calibri"/>
              </a:rPr>
              <a:t>student</a:t>
            </a:r>
            <a:r>
              <a:rPr lang="en-US" sz="1200" smtClean="0">
                <a:solidFill>
                  <a:schemeClr val="dk1"/>
                </a:solidFill>
                <a:latin typeface="Calibri"/>
                <a:ea typeface="Calibri"/>
                <a:cs typeface="Calibri"/>
                <a:sym typeface="Calibri"/>
              </a:rPr>
              <a:t>s</a:t>
            </a:r>
            <a:r>
              <a:rPr lang="en" sz="120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select a prompt and write it in the front of their Independent Reading Journal.</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record assignments and have materials needed to complete it.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971567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3e674b78c8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3e674b78c8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latin typeface="Calibri"/>
                <a:ea typeface="Calibri"/>
                <a:cs typeface="Calibri"/>
                <a:sym typeface="Calibri"/>
              </a:rPr>
              <a:t>The research reading students complete for homework will help to build both their vocabulary and knowledge pertaining to animals and specifically animal defenses. By participating in this volume of reading over a span of time, students will develop a wide base of knowledge about the world and the words that help to describe and make sense of it.</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Additional Teacher Resources: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Teacher Supporting Materials Document </a:t>
            </a:r>
            <a:r>
              <a:rPr lang="en" sz="1200" dirty="0">
                <a:solidFill>
                  <a:schemeClr val="dk1"/>
                </a:solidFill>
                <a:latin typeface="Calibri"/>
                <a:ea typeface="Calibri"/>
                <a:cs typeface="Calibri"/>
                <a:sym typeface="Calibri"/>
              </a:rPr>
              <a:t>for this lesson can be found here: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http://curriculum.eleducation.org/curriculum/ela/grade-4/module-2/unit-3/lesson-12</a:t>
            </a:r>
            <a:endParaRPr sz="1200" dirty="0">
              <a:solidFill>
                <a:schemeClr val="dk1"/>
              </a:solidFill>
              <a:latin typeface="Calibri"/>
              <a:ea typeface="Calibri"/>
              <a:cs typeface="Calibri"/>
              <a:sym typeface="Calibri"/>
            </a:endParaRPr>
          </a:p>
          <a:p>
            <a:pPr marL="457200" lvl="0" indent="-298450" algn="l" rtl="0">
              <a:spcBef>
                <a:spcPts val="0"/>
              </a:spcBef>
              <a:spcAft>
                <a:spcPts val="0"/>
              </a:spcAft>
              <a:buClr>
                <a:schemeClr val="dk1"/>
              </a:buClr>
              <a:buSzPts val="1100"/>
              <a:buChar char="●"/>
            </a:pPr>
            <a:r>
              <a:rPr lang="en" sz="1200" dirty="0">
                <a:solidFill>
                  <a:schemeClr val="dk1"/>
                </a:solidFill>
                <a:latin typeface="Calibri"/>
                <a:ea typeface="Calibri"/>
                <a:cs typeface="Calibri"/>
                <a:sym typeface="Calibri"/>
              </a:rPr>
              <a:t>Protocols descriptions can be found here: </a:t>
            </a:r>
            <a:r>
              <a:rPr lang="en" sz="1200" u="sng" dirty="0">
                <a:solidFill>
                  <a:srgbClr val="6611CC"/>
                </a:solidFill>
                <a:latin typeface="Calibri"/>
                <a:ea typeface="Calibri"/>
                <a:cs typeface="Calibri"/>
                <a:sym typeface="Calibri"/>
                <a:hlinkClick r:id="rId4"/>
              </a:rPr>
              <a:t>https://eleducation.org/resources/el-education-classroom-protocols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Rubrics and checklists for writing can be found here:</a:t>
            </a:r>
            <a:r>
              <a:rPr lang="en" sz="1200" u="sng" dirty="0">
                <a:solidFill>
                  <a:schemeClr val="hlink"/>
                </a:solidFill>
                <a:latin typeface="Calibri"/>
                <a:ea typeface="Calibri"/>
                <a:cs typeface="Calibri"/>
                <a:sym typeface="Calibri"/>
                <a:hlinkClick r:id="rId5"/>
              </a:rPr>
              <a:t>https://eleducation.org/resources/fourth-grade-writing-rubrics-and-checklists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207731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3e674b78c8_0_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9" name="Google Shape;309;g3e674b78c8_0_7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Grade 4 M2 U3: </a:t>
            </a:r>
            <a:r>
              <a:rPr lang="en" sz="1200" u="sng">
                <a:solidFill>
                  <a:schemeClr val="hlink"/>
                </a:solidFill>
                <a:latin typeface="Calibri"/>
                <a:ea typeface="Calibri"/>
                <a:cs typeface="Calibri"/>
                <a:sym typeface="Calibri"/>
                <a:hlinkClick r:id="rId3"/>
              </a:rPr>
              <a:t>http://curriculum.eleducation.org/sites/default/files/g4m2u3_all-block_091317.pdf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310" name="Google Shape;310;g3e674b78c8_0_7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43910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3e674b78c8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3e674b78c8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1700"/>
              </a:spcBef>
              <a:spcAft>
                <a:spcPts val="0"/>
              </a:spcAft>
              <a:buSzPts val="1200"/>
              <a:buFont typeface="Calibri"/>
              <a:buChar char="●"/>
            </a:pPr>
            <a:r>
              <a:rPr lang="en" sz="1200" b="1" dirty="0">
                <a:latin typeface="Calibri"/>
                <a:ea typeface="Calibri"/>
                <a:cs typeface="Calibri"/>
                <a:sym typeface="Calibri"/>
              </a:rPr>
              <a:t>Dialogue Practice III (answers, for teacher reference)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Millipede Narrative Draft: Choice #1 </a:t>
            </a:r>
            <a:r>
              <a:rPr lang="en" sz="1200" dirty="0">
                <a:latin typeface="Calibri"/>
                <a:ea typeface="Calibri"/>
                <a:cs typeface="Calibri"/>
                <a:sym typeface="Calibri"/>
              </a:rPr>
              <a:t>(</a:t>
            </a:r>
            <a:r>
              <a:rPr lang="en" sz="1200" b="1" dirty="0">
                <a:latin typeface="Calibri"/>
                <a:ea typeface="Calibri"/>
                <a:cs typeface="Calibri"/>
                <a:sym typeface="Calibri"/>
              </a:rPr>
              <a:t>Example, for Teacher Reference</a:t>
            </a:r>
            <a:r>
              <a:rPr lang="en" sz="1200" dirty="0">
                <a:latin typeface="Calibri"/>
                <a:ea typeface="Calibri"/>
                <a:cs typeface="Calibri"/>
                <a:sym typeface="Calibri"/>
              </a:rPr>
              <a:t>; one for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Blue colored pencils </a:t>
            </a:r>
            <a:r>
              <a:rPr lang="en" sz="1200" dirty="0">
                <a:latin typeface="Calibri"/>
                <a:ea typeface="Calibri"/>
                <a:cs typeface="Calibri"/>
                <a:sym typeface="Calibri"/>
              </a:rPr>
              <a:t>(one per student)</a:t>
            </a:r>
            <a:endParaRPr sz="1200"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170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Choose-Your-Own-Adventure Narrative anchor chart</a:t>
            </a:r>
            <a:r>
              <a:rPr lang="en" sz="1200" dirty="0">
                <a:solidFill>
                  <a:schemeClr val="dk1"/>
                </a:solidFill>
                <a:latin typeface="Calibri"/>
                <a:ea typeface="Calibri"/>
                <a:cs typeface="Calibri"/>
                <a:sym typeface="Calibri"/>
              </a:rPr>
              <a:t> (begun in Lesson 1; added to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Narrative Writing Checklist</a:t>
            </a:r>
            <a:r>
              <a:rPr lang="en" sz="1200" dirty="0">
                <a:solidFill>
                  <a:schemeClr val="dk1"/>
                </a:solidFill>
                <a:latin typeface="Calibri"/>
                <a:ea typeface="Calibri"/>
                <a:cs typeface="Calibri"/>
                <a:sym typeface="Calibri"/>
              </a:rPr>
              <a:t> (from Lesson 3;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“Powerful Polly” pufferfish narrative </a:t>
            </a:r>
            <a:r>
              <a:rPr lang="en" sz="1200" dirty="0">
                <a:solidFill>
                  <a:schemeClr val="dk1"/>
                </a:solidFill>
                <a:latin typeface="Calibri"/>
                <a:ea typeface="Calibri"/>
                <a:cs typeface="Calibri"/>
                <a:sym typeface="Calibri"/>
              </a:rPr>
              <a:t>(from Lesson 3;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Millipede Narrative Planning graphic organizer</a:t>
            </a:r>
            <a:r>
              <a:rPr lang="en" sz="1200" dirty="0">
                <a:solidFill>
                  <a:schemeClr val="dk1"/>
                </a:solidFill>
                <a:latin typeface="Calibri"/>
                <a:ea typeface="Calibri"/>
                <a:cs typeface="Calibri"/>
                <a:sym typeface="Calibri"/>
              </a:rPr>
              <a:t> (from Lesson 4; one for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Practice Narrative Writing Sheet: The Millipede</a:t>
            </a:r>
            <a:r>
              <a:rPr lang="en" sz="1200" dirty="0">
                <a:solidFill>
                  <a:schemeClr val="dk1"/>
                </a:solidFill>
                <a:latin typeface="Calibri"/>
                <a:ea typeface="Calibri"/>
                <a:cs typeface="Calibri"/>
                <a:sym typeface="Calibri"/>
              </a:rPr>
              <a:t> (completed, for teacher reference; from Lesson 7; one for display)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Choose-your-own-adventure narrative </a:t>
            </a:r>
            <a:r>
              <a:rPr lang="en" sz="1200" dirty="0">
                <a:solidFill>
                  <a:schemeClr val="dk1"/>
                </a:solidFill>
                <a:latin typeface="Calibri"/>
                <a:ea typeface="Calibri"/>
                <a:cs typeface="Calibri"/>
                <a:sym typeface="Calibri"/>
              </a:rPr>
              <a:t>(first draft) (from Lesson 8;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Expert Group Animal Narrative Planning graphic organizer </a:t>
            </a:r>
            <a:r>
              <a:rPr lang="en" sz="1200" dirty="0">
                <a:solidFill>
                  <a:schemeClr val="dk1"/>
                </a:solidFill>
                <a:latin typeface="Calibri"/>
                <a:ea typeface="Calibri"/>
                <a:cs typeface="Calibri"/>
                <a:sym typeface="Calibri"/>
              </a:rPr>
              <a:t>(from Lesson 5;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Linking Words and Phrases handout</a:t>
            </a:r>
            <a:r>
              <a:rPr lang="en" sz="1200" dirty="0">
                <a:solidFill>
                  <a:schemeClr val="dk1"/>
                </a:solidFill>
                <a:latin typeface="Calibri"/>
                <a:ea typeface="Calibri"/>
                <a:cs typeface="Calibri"/>
                <a:sym typeface="Calibri"/>
              </a:rPr>
              <a:t> (from Module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b="1" dirty="0">
                <a:latin typeface="Calibri"/>
                <a:ea typeface="Calibri"/>
                <a:cs typeface="Calibri"/>
                <a:sym typeface="Calibri"/>
              </a:rPr>
              <a:t>Steps for Revising My Writing anchor chart</a:t>
            </a:r>
            <a:r>
              <a:rPr lang="en" sz="1200" dirty="0">
                <a:latin typeface="Calibri"/>
                <a:ea typeface="Calibri"/>
                <a:cs typeface="Calibri"/>
                <a:sym typeface="Calibri"/>
              </a:rPr>
              <a:t> (begun in Unit 2, Lesson 10)</a:t>
            </a:r>
            <a:endParaRPr sz="1200" dirty="0">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99872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3e674b78c8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3e674b78c8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Review the following protocol(s) before teaching. It is used in this lesson: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t>
            </a:r>
            <a:r>
              <a:rPr lang="en" sz="1200" u="sng">
                <a:solidFill>
                  <a:schemeClr val="accent5"/>
                </a:solidFill>
                <a:latin typeface="Calibri"/>
                <a:ea typeface="Calibri"/>
                <a:cs typeface="Calibri"/>
                <a:sym typeface="Calibri"/>
                <a:hlinkClick r:id="rId3"/>
              </a:rPr>
              <a:t>https://eleducation.org/resources/el-education-classroom-protocols</a:t>
            </a:r>
            <a:r>
              <a:rPr lang="en" sz="1200">
                <a:solidFill>
                  <a:schemeClr val="dk1"/>
                </a:solidFill>
                <a:latin typeface="Calibri"/>
                <a:ea typeface="Calibri"/>
                <a:cs typeface="Calibri"/>
                <a:sym typeface="Calibri"/>
              </a:rPr>
              <a:t> (found in Classroom Protocols)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8440019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3e674b78c8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3e674b78c8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Additional Support Considerations:</a:t>
            </a:r>
            <a:endParaRPr sz="1200" dirty="0">
              <a:solidFill>
                <a:schemeClr val="dk1"/>
              </a:solidFill>
              <a:latin typeface="Calibri"/>
              <a:ea typeface="Calibri"/>
              <a:cs typeface="Calibri"/>
              <a:sym typeface="Calibri"/>
            </a:endParaRPr>
          </a:p>
          <a:p>
            <a:pPr marL="457200" lvl="0" indent="-304800" algn="l" rtl="0">
              <a:lnSpc>
                <a:spcPct val="100000"/>
              </a:lnSpc>
              <a:spcBef>
                <a:spcPts val="1700"/>
              </a:spcBef>
              <a:spcAft>
                <a:spcPts val="0"/>
              </a:spcAft>
              <a:buSzPts val="1200"/>
              <a:buFont typeface="Calibri"/>
              <a:buChar char="●"/>
            </a:pPr>
            <a:r>
              <a:rPr lang="en" sz="1200" dirty="0">
                <a:latin typeface="Calibri"/>
                <a:ea typeface="Calibri"/>
                <a:cs typeface="Calibri"/>
                <a:sym typeface="Calibri"/>
              </a:rPr>
              <a:t>Remind ELLs that U.S. narrative stories have a beginning, a middle, and an end. Today, they will work on the ending. Ask them what the beginning and middle of their narratives are about.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Remove the transition words from a copy of </a:t>
            </a:r>
            <a:r>
              <a:rPr lang="en" sz="1200" b="0" dirty="0">
                <a:latin typeface="Calibri"/>
                <a:ea typeface="Calibri"/>
                <a:cs typeface="Calibri"/>
                <a:sym typeface="Calibri"/>
              </a:rPr>
              <a:t>“Powerful Polly” </a:t>
            </a:r>
            <a:r>
              <a:rPr lang="en" sz="1200" dirty="0">
                <a:latin typeface="Calibri"/>
                <a:ea typeface="Calibri"/>
                <a:cs typeface="Calibri"/>
                <a:sym typeface="Calibri"/>
              </a:rPr>
              <a:t>and allow students to add the correct transition word back into the blanks.</a:t>
            </a:r>
            <a:endParaRPr sz="1200"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037317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40ecf99816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4" name="Google Shape;204;g40ecf99816_0_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b="0" i="0" u="none" strike="noStrike" cap="none">
                <a:solidFill>
                  <a:schemeClr val="dk1"/>
                </a:solidFill>
                <a:latin typeface="Calibri"/>
                <a:ea typeface="Calibri"/>
                <a:cs typeface="Calibri"/>
                <a:sym typeface="Calibri"/>
              </a:rPr>
              <a:t>This slide is for teacher use only.</a:t>
            </a:r>
            <a:endParaRPr sz="1200" b="0" i="0" u="none" strike="noStrike" cap="none">
              <a:solidFill>
                <a:schemeClr val="dk1"/>
              </a:solidFill>
              <a:latin typeface="Calibri"/>
              <a:ea typeface="Calibri"/>
              <a:cs typeface="Calibri"/>
              <a:sym typeface="Calibri"/>
            </a:endParaRPr>
          </a:p>
        </p:txBody>
      </p:sp>
      <p:sp>
        <p:nvSpPr>
          <p:cNvPr id="205" name="Google Shape;205;g40ecf99816_0_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671358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40ecf99816_0_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g40ecf99816_0_8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b="0" i="0" u="none" strike="noStrike" cap="none">
                <a:solidFill>
                  <a:schemeClr val="dk1"/>
                </a:solidFill>
                <a:latin typeface="Calibri"/>
                <a:ea typeface="Calibri"/>
                <a:cs typeface="Calibri"/>
                <a:sym typeface="Calibri"/>
              </a:rPr>
              <a:t>This slide is for teacher use only.</a:t>
            </a:r>
            <a:endParaRPr sz="1200" b="0" i="0" u="none" strike="noStrike" cap="none">
              <a:solidFill>
                <a:schemeClr val="dk1"/>
              </a:solidFill>
              <a:latin typeface="Calibri"/>
              <a:ea typeface="Calibri"/>
              <a:cs typeface="Calibri"/>
              <a:sym typeface="Calibri"/>
            </a:endParaRPr>
          </a:p>
        </p:txBody>
      </p:sp>
      <p:sp>
        <p:nvSpPr>
          <p:cNvPr id="212" name="Google Shape;212;g40ecf99816_0_8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876769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41f5640c6c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8" name="Google Shape;218;g41f5640c6c_0_8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670161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Student </a:t>
            </a: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Welcome students to class and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read through the agenda for today. Suggestion: Read the slide to the class or call on a student to read the content of the slide to the class.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863415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5" Type="http://schemas.openxmlformats.org/officeDocument/2006/relationships/image" Target="../media/image6.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4.png"/><Relationship Id="rId5" Type="http://schemas.openxmlformats.org/officeDocument/2006/relationships/image" Target="../media/image10.png"/><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1.png"/><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4.png"/><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2/unit-3/lesson-12"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2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a:t>Grade 4: Module 2: Unit 3: Lesson 12</a:t>
            </a:r>
            <a:endParaRPr sz="34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76" name="Google Shape;176;p26"/>
          <p:cNvSpPr txBox="1">
            <a:spLocks noGrp="1"/>
          </p:cNvSpPr>
          <p:nvPr>
            <p:ph type="body" idx="1"/>
          </p:nvPr>
        </p:nvSpPr>
        <p:spPr>
          <a:xfrm>
            <a:off x="352650" y="1045950"/>
            <a:ext cx="8438700" cy="36480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600" dirty="0">
                <a:solidFill>
                  <a:schemeClr val="dk1"/>
                </a:solidFill>
              </a:rPr>
              <a:t>This lesson will take approximately 60-70 minutes to complete. </a:t>
            </a:r>
            <a:endParaRPr sz="1600" dirty="0">
              <a:solidFill>
                <a:schemeClr val="dk1"/>
              </a:solidFill>
            </a:endParaRPr>
          </a:p>
          <a:p>
            <a:pPr marL="0" lvl="0" indent="0" algn="l" rtl="0">
              <a:spcBef>
                <a:spcPts val="800"/>
              </a:spcBef>
              <a:spcAft>
                <a:spcPts val="0"/>
              </a:spcAft>
              <a:buClr>
                <a:schemeClr val="dk1"/>
              </a:buClr>
              <a:buSzPts val="3200"/>
              <a:buFont typeface="Arial"/>
              <a:buNone/>
            </a:pPr>
            <a:r>
              <a:rPr lang="en" sz="1600" dirty="0">
                <a:solidFill>
                  <a:schemeClr val="dk1"/>
                </a:solidFill>
              </a:rPr>
              <a:t>The purpose of today’s lesson is </a:t>
            </a:r>
            <a:r>
              <a:rPr lang="en-US" sz="1600" dirty="0" smtClean="0">
                <a:solidFill>
                  <a:schemeClr val="dk1"/>
                </a:solidFill>
              </a:rPr>
              <a:t>for </a:t>
            </a:r>
            <a:r>
              <a:rPr lang="en" sz="1600" dirty="0" smtClean="0"/>
              <a:t>students </a:t>
            </a:r>
            <a:r>
              <a:rPr lang="en-US" sz="1600" dirty="0" smtClean="0"/>
              <a:t>to </a:t>
            </a:r>
            <a:r>
              <a:rPr lang="en" sz="1600" dirty="0" smtClean="0"/>
              <a:t>examine </a:t>
            </a:r>
            <a:r>
              <a:rPr lang="en" sz="1600" dirty="0"/>
              <a:t>a mentor text to identify characteristics of narrative conclusions and best uses of transitional words. This lesson is divided into two parts, with Work Times A and B focusing on narrative </a:t>
            </a:r>
            <a:r>
              <a:rPr lang="en" sz="1600" dirty="0" smtClean="0"/>
              <a:t>conclusions</a:t>
            </a:r>
            <a:r>
              <a:rPr lang="en-US" sz="1600" dirty="0" smtClean="0"/>
              <a:t>,</a:t>
            </a:r>
            <a:r>
              <a:rPr lang="en" sz="1600" dirty="0" smtClean="0"/>
              <a:t> </a:t>
            </a:r>
            <a:r>
              <a:rPr lang="en" sz="1600" dirty="0"/>
              <a:t>and Closing and Assessment A focusing on transitional words. This lesson uses the terms </a:t>
            </a:r>
            <a:r>
              <a:rPr lang="en" sz="1600" i="1" dirty="0"/>
              <a:t>conclusion</a:t>
            </a:r>
            <a:r>
              <a:rPr lang="en" sz="1600" dirty="0"/>
              <a:t> and </a:t>
            </a:r>
            <a:r>
              <a:rPr lang="en" sz="1600" i="1" dirty="0"/>
              <a:t>ending</a:t>
            </a:r>
            <a:r>
              <a:rPr lang="en" sz="1600" dirty="0"/>
              <a:t> interchangeably. This is intentional. It will help students to make meaning of the academic vocabulary word </a:t>
            </a:r>
            <a:r>
              <a:rPr lang="en" sz="1600" i="1" dirty="0"/>
              <a:t>conclusion</a:t>
            </a:r>
            <a:r>
              <a:rPr lang="en" sz="1600" dirty="0"/>
              <a:t> and become used to hearing these two terms used together and interchangeably.</a:t>
            </a:r>
            <a:endParaRPr sz="1600" dirty="0"/>
          </a:p>
          <a:p>
            <a:pPr marL="0" lvl="0" indent="0" algn="l" rtl="0">
              <a:spcBef>
                <a:spcPts val="80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algn="l" rtl="0">
              <a:spcBef>
                <a:spcPts val="1700"/>
              </a:spcBef>
              <a:spcAft>
                <a:spcPts val="0"/>
              </a:spcAft>
              <a:buClr>
                <a:srgbClr val="000000"/>
              </a:buClr>
              <a:buSzPts val="1600"/>
              <a:buAutoNum type="arabicPeriod"/>
            </a:pPr>
            <a:r>
              <a:rPr lang="en" sz="1600" dirty="0"/>
              <a:t>I can write an ending that resolves the problem and brings the story to a close. </a:t>
            </a:r>
            <a:endParaRPr sz="1600" dirty="0"/>
          </a:p>
          <a:p>
            <a:pPr marL="457200" lvl="0" indent="-330200" algn="l" rtl="0">
              <a:spcBef>
                <a:spcPts val="0"/>
              </a:spcBef>
              <a:spcAft>
                <a:spcPts val="0"/>
              </a:spcAft>
              <a:buClr>
                <a:srgbClr val="000000"/>
              </a:buClr>
              <a:buSzPts val="1600"/>
              <a:buAutoNum type="arabicPeriod"/>
            </a:pPr>
            <a:r>
              <a:rPr lang="en" sz="1600" dirty="0"/>
              <a:t>I can use transitional words and phrases to sequence events in my narrative. </a:t>
            </a:r>
            <a:endParaRPr sz="1600" dirty="0"/>
          </a:p>
          <a:p>
            <a:pPr marL="0" lvl="0" indent="0" algn="l" rtl="0">
              <a:spcBef>
                <a:spcPts val="1700"/>
              </a:spcBef>
              <a:spcAft>
                <a:spcPts val="0"/>
              </a:spcAft>
              <a:buNone/>
            </a:pPr>
            <a:r>
              <a:rPr lang="en" sz="1400" dirty="0"/>
              <a:t> </a:t>
            </a:r>
            <a:endParaRPr sz="1400" dirty="0"/>
          </a:p>
          <a:p>
            <a:pPr marL="0" lvl="0" indent="0" algn="l" rtl="0">
              <a:spcBef>
                <a:spcPts val="1000"/>
              </a:spcBef>
              <a:spcAft>
                <a:spcPts val="0"/>
              </a:spcAft>
              <a:buNone/>
            </a:pP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Learning Targets </a:t>
            </a:r>
            <a:endParaRPr/>
          </a:p>
        </p:txBody>
      </p:sp>
      <p:sp>
        <p:nvSpPr>
          <p:cNvPr id="236" name="Google Shape;236;p35"/>
          <p:cNvSpPr txBox="1">
            <a:spLocks noGrp="1"/>
          </p:cNvSpPr>
          <p:nvPr>
            <p:ph type="body" idx="1"/>
          </p:nvPr>
        </p:nvSpPr>
        <p:spPr>
          <a:xfrm>
            <a:off x="217950" y="1561625"/>
            <a:ext cx="4152900" cy="2490900"/>
          </a:xfrm>
          <a:prstGeom prst="rect">
            <a:avLst/>
          </a:prstGeom>
        </p:spPr>
        <p:txBody>
          <a:bodyPr spcFirstLastPara="1" wrap="square" lIns="68575" tIns="34275" rIns="68575" bIns="34275" anchor="t" anchorCtr="0">
            <a:noAutofit/>
          </a:bodyPr>
          <a:lstStyle/>
          <a:p>
            <a:pPr marL="457200" lvl="0" indent="-330200" algn="l" rtl="0">
              <a:lnSpc>
                <a:spcPct val="150000"/>
              </a:lnSpc>
              <a:spcBef>
                <a:spcPts val="1700"/>
              </a:spcBef>
              <a:spcAft>
                <a:spcPts val="0"/>
              </a:spcAft>
              <a:buClr>
                <a:schemeClr val="dk1"/>
              </a:buClr>
              <a:buSzPts val="1600"/>
              <a:buAutoNum type="arabicPeriod"/>
            </a:pPr>
            <a:r>
              <a:rPr lang="en" sz="1600">
                <a:solidFill>
                  <a:schemeClr val="dk1"/>
                </a:solidFill>
              </a:rPr>
              <a:t>I can write an ending that resolves the problem and brings the story to a close. </a:t>
            </a:r>
            <a:endParaRPr sz="1600">
              <a:solidFill>
                <a:schemeClr val="dk1"/>
              </a:solidFill>
            </a:endParaRPr>
          </a:p>
          <a:p>
            <a:pPr marL="457200" lvl="0" indent="-330200" algn="l" rtl="0">
              <a:lnSpc>
                <a:spcPct val="150000"/>
              </a:lnSpc>
              <a:spcBef>
                <a:spcPts val="0"/>
              </a:spcBef>
              <a:spcAft>
                <a:spcPts val="0"/>
              </a:spcAft>
              <a:buClr>
                <a:schemeClr val="dk1"/>
              </a:buClr>
              <a:buSzPts val="1600"/>
              <a:buAutoNum type="arabicPeriod"/>
            </a:pPr>
            <a:r>
              <a:rPr lang="en" sz="1600">
                <a:solidFill>
                  <a:schemeClr val="dk1"/>
                </a:solidFill>
              </a:rPr>
              <a:t>I can use transitional words and phrases to sequence events in my narrative. </a:t>
            </a:r>
            <a:endParaRPr sz="1600">
              <a:solidFill>
                <a:schemeClr val="dk1"/>
              </a:solidFill>
            </a:endParaRPr>
          </a:p>
          <a:p>
            <a:pPr marL="0" lvl="0" indent="0" algn="l" rtl="0">
              <a:lnSpc>
                <a:spcPct val="150000"/>
              </a:lnSpc>
              <a:spcBef>
                <a:spcPts val="800"/>
              </a:spcBef>
              <a:spcAft>
                <a:spcPts val="0"/>
              </a:spcAft>
              <a:buNone/>
            </a:pPr>
            <a:endParaRPr sz="1600"/>
          </a:p>
          <a:p>
            <a:pPr marL="0" lvl="0" indent="0" algn="l" rtl="0">
              <a:spcBef>
                <a:spcPts val="800"/>
              </a:spcBef>
              <a:spcAft>
                <a:spcPts val="0"/>
              </a:spcAft>
              <a:buNone/>
            </a:pPr>
            <a:endParaRPr/>
          </a:p>
        </p:txBody>
      </p:sp>
      <p:pic>
        <p:nvPicPr>
          <p:cNvPr id="237" name="Google Shape;237;p35"/>
          <p:cNvPicPr preferRelativeResize="0"/>
          <p:nvPr/>
        </p:nvPicPr>
        <p:blipFill>
          <a:blip r:embed="rId3">
            <a:alphaModFix/>
          </a:blip>
          <a:stretch>
            <a:fillRect/>
          </a:stretch>
        </p:blipFill>
        <p:spPr>
          <a:xfrm>
            <a:off x="8672750" y="4292338"/>
            <a:ext cx="404400" cy="404400"/>
          </a:xfrm>
          <a:prstGeom prst="rect">
            <a:avLst/>
          </a:prstGeom>
          <a:noFill/>
          <a:ln>
            <a:noFill/>
          </a:ln>
        </p:spPr>
      </p:pic>
      <p:pic>
        <p:nvPicPr>
          <p:cNvPr id="238" name="Google Shape;238;p35"/>
          <p:cNvPicPr preferRelativeResize="0"/>
          <p:nvPr/>
        </p:nvPicPr>
        <p:blipFill>
          <a:blip r:embed="rId4">
            <a:alphaModFix/>
          </a:blip>
          <a:stretch>
            <a:fillRect/>
          </a:stretch>
        </p:blipFill>
        <p:spPr>
          <a:xfrm>
            <a:off x="8183613" y="4249975"/>
            <a:ext cx="489125" cy="489125"/>
          </a:xfrm>
          <a:prstGeom prst="rect">
            <a:avLst/>
          </a:prstGeom>
          <a:noFill/>
          <a:ln>
            <a:noFill/>
          </a:ln>
        </p:spPr>
      </p:pic>
      <p:pic>
        <p:nvPicPr>
          <p:cNvPr id="239" name="Google Shape;239;p35"/>
          <p:cNvPicPr preferRelativeResize="0"/>
          <p:nvPr/>
        </p:nvPicPr>
        <p:blipFill>
          <a:blip r:embed="rId5">
            <a:alphaModFix/>
          </a:blip>
          <a:stretch>
            <a:fillRect/>
          </a:stretch>
        </p:blipFill>
        <p:spPr>
          <a:xfrm>
            <a:off x="4419850" y="532614"/>
            <a:ext cx="3696900" cy="4164136"/>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36"/>
          <p:cNvSpPr txBox="1">
            <a:spLocks noGrp="1"/>
          </p:cNvSpPr>
          <p:nvPr>
            <p:ph type="title"/>
          </p:nvPr>
        </p:nvSpPr>
        <p:spPr>
          <a:xfrm>
            <a:off x="311700" y="12545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Narrative Writing Checklist </a:t>
            </a:r>
            <a:endParaRPr/>
          </a:p>
        </p:txBody>
      </p:sp>
      <p:sp>
        <p:nvSpPr>
          <p:cNvPr id="245" name="Google Shape;245;p36"/>
          <p:cNvSpPr txBox="1">
            <a:spLocks noGrp="1"/>
          </p:cNvSpPr>
          <p:nvPr>
            <p:ph type="body" idx="1"/>
          </p:nvPr>
        </p:nvSpPr>
        <p:spPr>
          <a:xfrm>
            <a:off x="72425" y="1528825"/>
            <a:ext cx="2752800" cy="25896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100" b="1"/>
              <a:t>Questions to answer:</a:t>
            </a:r>
            <a:endParaRPr sz="1100" b="1"/>
          </a:p>
          <a:p>
            <a:pPr marL="0" lvl="0" indent="0" algn="l" rtl="0">
              <a:lnSpc>
                <a:spcPct val="100000"/>
              </a:lnSpc>
              <a:spcBef>
                <a:spcPts val="800"/>
              </a:spcBef>
              <a:spcAft>
                <a:spcPts val="0"/>
              </a:spcAft>
              <a:buNone/>
            </a:pPr>
            <a:endParaRPr sz="1100"/>
          </a:p>
          <a:p>
            <a:pPr marL="457200" lvl="0" indent="-298450" algn="l" rtl="0">
              <a:lnSpc>
                <a:spcPct val="100000"/>
              </a:lnSpc>
              <a:spcBef>
                <a:spcPts val="800"/>
              </a:spcBef>
              <a:spcAft>
                <a:spcPts val="0"/>
              </a:spcAft>
              <a:buSzPts val="1100"/>
              <a:buAutoNum type="arabicPeriod"/>
            </a:pPr>
            <a:r>
              <a:rPr lang="en" sz="1200"/>
              <a:t>Are there any specific criteria to revising this narrative about a satisfying ending or transitional words that you should be aware of that you want to add to the checklist to make it more precise?</a:t>
            </a:r>
            <a:endParaRPr sz="1100"/>
          </a:p>
          <a:p>
            <a:pPr marL="0" lvl="0" indent="0" algn="l" rtl="0">
              <a:spcBef>
                <a:spcPts val="800"/>
              </a:spcBef>
              <a:spcAft>
                <a:spcPts val="0"/>
              </a:spcAft>
              <a:buNone/>
            </a:pPr>
            <a:endParaRPr sz="1200">
              <a:solidFill>
                <a:srgbClr val="444444"/>
              </a:solidFill>
              <a:highlight>
                <a:srgbClr val="F8F8F1"/>
              </a:highlight>
              <a:latin typeface="Georgia"/>
              <a:ea typeface="Georgia"/>
              <a:cs typeface="Georgia"/>
              <a:sym typeface="Georgia"/>
            </a:endParaRPr>
          </a:p>
        </p:txBody>
      </p:sp>
      <p:pic>
        <p:nvPicPr>
          <p:cNvPr id="246" name="Google Shape;246;p36"/>
          <p:cNvPicPr preferRelativeResize="0"/>
          <p:nvPr/>
        </p:nvPicPr>
        <p:blipFill>
          <a:blip r:embed="rId3">
            <a:alphaModFix/>
          </a:blip>
          <a:stretch>
            <a:fillRect/>
          </a:stretch>
        </p:blipFill>
        <p:spPr>
          <a:xfrm>
            <a:off x="2825213" y="884600"/>
            <a:ext cx="3941924" cy="3233825"/>
          </a:xfrm>
          <a:prstGeom prst="rect">
            <a:avLst/>
          </a:prstGeom>
          <a:noFill/>
          <a:ln>
            <a:noFill/>
          </a:ln>
        </p:spPr>
      </p:pic>
      <p:pic>
        <p:nvPicPr>
          <p:cNvPr id="247" name="Google Shape;247;p36"/>
          <p:cNvPicPr preferRelativeResize="0"/>
          <p:nvPr/>
        </p:nvPicPr>
        <p:blipFill>
          <a:blip r:embed="rId4">
            <a:alphaModFix/>
          </a:blip>
          <a:stretch>
            <a:fillRect/>
          </a:stretch>
        </p:blipFill>
        <p:spPr>
          <a:xfrm>
            <a:off x="4939848" y="1979188"/>
            <a:ext cx="4204150" cy="2589700"/>
          </a:xfrm>
          <a:prstGeom prst="rect">
            <a:avLst/>
          </a:prstGeom>
          <a:noFill/>
          <a:ln>
            <a:noFill/>
          </a:ln>
        </p:spPr>
      </p:pic>
      <p:sp>
        <p:nvSpPr>
          <p:cNvPr id="248" name="Google Shape;248;p36"/>
          <p:cNvSpPr/>
          <p:nvPr/>
        </p:nvSpPr>
        <p:spPr>
          <a:xfrm>
            <a:off x="7135325" y="2910875"/>
            <a:ext cx="663900" cy="193200"/>
          </a:xfrm>
          <a:prstGeom prst="lef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36"/>
          <p:cNvSpPr/>
          <p:nvPr/>
        </p:nvSpPr>
        <p:spPr>
          <a:xfrm rot="-2008376">
            <a:off x="2662319" y="3974579"/>
            <a:ext cx="483009" cy="19312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solidFill>
                  <a:srgbClr val="000000"/>
                </a:solidFill>
              </a:rPr>
              <a:t>Writing a Conclusion </a:t>
            </a:r>
            <a:endParaRPr sz="2400">
              <a:solidFill>
                <a:srgbClr val="000000"/>
              </a:solidFill>
            </a:endParaRPr>
          </a:p>
        </p:txBody>
      </p:sp>
      <p:pic>
        <p:nvPicPr>
          <p:cNvPr id="255" name="Google Shape;255;p37"/>
          <p:cNvPicPr preferRelativeResize="0"/>
          <p:nvPr/>
        </p:nvPicPr>
        <p:blipFill>
          <a:blip r:embed="rId3">
            <a:alphaModFix/>
          </a:blip>
          <a:stretch>
            <a:fillRect/>
          </a:stretch>
        </p:blipFill>
        <p:spPr>
          <a:xfrm>
            <a:off x="4161300" y="605825"/>
            <a:ext cx="4360195" cy="3931825"/>
          </a:xfrm>
          <a:prstGeom prst="rect">
            <a:avLst/>
          </a:prstGeom>
          <a:noFill/>
          <a:ln w="9525" cap="flat" cmpd="sng">
            <a:solidFill>
              <a:srgbClr val="000000"/>
            </a:solidFill>
            <a:prstDash val="solid"/>
            <a:round/>
            <a:headEnd type="none" w="sm" len="sm"/>
            <a:tailEnd type="none" w="sm" len="sm"/>
          </a:ln>
        </p:spPr>
      </p:pic>
      <p:pic>
        <p:nvPicPr>
          <p:cNvPr id="256" name="Google Shape;256;p37"/>
          <p:cNvPicPr preferRelativeResize="0"/>
          <p:nvPr/>
        </p:nvPicPr>
        <p:blipFill>
          <a:blip r:embed="rId4">
            <a:alphaModFix/>
          </a:blip>
          <a:stretch>
            <a:fillRect/>
          </a:stretch>
        </p:blipFill>
        <p:spPr>
          <a:xfrm>
            <a:off x="8642700" y="4537650"/>
            <a:ext cx="501300" cy="501300"/>
          </a:xfrm>
          <a:prstGeom prst="rect">
            <a:avLst/>
          </a:prstGeom>
          <a:noFill/>
          <a:ln>
            <a:noFill/>
          </a:ln>
        </p:spPr>
      </p:pic>
      <p:pic>
        <p:nvPicPr>
          <p:cNvPr id="257" name="Google Shape;257;p37"/>
          <p:cNvPicPr preferRelativeResize="0"/>
          <p:nvPr/>
        </p:nvPicPr>
        <p:blipFill>
          <a:blip r:embed="rId5">
            <a:alphaModFix/>
          </a:blip>
          <a:stretch>
            <a:fillRect/>
          </a:stretch>
        </p:blipFill>
        <p:spPr>
          <a:xfrm>
            <a:off x="253475" y="1991400"/>
            <a:ext cx="3856500" cy="180426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Writing a Conclusion </a:t>
            </a:r>
            <a:endParaRPr/>
          </a:p>
        </p:txBody>
      </p:sp>
      <p:pic>
        <p:nvPicPr>
          <p:cNvPr id="263" name="Google Shape;263;p38"/>
          <p:cNvPicPr preferRelativeResize="0"/>
          <p:nvPr/>
        </p:nvPicPr>
        <p:blipFill>
          <a:blip r:embed="rId3">
            <a:alphaModFix/>
          </a:blip>
          <a:stretch>
            <a:fillRect/>
          </a:stretch>
        </p:blipFill>
        <p:spPr>
          <a:xfrm>
            <a:off x="8377200" y="4247325"/>
            <a:ext cx="572700" cy="572700"/>
          </a:xfrm>
          <a:prstGeom prst="rect">
            <a:avLst/>
          </a:prstGeom>
          <a:noFill/>
          <a:ln>
            <a:noFill/>
          </a:ln>
        </p:spPr>
      </p:pic>
      <p:pic>
        <p:nvPicPr>
          <p:cNvPr id="264" name="Google Shape;264;p38"/>
          <p:cNvPicPr preferRelativeResize="0"/>
          <p:nvPr/>
        </p:nvPicPr>
        <p:blipFill>
          <a:blip r:embed="rId4">
            <a:alphaModFix/>
          </a:blip>
          <a:stretch>
            <a:fillRect/>
          </a:stretch>
        </p:blipFill>
        <p:spPr>
          <a:xfrm>
            <a:off x="2805425" y="906875"/>
            <a:ext cx="3533149" cy="3837649"/>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sz="3000"/>
              <a:t>Writing A Conclusion </a:t>
            </a:r>
            <a:endParaRPr sz="3000"/>
          </a:p>
        </p:txBody>
      </p:sp>
      <p:pic>
        <p:nvPicPr>
          <p:cNvPr id="270" name="Google Shape;270;p39"/>
          <p:cNvPicPr preferRelativeResize="0"/>
          <p:nvPr/>
        </p:nvPicPr>
        <p:blipFill>
          <a:blip r:embed="rId3">
            <a:alphaModFix/>
          </a:blip>
          <a:stretch>
            <a:fillRect/>
          </a:stretch>
        </p:blipFill>
        <p:spPr>
          <a:xfrm>
            <a:off x="1948825" y="906875"/>
            <a:ext cx="5078926" cy="3762175"/>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sz="3000"/>
              <a:t>Adding Transitional Words and Phrases</a:t>
            </a:r>
            <a:endParaRPr sz="3000"/>
          </a:p>
        </p:txBody>
      </p:sp>
      <p:sp>
        <p:nvSpPr>
          <p:cNvPr id="276" name="Google Shape;276;p40"/>
          <p:cNvSpPr txBox="1">
            <a:spLocks noGrp="1"/>
          </p:cNvSpPr>
          <p:nvPr>
            <p:ph type="body" idx="1"/>
          </p:nvPr>
        </p:nvSpPr>
        <p:spPr>
          <a:xfrm>
            <a:off x="58200" y="1432050"/>
            <a:ext cx="3885300" cy="1987500"/>
          </a:xfrm>
          <a:prstGeom prst="rect">
            <a:avLst/>
          </a:prstGeom>
        </p:spPr>
        <p:txBody>
          <a:bodyPr spcFirstLastPara="1" wrap="square" lIns="68575" tIns="34275" rIns="68575" bIns="34275" anchor="t" anchorCtr="0">
            <a:noAutofit/>
          </a:bodyPr>
          <a:lstStyle/>
          <a:p>
            <a:pPr marL="0" lvl="0" indent="0" algn="l" rtl="0">
              <a:lnSpc>
                <a:spcPct val="150000"/>
              </a:lnSpc>
              <a:spcBef>
                <a:spcPts val="1700"/>
              </a:spcBef>
              <a:spcAft>
                <a:spcPts val="0"/>
              </a:spcAft>
              <a:buNone/>
            </a:pPr>
            <a:endParaRPr sz="1600">
              <a:solidFill>
                <a:schemeClr val="dk1"/>
              </a:solidFill>
            </a:endParaRPr>
          </a:p>
          <a:p>
            <a:pPr marL="457200" lvl="0" indent="-330200" algn="l" rtl="0">
              <a:lnSpc>
                <a:spcPct val="150000"/>
              </a:lnSpc>
              <a:spcBef>
                <a:spcPts val="1700"/>
              </a:spcBef>
              <a:spcAft>
                <a:spcPts val="0"/>
              </a:spcAft>
              <a:buClr>
                <a:schemeClr val="dk1"/>
              </a:buClr>
              <a:buSzPts val="1600"/>
              <a:buAutoNum type="arabicPeriod"/>
            </a:pPr>
            <a:r>
              <a:rPr lang="en" sz="1600">
                <a:solidFill>
                  <a:schemeClr val="dk1"/>
                </a:solidFill>
              </a:rPr>
              <a:t>I can use transitional words and phrases to sequence events in my narrative. </a:t>
            </a:r>
            <a:endParaRPr sz="1600">
              <a:solidFill>
                <a:schemeClr val="dk1"/>
              </a:solidFill>
            </a:endParaRPr>
          </a:p>
          <a:p>
            <a:pPr marL="0" lvl="0" indent="0" algn="l" rtl="0">
              <a:lnSpc>
                <a:spcPct val="150000"/>
              </a:lnSpc>
              <a:spcBef>
                <a:spcPts val="800"/>
              </a:spcBef>
              <a:spcAft>
                <a:spcPts val="0"/>
              </a:spcAft>
              <a:buNone/>
            </a:pPr>
            <a:endParaRPr sz="1600"/>
          </a:p>
          <a:p>
            <a:pPr marL="0" lvl="0" indent="0" algn="l" rtl="0">
              <a:spcBef>
                <a:spcPts val="800"/>
              </a:spcBef>
              <a:spcAft>
                <a:spcPts val="0"/>
              </a:spcAft>
              <a:buNone/>
            </a:pPr>
            <a:endParaRPr/>
          </a:p>
        </p:txBody>
      </p:sp>
      <p:pic>
        <p:nvPicPr>
          <p:cNvPr id="277" name="Google Shape;277;p40"/>
          <p:cNvPicPr preferRelativeResize="0"/>
          <p:nvPr/>
        </p:nvPicPr>
        <p:blipFill>
          <a:blip r:embed="rId3">
            <a:alphaModFix/>
          </a:blip>
          <a:stretch>
            <a:fillRect/>
          </a:stretch>
        </p:blipFill>
        <p:spPr>
          <a:xfrm>
            <a:off x="4039593" y="906875"/>
            <a:ext cx="4360199" cy="3708175"/>
          </a:xfrm>
          <a:prstGeom prst="rect">
            <a:avLst/>
          </a:prstGeom>
          <a:noFill/>
          <a:ln w="9525" cap="flat" cmpd="sng">
            <a:solidFill>
              <a:srgbClr val="000000"/>
            </a:solidFill>
            <a:prstDash val="solid"/>
            <a:round/>
            <a:headEnd type="none" w="sm" len="sm"/>
            <a:tailEnd type="none" w="sm" len="sm"/>
          </a:ln>
        </p:spPr>
      </p:pic>
      <p:pic>
        <p:nvPicPr>
          <p:cNvPr id="278" name="Google Shape;278;p40"/>
          <p:cNvPicPr preferRelativeResize="0"/>
          <p:nvPr/>
        </p:nvPicPr>
        <p:blipFill>
          <a:blip r:embed="rId4">
            <a:alphaModFix/>
          </a:blip>
          <a:stretch>
            <a:fillRect/>
          </a:stretch>
        </p:blipFill>
        <p:spPr>
          <a:xfrm>
            <a:off x="8506600" y="4161050"/>
            <a:ext cx="572700" cy="5727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solidFill>
                  <a:srgbClr val="000000"/>
                </a:solidFill>
              </a:rPr>
              <a:t>Revising </a:t>
            </a:r>
            <a:endParaRPr sz="2400">
              <a:solidFill>
                <a:srgbClr val="000000"/>
              </a:solidFill>
            </a:endParaRPr>
          </a:p>
        </p:txBody>
      </p:sp>
      <p:sp>
        <p:nvSpPr>
          <p:cNvPr id="284" name="Google Shape;284;p41"/>
          <p:cNvSpPr txBox="1">
            <a:spLocks noGrp="1"/>
          </p:cNvSpPr>
          <p:nvPr>
            <p:ph type="body" idx="1"/>
          </p:nvPr>
        </p:nvSpPr>
        <p:spPr>
          <a:xfrm>
            <a:off x="160500" y="1166850"/>
            <a:ext cx="8983500" cy="3124200"/>
          </a:xfrm>
          <a:prstGeom prst="rect">
            <a:avLst/>
          </a:prstGeom>
        </p:spPr>
        <p:txBody>
          <a:bodyPr spcFirstLastPara="1" wrap="square" lIns="68575" tIns="34275" rIns="68575" bIns="34275" anchor="t" anchorCtr="0">
            <a:noAutofit/>
          </a:bodyPr>
          <a:lstStyle/>
          <a:p>
            <a:pPr marL="0" lvl="0" indent="0" algn="l" rtl="0">
              <a:lnSpc>
                <a:spcPct val="150000"/>
              </a:lnSpc>
              <a:spcBef>
                <a:spcPts val="800"/>
              </a:spcBef>
              <a:spcAft>
                <a:spcPts val="0"/>
              </a:spcAft>
              <a:buNone/>
            </a:pPr>
            <a:r>
              <a:rPr lang="en" sz="1600" b="1"/>
              <a:t>Steps for Revising My Writing anchor chart</a:t>
            </a:r>
            <a:r>
              <a:rPr lang="en" sz="1600"/>
              <a:t>:</a:t>
            </a:r>
            <a:endParaRPr sz="1600"/>
          </a:p>
          <a:p>
            <a:pPr marL="0" lvl="0" indent="0" algn="l" rtl="0">
              <a:lnSpc>
                <a:spcPct val="150000"/>
              </a:lnSpc>
              <a:spcBef>
                <a:spcPts val="800"/>
              </a:spcBef>
              <a:spcAft>
                <a:spcPts val="0"/>
              </a:spcAft>
              <a:buClr>
                <a:schemeClr val="dk1"/>
              </a:buClr>
              <a:buSzPts val="1100"/>
              <a:buFont typeface="Arial"/>
              <a:buNone/>
            </a:pPr>
            <a:r>
              <a:rPr lang="en" sz="1600"/>
              <a:t>1. Choose the correct colored pencil. Today’s color is </a:t>
            </a:r>
            <a:r>
              <a:rPr lang="en" sz="1600" b="1">
                <a:solidFill>
                  <a:srgbClr val="0000FF"/>
                </a:solidFill>
              </a:rPr>
              <a:t>blue</a:t>
            </a:r>
            <a:r>
              <a:rPr lang="en" sz="1600"/>
              <a:t>.</a:t>
            </a:r>
            <a:endParaRPr sz="1600"/>
          </a:p>
          <a:p>
            <a:pPr marL="0" lvl="0" indent="0" algn="l" rtl="0">
              <a:lnSpc>
                <a:spcPct val="150000"/>
              </a:lnSpc>
              <a:spcBef>
                <a:spcPts val="800"/>
              </a:spcBef>
              <a:spcAft>
                <a:spcPts val="0"/>
              </a:spcAft>
              <a:buClr>
                <a:schemeClr val="dk1"/>
              </a:buClr>
              <a:buSzPts val="1100"/>
              <a:buFont typeface="Arial"/>
              <a:buNone/>
            </a:pPr>
            <a:r>
              <a:rPr lang="en" sz="1600"/>
              <a:t>2. Decide where you are going to add a revision note based on feedback or new learning.</a:t>
            </a:r>
            <a:endParaRPr sz="1600"/>
          </a:p>
          <a:p>
            <a:pPr marL="0" lvl="0" indent="0" algn="l" rtl="0">
              <a:lnSpc>
                <a:spcPct val="150000"/>
              </a:lnSpc>
              <a:spcBef>
                <a:spcPts val="800"/>
              </a:spcBef>
              <a:spcAft>
                <a:spcPts val="0"/>
              </a:spcAft>
              <a:buClr>
                <a:schemeClr val="dk1"/>
              </a:buClr>
              <a:buSzPts val="1100"/>
              <a:buFont typeface="Arial"/>
              <a:buNone/>
            </a:pPr>
            <a:r>
              <a:rPr lang="en" sz="1600"/>
              <a:t>3. Write your revision note in the space above the sentence you want to change. </a:t>
            </a:r>
            <a:endParaRPr sz="1600"/>
          </a:p>
          <a:p>
            <a:pPr marL="0" lvl="0" indent="0" algn="l" rtl="0">
              <a:lnSpc>
                <a:spcPct val="150000"/>
              </a:lnSpc>
              <a:spcBef>
                <a:spcPts val="800"/>
              </a:spcBef>
              <a:spcAft>
                <a:spcPts val="0"/>
              </a:spcAft>
              <a:buClr>
                <a:schemeClr val="dk1"/>
              </a:buClr>
              <a:buSzPts val="1100"/>
              <a:buFont typeface="Arial"/>
              <a:buNone/>
            </a:pPr>
            <a:r>
              <a:rPr lang="en" sz="1600"/>
              <a:t>4. Read through your entire narrative and continue to record your revision notes.</a:t>
            </a:r>
            <a:endParaRPr sz="1600"/>
          </a:p>
          <a:p>
            <a:pPr marL="0" lvl="0" indent="0" algn="l" rtl="0">
              <a:lnSpc>
                <a:spcPct val="150000"/>
              </a:lnSpc>
              <a:spcBef>
                <a:spcPts val="800"/>
              </a:spcBef>
              <a:spcAft>
                <a:spcPts val="0"/>
              </a:spcAft>
              <a:buClr>
                <a:schemeClr val="dk1"/>
              </a:buClr>
              <a:buSzPts val="1100"/>
              <a:buFont typeface="Arial"/>
              <a:buNone/>
            </a:pPr>
            <a:r>
              <a:rPr lang="en" sz="1600"/>
              <a:t>5. Review your revision notes to be sure they make sense.</a:t>
            </a:r>
            <a:endParaRPr sz="1600"/>
          </a:p>
          <a:p>
            <a:pPr marL="0" lvl="0" indent="0" algn="l" rtl="0">
              <a:spcBef>
                <a:spcPts val="800"/>
              </a:spcBef>
              <a:spcAft>
                <a:spcPts val="0"/>
              </a:spcAft>
              <a:buNone/>
            </a:pPr>
            <a:endParaRPr/>
          </a:p>
        </p:txBody>
      </p:sp>
      <p:pic>
        <p:nvPicPr>
          <p:cNvPr id="285" name="Google Shape;285;p41"/>
          <p:cNvPicPr preferRelativeResize="0"/>
          <p:nvPr/>
        </p:nvPicPr>
        <p:blipFill>
          <a:blip r:embed="rId3">
            <a:alphaModFix/>
          </a:blip>
          <a:stretch>
            <a:fillRect/>
          </a:stretch>
        </p:blipFill>
        <p:spPr>
          <a:xfrm>
            <a:off x="8483350" y="4380600"/>
            <a:ext cx="428625" cy="4286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Learning Targets</a:t>
            </a:r>
            <a:endParaRPr/>
          </a:p>
        </p:txBody>
      </p:sp>
      <p:sp>
        <p:nvSpPr>
          <p:cNvPr id="291" name="Google Shape;291;p42"/>
          <p:cNvSpPr txBox="1">
            <a:spLocks noGrp="1"/>
          </p:cNvSpPr>
          <p:nvPr>
            <p:ph type="body" idx="1"/>
          </p:nvPr>
        </p:nvSpPr>
        <p:spPr>
          <a:xfrm>
            <a:off x="149400" y="1152475"/>
            <a:ext cx="89163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Clr>
                <a:schemeClr val="dk1"/>
              </a:buClr>
              <a:buSzPts val="2400"/>
              <a:buAutoNum type="arabicPeriod"/>
            </a:pPr>
            <a:r>
              <a:rPr lang="en" sz="2400">
                <a:solidFill>
                  <a:schemeClr val="dk1"/>
                </a:solidFill>
              </a:rPr>
              <a:t>I can write an ending that resolves the problem and brings the story to a close. </a:t>
            </a:r>
            <a:endParaRPr sz="2400">
              <a:solidFill>
                <a:schemeClr val="dk1"/>
              </a:solidFill>
            </a:endParaRPr>
          </a:p>
          <a:p>
            <a:pPr marL="457200" lvl="0" indent="-381000" algn="l" rtl="0">
              <a:lnSpc>
                <a:spcPct val="150000"/>
              </a:lnSpc>
              <a:spcBef>
                <a:spcPts val="0"/>
              </a:spcBef>
              <a:spcAft>
                <a:spcPts val="0"/>
              </a:spcAft>
              <a:buClr>
                <a:schemeClr val="dk1"/>
              </a:buClr>
              <a:buSzPts val="2400"/>
              <a:buAutoNum type="arabicPeriod"/>
            </a:pPr>
            <a:r>
              <a:rPr lang="en" sz="2400">
                <a:solidFill>
                  <a:schemeClr val="dk1"/>
                </a:solidFill>
              </a:rPr>
              <a:t>I can use transitional words and phrases to sequence events in my narrative. </a:t>
            </a:r>
            <a:endParaRPr sz="2400">
              <a:solidFill>
                <a:schemeClr val="dk1"/>
              </a:solidFill>
            </a:endParaRPr>
          </a:p>
        </p:txBody>
      </p:sp>
      <p:pic>
        <p:nvPicPr>
          <p:cNvPr id="292" name="Google Shape;292;p42"/>
          <p:cNvPicPr preferRelativeResize="0"/>
          <p:nvPr/>
        </p:nvPicPr>
        <p:blipFill>
          <a:blip r:embed="rId3">
            <a:alphaModFix/>
          </a:blip>
          <a:stretch>
            <a:fillRect/>
          </a:stretch>
        </p:blipFill>
        <p:spPr>
          <a:xfrm>
            <a:off x="8264050" y="4123375"/>
            <a:ext cx="675075" cy="6750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Homework</a:t>
            </a:r>
            <a:endParaRPr/>
          </a:p>
        </p:txBody>
      </p:sp>
      <p:sp>
        <p:nvSpPr>
          <p:cNvPr id="298" name="Google Shape;298;p43"/>
          <p:cNvSpPr txBox="1">
            <a:spLocks noGrp="1"/>
          </p:cNvSpPr>
          <p:nvPr>
            <p:ph type="body" idx="1"/>
          </p:nvPr>
        </p:nvSpPr>
        <p:spPr>
          <a:xfrm>
            <a:off x="311700" y="1152475"/>
            <a:ext cx="3446400" cy="3416400"/>
          </a:xfrm>
          <a:prstGeom prst="rect">
            <a:avLst/>
          </a:prstGeom>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457200" lvl="0" indent="-342900" algn="l" rtl="0">
              <a:spcBef>
                <a:spcPts val="800"/>
              </a:spcBef>
              <a:spcAft>
                <a:spcPts val="0"/>
              </a:spcAft>
              <a:buSzPts val="1800"/>
              <a:buAutoNum type="alphaUcPeriod"/>
            </a:pPr>
            <a:r>
              <a:rPr lang="en" sz="1800" dirty="0"/>
              <a:t>Complete at least one of the Transitional Words and Phrases practices from your homework resources for this unit.</a:t>
            </a:r>
            <a:endParaRPr sz="1800" dirty="0"/>
          </a:p>
          <a:p>
            <a:pPr marL="457200" lvl="0" indent="-342900" algn="l" rtl="0">
              <a:spcBef>
                <a:spcPts val="0"/>
              </a:spcBef>
              <a:spcAft>
                <a:spcPts val="0"/>
              </a:spcAft>
              <a:buSzPts val="1800"/>
              <a:buAutoNum type="alphaUcPeriod"/>
            </a:pPr>
            <a:r>
              <a:rPr lang="en" sz="1800" dirty="0"/>
              <a:t>Accountable Research </a:t>
            </a:r>
            <a:r>
              <a:rPr lang="en" sz="1800" dirty="0" smtClean="0"/>
              <a:t>Reading</a:t>
            </a:r>
            <a:r>
              <a:rPr lang="en-US" sz="1800" dirty="0" smtClean="0"/>
              <a:t>:</a:t>
            </a:r>
            <a:r>
              <a:rPr lang="en" sz="1800" dirty="0" smtClean="0"/>
              <a:t>  </a:t>
            </a:r>
            <a:r>
              <a:rPr lang="en" sz="1800" dirty="0"/>
              <a:t>Select a prompt to respond to in the front of your independent reading journal.</a:t>
            </a:r>
            <a:endParaRPr sz="1800" dirty="0"/>
          </a:p>
        </p:txBody>
      </p:sp>
      <p:sp>
        <p:nvSpPr>
          <p:cNvPr id="299" name="Google Shape;299;p43"/>
          <p:cNvSpPr txBox="1"/>
          <p:nvPr/>
        </p:nvSpPr>
        <p:spPr>
          <a:xfrm>
            <a:off x="4572000" y="1152475"/>
            <a:ext cx="3581100" cy="3416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1800">
                <a:latin typeface="Century Gothic"/>
                <a:ea typeface="Century Gothic"/>
                <a:cs typeface="Century Gothic"/>
                <a:sym typeface="Century Gothic"/>
              </a:rPr>
              <a:t>Module 2</a:t>
            </a: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1800">
                <a:latin typeface="Century Gothic"/>
                <a:ea typeface="Century Gothic"/>
                <a:cs typeface="Century Gothic"/>
                <a:sym typeface="Century Gothic"/>
              </a:rPr>
              <a:t>Guiding Question</a:t>
            </a: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1800">
                <a:latin typeface="Century Gothic"/>
                <a:ea typeface="Century Gothic"/>
                <a:cs typeface="Century Gothic"/>
                <a:sym typeface="Century Gothic"/>
              </a:rPr>
              <a:t>Anchor Chart</a:t>
            </a:r>
            <a:endParaRPr sz="1800">
              <a:latin typeface="Century Gothic"/>
              <a:ea typeface="Century Gothic"/>
              <a:cs typeface="Century Gothic"/>
              <a:sym typeface="Century Gothic"/>
            </a:endParaRPr>
          </a:p>
          <a:p>
            <a:pPr marL="342900" lvl="0" indent="0" algn="l" rtl="0">
              <a:lnSpc>
                <a:spcPct val="90000"/>
              </a:lnSpc>
              <a:spcBef>
                <a:spcPts val="340"/>
              </a:spcBef>
              <a:spcAft>
                <a:spcPts val="0"/>
              </a:spcAft>
              <a:buNone/>
            </a:pPr>
            <a:endParaRPr sz="1200">
              <a:solidFill>
                <a:srgbClr val="000000"/>
              </a:solidFill>
              <a:latin typeface="Calibri"/>
              <a:ea typeface="Calibri"/>
              <a:cs typeface="Calibri"/>
              <a:sym typeface="Calibri"/>
            </a:endParaRPr>
          </a:p>
          <a:p>
            <a:pPr marL="342900" lvl="0" indent="-323850" algn="l" rtl="0">
              <a:lnSpc>
                <a:spcPct val="90000"/>
              </a:lnSpc>
              <a:spcBef>
                <a:spcPts val="340"/>
              </a:spcBef>
              <a:spcAft>
                <a:spcPts val="0"/>
              </a:spcAft>
              <a:buClr>
                <a:srgbClr val="000000"/>
              </a:buClr>
              <a:buSzPts val="1400"/>
              <a:buFont typeface="Century Gothic"/>
              <a:buChar char="•"/>
            </a:pPr>
            <a:r>
              <a:rPr lang="en">
                <a:solidFill>
                  <a:srgbClr val="000000"/>
                </a:solidFill>
                <a:latin typeface="Century Gothic"/>
                <a:ea typeface="Century Gothic"/>
                <a:cs typeface="Century Gothic"/>
                <a:sym typeface="Century Gothic"/>
              </a:rPr>
              <a:t>How do animals’ bodies and behaviors help them survive?</a:t>
            </a:r>
            <a:endParaRPr>
              <a:solidFill>
                <a:srgbClr val="000000"/>
              </a:solidFill>
              <a:latin typeface="Century Gothic"/>
              <a:ea typeface="Century Gothic"/>
              <a:cs typeface="Century Gothic"/>
              <a:sym typeface="Century Gothic"/>
            </a:endParaRPr>
          </a:p>
          <a:p>
            <a:pPr marL="342900" lvl="0" indent="-323850" algn="l" rtl="0">
              <a:lnSpc>
                <a:spcPct val="90000"/>
              </a:lnSpc>
              <a:spcBef>
                <a:spcPts val="340"/>
              </a:spcBef>
              <a:spcAft>
                <a:spcPts val="0"/>
              </a:spcAft>
              <a:buClr>
                <a:srgbClr val="000000"/>
              </a:buClr>
              <a:buSzPts val="1400"/>
              <a:buFont typeface="Century Gothic"/>
              <a:buChar char="•"/>
            </a:pPr>
            <a:r>
              <a:rPr lang="en">
                <a:solidFill>
                  <a:srgbClr val="000000"/>
                </a:solidFill>
                <a:latin typeface="Century Gothic"/>
                <a:ea typeface="Century Gothic"/>
                <a:cs typeface="Century Gothic"/>
                <a:sym typeface="Century Gothic"/>
              </a:rPr>
              <a:t>How can writers use knowledge from their research to inform and entertain?</a:t>
            </a:r>
            <a:br>
              <a:rPr lang="en">
                <a:solidFill>
                  <a:srgbClr val="000000"/>
                </a:solidFill>
                <a:latin typeface="Century Gothic"/>
                <a:ea typeface="Century Gothic"/>
                <a:cs typeface="Century Gothic"/>
                <a:sym typeface="Century Gothic"/>
              </a:rPr>
            </a:b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44"/>
          <p:cNvSpPr txBox="1"/>
          <p:nvPr/>
        </p:nvSpPr>
        <p:spPr>
          <a:xfrm>
            <a:off x="466675" y="676388"/>
            <a:ext cx="6255900" cy="895200"/>
          </a:xfrm>
          <a:prstGeom prst="rect">
            <a:avLst/>
          </a:prstGeom>
          <a:noFill/>
          <a:ln>
            <a:noFill/>
          </a:ln>
        </p:spPr>
        <p:txBody>
          <a:bodyPr spcFirstLastPara="1" wrap="square" lIns="91425" tIns="91425" rIns="91425" bIns="91425" anchor="t" anchorCtr="0">
            <a:noAutofit/>
          </a:bodyPr>
          <a:lstStyle/>
          <a:p>
            <a:pPr marL="457200" lvl="0" indent="-298450" algn="l" rtl="0">
              <a:spcBef>
                <a:spcPts val="0"/>
              </a:spcBef>
              <a:spcAft>
                <a:spcPts val="0"/>
              </a:spcAft>
              <a:buSzPts val="1100"/>
              <a:buFont typeface="Century Gothic"/>
              <a:buAutoNum type="arabicPeriod"/>
            </a:pPr>
            <a:r>
              <a:rPr lang="en" sz="1100">
                <a:latin typeface="Century Gothic"/>
                <a:ea typeface="Century Gothic"/>
                <a:cs typeface="Century Gothic"/>
                <a:sym typeface="Century Gothic"/>
              </a:rPr>
              <a:t>Take out Independent Reading Journal.</a:t>
            </a:r>
            <a:endParaRPr sz="1100">
              <a:latin typeface="Century Gothic"/>
              <a:ea typeface="Century Gothic"/>
              <a:cs typeface="Century Gothic"/>
              <a:sym typeface="Century Gothic"/>
            </a:endParaRPr>
          </a:p>
          <a:p>
            <a:pPr marL="457200" lvl="0" indent="-298450" algn="l" rtl="0">
              <a:spcBef>
                <a:spcPts val="0"/>
              </a:spcBef>
              <a:spcAft>
                <a:spcPts val="0"/>
              </a:spcAft>
              <a:buSzPts val="1100"/>
              <a:buFont typeface="Century Gothic"/>
              <a:buAutoNum type="arabicPeriod"/>
            </a:pPr>
            <a:r>
              <a:rPr lang="en" sz="1100">
                <a:latin typeface="Century Gothic"/>
                <a:ea typeface="Century Gothic"/>
                <a:cs typeface="Century Gothic"/>
                <a:sym typeface="Century Gothic"/>
              </a:rPr>
              <a:t>Select a prompt.</a:t>
            </a:r>
            <a:endParaRPr sz="1100">
              <a:latin typeface="Century Gothic"/>
              <a:ea typeface="Century Gothic"/>
              <a:cs typeface="Century Gothic"/>
              <a:sym typeface="Century Gothic"/>
            </a:endParaRPr>
          </a:p>
          <a:p>
            <a:pPr marL="457200" lvl="0" indent="-298450" algn="l" rtl="0">
              <a:spcBef>
                <a:spcPts val="0"/>
              </a:spcBef>
              <a:spcAft>
                <a:spcPts val="0"/>
              </a:spcAft>
              <a:buSzPts val="1100"/>
              <a:buFont typeface="Century Gothic"/>
              <a:buAutoNum type="arabicPeriod"/>
            </a:pPr>
            <a:r>
              <a:rPr lang="en" sz="1100">
                <a:latin typeface="Century Gothic"/>
                <a:ea typeface="Century Gothic"/>
                <a:cs typeface="Century Gothic"/>
                <a:sym typeface="Century Gothic"/>
              </a:rPr>
              <a:t>Copy prompt into front of independent reading journal.</a:t>
            </a:r>
            <a:endParaRPr sz="1100">
              <a:latin typeface="Century Gothic"/>
              <a:ea typeface="Century Gothic"/>
              <a:cs typeface="Century Gothic"/>
              <a:sym typeface="Century Gothic"/>
            </a:endParaRPr>
          </a:p>
          <a:p>
            <a:pPr marL="457200" lvl="0" indent="-298450" algn="l" rtl="0">
              <a:spcBef>
                <a:spcPts val="0"/>
              </a:spcBef>
              <a:spcAft>
                <a:spcPts val="0"/>
              </a:spcAft>
              <a:buSzPts val="1100"/>
              <a:buFont typeface="Century Gothic"/>
              <a:buAutoNum type="arabicPeriod"/>
            </a:pPr>
            <a:r>
              <a:rPr lang="en" sz="1100">
                <a:latin typeface="Century Gothic"/>
                <a:ea typeface="Century Gothic"/>
                <a:cs typeface="Century Gothic"/>
                <a:sym typeface="Century Gothic"/>
              </a:rPr>
              <a:t>Respond to prompt for HW.</a:t>
            </a:r>
            <a:endParaRPr sz="1100">
              <a:latin typeface="Century Gothic"/>
              <a:ea typeface="Century Gothic"/>
              <a:cs typeface="Century Gothic"/>
              <a:sym typeface="Century Gothic"/>
            </a:endParaRPr>
          </a:p>
          <a:p>
            <a:pPr marL="0" lvl="0" indent="0" algn="l" rtl="0">
              <a:spcBef>
                <a:spcPts val="0"/>
              </a:spcBef>
              <a:spcAft>
                <a:spcPts val="0"/>
              </a:spcAft>
              <a:buNone/>
            </a:pPr>
            <a:endParaRPr sz="1100">
              <a:latin typeface="Century Gothic"/>
              <a:ea typeface="Century Gothic"/>
              <a:cs typeface="Century Gothic"/>
              <a:sym typeface="Century Gothic"/>
            </a:endParaRPr>
          </a:p>
          <a:p>
            <a:pPr marL="0" lvl="0" indent="0" algn="l" rtl="0">
              <a:spcBef>
                <a:spcPts val="0"/>
              </a:spcBef>
              <a:spcAft>
                <a:spcPts val="0"/>
              </a:spcAft>
              <a:buNone/>
            </a:pPr>
            <a:endParaRPr sz="1100">
              <a:solidFill>
                <a:srgbClr val="444444"/>
              </a:solidFill>
              <a:latin typeface="Century Gothic"/>
              <a:ea typeface="Century Gothic"/>
              <a:cs typeface="Century Gothic"/>
              <a:sym typeface="Century Gothic"/>
            </a:endParaRPr>
          </a:p>
        </p:txBody>
      </p:sp>
      <p:sp>
        <p:nvSpPr>
          <p:cNvPr id="305" name="Google Shape;305;p44"/>
          <p:cNvSpPr txBox="1"/>
          <p:nvPr/>
        </p:nvSpPr>
        <p:spPr>
          <a:xfrm>
            <a:off x="466675" y="1368163"/>
            <a:ext cx="8620500" cy="2696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100" b="1" dirty="0">
                <a:latin typeface="Century Gothic"/>
                <a:ea typeface="Century Gothic"/>
                <a:cs typeface="Century Gothic"/>
                <a:sym typeface="Century Gothic"/>
              </a:rPr>
              <a:t>Module 2: Journal Prompts</a:t>
            </a:r>
            <a:endParaRPr sz="1100" b="1" dirty="0">
              <a:latin typeface="Century Gothic"/>
              <a:ea typeface="Century Gothic"/>
              <a:cs typeface="Century Gothic"/>
              <a:sym typeface="Century Gothic"/>
            </a:endParaRPr>
          </a:p>
          <a:p>
            <a:pPr marL="457200" lvl="0" indent="-298450" algn="l" rtl="0">
              <a:lnSpc>
                <a:spcPct val="115000"/>
              </a:lnSpc>
              <a:spcBef>
                <a:spcPts val="900"/>
              </a:spcBef>
              <a:spcAft>
                <a:spcPts val="0"/>
              </a:spcAft>
              <a:buSzPts val="1100"/>
              <a:buFont typeface="Century Gothic"/>
              <a:buChar char="●"/>
            </a:pPr>
            <a:r>
              <a:rPr lang="en" sz="1100" dirty="0">
                <a:latin typeface="Century Gothic"/>
                <a:ea typeface="Century Gothic"/>
                <a:cs typeface="Century Gothic"/>
                <a:sym typeface="Century Gothic"/>
              </a:rPr>
              <a:t>Record 2–3 facts in your own words about animals or animal defenses that you found out in your research reading today.</a:t>
            </a:r>
            <a:endParaRPr sz="1100" dirty="0">
              <a:latin typeface="Century Gothic"/>
              <a:ea typeface="Century Gothic"/>
              <a:cs typeface="Century Gothic"/>
              <a:sym typeface="Century Gothic"/>
            </a:endParaRPr>
          </a:p>
          <a:p>
            <a:pPr marL="457200" lvl="0" indent="-298450" algn="l" rtl="0">
              <a:lnSpc>
                <a:spcPct val="115000"/>
              </a:lnSpc>
              <a:spcBef>
                <a:spcPts val="0"/>
              </a:spcBef>
              <a:spcAft>
                <a:spcPts val="0"/>
              </a:spcAft>
              <a:buSzPts val="1100"/>
              <a:buFont typeface="Century Gothic"/>
              <a:buChar char="●"/>
            </a:pPr>
            <a:r>
              <a:rPr lang="en" sz="1100" dirty="0">
                <a:latin typeface="Century Gothic"/>
                <a:ea typeface="Century Gothic"/>
                <a:cs typeface="Century Gothic"/>
                <a:sym typeface="Century Gothic"/>
              </a:rPr>
              <a:t>What questions do you have about animals or animal defenses after reading?</a:t>
            </a:r>
            <a:endParaRPr sz="1100" dirty="0">
              <a:latin typeface="Century Gothic"/>
              <a:ea typeface="Century Gothic"/>
              <a:cs typeface="Century Gothic"/>
              <a:sym typeface="Century Gothic"/>
            </a:endParaRPr>
          </a:p>
          <a:p>
            <a:pPr marL="457200" lvl="0" indent="-298450" algn="l" rtl="0">
              <a:lnSpc>
                <a:spcPct val="115000"/>
              </a:lnSpc>
              <a:spcBef>
                <a:spcPts val="0"/>
              </a:spcBef>
              <a:spcAft>
                <a:spcPts val="0"/>
              </a:spcAft>
              <a:buSzPts val="1100"/>
              <a:buFont typeface="Century Gothic"/>
              <a:buChar char="●"/>
            </a:pPr>
            <a:r>
              <a:rPr lang="en" sz="1100" dirty="0">
                <a:latin typeface="Century Gothic"/>
                <a:ea typeface="Century Gothic"/>
                <a:cs typeface="Century Gothic"/>
                <a:sym typeface="Century Gothic"/>
              </a:rPr>
              <a:t>What would you like to research further after reading? Why?</a:t>
            </a:r>
            <a:endParaRPr sz="1100" dirty="0">
              <a:latin typeface="Century Gothic"/>
              <a:ea typeface="Century Gothic"/>
              <a:cs typeface="Century Gothic"/>
              <a:sym typeface="Century Gothic"/>
            </a:endParaRPr>
          </a:p>
          <a:p>
            <a:pPr marL="457200" lvl="0" indent="-298450" algn="l" rtl="0">
              <a:lnSpc>
                <a:spcPct val="115000"/>
              </a:lnSpc>
              <a:spcBef>
                <a:spcPts val="0"/>
              </a:spcBef>
              <a:spcAft>
                <a:spcPts val="0"/>
              </a:spcAft>
              <a:buSzPts val="1100"/>
              <a:buFont typeface="Century Gothic"/>
              <a:buChar char="●"/>
            </a:pPr>
            <a:r>
              <a:rPr lang="en" sz="1100" dirty="0">
                <a:latin typeface="Century Gothic"/>
                <a:ea typeface="Century Gothic"/>
                <a:cs typeface="Century Gothic"/>
                <a:sym typeface="Century Gothic"/>
              </a:rPr>
              <a:t>Summarize your research reading today in no more than 4 sentences.</a:t>
            </a:r>
            <a:endParaRPr sz="1100" dirty="0">
              <a:latin typeface="Century Gothic"/>
              <a:ea typeface="Century Gothic"/>
              <a:cs typeface="Century Gothic"/>
              <a:sym typeface="Century Gothic"/>
            </a:endParaRPr>
          </a:p>
          <a:p>
            <a:pPr marL="457200" lvl="0" indent="-298450" algn="l" rtl="0">
              <a:lnSpc>
                <a:spcPct val="115000"/>
              </a:lnSpc>
              <a:spcBef>
                <a:spcPts val="0"/>
              </a:spcBef>
              <a:spcAft>
                <a:spcPts val="0"/>
              </a:spcAft>
              <a:buSzPts val="1100"/>
              <a:buFont typeface="Century Gothic"/>
              <a:buChar char="●"/>
            </a:pPr>
            <a:r>
              <a:rPr lang="en" sz="1100" dirty="0">
                <a:latin typeface="Century Gothic"/>
                <a:ea typeface="Century Gothic"/>
                <a:cs typeface="Century Gothic"/>
                <a:sym typeface="Century Gothic"/>
              </a:rPr>
              <a:t>How would you describe the setting of the particular part of the</a:t>
            </a:r>
            <a:br>
              <a:rPr lang="en" sz="1100" dirty="0">
                <a:latin typeface="Century Gothic"/>
                <a:ea typeface="Century Gothic"/>
                <a:cs typeface="Century Gothic"/>
                <a:sym typeface="Century Gothic"/>
              </a:rPr>
            </a:br>
            <a:r>
              <a:rPr lang="en" sz="1100" dirty="0">
                <a:latin typeface="Century Gothic"/>
                <a:ea typeface="Century Gothic"/>
                <a:cs typeface="Century Gothic"/>
                <a:sym typeface="Century Gothic"/>
              </a:rPr>
              <a:t>text you read?</a:t>
            </a:r>
            <a:endParaRPr sz="1100" dirty="0">
              <a:latin typeface="Century Gothic"/>
              <a:ea typeface="Century Gothic"/>
              <a:cs typeface="Century Gothic"/>
              <a:sym typeface="Century Gothic"/>
            </a:endParaRPr>
          </a:p>
          <a:p>
            <a:pPr marL="457200" lvl="0" indent="-298450" algn="l" rtl="0">
              <a:lnSpc>
                <a:spcPct val="115000"/>
              </a:lnSpc>
              <a:spcBef>
                <a:spcPts val="0"/>
              </a:spcBef>
              <a:spcAft>
                <a:spcPts val="0"/>
              </a:spcAft>
              <a:buSzPts val="1100"/>
              <a:buFont typeface="Century Gothic"/>
              <a:buChar char="●"/>
            </a:pPr>
            <a:r>
              <a:rPr lang="en" sz="1100" dirty="0">
                <a:latin typeface="Century Gothic"/>
                <a:ea typeface="Century Gothic"/>
                <a:cs typeface="Century Gothic"/>
                <a:sym typeface="Century Gothic"/>
              </a:rPr>
              <a:t>What do you think is going to happen next? Why?</a:t>
            </a:r>
            <a:endParaRPr sz="1100" dirty="0">
              <a:latin typeface="Century Gothic"/>
              <a:ea typeface="Century Gothic"/>
              <a:cs typeface="Century Gothic"/>
              <a:sym typeface="Century Gothic"/>
            </a:endParaRPr>
          </a:p>
          <a:p>
            <a:pPr marL="457200" lvl="0" indent="-298450" algn="l" rtl="0">
              <a:lnSpc>
                <a:spcPct val="115000"/>
              </a:lnSpc>
              <a:spcBef>
                <a:spcPts val="0"/>
              </a:spcBef>
              <a:spcAft>
                <a:spcPts val="0"/>
              </a:spcAft>
              <a:buSzPts val="1100"/>
              <a:buFont typeface="Century Gothic"/>
              <a:buChar char="●"/>
            </a:pPr>
            <a:r>
              <a:rPr lang="en" sz="1100" dirty="0">
                <a:latin typeface="Century Gothic"/>
                <a:ea typeface="Century Gothic"/>
                <a:cs typeface="Century Gothic"/>
                <a:sym typeface="Century Gothic"/>
              </a:rPr>
              <a:t>Summarize the pages you just read in no more than 4 sentences.</a:t>
            </a:r>
            <a:endParaRPr sz="1100" dirty="0">
              <a:latin typeface="Century Gothic"/>
              <a:ea typeface="Century Gothic"/>
              <a:cs typeface="Century Gothic"/>
              <a:sym typeface="Century Gothic"/>
            </a:endParaRPr>
          </a:p>
          <a:p>
            <a:pPr marL="457200" lvl="0" indent="-298450" algn="l" rtl="0">
              <a:lnSpc>
                <a:spcPct val="115000"/>
              </a:lnSpc>
              <a:spcBef>
                <a:spcPts val="0"/>
              </a:spcBef>
              <a:spcAft>
                <a:spcPts val="0"/>
              </a:spcAft>
              <a:buSzPts val="1100"/>
              <a:buFont typeface="Century Gothic"/>
              <a:buChar char="●"/>
            </a:pPr>
            <a:r>
              <a:rPr lang="en" sz="1100" dirty="0">
                <a:latin typeface="Century Gothic"/>
                <a:ea typeface="Century Gothic"/>
                <a:cs typeface="Century Gothic"/>
                <a:sym typeface="Century Gothic"/>
              </a:rPr>
              <a:t>What is the main idea of the part of the text you just read?</a:t>
            </a:r>
            <a:endParaRPr sz="1100" dirty="0">
              <a:latin typeface="Century Gothic"/>
              <a:ea typeface="Century Gothic"/>
              <a:cs typeface="Century Gothic"/>
              <a:sym typeface="Century Gothic"/>
            </a:endParaRPr>
          </a:p>
          <a:p>
            <a:pPr marL="457200" lvl="0" indent="-298450" algn="l" rtl="0">
              <a:lnSpc>
                <a:spcPct val="115000"/>
              </a:lnSpc>
              <a:spcBef>
                <a:spcPts val="0"/>
              </a:spcBef>
              <a:spcAft>
                <a:spcPts val="0"/>
              </a:spcAft>
              <a:buSzPts val="1100"/>
              <a:buFont typeface="Century Gothic"/>
              <a:buChar char="●"/>
            </a:pPr>
            <a:r>
              <a:rPr lang="en" sz="1100" dirty="0">
                <a:latin typeface="Century Gothic"/>
                <a:ea typeface="Century Gothic"/>
                <a:cs typeface="Century Gothic"/>
                <a:sym typeface="Century Gothic"/>
              </a:rPr>
              <a:t>Think about the title of your text. Why do you think the author</a:t>
            </a:r>
            <a:br>
              <a:rPr lang="en" sz="1100" dirty="0">
                <a:latin typeface="Century Gothic"/>
                <a:ea typeface="Century Gothic"/>
                <a:cs typeface="Century Gothic"/>
                <a:sym typeface="Century Gothic"/>
              </a:rPr>
            </a:br>
            <a:r>
              <a:rPr lang="en" sz="1100" dirty="0">
                <a:latin typeface="Century Gothic"/>
                <a:ea typeface="Century Gothic"/>
                <a:cs typeface="Century Gothic"/>
                <a:sym typeface="Century Gothic"/>
              </a:rPr>
              <a:t>chose this title?</a:t>
            </a:r>
            <a:endParaRPr sz="1100" dirty="0">
              <a:latin typeface="Century Gothic"/>
              <a:ea typeface="Century Gothic"/>
              <a:cs typeface="Century Gothic"/>
              <a:sym typeface="Century Gothic"/>
            </a:endParaRPr>
          </a:p>
          <a:p>
            <a:pPr marL="457200" lvl="0" indent="-298450" algn="l" rtl="0">
              <a:lnSpc>
                <a:spcPct val="115000"/>
              </a:lnSpc>
              <a:spcBef>
                <a:spcPts val="0"/>
              </a:spcBef>
              <a:spcAft>
                <a:spcPts val="0"/>
              </a:spcAft>
              <a:buSzPts val="1100"/>
              <a:buFont typeface="Century Gothic"/>
              <a:buChar char="●"/>
            </a:pPr>
            <a:r>
              <a:rPr lang="en" sz="1100" dirty="0">
                <a:latin typeface="Century Gothic"/>
                <a:ea typeface="Century Gothic"/>
                <a:cs typeface="Century Gothic"/>
                <a:sym typeface="Century Gothic"/>
              </a:rPr>
              <a:t>What are two new words you learned in this text? Tell about the</a:t>
            </a:r>
            <a:br>
              <a:rPr lang="en" sz="1100" dirty="0">
                <a:latin typeface="Century Gothic"/>
                <a:ea typeface="Century Gothic"/>
                <a:cs typeface="Century Gothic"/>
                <a:sym typeface="Century Gothic"/>
              </a:rPr>
            </a:br>
            <a:r>
              <a:rPr lang="en-US" sz="1100" dirty="0" smtClean="0">
                <a:latin typeface="Century Gothic"/>
                <a:ea typeface="Century Gothic"/>
                <a:cs typeface="Century Gothic"/>
                <a:sym typeface="Century Gothic"/>
              </a:rPr>
              <a:t>w</a:t>
            </a:r>
            <a:r>
              <a:rPr lang="en" sz="1100" dirty="0" smtClean="0">
                <a:latin typeface="Century Gothic"/>
                <a:ea typeface="Century Gothic"/>
                <a:cs typeface="Century Gothic"/>
                <a:sym typeface="Century Gothic"/>
              </a:rPr>
              <a:t>ords</a:t>
            </a:r>
            <a:r>
              <a:rPr lang="en" sz="1100" dirty="0">
                <a:latin typeface="Century Gothic"/>
                <a:ea typeface="Century Gothic"/>
                <a:cs typeface="Century Gothic"/>
                <a:sym typeface="Century Gothic"/>
              </a:rPr>
              <a:t>.</a:t>
            </a:r>
            <a:endParaRPr sz="1100" dirty="0">
              <a:latin typeface="Century Gothic"/>
              <a:ea typeface="Century Gothic"/>
              <a:cs typeface="Century Gothic"/>
              <a:sym typeface="Century Gothic"/>
            </a:endParaRPr>
          </a:p>
          <a:p>
            <a:pPr marL="457200" indent="-311150">
              <a:lnSpc>
                <a:spcPct val="115000"/>
              </a:lnSpc>
              <a:buSzPts val="1300"/>
              <a:buFont typeface="Century Gothic"/>
              <a:buChar char="●"/>
            </a:pPr>
            <a:r>
              <a:rPr lang="en" sz="1100" dirty="0">
                <a:latin typeface="Century Gothic"/>
                <a:ea typeface="Century Gothic"/>
                <a:cs typeface="Century Gothic"/>
                <a:sym typeface="Century Gothic"/>
              </a:rPr>
              <a:t>Choose a picture, chart, graph, or diagram from your text. </a:t>
            </a:r>
            <a:r>
              <a:rPr lang="en-US" sz="1100" dirty="0">
                <a:latin typeface="Century Gothic"/>
                <a:ea typeface="Century Gothic"/>
                <a:cs typeface="Century Gothic"/>
                <a:sym typeface="Century Gothic"/>
              </a:rPr>
              <a:t>Explain how the information you learned from the image helped you understand the text. </a:t>
            </a:r>
            <a:r>
              <a:rPr lang="en" sz="1100" dirty="0">
                <a:latin typeface="Century Gothic"/>
                <a:ea typeface="Century Gothic"/>
                <a:cs typeface="Century Gothic"/>
                <a:sym typeface="Century Gothic"/>
              </a:rPr>
              <a:t/>
            </a:r>
            <a:br>
              <a:rPr lang="en" sz="1100" dirty="0">
                <a:latin typeface="Century Gothic"/>
                <a:ea typeface="Century Gothic"/>
                <a:cs typeface="Century Gothic"/>
                <a:sym typeface="Century Gothic"/>
              </a:rPr>
            </a:br>
            <a:r>
              <a:rPr lang="en" sz="1100" dirty="0">
                <a:latin typeface="Century Gothic"/>
                <a:ea typeface="Century Gothic"/>
                <a:cs typeface="Century Gothic"/>
                <a:sym typeface="Century Gothic"/>
              </a:rPr>
              <a:t/>
            </a:r>
            <a:br>
              <a:rPr lang="en" sz="1100" dirty="0">
                <a:latin typeface="Century Gothic"/>
                <a:ea typeface="Century Gothic"/>
                <a:cs typeface="Century Gothic"/>
                <a:sym typeface="Century Gothic"/>
              </a:rPr>
            </a:br>
            <a:endParaRPr sz="1100" dirty="0">
              <a:latin typeface="Century Gothic"/>
              <a:ea typeface="Century Gothic"/>
              <a:cs typeface="Century Gothic"/>
              <a:sym typeface="Century Gothic"/>
            </a:endParaRPr>
          </a:p>
        </p:txBody>
      </p:sp>
      <p:sp>
        <p:nvSpPr>
          <p:cNvPr id="306" name="Google Shape;306;p44"/>
          <p:cNvSpPr txBox="1"/>
          <p:nvPr/>
        </p:nvSpPr>
        <p:spPr>
          <a:xfrm>
            <a:off x="311700" y="103700"/>
            <a:ext cx="85206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rgbClr val="000000"/>
                </a:solidFill>
                <a:latin typeface="Century Gothic"/>
                <a:ea typeface="Century Gothic"/>
                <a:cs typeface="Century Gothic"/>
                <a:sym typeface="Century Gothic"/>
              </a:rPr>
              <a:t>Homework: Accountable Research Reading</a:t>
            </a:r>
            <a:endParaRPr sz="3000">
              <a:solidFill>
                <a:srgbClr val="000000"/>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a:t>Grade 4: Module 2: Unit 3: Lesson 12</a:t>
            </a:r>
            <a:endParaRPr/>
          </a:p>
          <a:p>
            <a:pPr marL="0" lvl="0" indent="0" algn="l" rtl="0">
              <a:lnSpc>
                <a:spcPct val="90000"/>
              </a:lnSpc>
              <a:spcBef>
                <a:spcPts val="0"/>
              </a:spcBef>
              <a:spcAft>
                <a:spcPts val="0"/>
              </a:spcAft>
              <a:buNone/>
            </a:pPr>
            <a:r>
              <a:rPr lang="en" sz="1800" b="1"/>
              <a:t>Teacher slide, before teaching.</a:t>
            </a:r>
            <a:endParaRPr sz="1800"/>
          </a:p>
        </p:txBody>
      </p:sp>
      <p:sp>
        <p:nvSpPr>
          <p:cNvPr id="182" name="Google Shape;182;p27"/>
          <p:cNvSpPr txBox="1">
            <a:spLocks noGrp="1"/>
          </p:cNvSpPr>
          <p:nvPr>
            <p:ph type="body" idx="1"/>
          </p:nvPr>
        </p:nvSpPr>
        <p:spPr>
          <a:xfrm>
            <a:off x="311700" y="1207850"/>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11: </a:t>
            </a:r>
            <a:r>
              <a:rPr lang="en" dirty="0">
                <a:solidFill>
                  <a:schemeClr val="dk1"/>
                </a:solidFill>
              </a:rPr>
              <a:t>Pre-Reading and Preparing</a:t>
            </a:r>
            <a:endParaRPr dirty="0">
              <a:solidFill>
                <a:schemeClr val="dk1"/>
              </a:solidFill>
            </a:endParaRPr>
          </a:p>
          <a:p>
            <a:pPr marL="0" lvl="0" indent="0" algn="l" rtl="0">
              <a:spcBef>
                <a:spcPts val="800"/>
              </a:spcBef>
              <a:spcAft>
                <a:spcPts val="0"/>
              </a:spcAft>
              <a:buClr>
                <a:schemeClr val="dk1"/>
              </a:buClr>
              <a:buSzPts val="2500"/>
              <a:buFont typeface="Arial"/>
              <a:buNone/>
            </a:pPr>
            <a:endParaRPr sz="1000" dirty="0">
              <a:solidFill>
                <a:schemeClr val="dk1"/>
              </a:solidFill>
            </a:endParaRPr>
          </a:p>
          <a:p>
            <a:pPr marL="457200" lvl="0" indent="-361950" algn="l" rtl="0">
              <a:spcBef>
                <a:spcPts val="800"/>
              </a:spcBef>
              <a:spcAft>
                <a:spcPts val="0"/>
              </a:spcAft>
              <a:buSzPts val="2100"/>
              <a:buChar char="•"/>
            </a:pPr>
            <a:r>
              <a:rPr lang="en" dirty="0"/>
              <a:t>Read through Lesson 12 </a:t>
            </a:r>
            <a:r>
              <a:rPr lang="en" u="sng" dirty="0">
                <a:hlinkClick r:id="rId3"/>
              </a:rPr>
              <a:t>here.</a:t>
            </a:r>
            <a:endParaRPr dirty="0"/>
          </a:p>
          <a:p>
            <a:pPr marL="457200" lvl="0" indent="-361950" algn="l" rtl="0">
              <a:spcBef>
                <a:spcPts val="1000"/>
              </a:spcBef>
              <a:spcAft>
                <a:spcPts val="0"/>
              </a:spcAft>
              <a:buSzPts val="2100"/>
              <a:buChar char="•"/>
            </a:pPr>
            <a:r>
              <a:rPr lang="en" dirty="0"/>
              <a:t>Work Times A and B focusing on narrative conclusions and Closing and Assessment A focusing on transitional words. </a:t>
            </a:r>
            <a:endParaRPr dirty="0"/>
          </a:p>
          <a:p>
            <a:pPr marL="457200" lvl="0" indent="0" algn="l" rtl="0">
              <a:spcBef>
                <a:spcPts val="800"/>
              </a:spcBef>
              <a:spcAft>
                <a:spcPts val="0"/>
              </a:spcAft>
              <a:buNone/>
            </a:pPr>
            <a:endParaRPr sz="1500" dirty="0">
              <a:solidFill>
                <a:schemeClr val="dk1"/>
              </a:solidFill>
            </a:endParaRPr>
          </a:p>
          <a:p>
            <a:pPr marL="457200" lvl="0" indent="0" algn="l" rtl="0">
              <a:spcBef>
                <a:spcPts val="800"/>
              </a:spcBef>
              <a:spcAft>
                <a:spcPts val="0"/>
              </a:spcAft>
              <a:buNone/>
            </a:pPr>
            <a:endParaRPr sz="1500" dirty="0">
              <a:solidFill>
                <a:schemeClr val="dk1"/>
              </a:solidFill>
            </a:endParaRPr>
          </a:p>
          <a:p>
            <a:pPr marL="0" lvl="0" indent="0" algn="l" rtl="0">
              <a:spcBef>
                <a:spcPts val="1000"/>
              </a:spcBef>
              <a:spcAft>
                <a:spcPts val="0"/>
              </a:spcAft>
              <a:buNone/>
            </a:pPr>
            <a:endParaRPr dirty="0">
              <a:solidFill>
                <a:schemeClr val="dk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4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313" name="Google Shape;313;p45"/>
          <p:cNvSpPr txBox="1">
            <a:spLocks noGrp="1"/>
          </p:cNvSpPr>
          <p:nvPr>
            <p:ph type="body" idx="1"/>
          </p:nvPr>
        </p:nvSpPr>
        <p:spPr>
          <a:xfrm>
            <a:off x="628650" y="756024"/>
            <a:ext cx="7886700" cy="2187600"/>
          </a:xfrm>
          <a:prstGeom prst="rect">
            <a:avLst/>
          </a:prstGeom>
          <a:noFill/>
          <a:ln>
            <a:noFill/>
          </a:ln>
        </p:spPr>
        <p:txBody>
          <a:bodyPr spcFirstLastPara="1" wrap="square" lIns="68575" tIns="34275" rIns="68575" bIns="34275" anchor="t" anchorCtr="0">
            <a:noAutofit/>
          </a:bodyPr>
          <a:lstStyle/>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algn="l"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sz="1800">
              <a:latin typeface="Century Gothic"/>
              <a:ea typeface="Century Gothic"/>
              <a:cs typeface="Century Gothic"/>
              <a:sym typeface="Century Gothic"/>
            </a:endParaRPr>
          </a:p>
          <a:p>
            <a:pPr marL="0" lvl="0" indent="0" algn="l" rtl="0">
              <a:spcBef>
                <a:spcPts val="2100"/>
              </a:spcBef>
              <a:spcAft>
                <a:spcPts val="2100"/>
              </a:spcAft>
              <a:buClr>
                <a:schemeClr val="dk1"/>
              </a:buClr>
              <a:buSzPts val="1100"/>
              <a:buFont typeface="Arial"/>
              <a:buNone/>
            </a:pPr>
            <a:r>
              <a:rPr lang="en" sz="1800">
                <a:latin typeface="Century Gothic"/>
                <a:ea typeface="Century Gothic"/>
                <a:cs typeface="Century Gothic"/>
                <a:sym typeface="Century Gothic"/>
              </a:rPr>
              <a:t>Today’s ALL Block Schedule is:</a:t>
            </a:r>
            <a:endParaRPr>
              <a:latin typeface="Century Gothic"/>
              <a:ea typeface="Century Gothic"/>
              <a:cs typeface="Century Gothic"/>
              <a:sym typeface="Century Gothic"/>
            </a:endParaRPr>
          </a:p>
        </p:txBody>
      </p:sp>
      <p:graphicFrame>
        <p:nvGraphicFramePr>
          <p:cNvPr id="314" name="Google Shape;314;p45"/>
          <p:cNvGraphicFramePr/>
          <p:nvPr/>
        </p:nvGraphicFramePr>
        <p:xfrm>
          <a:off x="952500" y="2885125"/>
          <a:ext cx="7239000" cy="1859219"/>
        </p:xfrm>
        <a:graphic>
          <a:graphicData uri="http://schemas.openxmlformats.org/drawingml/2006/table">
            <a:tbl>
              <a:tblPr>
                <a:noFill/>
                <a:tableStyleId>{4747CAED-A50B-467C-80E3-6DD3BFE14865}</a:tableStyleId>
              </a:tblPr>
              <a:tblGrid>
                <a:gridCol w="1809750">
                  <a:extLst>
                    <a:ext uri="{9D8B030D-6E8A-4147-A177-3AD203B41FA5}">
                      <a16:colId xmlns="" xmlns:a16="http://schemas.microsoft.com/office/drawing/2014/main" val="20000"/>
                    </a:ext>
                  </a:extLst>
                </a:gridCol>
                <a:gridCol w="1809750">
                  <a:extLst>
                    <a:ext uri="{9D8B030D-6E8A-4147-A177-3AD203B41FA5}">
                      <a16:colId xmlns="" xmlns:a16="http://schemas.microsoft.com/office/drawing/2014/main" val="20001"/>
                    </a:ext>
                  </a:extLst>
                </a:gridCol>
                <a:gridCol w="1809750">
                  <a:extLst>
                    <a:ext uri="{9D8B030D-6E8A-4147-A177-3AD203B41FA5}">
                      <a16:colId xmlns="" xmlns:a16="http://schemas.microsoft.com/office/drawing/2014/main" val="20002"/>
                    </a:ext>
                  </a:extLst>
                </a:gridCol>
                <a:gridCol w="1809750">
                  <a:extLst>
                    <a:ext uri="{9D8B030D-6E8A-4147-A177-3AD203B41FA5}">
                      <a16:colId xmlns="" xmlns:a16="http://schemas.microsoft.com/office/drawing/2014/main" val="20003"/>
                    </a:ext>
                  </a:extLst>
                </a:gridCol>
              </a:tblGrid>
              <a:tr h="381000">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1</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2</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3</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4</a:t>
                      </a:r>
                      <a:endParaRPr>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0"/>
                  </a:ext>
                </a:extLst>
              </a:tr>
              <a:tr h="3810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 xmlns:a16="http://schemas.microsoft.com/office/drawing/2014/main" val="1000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a:t>Grade 4: Module 2: Unit 3: Lesson 12</a:t>
            </a:r>
            <a:endParaRPr/>
          </a:p>
          <a:p>
            <a:pPr marL="0" lvl="0" indent="0" algn="l" rtl="0">
              <a:lnSpc>
                <a:spcPct val="90000"/>
              </a:lnSpc>
              <a:spcBef>
                <a:spcPts val="0"/>
              </a:spcBef>
              <a:spcAft>
                <a:spcPts val="0"/>
              </a:spcAft>
              <a:buNone/>
            </a:pPr>
            <a:r>
              <a:rPr lang="en" sz="1800" b="1"/>
              <a:t>Teacher slide, before teaching.</a:t>
            </a:r>
            <a:endParaRPr sz="1800"/>
          </a:p>
        </p:txBody>
      </p:sp>
      <p:sp>
        <p:nvSpPr>
          <p:cNvPr id="188" name="Google Shape;188;p28"/>
          <p:cNvSpPr txBox="1">
            <a:spLocks noGrp="1"/>
          </p:cNvSpPr>
          <p:nvPr>
            <p:ph type="body" idx="1"/>
          </p:nvPr>
        </p:nvSpPr>
        <p:spPr>
          <a:xfrm>
            <a:off x="311700" y="1067525"/>
            <a:ext cx="8520600" cy="39393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12: </a:t>
            </a:r>
            <a:r>
              <a:rPr lang="en" dirty="0">
                <a:solidFill>
                  <a:schemeClr val="dk1"/>
                </a:solidFill>
              </a:rPr>
              <a:t>Materials and classroom preparation</a:t>
            </a:r>
            <a:endParaRPr sz="1800" dirty="0">
              <a:solidFill>
                <a:schemeClr val="dk1"/>
              </a:solidFill>
            </a:endParaRPr>
          </a:p>
          <a:p>
            <a:pPr marL="914400" lvl="0" indent="-342900" algn="l" rtl="0">
              <a:spcBef>
                <a:spcPts val="1000"/>
              </a:spcBef>
              <a:spcAft>
                <a:spcPts val="0"/>
              </a:spcAft>
              <a:buClr>
                <a:schemeClr val="dk1"/>
              </a:buClr>
              <a:buSzPts val="1800"/>
              <a:buChar char="•"/>
            </a:pPr>
            <a:r>
              <a:rPr lang="en" sz="1800" dirty="0">
                <a:solidFill>
                  <a:schemeClr val="dk1"/>
                </a:solidFill>
              </a:rPr>
              <a:t>There are important materials in EL lessons that you will want to prepare ahead of time. These are detailed on </a:t>
            </a:r>
            <a:r>
              <a:rPr lang="en-US" sz="1800" dirty="0" smtClean="0">
                <a:solidFill>
                  <a:schemeClr val="dk1"/>
                </a:solidFill>
              </a:rPr>
              <a:t>the </a:t>
            </a:r>
            <a:r>
              <a:rPr lang="en" sz="1800" dirty="0" smtClean="0">
                <a:solidFill>
                  <a:schemeClr val="dk1"/>
                </a:solidFill>
              </a:rPr>
              <a:t>slide</a:t>
            </a:r>
            <a:r>
              <a:rPr lang="en" sz="1800" dirty="0">
                <a:solidFill>
                  <a:schemeClr val="dk1"/>
                </a:solidFill>
              </a:rPr>
              <a:t>. </a:t>
            </a:r>
            <a:endParaRPr sz="1800" dirty="0">
              <a:solidFill>
                <a:schemeClr val="dk2"/>
              </a:solidFill>
            </a:endParaRPr>
          </a:p>
          <a:p>
            <a:pPr marL="914400" lvl="0" indent="-342900" algn="l" rtl="0">
              <a:spcBef>
                <a:spcPts val="0"/>
              </a:spcBef>
              <a:spcAft>
                <a:spcPts val="0"/>
              </a:spcAft>
              <a:buClr>
                <a:schemeClr val="dk1"/>
              </a:buClr>
              <a:buSzPts val="1800"/>
              <a:buChar char="•"/>
            </a:pPr>
            <a:r>
              <a:rPr lang="en" sz="1800" dirty="0">
                <a:solidFill>
                  <a:schemeClr val="dk1"/>
                </a:solidFill>
              </a:rPr>
              <a:t>There are materials that will need to be gathered and/or created prior to each lesson. Some of these materials will be used throughout multiple lessons. </a:t>
            </a:r>
            <a:endParaRPr sz="1800" dirty="0">
              <a:solidFill>
                <a:schemeClr val="dk2"/>
              </a:solidFill>
            </a:endParaRPr>
          </a:p>
          <a:p>
            <a:pPr marL="914400" lvl="0" indent="-342900" algn="l" rtl="0">
              <a:spcBef>
                <a:spcPts val="0"/>
              </a:spcBef>
              <a:spcAft>
                <a:spcPts val="0"/>
              </a:spcAft>
              <a:buClr>
                <a:schemeClr val="dk1"/>
              </a:buClr>
              <a:buSzPts val="1800"/>
              <a:buChar char="•"/>
            </a:pPr>
            <a:r>
              <a:rPr lang="en" sz="1800" dirty="0">
                <a:solidFill>
                  <a:schemeClr val="dk1"/>
                </a:solidFill>
              </a:rPr>
              <a:t>You will also have to get your room ready to teach EL! Think about your classroom arrangement as you prepare to move students through the lesson protocols. </a:t>
            </a:r>
            <a:endParaRPr sz="1800" dirty="0">
              <a:solidFill>
                <a:schemeClr val="dk2"/>
              </a:solidFill>
            </a:endParaRPr>
          </a:p>
          <a:p>
            <a:pPr marL="914400" lvl="0" indent="-342900" algn="l" rtl="0">
              <a:spcBef>
                <a:spcPts val="0"/>
              </a:spcBef>
              <a:spcAft>
                <a:spcPts val="0"/>
              </a:spcAft>
              <a:buClr>
                <a:schemeClr val="dk1"/>
              </a:buClr>
              <a:buSzPts val="1800"/>
              <a:buChar char="•"/>
            </a:pPr>
            <a:r>
              <a:rPr lang="en" sz="1800" dirty="0">
                <a:solidFill>
                  <a:schemeClr val="dk1"/>
                </a:solidFill>
              </a:rPr>
              <a:t>The time will pay off later in smooth classes and student learning!</a:t>
            </a:r>
            <a:endParaRPr sz="1800" dirty="0">
              <a:solidFill>
                <a:schemeClr val="dk1"/>
              </a:solidFill>
            </a:endParaRPr>
          </a:p>
          <a:p>
            <a:pPr marL="914400" lvl="0" indent="0" algn="l" rtl="0">
              <a:spcBef>
                <a:spcPts val="800"/>
              </a:spcBef>
              <a:spcAft>
                <a:spcPts val="1000"/>
              </a:spcAft>
              <a:buNone/>
            </a:pPr>
            <a:endParaRPr sz="1700"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a:t>Grade 4: Module 2: Unit 3: Lesson 12</a:t>
            </a:r>
            <a:endParaRPr/>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a:p>
        </p:txBody>
      </p:sp>
      <p:sp>
        <p:nvSpPr>
          <p:cNvPr id="194" name="Google Shape;194;p29"/>
          <p:cNvSpPr txBox="1">
            <a:spLocks noGrp="1"/>
          </p:cNvSpPr>
          <p:nvPr>
            <p:ph type="body" idx="1"/>
          </p:nvPr>
        </p:nvSpPr>
        <p:spPr>
          <a:xfrm>
            <a:off x="311700" y="1508750"/>
            <a:ext cx="8520600" cy="30603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b="1" dirty="0"/>
              <a:t>Preparing for Lesson 12:  </a:t>
            </a:r>
            <a:r>
              <a:rPr lang="en" dirty="0"/>
              <a:t>EL Protocols</a:t>
            </a:r>
            <a:endParaRPr dirty="0"/>
          </a:p>
          <a:p>
            <a:pPr marL="0" lvl="0" indent="0" algn="l" rtl="0">
              <a:spcBef>
                <a:spcPts val="800"/>
              </a:spcBef>
              <a:spcAft>
                <a:spcPts val="0"/>
              </a:spcAft>
              <a:buNone/>
            </a:pPr>
            <a:endParaRPr dirty="0"/>
          </a:p>
          <a:p>
            <a:pPr marL="457200" lvl="0" indent="-361950" algn="l" rtl="0">
              <a:spcBef>
                <a:spcPts val="800"/>
              </a:spcBef>
              <a:spcAft>
                <a:spcPts val="0"/>
              </a:spcAft>
              <a:buSzPts val="2100"/>
              <a:buChar char="•"/>
            </a:pPr>
            <a:r>
              <a:rPr lang="en" dirty="0"/>
              <a:t>In this lesson, students will use the Turn and Talk protocol throughout the lesson.</a:t>
            </a:r>
            <a:endParaRPr dirty="0"/>
          </a:p>
        </p:txBody>
      </p:sp>
      <p:pic>
        <p:nvPicPr>
          <p:cNvPr id="195" name="Google Shape;195;p29"/>
          <p:cNvPicPr preferRelativeResize="0"/>
          <p:nvPr/>
        </p:nvPicPr>
        <p:blipFill>
          <a:blip r:embed="rId3">
            <a:alphaModFix/>
          </a:blip>
          <a:stretch>
            <a:fillRect/>
          </a:stretch>
        </p:blipFill>
        <p:spPr>
          <a:xfrm>
            <a:off x="7759925" y="4094600"/>
            <a:ext cx="572700" cy="5727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a:t>Grade 4: Module 2: Unit 3: Lesson 12</a:t>
            </a:r>
            <a:endParaRPr/>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a:p>
        </p:txBody>
      </p:sp>
      <p:sp>
        <p:nvSpPr>
          <p:cNvPr id="201" name="Google Shape;201;p30"/>
          <p:cNvSpPr txBox="1">
            <a:spLocks noGrp="1"/>
          </p:cNvSpPr>
          <p:nvPr>
            <p:ph type="body" idx="1"/>
          </p:nvPr>
        </p:nvSpPr>
        <p:spPr>
          <a:xfrm>
            <a:off x="311700" y="1196925"/>
            <a:ext cx="8520600" cy="33720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b="1" dirty="0"/>
              <a:t>Preparing for Lesson 12:  </a:t>
            </a:r>
            <a:r>
              <a:rPr lang="en" dirty="0"/>
              <a:t>Support for Students Who Need It</a:t>
            </a:r>
            <a:endParaRPr dirty="0"/>
          </a:p>
          <a:p>
            <a:pPr marL="457200" lvl="0" indent="-330200" algn="l" rtl="0">
              <a:spcBef>
                <a:spcPts val="1700"/>
              </a:spcBef>
              <a:spcAft>
                <a:spcPts val="0"/>
              </a:spcAft>
              <a:buSzPts val="1600"/>
              <a:buChar char="•"/>
            </a:pPr>
            <a:r>
              <a:rPr lang="en" sz="1600" dirty="0"/>
              <a:t>Invite students to substitute linking phrases that are synonymous with the linking phrases on the </a:t>
            </a:r>
            <a:r>
              <a:rPr lang="en" sz="1600" b="1" dirty="0"/>
              <a:t>Linking Words and Phrases handout</a:t>
            </a:r>
            <a:r>
              <a:rPr lang="en" sz="1600" dirty="0"/>
              <a:t>. (e.g., By the time=When)</a:t>
            </a:r>
            <a:endParaRPr sz="1600" dirty="0"/>
          </a:p>
          <a:p>
            <a:pPr marL="457200" lvl="0" indent="-330200" algn="l" rtl="0">
              <a:spcBef>
                <a:spcPts val="0"/>
              </a:spcBef>
              <a:spcAft>
                <a:spcPts val="0"/>
              </a:spcAft>
              <a:buSzPts val="1600"/>
              <a:buChar char="•"/>
            </a:pPr>
            <a:r>
              <a:rPr lang="en" sz="1600" dirty="0"/>
              <a:t>Invite students to work as the expert in home language groups with students who need heavier support. The expert can explain how to use key English linking language such as </a:t>
            </a:r>
            <a:r>
              <a:rPr lang="en" sz="1600" i="1" dirty="0"/>
              <a:t>and</a:t>
            </a:r>
            <a:r>
              <a:rPr lang="en" sz="1600" dirty="0"/>
              <a:t>, </a:t>
            </a:r>
            <a:r>
              <a:rPr lang="en" sz="1600" i="1" dirty="0"/>
              <a:t>also</a:t>
            </a:r>
            <a:r>
              <a:rPr lang="en" sz="1600" dirty="0"/>
              <a:t>, </a:t>
            </a:r>
            <a:r>
              <a:rPr lang="en" sz="1600" i="1" dirty="0"/>
              <a:t>another</a:t>
            </a:r>
            <a:r>
              <a:rPr lang="en" sz="1600" dirty="0"/>
              <a:t>, and </a:t>
            </a:r>
            <a:r>
              <a:rPr lang="en" sz="1600" i="1" dirty="0"/>
              <a:t>so</a:t>
            </a:r>
            <a:r>
              <a:rPr lang="en" sz="1600" dirty="0"/>
              <a:t> in contrast with the usage in the home language. Provide the expert with simple sentences to link as a demonstration for other students.</a:t>
            </a:r>
            <a:endParaRPr sz="1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31"/>
          <p:cNvSpPr txBox="1">
            <a:spLocks noGrp="1"/>
          </p:cNvSpPr>
          <p:nvPr>
            <p:ph type="title"/>
          </p:nvPr>
        </p:nvSpPr>
        <p:spPr>
          <a:xfrm>
            <a:off x="628650" y="273844"/>
            <a:ext cx="7886700" cy="9942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4400"/>
              <a:buFont typeface="Calibri"/>
              <a:buNone/>
            </a:pPr>
            <a:r>
              <a:rPr lang="en" sz="3600" i="0" u="none" strike="noStrike" cap="none">
                <a:solidFill>
                  <a:schemeClr val="dk1"/>
                </a:solidFill>
              </a:rPr>
              <a:t>Grade </a:t>
            </a:r>
            <a:r>
              <a:rPr lang="en" sz="3600"/>
              <a:t>4</a:t>
            </a:r>
            <a:r>
              <a:rPr lang="en" sz="3600" i="0" u="none" strike="noStrike" cap="none">
                <a:solidFill>
                  <a:schemeClr val="dk1"/>
                </a:solidFill>
              </a:rPr>
              <a:t> Module </a:t>
            </a:r>
            <a:r>
              <a:rPr lang="en" sz="3600"/>
              <a:t>2</a:t>
            </a:r>
            <a:r>
              <a:rPr lang="en" sz="3600" i="0" u="none" strike="noStrike" cap="none">
                <a:solidFill>
                  <a:schemeClr val="dk1"/>
                </a:solidFill>
              </a:rPr>
              <a:t> Overview</a:t>
            </a:r>
            <a:endParaRPr sz="3600" i="0" u="none" strike="noStrike" cap="none">
              <a:solidFill>
                <a:schemeClr val="dk1"/>
              </a:solidFill>
            </a:endParaRPr>
          </a:p>
        </p:txBody>
      </p:sp>
      <p:sp>
        <p:nvSpPr>
          <p:cNvPr id="208" name="Google Shape;208;p31"/>
          <p:cNvSpPr txBox="1">
            <a:spLocks noGrp="1"/>
          </p:cNvSpPr>
          <p:nvPr>
            <p:ph type="body" idx="1"/>
          </p:nvPr>
        </p:nvSpPr>
        <p:spPr>
          <a:xfrm>
            <a:off x="628650" y="1143000"/>
            <a:ext cx="7886700" cy="3489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615"/>
              <a:buFont typeface="Arial"/>
              <a:buNone/>
            </a:pPr>
            <a:r>
              <a:rPr lang="en" sz="1200" dirty="0"/>
              <a:t>In this eight-week module, students explore animal defense mechanisms. They build proficiency in writing an informative piece, examining the defense mechanisms of one specific animal about which they build expertise. Students also build proficiency in writing a narrative piece about this animal. In Unit 1, they build background knowledge on general animal defenses through close readings of several informational texts. Students read closely to practice drawing inferences as they begin their research and use a research notebook to make observations and synthesize information. Students will continue to use the research notebook, using the millipede as a whole class model. They begin to research an expert group animal in preparation to write about this animal in Units 2 and 3, again using the research notebook.</a:t>
            </a:r>
            <a:endParaRPr sz="1200" b="0" i="0" u="none" strike="noStrike" cap="none" dirty="0">
              <a:solidFill>
                <a:schemeClr val="dk1"/>
              </a:solidFill>
              <a:latin typeface="Calibri"/>
              <a:ea typeface="Calibri"/>
              <a:cs typeface="Calibri"/>
              <a:sym typeface="Calibri"/>
            </a:endParaRPr>
          </a:p>
          <a:p>
            <a:pPr marL="0" marR="0" lvl="0" indent="0" algn="l" rtl="0">
              <a:lnSpc>
                <a:spcPct val="90000"/>
              </a:lnSpc>
              <a:spcBef>
                <a:spcPts val="323"/>
              </a:spcBef>
              <a:spcAft>
                <a:spcPts val="0"/>
              </a:spcAft>
              <a:buClr>
                <a:schemeClr val="dk1"/>
              </a:buClr>
              <a:buSzPts val="1615"/>
              <a:buFont typeface="Arial"/>
              <a:buNone/>
            </a:pPr>
            <a:endParaRPr sz="1200" b="0" i="0" u="none" strike="noStrike" cap="none" dirty="0">
              <a:solidFill>
                <a:schemeClr val="dk1"/>
              </a:solidFill>
              <a:latin typeface="Calibri"/>
              <a:ea typeface="Calibri"/>
              <a:cs typeface="Calibri"/>
              <a:sym typeface="Calibri"/>
            </a:endParaRPr>
          </a:p>
          <a:p>
            <a:pPr marL="0" lvl="0" indent="0" algn="l" rtl="0">
              <a:lnSpc>
                <a:spcPct val="90000"/>
              </a:lnSpc>
              <a:spcBef>
                <a:spcPts val="323"/>
              </a:spcBef>
              <a:spcAft>
                <a:spcPts val="0"/>
              </a:spcAft>
              <a:buClr>
                <a:srgbClr val="000000"/>
              </a:buClr>
              <a:buSzPts val="1100"/>
              <a:buFont typeface="Arial"/>
              <a:buNone/>
            </a:pPr>
            <a:r>
              <a:rPr lang="en" sz="1200" dirty="0"/>
              <a:t>Students will focus on the following guiding questions:</a:t>
            </a:r>
            <a:endParaRPr sz="1200" dirty="0"/>
          </a:p>
          <a:p>
            <a:pPr marL="342900" lvl="0" indent="-311150" algn="l" rtl="0">
              <a:lnSpc>
                <a:spcPct val="90000"/>
              </a:lnSpc>
              <a:spcBef>
                <a:spcPts val="340"/>
              </a:spcBef>
              <a:spcAft>
                <a:spcPts val="0"/>
              </a:spcAft>
              <a:buSzPts val="1200"/>
              <a:buChar char="•"/>
            </a:pPr>
            <a:r>
              <a:rPr lang="en" sz="1200" dirty="0"/>
              <a:t>How do animals’ bodies and behaviors help them survive?</a:t>
            </a:r>
            <a:endParaRPr sz="1200" dirty="0"/>
          </a:p>
          <a:p>
            <a:pPr marL="342900" lvl="0" indent="-311150" algn="l" rtl="0">
              <a:lnSpc>
                <a:spcPct val="90000"/>
              </a:lnSpc>
              <a:spcBef>
                <a:spcPts val="340"/>
              </a:spcBef>
              <a:spcAft>
                <a:spcPts val="0"/>
              </a:spcAft>
              <a:buSzPts val="1200"/>
              <a:buChar char="•"/>
            </a:pPr>
            <a:r>
              <a:rPr lang="en" sz="1200" dirty="0"/>
              <a:t>How can writers use knowledge from their research to inform and entertain?</a:t>
            </a:r>
            <a:br>
              <a:rPr lang="en" sz="1200" dirty="0"/>
            </a:br>
            <a:endParaRPr sz="1200" dirty="0"/>
          </a:p>
          <a:p>
            <a:pPr marL="0" lvl="0" indent="0" algn="l" rtl="0">
              <a:lnSpc>
                <a:spcPct val="90000"/>
              </a:lnSpc>
              <a:spcBef>
                <a:spcPts val="340"/>
              </a:spcBef>
              <a:spcAft>
                <a:spcPts val="0"/>
              </a:spcAft>
              <a:buNone/>
            </a:pPr>
            <a:r>
              <a:rPr lang="en" sz="1200" dirty="0"/>
              <a:t>This module is designed so that students grapple with the following big </a:t>
            </a:r>
            <a:r>
              <a:rPr lang="en" sz="1200" dirty="0" smtClean="0"/>
              <a:t>ideas</a:t>
            </a:r>
            <a:r>
              <a:rPr lang="en-US" sz="1200" dirty="0" smtClean="0"/>
              <a:t>:</a:t>
            </a:r>
            <a:endParaRPr sz="1200" dirty="0"/>
          </a:p>
          <a:p>
            <a:pPr marL="342900" lvl="0" indent="-292100" algn="l" rtl="0">
              <a:lnSpc>
                <a:spcPct val="90000"/>
              </a:lnSpc>
              <a:spcBef>
                <a:spcPts val="340"/>
              </a:spcBef>
              <a:spcAft>
                <a:spcPts val="0"/>
              </a:spcAft>
              <a:buSzPts val="1200"/>
              <a:buChar char="•"/>
            </a:pPr>
            <a:r>
              <a:rPr lang="en" sz="1200" dirty="0"/>
              <a:t>To protect themselves from predators, animals use different defense mechanisms.</a:t>
            </a:r>
            <a:endParaRPr sz="1200" dirty="0"/>
          </a:p>
          <a:p>
            <a:pPr marL="342900" lvl="0" indent="-292100" algn="l" rtl="0">
              <a:lnSpc>
                <a:spcPct val="90000"/>
              </a:lnSpc>
              <a:spcBef>
                <a:spcPts val="340"/>
              </a:spcBef>
              <a:spcAft>
                <a:spcPts val="0"/>
              </a:spcAft>
              <a:buSzPts val="1200"/>
              <a:buChar char="•"/>
            </a:pPr>
            <a:r>
              <a:rPr lang="en" sz="1200" dirty="0"/>
              <a:t>Writers use scientific knowledge and research to inform and entertain.</a:t>
            </a:r>
            <a:br>
              <a:rPr lang="en" sz="1200" dirty="0"/>
            </a:br>
            <a:endParaRPr sz="1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2"/>
          <p:cNvSpPr txBox="1">
            <a:spLocks noGrp="1"/>
          </p:cNvSpPr>
          <p:nvPr>
            <p:ph type="title"/>
          </p:nvPr>
        </p:nvSpPr>
        <p:spPr>
          <a:xfrm>
            <a:off x="628650" y="273844"/>
            <a:ext cx="7886700" cy="9942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4400"/>
              <a:buFont typeface="Calibri"/>
              <a:buNone/>
            </a:pPr>
            <a:r>
              <a:rPr lang="en" sz="3000" i="0" u="none" strike="noStrike" cap="none">
                <a:solidFill>
                  <a:schemeClr val="dk1"/>
                </a:solidFill>
              </a:rPr>
              <a:t>Grade </a:t>
            </a:r>
            <a:r>
              <a:rPr lang="en" sz="3000"/>
              <a:t>4</a:t>
            </a:r>
            <a:r>
              <a:rPr lang="en" sz="3000" i="0" u="none" strike="noStrike" cap="none">
                <a:solidFill>
                  <a:schemeClr val="dk1"/>
                </a:solidFill>
              </a:rPr>
              <a:t> Module </a:t>
            </a:r>
            <a:r>
              <a:rPr lang="en" sz="3000"/>
              <a:t>2</a:t>
            </a:r>
            <a:r>
              <a:rPr lang="en" sz="3000" i="0" u="none" strike="noStrike" cap="none">
                <a:solidFill>
                  <a:schemeClr val="dk1"/>
                </a:solidFill>
              </a:rPr>
              <a:t> Unit 3 Overview</a:t>
            </a:r>
            <a:endParaRPr sz="3000" i="0" u="none" strike="noStrike" cap="none">
              <a:solidFill>
                <a:schemeClr val="dk1"/>
              </a:solidFill>
            </a:endParaRPr>
          </a:p>
        </p:txBody>
      </p:sp>
      <p:sp>
        <p:nvSpPr>
          <p:cNvPr id="215" name="Google Shape;215;p32"/>
          <p:cNvSpPr txBox="1">
            <a:spLocks noGrp="1"/>
          </p:cNvSpPr>
          <p:nvPr>
            <p:ph type="body" idx="1"/>
          </p:nvPr>
        </p:nvSpPr>
        <p:spPr>
          <a:xfrm>
            <a:off x="457200" y="1063238"/>
            <a:ext cx="8229600" cy="339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240"/>
              <a:buFont typeface="Arial"/>
              <a:buNone/>
            </a:pPr>
            <a:r>
              <a:rPr lang="en" sz="1200" dirty="0"/>
              <a:t>In this unit, students apply the research they have completed (in Unit 2) about their expert group animal and its defense mechanisms to write a choose-your-own-adventure narrative about their animal as part of their performance task for this module. Students begin this unit by reading a mentor literary text, </a:t>
            </a:r>
            <a:r>
              <a:rPr lang="en" sz="1200" i="1" dirty="0"/>
              <a:t>Can You Survive the Wilderness? </a:t>
            </a:r>
            <a:r>
              <a:rPr lang="en" sz="1200" dirty="0"/>
              <a:t>by Matt Doeden, as a class. This text introduces them to the format of a choose-your-own-adventure. Students hone their writing skills through practicing with a class model based on the millipede. For the </a:t>
            </a:r>
            <a:r>
              <a:rPr lang="en" sz="1200" b="1" dirty="0"/>
              <a:t>mid-unit assessment</a:t>
            </a:r>
            <a:r>
              <a:rPr lang="en" sz="1200" dirty="0"/>
              <a:t>, students plan for and draft the introduction to their own narratives. Then, through mini lessons and peer critique, they continue to revise their writing. Finally, in the </a:t>
            </a:r>
            <a:r>
              <a:rPr lang="en" sz="1200" b="1" dirty="0"/>
              <a:t>end of unit assessment</a:t>
            </a:r>
            <a:r>
              <a:rPr lang="en" sz="1200" dirty="0"/>
              <a:t>, students write the second choice ending of their narrative on demand, and then combine this with their first choice ending to create their final performance task in a choose-your-own-adventure format.</a:t>
            </a:r>
            <a:endParaRPr sz="1200" dirty="0">
              <a:solidFill>
                <a:srgbClr val="444444"/>
              </a:solidFill>
            </a:endParaRPr>
          </a:p>
          <a:p>
            <a:pPr marL="0" lvl="0" indent="0" algn="l" rtl="0">
              <a:lnSpc>
                <a:spcPct val="100000"/>
              </a:lnSpc>
              <a:spcBef>
                <a:spcPts val="0"/>
              </a:spcBef>
              <a:spcAft>
                <a:spcPts val="0"/>
              </a:spcAft>
              <a:buClr>
                <a:schemeClr val="dk1"/>
              </a:buClr>
              <a:buSzPts val="1100"/>
              <a:buFont typeface="Arial"/>
              <a:buNone/>
            </a:pPr>
            <a:endParaRPr sz="1200" dirty="0">
              <a:solidFill>
                <a:srgbClr val="444444"/>
              </a:solidFill>
            </a:endParaRPr>
          </a:p>
          <a:p>
            <a:pPr marL="0" lvl="0" indent="0" algn="l" rtl="0">
              <a:lnSpc>
                <a:spcPct val="90000"/>
              </a:lnSpc>
              <a:spcBef>
                <a:spcPts val="323"/>
              </a:spcBef>
              <a:spcAft>
                <a:spcPts val="0"/>
              </a:spcAft>
              <a:buClr>
                <a:srgbClr val="000000"/>
              </a:buClr>
              <a:buSzPts val="1100"/>
              <a:buFont typeface="Arial"/>
              <a:buNone/>
            </a:pPr>
            <a:r>
              <a:rPr lang="en" sz="1200" dirty="0"/>
              <a:t>Students will focus on the following guiding questions:</a:t>
            </a:r>
            <a:endParaRPr sz="1200" dirty="0"/>
          </a:p>
          <a:p>
            <a:pPr marL="342900" lvl="0" indent="-311150" algn="l" rtl="0">
              <a:lnSpc>
                <a:spcPct val="90000"/>
              </a:lnSpc>
              <a:spcBef>
                <a:spcPts val="340"/>
              </a:spcBef>
              <a:spcAft>
                <a:spcPts val="0"/>
              </a:spcAft>
              <a:buSzPts val="1200"/>
              <a:buChar char="•"/>
            </a:pPr>
            <a:r>
              <a:rPr lang="en" sz="1200" dirty="0"/>
              <a:t>How do animals’ bodies and behaviors help them survive?</a:t>
            </a:r>
            <a:endParaRPr sz="1200" dirty="0"/>
          </a:p>
          <a:p>
            <a:pPr marL="342900" lvl="0" indent="-311150" algn="l" rtl="0">
              <a:lnSpc>
                <a:spcPct val="90000"/>
              </a:lnSpc>
              <a:spcBef>
                <a:spcPts val="340"/>
              </a:spcBef>
              <a:spcAft>
                <a:spcPts val="0"/>
              </a:spcAft>
              <a:buSzPts val="1200"/>
              <a:buChar char="•"/>
            </a:pPr>
            <a:r>
              <a:rPr lang="en" sz="1200" dirty="0"/>
              <a:t>How can writers use knowledge from their research to inform and entertain?</a:t>
            </a:r>
            <a:br>
              <a:rPr lang="en" sz="1200" dirty="0"/>
            </a:br>
            <a:endParaRPr sz="1200" dirty="0"/>
          </a:p>
          <a:p>
            <a:pPr marL="0" lvl="0" indent="0" algn="l" rtl="0">
              <a:lnSpc>
                <a:spcPct val="90000"/>
              </a:lnSpc>
              <a:spcBef>
                <a:spcPts val="340"/>
              </a:spcBef>
              <a:spcAft>
                <a:spcPts val="0"/>
              </a:spcAft>
              <a:buClr>
                <a:srgbClr val="000000"/>
              </a:buClr>
              <a:buSzPts val="1100"/>
              <a:buFont typeface="Arial"/>
              <a:buNone/>
            </a:pPr>
            <a:r>
              <a:rPr lang="en" sz="1200" dirty="0"/>
              <a:t>This unit is designed so that students grapple with the following big </a:t>
            </a:r>
            <a:r>
              <a:rPr lang="en" sz="1200" dirty="0" smtClean="0"/>
              <a:t>ideas</a:t>
            </a:r>
            <a:r>
              <a:rPr lang="en-US" sz="1200" dirty="0" smtClean="0"/>
              <a:t>:</a:t>
            </a:r>
            <a:endParaRPr sz="1200" dirty="0"/>
          </a:p>
          <a:p>
            <a:pPr marL="342900" lvl="0" indent="-292100" algn="l" rtl="0">
              <a:lnSpc>
                <a:spcPct val="90000"/>
              </a:lnSpc>
              <a:spcBef>
                <a:spcPts val="340"/>
              </a:spcBef>
              <a:spcAft>
                <a:spcPts val="0"/>
              </a:spcAft>
              <a:buSzPts val="1200"/>
              <a:buChar char="•"/>
            </a:pPr>
            <a:r>
              <a:rPr lang="en" sz="1200" dirty="0"/>
              <a:t>To protect themselves from predators, animals use different defense mechanisms.</a:t>
            </a:r>
            <a:endParaRPr sz="1200" dirty="0"/>
          </a:p>
          <a:p>
            <a:pPr marL="342900" lvl="0" indent="-292100" algn="l" rtl="0">
              <a:lnSpc>
                <a:spcPct val="90000"/>
              </a:lnSpc>
              <a:spcBef>
                <a:spcPts val="340"/>
              </a:spcBef>
              <a:spcAft>
                <a:spcPts val="0"/>
              </a:spcAft>
              <a:buSzPts val="1200"/>
              <a:buChar char="•"/>
            </a:pPr>
            <a:r>
              <a:rPr lang="en" sz="1200" dirty="0"/>
              <a:t>Writers use scientific knowledge and research to inform and entertain.</a:t>
            </a:r>
            <a:endParaRPr sz="1200" dirty="0"/>
          </a:p>
          <a:p>
            <a:pPr marL="0" marR="0" lvl="0" indent="0" algn="l" rtl="0">
              <a:lnSpc>
                <a:spcPct val="80000"/>
              </a:lnSpc>
              <a:spcBef>
                <a:spcPts val="448"/>
              </a:spcBef>
              <a:spcAft>
                <a:spcPts val="0"/>
              </a:spcAft>
              <a:buNone/>
            </a:pPr>
            <a:r>
              <a:rPr lang="en" sz="2240" i="0" u="none" strike="noStrike" cap="none" dirty="0">
                <a:solidFill>
                  <a:schemeClr val="dk1"/>
                </a:solidFill>
              </a:rPr>
              <a:t>	</a:t>
            </a:r>
            <a:endParaRPr dirty="0"/>
          </a:p>
          <a:p>
            <a:pPr marL="0" marR="0" lvl="0" indent="0" algn="l" rtl="0">
              <a:lnSpc>
                <a:spcPct val="80000"/>
              </a:lnSpc>
              <a:spcBef>
                <a:spcPts val="448"/>
              </a:spcBef>
              <a:spcAft>
                <a:spcPts val="0"/>
              </a:spcAft>
              <a:buClr>
                <a:schemeClr val="dk1"/>
              </a:buClr>
              <a:buSzPts val="2240"/>
              <a:buFont typeface="Arial"/>
              <a:buNone/>
            </a:pPr>
            <a:endParaRPr sz="2240" i="0" u="none" strike="noStrike" cap="none" dirty="0">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19"/>
        <p:cNvGrpSpPr/>
        <p:nvPr/>
      </p:nvGrpSpPr>
      <p:grpSpPr>
        <a:xfrm>
          <a:off x="0" y="0"/>
          <a:ext cx="0" cy="0"/>
          <a:chOff x="0" y="0"/>
          <a:chExt cx="0" cy="0"/>
        </a:xfrm>
      </p:grpSpPr>
      <p:pic>
        <p:nvPicPr>
          <p:cNvPr id="220" name="Google Shape;220;p33"/>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1" name="Google Shape;221;p33"/>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22" name="Google Shape;222;p33"/>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12</a:t>
            </a:r>
            <a:endParaRPr sz="3000" b="0" i="0" u="none" strike="noStrike" cap="none">
              <a:solidFill>
                <a:srgbClr val="404040"/>
              </a:solidFill>
              <a:latin typeface="Calibri"/>
              <a:ea typeface="Calibri"/>
              <a:cs typeface="Calibri"/>
              <a:sym typeface="Calibri"/>
            </a:endParaRPr>
          </a:p>
        </p:txBody>
      </p:sp>
      <p:pic>
        <p:nvPicPr>
          <p:cNvPr id="223" name="Google Shape;223;p33"/>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24" name="Google Shape;224;p33"/>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b="1" dirty="0"/>
              <a:t>Hello, Students!</a:t>
            </a:r>
            <a:endParaRPr b="1" dirty="0"/>
          </a:p>
        </p:txBody>
      </p:sp>
      <p:sp>
        <p:nvSpPr>
          <p:cNvPr id="230" name="Google Shape;230;p3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00000"/>
              </a:lnSpc>
              <a:spcBef>
                <a:spcPts val="800"/>
              </a:spcBef>
              <a:spcAft>
                <a:spcPts val="0"/>
              </a:spcAft>
              <a:buNone/>
            </a:pPr>
            <a:r>
              <a:rPr lang="en"/>
              <a:t>What are we learning and doing today?</a:t>
            </a:r>
            <a:endParaRPr/>
          </a:p>
          <a:p>
            <a:pPr marL="0" lvl="0" indent="0" algn="l" rtl="0">
              <a:lnSpc>
                <a:spcPct val="100000"/>
              </a:lnSpc>
              <a:spcBef>
                <a:spcPts val="800"/>
              </a:spcBef>
              <a:spcAft>
                <a:spcPts val="0"/>
              </a:spcAft>
              <a:buNone/>
            </a:pPr>
            <a:endParaRPr/>
          </a:p>
          <a:p>
            <a:pPr marL="457200" lvl="0" indent="-361950" algn="l" rtl="0">
              <a:lnSpc>
                <a:spcPct val="100000"/>
              </a:lnSpc>
              <a:spcBef>
                <a:spcPts val="800"/>
              </a:spcBef>
              <a:spcAft>
                <a:spcPts val="0"/>
              </a:spcAft>
              <a:buSzPts val="2100"/>
              <a:buChar char="•"/>
            </a:pPr>
            <a:r>
              <a:rPr lang="en"/>
              <a:t>Today you will </a:t>
            </a:r>
            <a:r>
              <a:rPr lang="en">
                <a:solidFill>
                  <a:schemeClr val="dk1"/>
                </a:solidFill>
              </a:rPr>
              <a:t>examine a mentor text to identify characteristics of narrative conclusions and best uses of transitional words.</a:t>
            </a:r>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71A23EE-2DBE-4EB9-BC11-9B0C8C077802}"/>
</file>

<file path=customXml/itemProps2.xml><?xml version="1.0" encoding="utf-8"?>
<ds:datastoreItem xmlns:ds="http://schemas.openxmlformats.org/officeDocument/2006/customXml" ds:itemID="{21063203-7F13-42C0-8978-399719B09B00}"/>
</file>

<file path=customXml/itemProps3.xml><?xml version="1.0" encoding="utf-8"?>
<ds:datastoreItem xmlns:ds="http://schemas.openxmlformats.org/officeDocument/2006/customXml" ds:itemID="{826A2E76-264D-4AD0-B0EA-5BC8F2D5E473}"/>
</file>

<file path=docProps/app.xml><?xml version="1.0" encoding="utf-8"?>
<Properties xmlns="http://schemas.openxmlformats.org/officeDocument/2006/extended-properties" xmlns:vt="http://schemas.openxmlformats.org/officeDocument/2006/docPropsVTypes">
  <TotalTime>17</TotalTime>
  <Words>4692</Words>
  <Application>Microsoft Macintosh PowerPoint</Application>
  <PresentationFormat>On-screen Show (16:9)</PresentationFormat>
  <Paragraphs>371</Paragraphs>
  <Slides>20</Slides>
  <Notes>20</Notes>
  <HiddenSlides>0</HiddenSlides>
  <MMClips>0</MMClips>
  <ScaleCrop>false</ScaleCrop>
  <HeadingPairs>
    <vt:vector size="4" baseType="variant">
      <vt:variant>
        <vt:lpstr>Theme</vt:lpstr>
      </vt:variant>
      <vt:variant>
        <vt:i4>2</vt:i4>
      </vt:variant>
      <vt:variant>
        <vt:lpstr>Slide Titles</vt:lpstr>
      </vt:variant>
      <vt:variant>
        <vt:i4>20</vt:i4>
      </vt:variant>
    </vt:vector>
  </HeadingPairs>
  <TitlesOfParts>
    <vt:vector size="22" baseType="lpstr">
      <vt:lpstr>Office Theme</vt:lpstr>
      <vt:lpstr>Office Theme</vt:lpstr>
      <vt:lpstr>Grade 4: Module 2: Unit 3: Lesson 12 Teacher slide, before teaching.</vt:lpstr>
      <vt:lpstr>Grade 4: Module 2: Unit 3: Lesson 12 Teacher slide, before teaching.</vt:lpstr>
      <vt:lpstr>Grade 4: Module 2: Unit 3: Lesson 12 Teacher slide, before teaching.</vt:lpstr>
      <vt:lpstr>Grade 4: Module 2: Unit 3: Lesson 12 Teacher slide, before teaching.</vt:lpstr>
      <vt:lpstr>Grade 4: Module 2: Unit 3: Lesson 12 Teacher slide, before teaching.</vt:lpstr>
      <vt:lpstr>Grade 4 Module 2 Overview</vt:lpstr>
      <vt:lpstr>Grade 4 Module 2 Unit 3 Overview</vt:lpstr>
      <vt:lpstr>Grade 4: Module 2:  Unit 3: Lesson 12</vt:lpstr>
      <vt:lpstr>Hello, Students!</vt:lpstr>
      <vt:lpstr>Learning Targets </vt:lpstr>
      <vt:lpstr>Narrative Writing Checklist </vt:lpstr>
      <vt:lpstr>Writing a Conclusion </vt:lpstr>
      <vt:lpstr>Writing a Conclusion </vt:lpstr>
      <vt:lpstr>Writing A Conclusion </vt:lpstr>
      <vt:lpstr>Adding Transitional Words and Phrases</vt:lpstr>
      <vt:lpstr>Revising </vt:lpstr>
      <vt:lpstr>Learning Targets</vt:lpstr>
      <vt:lpstr>Homework</vt:lpstr>
      <vt:lpstr>PowerPoint Presentation</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3: Lesson 12 Teacher slide, before teaching.</dc:title>
  <cp:lastModifiedBy>Alexander Specht</cp:lastModifiedBy>
  <cp:revision>8</cp:revision>
  <dcterms:modified xsi:type="dcterms:W3CDTF">2018-09-30T22:29:27Z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