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4.xml" ContentType="application/vnd.openxmlformats-officedocument.presentationml.slide+xml"/>
  <Override PartName="/ppt/slides/slide11.xml" ContentType="application/vnd.openxmlformats-officedocument.presentationml.slide+xml"/>
  <Override PartName="/ppt/slides/slide6.xml" ContentType="application/vnd.openxmlformats-officedocument.presentationml.slide+xml"/>
  <Override PartName="/ppt/slides/slide12.xml" ContentType="application/vnd.openxmlformats-officedocument.presentationml.slide+xml"/>
  <Override PartName="/ppt/slides/slide8.xml" ContentType="application/vnd.openxmlformats-officedocument.presentationml.slide+xml"/>
  <Override PartName="/ppt/slides/slide1.xml" ContentType="application/vnd.openxmlformats-officedocument.presentationml.slide+xml"/>
  <Override PartName="/ppt/slides/slide5.xml" ContentType="application/vnd.openxmlformats-officedocument.presentationml.slide+xml"/>
  <Override PartName="/ppt/slides/slide7.xml" ContentType="application/vnd.openxmlformats-officedocument.presentationml.slide+xml"/>
  <Override PartName="/ppt/slides/slide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Masters/slideMaster1.xml" ContentType="application/vnd.openxmlformats-officedocument.presentationml.slideMaster+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Masters/slideMaster2.xml" ContentType="application/vnd.openxmlformats-officedocument.presentationml.slideMaster+xml"/>
  <Override PartName="/ppt/notesSlides/notesSlide9.xml" ContentType="application/vnd.openxmlformats-officedocument.presentationml.notesSlid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1" r:id="rId1"/>
    <p:sldMasterId id="2147483672" r:id="rId2"/>
  </p:sldMasterIdLst>
  <p:notesMasterIdLst>
    <p:notesMasterId r:id="rId17"/>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A8DAF7-C133-48AF-8EE8-FDBD53573525}">
  <a:tblStyle styleId="{5CA8DAF7-C133-48AF-8EE8-FDBD53573525}"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8995" autoAdjust="0"/>
  </p:normalViewPr>
  <p:slideViewPr>
    <p:cSldViewPr snapToGrid="0">
      <p:cViewPr varScale="1">
        <p:scale>
          <a:sx n="80" d="100"/>
          <a:sy n="80" d="100"/>
        </p:scale>
        <p:origin x="-1864" y="-9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printerSettings" Target="printerSettings/printerSettings1.bin"/><Relationship Id="rId8" Type="http://schemas.openxmlformats.org/officeDocument/2006/relationships/slide" Target="slides/slide6.xml"/><Relationship Id="rId21"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notesMaster" Target="notesMasters/notesMaster1.xml"/><Relationship Id="rId7" Type="http://schemas.openxmlformats.org/officeDocument/2006/relationships/slide" Target="slides/slide5.xml"/><Relationship Id="rId25" Type="http://schemas.openxmlformats.org/officeDocument/2006/relationships/customXml" Target="../customXml/item3.xml"/><Relationship Id="rId20" Type="http://schemas.openxmlformats.org/officeDocument/2006/relationships/viewProps" Target="viewProps.xml"/><Relationship Id="rId16" Type="http://schemas.openxmlformats.org/officeDocument/2006/relationships/slide" Target="slides/slide14.xml"/><Relationship Id="rId2" Type="http://schemas.openxmlformats.org/officeDocument/2006/relationships/slideMaster" Target="slideMasters/slideMaster2.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24" Type="http://schemas.openxmlformats.org/officeDocument/2006/relationships/customXml" Target="../customXml/item2.xml"/><Relationship Id="rId15" Type="http://schemas.openxmlformats.org/officeDocument/2006/relationships/slide" Target="slides/slide13.xml"/><Relationship Id="rId5" Type="http://schemas.openxmlformats.org/officeDocument/2006/relationships/slide" Target="slides/slide3.xml"/><Relationship Id="rId23" Type="http://schemas.openxmlformats.org/officeDocument/2006/relationships/customXml" Target="../customXml/item1.xml"/><Relationship Id="rId10" Type="http://schemas.openxmlformats.org/officeDocument/2006/relationships/slide" Target="slides/slide8.xml"/><Relationship Id="rId19" Type="http://schemas.openxmlformats.org/officeDocument/2006/relationships/presProps" Target="presProps.xml"/><Relationship Id="rId9" Type="http://schemas.openxmlformats.org/officeDocument/2006/relationships/slide" Target="slides/slide7.xml"/><Relationship Id="rId22" Type="http://schemas.openxmlformats.org/officeDocument/2006/relationships/tableStyles" Target="tableStyles.xml"/><Relationship Id="rId14" Type="http://schemas.openxmlformats.org/officeDocument/2006/relationships/slide" Target="slides/slide12.xml"/><Relationship Id="rId4"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219658322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 Id="rId3" Type="http://schemas.openxmlformats.org/officeDocument/2006/relationships/hyperlink" Target="http://curriculum.eleducation.org/sites/default/files/curriculumtools_implementingtheadditionallanguageandliteracyallblock_062017.pdf" TargetMode="Externa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3/unit-2/lesson-3" TargetMode="External"/><Relationship Id="rId4" Type="http://schemas.openxmlformats.org/officeDocument/2006/relationships/hyperlink" Target="https://eleducation.org/resources/general-protocols-and-strategies-from-management-in-the-active-classroom" TargetMode="External"/><Relationship Id="rId5" Type="http://schemas.openxmlformats.org/officeDocument/2006/relationships/hyperlink" Target="https://eleducation.org/resources/el-education-classroom-protocols" TargetMode="External"/><Relationship Id="rId6" Type="http://schemas.openxmlformats.org/officeDocument/2006/relationships/hyperlink" Target="https://eleducation.org/resources/fourth-grade-writing-rubrics-and-checklists" TargetMode="External"/><Relationship Id="rId7" Type="http://schemas.openxmlformats.org/officeDocument/2006/relationships/hyperlink" Target="https://eleducation.org/resources/independent-reading-sample-plan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el-education-classroom-protocol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4" name="Google Shape;174;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In this module, students consider how one’s perspective influences one’s opinion through the lens of the American Revolution.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In this unit, students continue to explore colonial perspectives on the Revolutionary War with a focus on a family divided by their perspectives. Over the course of the unit, they read and act out a play called </a:t>
            </a:r>
            <a:r>
              <a:rPr lang="en" sz="1200" i="1" dirty="0">
                <a:solidFill>
                  <a:schemeClr val="dk1"/>
                </a:solidFill>
                <a:latin typeface="Calibri"/>
                <a:ea typeface="Calibri"/>
                <a:cs typeface="Calibri"/>
                <a:sym typeface="Calibri"/>
              </a:rPr>
              <a:t>Divided Loyalties </a:t>
            </a:r>
            <a:r>
              <a:rPr lang="en" sz="1200" dirty="0">
                <a:solidFill>
                  <a:schemeClr val="dk1"/>
                </a:solidFill>
                <a:latin typeface="Calibri"/>
                <a:ea typeface="Calibri"/>
                <a:cs typeface="Calibri"/>
                <a:sym typeface="Calibri"/>
              </a:rPr>
              <a:t>by Gare Thompson. After reading each scene, students analyze the thoughts, feelings, and actions of characters with a focus on the differing Loyalist and Patriot views within the family in order to write a descriptive paragraph describing the character in detail. At strategic points, students read excerpts of the Declaration of Independence and discuss what the characters in</a:t>
            </a:r>
            <a:r>
              <a:rPr lang="en" sz="1200" i="1" dirty="0">
                <a:solidFill>
                  <a:schemeClr val="dk1"/>
                </a:solidFill>
                <a:latin typeface="Calibri"/>
                <a:ea typeface="Calibri"/>
                <a:cs typeface="Calibri"/>
                <a:sym typeface="Calibri"/>
              </a:rPr>
              <a:t> Divided Loyalties </a:t>
            </a:r>
            <a:r>
              <a:rPr lang="en" sz="1200" dirty="0">
                <a:solidFill>
                  <a:schemeClr val="dk1"/>
                </a:solidFill>
                <a:latin typeface="Calibri"/>
                <a:ea typeface="Calibri"/>
                <a:cs typeface="Calibri"/>
                <a:sym typeface="Calibri"/>
              </a:rPr>
              <a:t>would think of the excerpt in a text-based discussion.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For the </a:t>
            </a:r>
            <a:r>
              <a:rPr lang="en" sz="1200" b="1" dirty="0">
                <a:solidFill>
                  <a:schemeClr val="dk1"/>
                </a:solidFill>
                <a:latin typeface="Calibri"/>
                <a:ea typeface="Calibri"/>
                <a:cs typeface="Calibri"/>
                <a:sym typeface="Calibri"/>
              </a:rPr>
              <a:t>mid-unit assessment</a:t>
            </a:r>
            <a:r>
              <a:rPr lang="en" sz="1200" dirty="0">
                <a:solidFill>
                  <a:schemeClr val="dk1"/>
                </a:solidFill>
                <a:latin typeface="Calibri"/>
                <a:ea typeface="Calibri"/>
                <a:cs typeface="Calibri"/>
                <a:sym typeface="Calibri"/>
              </a:rPr>
              <a:t>, students read a new scene from </a:t>
            </a:r>
            <a:r>
              <a:rPr lang="en" sz="1200" i="1" dirty="0">
                <a:solidFill>
                  <a:schemeClr val="dk1"/>
                </a:solidFill>
                <a:latin typeface="Calibri"/>
                <a:ea typeface="Calibri"/>
                <a:cs typeface="Calibri"/>
                <a:sym typeface="Calibri"/>
              </a:rPr>
              <a:t>Divided Loyalties</a:t>
            </a:r>
            <a:r>
              <a:rPr lang="en" sz="1200" dirty="0">
                <a:solidFill>
                  <a:schemeClr val="dk1"/>
                </a:solidFill>
                <a:latin typeface="Calibri"/>
                <a:ea typeface="Calibri"/>
                <a:cs typeface="Calibri"/>
                <a:sym typeface="Calibri"/>
              </a:rPr>
              <a:t> to analyze and write a descriptive paragraph about a character, and they also read a new excerpt of the Declaration of Independence to prepare for a text-based discussion about a character’s view of the excerpt. In the second half of the unit, students continue to read scenes and analyze characters in </a:t>
            </a:r>
            <a:r>
              <a:rPr lang="en" sz="1200" i="1" dirty="0">
                <a:solidFill>
                  <a:schemeClr val="dk1"/>
                </a:solidFill>
                <a:latin typeface="Calibri"/>
                <a:ea typeface="Calibri"/>
                <a:cs typeface="Calibri"/>
                <a:sym typeface="Calibri"/>
              </a:rPr>
              <a:t>Divided Loyalties</a:t>
            </a:r>
            <a:r>
              <a:rPr lang="en" sz="1200" dirty="0">
                <a:solidFill>
                  <a:schemeClr val="dk1"/>
                </a:solidFill>
                <a:latin typeface="Calibri"/>
                <a:ea typeface="Calibri"/>
                <a:cs typeface="Calibri"/>
                <a:sym typeface="Calibri"/>
              </a:rPr>
              <a:t>; however, instead of writing descriptive paragraphs, they now write short first-person point-of-view narratives. For the </a:t>
            </a:r>
            <a:r>
              <a:rPr lang="en" sz="1200" b="1" dirty="0">
                <a:solidFill>
                  <a:schemeClr val="dk1"/>
                </a:solidFill>
                <a:latin typeface="Calibri"/>
                <a:ea typeface="Calibri"/>
                <a:cs typeface="Calibri"/>
                <a:sym typeface="Calibri"/>
              </a:rPr>
              <a:t>end-of-unit assessment</a:t>
            </a:r>
            <a:r>
              <a:rPr lang="en" sz="1200" dirty="0">
                <a:solidFill>
                  <a:schemeClr val="dk1"/>
                </a:solidFill>
                <a:latin typeface="Calibri"/>
                <a:ea typeface="Calibri"/>
                <a:cs typeface="Calibri"/>
                <a:sym typeface="Calibri"/>
              </a:rPr>
              <a:t>, students read the final scene of </a:t>
            </a:r>
            <a:r>
              <a:rPr lang="en" sz="1200" i="1" dirty="0">
                <a:solidFill>
                  <a:schemeClr val="dk1"/>
                </a:solidFill>
                <a:latin typeface="Calibri"/>
                <a:ea typeface="Calibri"/>
                <a:cs typeface="Calibri"/>
                <a:sym typeface="Calibri"/>
              </a:rPr>
              <a:t>Divided Loyalties</a:t>
            </a:r>
            <a:r>
              <a:rPr lang="en" sz="1200" dirty="0">
                <a:solidFill>
                  <a:schemeClr val="dk1"/>
                </a:solidFill>
                <a:latin typeface="Calibri"/>
                <a:ea typeface="Calibri"/>
                <a:cs typeface="Calibri"/>
                <a:sym typeface="Calibri"/>
              </a:rPr>
              <a:t> and analyze a character to write a new first-person narrative.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
            </a:r>
            <a:br>
              <a:rPr lang="en" sz="1200" b="0" i="0" u="none" strike="noStrike" cap="none" dirty="0">
                <a:solidFill>
                  <a:srgbClr val="000000"/>
                </a:solidFill>
                <a:latin typeface="Calibri"/>
                <a:ea typeface="Calibri"/>
                <a:cs typeface="Calibri"/>
                <a:sym typeface="Calibri"/>
              </a:rPr>
            </a:br>
            <a:r>
              <a:rPr lang="en" sz="1200" b="0" i="0" u="none" strike="noStrike" cap="none" dirty="0">
                <a:solidFill>
                  <a:srgbClr val="000000"/>
                </a:solidFill>
                <a:latin typeface="Calibri"/>
                <a:ea typeface="Calibri"/>
                <a:cs typeface="Calibri"/>
                <a:sym typeface="Calibri"/>
              </a:rPr>
              <a:t/>
            </a:r>
            <a:br>
              <a:rPr lang="en" sz="1200" b="0" i="0" u="none" strike="noStrike" cap="none" dirty="0">
                <a:solidFill>
                  <a:srgbClr val="000000"/>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26258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20-</a:t>
            </a:r>
            <a:r>
              <a:rPr lang="en" sz="1200" b="1" dirty="0" smtClean="0">
                <a:solidFill>
                  <a:schemeClr val="dk1"/>
                </a:solidFill>
                <a:latin typeface="Calibri"/>
                <a:ea typeface="Calibri"/>
                <a:cs typeface="Calibri"/>
                <a:sym typeface="Calibri"/>
              </a:rPr>
              <a:t>25</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Small groups / turn and talk</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Teaching Notes: None.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students through the same character analysis routine from Work Time B of Lesson 2 to analyze William’s response to the crowd as a whole group and work in pairs to analyze Robert’s response to the same event.  (The character analysis routine follows on the rest of this slide.)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Think-Pair-Share: “</a:t>
            </a:r>
            <a:r>
              <a:rPr lang="en" sz="1200" i="1" dirty="0">
                <a:solidFill>
                  <a:schemeClr val="dk1"/>
                </a:solidFill>
                <a:latin typeface="Calibri"/>
                <a:ea typeface="Calibri"/>
                <a:cs typeface="Calibri"/>
                <a:sym typeface="Calibri"/>
              </a:rPr>
              <a:t>What are the significant events in Act I, Scene 3</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which event they will focus on.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smtClean="0">
                <a:solidFill>
                  <a:schemeClr val="dk1"/>
                </a:solidFill>
                <a:latin typeface="Calibri"/>
                <a:ea typeface="Calibri"/>
                <a:cs typeface="Calibri"/>
                <a:sym typeface="Calibri"/>
              </a:rPr>
              <a:t>Invite </a:t>
            </a:r>
            <a:r>
              <a:rPr lang="en" sz="1200" dirty="0">
                <a:solidFill>
                  <a:schemeClr val="dk1"/>
                </a:solidFill>
                <a:latin typeface="Calibri"/>
                <a:ea typeface="Calibri"/>
                <a:cs typeface="Calibri"/>
                <a:sym typeface="Calibri"/>
              </a:rPr>
              <a:t>students to follow along, reading silently in their heads as you reread aloud pages 19–23.</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Think-Pair-Share: “</a:t>
            </a:r>
            <a:r>
              <a:rPr lang="en" sz="1200" i="1" dirty="0">
                <a:solidFill>
                  <a:schemeClr val="dk1"/>
                </a:solidFill>
                <a:latin typeface="Calibri"/>
                <a:ea typeface="Calibri"/>
                <a:cs typeface="Calibri"/>
                <a:sym typeface="Calibri"/>
              </a:rPr>
              <a:t>How does Robert feel about the incident? How do you know?</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Capture responses on the displayed note-catcher. Refer to</a:t>
            </a:r>
            <a:r>
              <a:rPr lang="en" sz="1200" b="1" dirty="0">
                <a:solidFill>
                  <a:schemeClr val="dk1"/>
                </a:solidFill>
                <a:latin typeface="Calibri"/>
                <a:ea typeface="Calibri"/>
                <a:cs typeface="Calibri"/>
                <a:sym typeface="Calibri"/>
              </a:rPr>
              <a:t> Character Analysis Note-catcher: Act I, Scene 3 (example, for teacher reference) </a:t>
            </a:r>
            <a:r>
              <a:rPr lang="en" sz="1200" dirty="0">
                <a:solidFill>
                  <a:schemeClr val="dk1"/>
                </a:solidFill>
                <a:latin typeface="Calibri"/>
                <a:ea typeface="Calibri"/>
                <a:cs typeface="Calibri"/>
                <a:sym typeface="Calibri"/>
              </a:rPr>
              <a:t>as necessary.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work with their partner to do the same for William’s response.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as they complete their </a:t>
            </a:r>
            <a:r>
              <a:rPr lang="en" sz="1200" b="0" dirty="0">
                <a:solidFill>
                  <a:schemeClr val="dk1"/>
                </a:solidFill>
                <a:latin typeface="Calibri"/>
                <a:ea typeface="Calibri"/>
                <a:cs typeface="Calibri"/>
                <a:sym typeface="Calibri"/>
              </a:rPr>
              <a:t>note-catchers.</a:t>
            </a:r>
            <a:r>
              <a:rPr lang="en" sz="1200" dirty="0">
                <a:solidFill>
                  <a:schemeClr val="dk1"/>
                </a:solidFill>
                <a:latin typeface="Calibri"/>
                <a:ea typeface="Calibri"/>
                <a:cs typeface="Calibri"/>
                <a:sym typeface="Calibri"/>
              </a:rPr>
              <a:t> Remind them to refer </a:t>
            </a:r>
            <a:r>
              <a:rPr lang="en" sz="1200" b="0" dirty="0">
                <a:solidFill>
                  <a:schemeClr val="dk1"/>
                </a:solidFill>
                <a:latin typeface="Calibri"/>
                <a:ea typeface="Calibri"/>
                <a:cs typeface="Calibri"/>
                <a:sym typeface="Calibri"/>
              </a:rPr>
              <a:t>back to the text and to quote accurately. </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Refocus students. Invite pairs to form a group of four to discuss what they recorded on their note-catchers and to make any additions/revisions as they hear different ideas that they agree with.</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 total participation technique, invite responses from the group to help you complete the displayed note-catcher. Remind students what it looks like to quote accurately from the text. Refer to </a:t>
            </a:r>
            <a:r>
              <a:rPr lang="en" sz="1200" b="1" dirty="0">
                <a:solidFill>
                  <a:schemeClr val="dk1"/>
                </a:solidFill>
                <a:latin typeface="Calibri"/>
                <a:ea typeface="Calibri"/>
                <a:cs typeface="Calibri"/>
                <a:sym typeface="Calibri"/>
              </a:rPr>
              <a:t>Character Analysis Note-catcher: Act I, Scene 3 (example, for teacher reference)</a:t>
            </a:r>
            <a:r>
              <a:rPr lang="en" sz="1200" dirty="0">
                <a:solidFill>
                  <a:schemeClr val="dk1"/>
                </a:solidFill>
                <a:latin typeface="Calibri"/>
                <a:ea typeface="Calibri"/>
                <a:cs typeface="Calibri"/>
                <a:sym typeface="Calibri"/>
              </a:rPr>
              <a:t> as necessary.</a:t>
            </a:r>
            <a:endParaRPr sz="1200" dirty="0">
              <a:solidFill>
                <a:schemeClr val="dk1"/>
              </a:solidFill>
              <a:latin typeface="Calibri"/>
              <a:ea typeface="Calibri"/>
              <a:cs typeface="Calibri"/>
              <a:sym typeface="Calibri"/>
            </a:endParaRPr>
          </a:p>
          <a:p>
            <a:pPr marL="1371600" lvl="0" indent="0" algn="l" rtl="0">
              <a:lnSpc>
                <a:spcPct val="100000"/>
              </a:lnSpc>
              <a:spcBef>
                <a:spcPts val="0"/>
              </a:spcBef>
              <a:spcAft>
                <a:spcPts val="0"/>
              </a:spcAft>
              <a:buNone/>
            </a:pPr>
            <a:endParaRPr b="1" dirty="0">
              <a:solidFill>
                <a:schemeClr val="dk1"/>
              </a:solidFill>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of the analyzing characters’ responses from Act 1, Scene 3 as well as the ability to work with a partner cooperatively.</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using a total participation technique, minimize discomfort or perceived threats and distractions by alerting individual students that you are going to call on them next.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(Feelings/Reactions T-chart: Adding Examples</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Consider adding feeling </a:t>
            </a:r>
            <a:r>
              <a:rPr lang="en-US" sz="1200" dirty="0" smtClean="0">
                <a:solidFill>
                  <a:schemeClr val="dk1"/>
                </a:solidFill>
                <a:latin typeface="Calibri"/>
                <a:ea typeface="Calibri"/>
                <a:cs typeface="Calibri"/>
                <a:sym typeface="Calibri"/>
              </a:rPr>
              <a:t>v</a:t>
            </a:r>
            <a:r>
              <a:rPr lang="en" sz="1200" dirty="0" smtClean="0">
                <a:solidFill>
                  <a:schemeClr val="dk1"/>
                </a:solidFill>
                <a:latin typeface="Calibri"/>
                <a:ea typeface="Calibri"/>
                <a:cs typeface="Calibri"/>
                <a:sym typeface="Calibri"/>
              </a:rPr>
              <a:t>ocabulary </a:t>
            </a:r>
            <a:r>
              <a:rPr lang="en" sz="1200" dirty="0">
                <a:solidFill>
                  <a:schemeClr val="dk1"/>
                </a:solidFill>
                <a:latin typeface="Calibri"/>
                <a:ea typeface="Calibri"/>
                <a:cs typeface="Calibri"/>
                <a:sym typeface="Calibri"/>
              </a:rPr>
              <a:t>to the Feelings/Reactions T-chart before analyzing characters’ reactions </a:t>
            </a:r>
            <a:r>
              <a:rPr lang="en" sz="1200" b="0" dirty="0">
                <a:solidFill>
                  <a:schemeClr val="dk1"/>
                </a:solidFill>
                <a:latin typeface="Calibri"/>
                <a:ea typeface="Calibri"/>
                <a:cs typeface="Calibri"/>
                <a:sym typeface="Calibri"/>
              </a:rPr>
              <a:t>in </a:t>
            </a:r>
            <a:r>
              <a:rPr lang="en" sz="1200" b="0" i="1" dirty="0">
                <a:solidFill>
                  <a:schemeClr val="dk1"/>
                </a:solidFill>
                <a:latin typeface="Calibri"/>
                <a:ea typeface="Calibri"/>
                <a:cs typeface="Calibri"/>
                <a:sym typeface="Calibri"/>
              </a:rPr>
              <a:t>Divided Loyalties</a:t>
            </a:r>
            <a:r>
              <a:rPr lang="en" sz="1200" b="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Include words that represent character feelings in the scene just read. (Examples: </a:t>
            </a:r>
            <a:r>
              <a:rPr lang="en" sz="1200" i="0" dirty="0">
                <a:solidFill>
                  <a:schemeClr val="dk1"/>
                </a:solidFill>
                <a:latin typeface="Calibri"/>
                <a:ea typeface="Calibri"/>
                <a:cs typeface="Calibri"/>
                <a:sym typeface="Calibri"/>
              </a:rPr>
              <a:t>scared, grateful, determined, worried</a:t>
            </a:r>
            <a:r>
              <a:rPr lang="en" sz="1200" dirty="0">
                <a:solidFill>
                  <a:schemeClr val="dk1"/>
                </a:solidFill>
                <a:latin typeface="Calibri"/>
                <a:ea typeface="Calibri"/>
                <a:cs typeface="Calibri"/>
                <a:sym typeface="Calibri"/>
              </a:rPr>
              <a:t>) Invite students to practice using each word in a familiar context before using it in their character analysis. Provide sentence frames for support. (Example: </a:t>
            </a:r>
            <a:r>
              <a:rPr lang="en-US" sz="1200" dirty="0" smtClean="0">
                <a:solidFill>
                  <a:schemeClr val="dk1"/>
                </a:solidFill>
                <a:latin typeface="Calibri"/>
                <a:ea typeface="Calibri"/>
                <a:cs typeface="Calibri"/>
                <a:sym typeface="Calibri"/>
              </a:rPr>
              <a:t>“</a:t>
            </a:r>
            <a:r>
              <a:rPr lang="en" sz="1200" i="0" dirty="0" smtClean="0">
                <a:solidFill>
                  <a:schemeClr val="dk1"/>
                </a:solidFill>
                <a:latin typeface="Calibri"/>
                <a:ea typeface="Calibri"/>
                <a:cs typeface="Calibri"/>
                <a:sym typeface="Calibri"/>
              </a:rPr>
              <a:t>When </a:t>
            </a:r>
            <a:r>
              <a:rPr lang="en" sz="1200" i="0" dirty="0">
                <a:solidFill>
                  <a:schemeClr val="dk1"/>
                </a:solidFill>
                <a:latin typeface="Calibri"/>
                <a:ea typeface="Calibri"/>
                <a:cs typeface="Calibri"/>
                <a:sym typeface="Calibri"/>
              </a:rPr>
              <a:t>I feel determined, I keep on trying and say, </a:t>
            </a:r>
            <a:r>
              <a:rPr lang="en-US" sz="1200" i="0" dirty="0" smtClean="0">
                <a:solidFill>
                  <a:schemeClr val="dk1"/>
                </a:solidFill>
                <a:latin typeface="Calibri"/>
                <a:ea typeface="Calibri"/>
                <a:cs typeface="Calibri"/>
                <a:sym typeface="Calibri"/>
              </a:rPr>
              <a:t>‘</a:t>
            </a:r>
            <a:r>
              <a:rPr lang="en" sz="1200" i="0" dirty="0" smtClean="0">
                <a:solidFill>
                  <a:schemeClr val="dk1"/>
                </a:solidFill>
                <a:latin typeface="Calibri"/>
                <a:ea typeface="Calibri"/>
                <a:cs typeface="Calibri"/>
                <a:sym typeface="Calibri"/>
              </a:rPr>
              <a:t>I </a:t>
            </a:r>
            <a:r>
              <a:rPr lang="en" sz="1200" i="0" dirty="0">
                <a:solidFill>
                  <a:schemeClr val="dk1"/>
                </a:solidFill>
                <a:latin typeface="Calibri"/>
                <a:ea typeface="Calibri"/>
                <a:cs typeface="Calibri"/>
                <a:sym typeface="Calibri"/>
              </a:rPr>
              <a:t>will never give up</a:t>
            </a:r>
            <a:r>
              <a:rPr lang="en" sz="1200" i="0" dirty="0" smtClean="0">
                <a:solidFill>
                  <a:schemeClr val="dk1"/>
                </a:solidFill>
                <a:latin typeface="Calibri"/>
                <a:ea typeface="Calibri"/>
                <a:cs typeface="Calibri"/>
                <a:sym typeface="Calibri"/>
              </a:rPr>
              <a:t>!</a:t>
            </a:r>
            <a:r>
              <a:rPr lang="en-US" sz="1200" i="0" dirty="0" smtClean="0">
                <a:solidFill>
                  <a:schemeClr val="dk1"/>
                </a:solidFill>
                <a:latin typeface="Calibri"/>
                <a:ea typeface="Calibri"/>
                <a:cs typeface="Calibri"/>
                <a:sym typeface="Calibri"/>
              </a:rPr>
              <a:t>’</a:t>
            </a:r>
            <a:r>
              <a:rPr lang="en" sz="1200" i="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Encourage students to act out the reactions for each feeling as well and record their responses on the T-chart.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Georgia"/>
              <a:buChar char="●"/>
            </a:pPr>
            <a:r>
              <a:rPr lang="en" sz="1200" dirty="0">
                <a:latin typeface="Calibri"/>
                <a:ea typeface="Calibri"/>
                <a:cs typeface="Calibri"/>
                <a:sym typeface="Calibri"/>
              </a:rPr>
              <a:t>For ELLs or students who may require more support with language: Mini Language Dive. “A mob of angry rebels/trying to threaten </a:t>
            </a:r>
            <a:r>
              <a:rPr lang="en" sz="1200" b="0" dirty="0">
                <a:latin typeface="Calibri"/>
                <a:ea typeface="Calibri"/>
                <a:cs typeface="Calibri"/>
                <a:sym typeface="Calibri"/>
              </a:rPr>
              <a:t>me/has only made my beliefs stronger.”</a:t>
            </a:r>
            <a:endParaRPr sz="1200" b="0" dirty="0">
              <a:latin typeface="Calibri"/>
              <a:ea typeface="Calibri"/>
              <a:cs typeface="Calibri"/>
              <a:sym typeface="Calibri"/>
            </a:endParaRPr>
          </a:p>
          <a:p>
            <a:pPr marL="914400" lvl="1" indent="-304800" algn="l" rtl="0">
              <a:lnSpc>
                <a:spcPct val="100000"/>
              </a:lnSpc>
              <a:spcBef>
                <a:spcPts val="0"/>
              </a:spcBef>
              <a:spcAft>
                <a:spcPts val="0"/>
              </a:spcAft>
              <a:buSzPts val="1200"/>
              <a:buFont typeface="Georgia"/>
              <a:buChar char="○"/>
            </a:pPr>
            <a:r>
              <a:rPr lang="en" sz="1200" dirty="0">
                <a:latin typeface="Calibri"/>
                <a:ea typeface="Calibri"/>
                <a:cs typeface="Calibri"/>
                <a:sym typeface="Calibri"/>
              </a:rPr>
              <a:t>Deconstruct: Discuss the sentence and each chunk. Language goals for focus structure: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Georgia"/>
              <a:buChar char="○"/>
            </a:pPr>
            <a:r>
              <a:rPr lang="en" sz="1200" b="0" i="1" dirty="0">
                <a:latin typeface="Calibri"/>
                <a:ea typeface="Calibri"/>
                <a:cs typeface="Calibri"/>
                <a:sym typeface="Calibri"/>
              </a:rPr>
              <a:t>has only made:</a:t>
            </a:r>
            <a:r>
              <a:rPr lang="en" sz="1200" b="0" dirty="0">
                <a:latin typeface="Calibri"/>
                <a:ea typeface="Calibri"/>
                <a:cs typeface="Calibri"/>
                <a:sym typeface="Calibri"/>
              </a:rPr>
              <a:t> </a:t>
            </a:r>
            <a:r>
              <a:rPr lang="en" sz="1200" i="0" dirty="0">
                <a:latin typeface="Calibri"/>
                <a:ea typeface="Calibri"/>
                <a:cs typeface="Calibri"/>
                <a:sym typeface="Calibri"/>
              </a:rPr>
              <a:t>“What?”/Meaning</a:t>
            </a:r>
            <a:r>
              <a:rPr lang="en" sz="1200" b="1" dirty="0">
                <a:latin typeface="Calibri"/>
                <a:ea typeface="Calibri"/>
                <a:cs typeface="Calibri"/>
                <a:sym typeface="Calibri"/>
              </a:rPr>
              <a:t>: </a:t>
            </a:r>
            <a:r>
              <a:rPr lang="en-US" sz="1200" b="1" dirty="0" smtClean="0">
                <a:latin typeface="Calibri"/>
                <a:ea typeface="Calibri"/>
                <a:cs typeface="Calibri"/>
                <a:sym typeface="Calibri"/>
              </a:rPr>
              <a:t>(</a:t>
            </a:r>
            <a:r>
              <a:rPr lang="en" sz="1200" b="1" i="1" dirty="0" smtClean="0">
                <a:latin typeface="Calibri"/>
                <a:ea typeface="Calibri"/>
                <a:cs typeface="Calibri"/>
                <a:sym typeface="Calibri"/>
              </a:rPr>
              <a:t>Only</a:t>
            </a:r>
            <a:r>
              <a:rPr lang="en" sz="1200" b="1" dirty="0" smtClean="0">
                <a:latin typeface="Calibri"/>
                <a:ea typeface="Calibri"/>
                <a:cs typeface="Calibri"/>
                <a:sym typeface="Calibri"/>
              </a:rPr>
              <a:t> </a:t>
            </a:r>
            <a:r>
              <a:rPr lang="en" sz="1200" b="1" dirty="0">
                <a:latin typeface="Calibri"/>
                <a:ea typeface="Calibri"/>
                <a:cs typeface="Calibri"/>
                <a:sym typeface="Calibri"/>
              </a:rPr>
              <a:t>in this chunk means simply, merely, or just; it is added for emphasis.</a:t>
            </a:r>
            <a:r>
              <a:rPr lang="en" sz="1200" b="1" i="1" dirty="0">
                <a:latin typeface="Calibri"/>
                <a:ea typeface="Calibri"/>
                <a:cs typeface="Calibri"/>
                <a:sym typeface="Calibri"/>
              </a:rPr>
              <a:t> Has only made</a:t>
            </a:r>
            <a:r>
              <a:rPr lang="en" sz="1200" b="1" dirty="0">
                <a:latin typeface="Calibri"/>
                <a:ea typeface="Calibri"/>
                <a:cs typeface="Calibri"/>
                <a:sym typeface="Calibri"/>
              </a:rPr>
              <a:t> signals that whatever happened in the previous chunk has made what follows in the subsequent chunk clearer/more confirmed</a:t>
            </a:r>
            <a:r>
              <a:rPr lang="en" sz="1200" b="1" dirty="0" smtClean="0">
                <a:latin typeface="Calibri"/>
                <a:ea typeface="Calibri"/>
                <a:cs typeface="Calibri"/>
                <a:sym typeface="Calibri"/>
              </a:rPr>
              <a:t>.</a:t>
            </a:r>
            <a:r>
              <a:rPr lang="en-US" sz="1200" b="1" dirty="0" smtClean="0">
                <a:latin typeface="Calibri"/>
                <a:ea typeface="Calibri"/>
                <a:cs typeface="Calibri"/>
                <a:sym typeface="Calibri"/>
              </a:rPr>
              <a:t>)</a:t>
            </a:r>
            <a:r>
              <a:rPr lang="en" sz="1200" b="1" dirty="0" smtClean="0">
                <a:latin typeface="Calibri"/>
                <a:ea typeface="Calibri"/>
                <a:cs typeface="Calibri"/>
                <a:sym typeface="Calibri"/>
              </a:rPr>
              <a:t> </a:t>
            </a:r>
            <a:r>
              <a:rPr lang="en" sz="1200" b="0" dirty="0">
                <a:latin typeface="Calibri"/>
                <a:ea typeface="Calibri"/>
                <a:cs typeface="Calibri"/>
                <a:sym typeface="Calibri"/>
              </a:rPr>
              <a:t>(verb phrase)</a:t>
            </a:r>
            <a:endParaRPr sz="1200" b="0" dirty="0">
              <a:latin typeface="Calibri"/>
              <a:ea typeface="Calibri"/>
              <a:cs typeface="Calibri"/>
              <a:sym typeface="Calibri"/>
            </a:endParaRPr>
          </a:p>
          <a:p>
            <a:pPr marL="914400" lvl="1" indent="-304800" algn="l" rtl="0">
              <a:lnSpc>
                <a:spcPct val="100000"/>
              </a:lnSpc>
              <a:spcBef>
                <a:spcPts val="0"/>
              </a:spcBef>
              <a:spcAft>
                <a:spcPts val="0"/>
              </a:spcAft>
              <a:buSzPts val="1200"/>
              <a:buFont typeface="Georgia"/>
              <a:buChar char="○"/>
            </a:pPr>
            <a:r>
              <a:rPr lang="en" sz="1200" b="0" i="1" dirty="0">
                <a:latin typeface="Calibri"/>
                <a:ea typeface="Calibri"/>
                <a:cs typeface="Calibri"/>
                <a:sym typeface="Calibri"/>
              </a:rPr>
              <a:t>my beliefs:</a:t>
            </a:r>
            <a:r>
              <a:rPr lang="en" sz="1200" b="0" dirty="0">
                <a:latin typeface="Calibri"/>
                <a:ea typeface="Calibri"/>
                <a:cs typeface="Calibri"/>
                <a:sym typeface="Calibri"/>
              </a:rPr>
              <a:t> </a:t>
            </a:r>
            <a:r>
              <a:rPr lang="en" sz="1200" i="0" dirty="0">
                <a:latin typeface="Calibri"/>
                <a:ea typeface="Calibri"/>
                <a:cs typeface="Calibri"/>
                <a:sym typeface="Calibri"/>
              </a:rPr>
              <a:t>“What?”/Meaning</a:t>
            </a:r>
            <a:r>
              <a:rPr lang="en" sz="1200" dirty="0">
                <a:latin typeface="Calibri"/>
                <a:ea typeface="Calibri"/>
                <a:cs typeface="Calibri"/>
                <a:sym typeface="Calibri"/>
              </a:rPr>
              <a:t>:</a:t>
            </a:r>
            <a:r>
              <a:rPr lang="en" sz="1200" i="1" dirty="0">
                <a:latin typeface="Calibri"/>
                <a:ea typeface="Calibri"/>
                <a:cs typeface="Calibri"/>
                <a:sym typeface="Calibri"/>
              </a:rPr>
              <a:t> </a:t>
            </a:r>
            <a:r>
              <a:rPr lang="en-US" sz="1200" i="1" dirty="0" smtClean="0">
                <a:latin typeface="Calibri"/>
                <a:ea typeface="Calibri"/>
                <a:cs typeface="Calibri"/>
                <a:sym typeface="Calibri"/>
              </a:rPr>
              <a:t>(</a:t>
            </a:r>
            <a:r>
              <a:rPr lang="en" sz="1200" b="1" i="1" dirty="0" smtClean="0">
                <a:latin typeface="Calibri"/>
                <a:ea typeface="Calibri"/>
                <a:cs typeface="Calibri"/>
                <a:sym typeface="Calibri"/>
              </a:rPr>
              <a:t>My </a:t>
            </a:r>
            <a:r>
              <a:rPr lang="en" sz="1200" b="1" i="1" dirty="0">
                <a:latin typeface="Calibri"/>
                <a:ea typeface="Calibri"/>
                <a:cs typeface="Calibri"/>
                <a:sym typeface="Calibri"/>
              </a:rPr>
              <a:t>beliefs</a:t>
            </a:r>
            <a:r>
              <a:rPr lang="en" sz="1200" b="1" dirty="0">
                <a:latin typeface="Calibri"/>
                <a:ea typeface="Calibri"/>
                <a:cs typeface="Calibri"/>
                <a:sym typeface="Calibri"/>
              </a:rPr>
              <a:t> refers to Robert’s beliefs; that they should remain loyal to Britain. </a:t>
            </a:r>
            <a:r>
              <a:rPr lang="en" sz="1200" b="1" i="1" dirty="0">
                <a:latin typeface="Calibri"/>
                <a:ea typeface="Calibri"/>
                <a:cs typeface="Calibri"/>
                <a:sym typeface="Calibri"/>
              </a:rPr>
              <a:t>My</a:t>
            </a:r>
            <a:r>
              <a:rPr lang="en" sz="1200" b="1" dirty="0">
                <a:latin typeface="Calibri"/>
                <a:ea typeface="Calibri"/>
                <a:cs typeface="Calibri"/>
                <a:sym typeface="Calibri"/>
              </a:rPr>
              <a:t> refers to Robert, as he is the speaker of this dialogue</a:t>
            </a:r>
            <a:r>
              <a:rPr lang="en" sz="1200" b="1" dirty="0" smtClean="0">
                <a:latin typeface="Calibri"/>
                <a:ea typeface="Calibri"/>
                <a:cs typeface="Calibri"/>
                <a:sym typeface="Calibri"/>
              </a:rPr>
              <a:t>.</a:t>
            </a:r>
            <a:r>
              <a:rPr lang="en-US" sz="1200" b="1" dirty="0" smtClean="0">
                <a:latin typeface="Calibri"/>
                <a:ea typeface="Calibri"/>
                <a:cs typeface="Calibri"/>
                <a:sym typeface="Calibri"/>
              </a:rPr>
              <a:t>)</a:t>
            </a:r>
            <a:r>
              <a:rPr lang="en" sz="1200" b="1" dirty="0" smtClean="0">
                <a:latin typeface="Calibri"/>
                <a:ea typeface="Calibri"/>
                <a:cs typeface="Calibri"/>
                <a:sym typeface="Calibri"/>
              </a:rPr>
              <a:t> </a:t>
            </a:r>
            <a:r>
              <a:rPr lang="en" sz="1200" b="0" dirty="0">
                <a:latin typeface="Calibri"/>
                <a:ea typeface="Calibri"/>
                <a:cs typeface="Calibri"/>
                <a:sym typeface="Calibri"/>
              </a:rPr>
              <a:t>(noun phrase)</a:t>
            </a:r>
            <a:endParaRPr sz="1200" b="0" dirty="0">
              <a:latin typeface="Calibri"/>
              <a:ea typeface="Calibri"/>
              <a:cs typeface="Calibri"/>
              <a:sym typeface="Calibri"/>
            </a:endParaRPr>
          </a:p>
          <a:p>
            <a:pPr marL="914400" lvl="1" indent="-304800" algn="l" rtl="0">
              <a:lnSpc>
                <a:spcPct val="100000"/>
              </a:lnSpc>
              <a:spcBef>
                <a:spcPts val="0"/>
              </a:spcBef>
              <a:spcAft>
                <a:spcPts val="0"/>
              </a:spcAft>
              <a:buSzPts val="1200"/>
              <a:buFont typeface="Georgia"/>
              <a:buChar char="○"/>
            </a:pPr>
            <a:r>
              <a:rPr lang="en" sz="1200" b="0" i="1" dirty="0">
                <a:latin typeface="Calibri"/>
                <a:ea typeface="Calibri"/>
                <a:cs typeface="Calibri"/>
                <a:sym typeface="Calibri"/>
              </a:rPr>
              <a:t>stronger:</a:t>
            </a:r>
            <a:r>
              <a:rPr lang="en" sz="1200" dirty="0">
                <a:latin typeface="Calibri"/>
                <a:ea typeface="Calibri"/>
                <a:cs typeface="Calibri"/>
                <a:sym typeface="Calibri"/>
              </a:rPr>
              <a:t> </a:t>
            </a:r>
            <a:r>
              <a:rPr lang="en" sz="1200" i="0" dirty="0">
                <a:latin typeface="Calibri"/>
                <a:ea typeface="Calibri"/>
                <a:cs typeface="Calibri"/>
                <a:sym typeface="Calibri"/>
              </a:rPr>
              <a:t>“Made them what?”/</a:t>
            </a:r>
            <a:r>
              <a:rPr lang="en" sz="1200" dirty="0">
                <a:latin typeface="Calibri"/>
                <a:ea typeface="Calibri"/>
                <a:cs typeface="Calibri"/>
                <a:sym typeface="Calibri"/>
              </a:rPr>
              <a:t>Meaning: </a:t>
            </a:r>
            <a:r>
              <a:rPr lang="en-US" sz="1200" dirty="0" smtClean="0">
                <a:latin typeface="Calibri"/>
                <a:ea typeface="Calibri"/>
                <a:cs typeface="Calibri"/>
                <a:sym typeface="Calibri"/>
              </a:rPr>
              <a:t>(</a:t>
            </a:r>
            <a:r>
              <a:rPr lang="en" sz="1200" b="1" i="1" dirty="0" smtClean="0">
                <a:latin typeface="Calibri"/>
                <a:ea typeface="Calibri"/>
                <a:cs typeface="Calibri"/>
                <a:sym typeface="Calibri"/>
              </a:rPr>
              <a:t>Stronger</a:t>
            </a:r>
            <a:r>
              <a:rPr lang="en" sz="1200" b="1" dirty="0" smtClean="0">
                <a:latin typeface="Calibri"/>
                <a:ea typeface="Calibri"/>
                <a:cs typeface="Calibri"/>
                <a:sym typeface="Calibri"/>
              </a:rPr>
              <a:t> </a:t>
            </a:r>
            <a:r>
              <a:rPr lang="en" sz="1200" b="1" dirty="0">
                <a:latin typeface="Calibri"/>
                <a:ea typeface="Calibri"/>
                <a:cs typeface="Calibri"/>
                <a:sym typeface="Calibri"/>
              </a:rPr>
              <a:t>means more powerful, more intense. Robert’s beliefs are stronger after what happened</a:t>
            </a:r>
            <a:r>
              <a:rPr lang="en" sz="1200" b="1" dirty="0" smtClean="0">
                <a:latin typeface="Calibri"/>
                <a:ea typeface="Calibri"/>
                <a:cs typeface="Calibri"/>
                <a:sym typeface="Calibri"/>
              </a:rPr>
              <a:t>.</a:t>
            </a:r>
            <a:r>
              <a:rPr lang="en-US" sz="1200" b="1" dirty="0" smtClean="0">
                <a:latin typeface="Calibri"/>
                <a:ea typeface="Calibri"/>
                <a:cs typeface="Calibri"/>
                <a:sym typeface="Calibri"/>
              </a:rPr>
              <a:t>)</a:t>
            </a:r>
            <a:r>
              <a:rPr lang="en" sz="1200" b="1" dirty="0" smtClean="0">
                <a:latin typeface="Calibri"/>
                <a:ea typeface="Calibri"/>
                <a:cs typeface="Calibri"/>
                <a:sym typeface="Calibri"/>
              </a:rPr>
              <a:t> </a:t>
            </a:r>
            <a:r>
              <a:rPr lang="en" sz="1200" b="0" dirty="0">
                <a:latin typeface="Calibri"/>
                <a:ea typeface="Calibri"/>
                <a:cs typeface="Calibri"/>
                <a:sym typeface="Calibri"/>
              </a:rPr>
              <a:t>(adjective)</a:t>
            </a:r>
            <a:endParaRPr sz="1200" b="0" dirty="0">
              <a:latin typeface="Calibri"/>
              <a:ea typeface="Calibri"/>
              <a:cs typeface="Calibri"/>
              <a:sym typeface="Calibri"/>
            </a:endParaRPr>
          </a:p>
          <a:p>
            <a:pPr marL="914400" lvl="1" indent="-304800" algn="l" rtl="0">
              <a:lnSpc>
                <a:spcPct val="100000"/>
              </a:lnSpc>
              <a:spcBef>
                <a:spcPts val="0"/>
              </a:spcBef>
              <a:spcAft>
                <a:spcPts val="0"/>
              </a:spcAft>
              <a:buSzPts val="1200"/>
              <a:buFont typeface="Georgia"/>
              <a:buChar char="○"/>
            </a:pPr>
            <a:r>
              <a:rPr lang="en" sz="1200" dirty="0">
                <a:latin typeface="Calibri"/>
                <a:ea typeface="Calibri"/>
                <a:cs typeface="Calibri"/>
                <a:sym typeface="Calibri"/>
              </a:rPr>
              <a:t>Practice: </a:t>
            </a:r>
            <a:r>
              <a:rPr lang="en" sz="1200" i="1" dirty="0">
                <a:latin typeface="Calibri"/>
                <a:ea typeface="Calibri"/>
                <a:cs typeface="Calibri"/>
                <a:sym typeface="Calibri"/>
              </a:rPr>
              <a:t>______</a:t>
            </a:r>
            <a:r>
              <a:rPr lang="en" sz="1200" i="0" dirty="0">
                <a:latin typeface="Calibri"/>
                <a:ea typeface="Calibri"/>
                <a:cs typeface="Calibri"/>
                <a:sym typeface="Calibri"/>
              </a:rPr>
              <a:t>has only made my beliefs _______.</a:t>
            </a:r>
            <a:endParaRPr sz="1200" i="0" dirty="0">
              <a:latin typeface="Calibri"/>
              <a:ea typeface="Calibri"/>
              <a:cs typeface="Calibri"/>
              <a:sym typeface="Calibri"/>
            </a:endParaRPr>
          </a:p>
          <a:p>
            <a:pPr marL="914400" lvl="1" indent="-304800" algn="l" rtl="0">
              <a:lnSpc>
                <a:spcPct val="100000"/>
              </a:lnSpc>
              <a:spcBef>
                <a:spcPts val="0"/>
              </a:spcBef>
              <a:spcAft>
                <a:spcPts val="0"/>
              </a:spcAft>
              <a:buSzPts val="1200"/>
              <a:buFont typeface="Georgia"/>
              <a:buChar char="○"/>
            </a:pPr>
            <a:r>
              <a:rPr lang="en" sz="1200" dirty="0">
                <a:latin typeface="Calibri"/>
                <a:ea typeface="Calibri"/>
                <a:cs typeface="Calibri"/>
                <a:sym typeface="Calibri"/>
              </a:rPr>
              <a:t>Reconstruct: Reread the sentence. Ask:</a:t>
            </a:r>
            <a:endParaRPr sz="1200" dirty="0">
              <a:latin typeface="Calibri"/>
              <a:ea typeface="Calibri"/>
              <a:cs typeface="Calibri"/>
              <a:sym typeface="Calibri"/>
            </a:endParaRPr>
          </a:p>
          <a:p>
            <a:pPr marL="1371600" lvl="2" indent="-304800" algn="l" rtl="0">
              <a:lnSpc>
                <a:spcPct val="100000"/>
              </a:lnSpc>
              <a:spcBef>
                <a:spcPts val="0"/>
              </a:spcBef>
              <a:spcAft>
                <a:spcPts val="0"/>
              </a:spcAft>
              <a:buSzPts val="1200"/>
              <a:buFont typeface="Georgia"/>
              <a:buChar char="■"/>
            </a:pPr>
            <a:r>
              <a:rPr lang="en" sz="1200" i="1" dirty="0">
                <a:latin typeface="Calibri"/>
                <a:ea typeface="Calibri"/>
                <a:cs typeface="Calibri"/>
                <a:sym typeface="Calibri"/>
              </a:rPr>
              <a:t>“Now what do you think the sentence means?”</a:t>
            </a:r>
            <a:endParaRPr sz="1200" i="1" dirty="0">
              <a:latin typeface="Calibri"/>
              <a:ea typeface="Calibri"/>
              <a:cs typeface="Calibri"/>
              <a:sym typeface="Calibri"/>
            </a:endParaRPr>
          </a:p>
          <a:p>
            <a:pPr marL="1371600" lvl="2" indent="-304800" algn="l" rtl="0">
              <a:lnSpc>
                <a:spcPct val="100000"/>
              </a:lnSpc>
              <a:spcBef>
                <a:spcPts val="0"/>
              </a:spcBef>
              <a:spcAft>
                <a:spcPts val="0"/>
              </a:spcAft>
              <a:buSzPts val="1200"/>
              <a:buFont typeface="Georgia"/>
              <a:buChar char="■"/>
            </a:pPr>
            <a:r>
              <a:rPr lang="en" sz="1200" i="1" dirty="0">
                <a:latin typeface="Calibri"/>
                <a:ea typeface="Calibri"/>
                <a:cs typeface="Calibri"/>
                <a:sym typeface="Calibri"/>
              </a:rPr>
              <a:t>“How does your understanding of this sentence add to your understanding of Robert’s thoughts and feelings?” </a:t>
            </a:r>
            <a:r>
              <a:rPr lang="en" sz="1200" i="0" dirty="0">
                <a:latin typeface="Calibri"/>
                <a:ea typeface="Calibri"/>
                <a:cs typeface="Calibri"/>
                <a:sym typeface="Calibri"/>
              </a:rPr>
              <a:t>Practice: ______has only made _______.</a:t>
            </a:r>
            <a:endParaRPr sz="1200" i="0" dirty="0">
              <a:latin typeface="Calibri"/>
              <a:ea typeface="Calibri"/>
              <a:cs typeface="Calibri"/>
              <a:sym typeface="Calibri"/>
            </a:endParaRPr>
          </a:p>
          <a:p>
            <a:pPr marL="1371600" lvl="2" indent="-304800" algn="l" rtl="0">
              <a:lnSpc>
                <a:spcPct val="100000"/>
              </a:lnSpc>
              <a:spcBef>
                <a:spcPts val="0"/>
              </a:spcBef>
              <a:spcAft>
                <a:spcPts val="0"/>
              </a:spcAft>
              <a:buSzPts val="1200"/>
              <a:buFont typeface="Georgia"/>
              <a:buChar char="■"/>
            </a:pPr>
            <a:r>
              <a:rPr lang="en" sz="1200" i="1" dirty="0">
                <a:latin typeface="Calibri"/>
                <a:ea typeface="Calibri"/>
                <a:cs typeface="Calibri"/>
                <a:sym typeface="Calibri"/>
              </a:rPr>
              <a:t>“What is another way to say this sentence?”</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(Character Chart: Recording Responses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As students share what they recorded on their </a:t>
            </a:r>
            <a:r>
              <a:rPr lang="en" sz="1200" b="0" dirty="0">
                <a:latin typeface="Calibri"/>
                <a:ea typeface="Calibri"/>
                <a:cs typeface="Calibri"/>
                <a:sym typeface="Calibri"/>
              </a:rPr>
              <a:t>note-catchers,</a:t>
            </a:r>
            <a:r>
              <a:rPr lang="en" sz="1200" dirty="0">
                <a:latin typeface="Calibri"/>
                <a:ea typeface="Calibri"/>
                <a:cs typeface="Calibri"/>
                <a:sym typeface="Calibri"/>
              </a:rPr>
              <a:t> choose one example each of Robert’s and William’s thoughts/feelings and reactions to record on the </a:t>
            </a:r>
            <a:r>
              <a:rPr lang="en" sz="1200" b="0" dirty="0">
                <a:latin typeface="Calibri"/>
                <a:ea typeface="Calibri"/>
                <a:cs typeface="Calibri"/>
                <a:sym typeface="Calibri"/>
              </a:rPr>
              <a:t>Character Chart. </a:t>
            </a:r>
            <a:r>
              <a:rPr lang="en" sz="1200" dirty="0">
                <a:latin typeface="Calibri"/>
                <a:ea typeface="Calibri"/>
                <a:cs typeface="Calibri"/>
                <a:sym typeface="Calibri"/>
              </a:rPr>
              <a:t>Review the examples recorded from Lesson 2 as well, reinforcing comprehension of the various ways characters’ reactions have signaled their feelings in the play so far.</a:t>
            </a:r>
            <a:endParaRPr sz="1200" dirty="0">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240" name="Google Shape;240;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0987143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8-</a:t>
            </a:r>
            <a:r>
              <a:rPr lang="en" sz="1200" b="1" dirty="0" smtClean="0">
                <a:solidFill>
                  <a:schemeClr val="dk1"/>
                </a:solidFill>
                <a:latin typeface="Calibri"/>
                <a:ea typeface="Calibri"/>
                <a:cs typeface="Calibri"/>
                <a:sym typeface="Calibri"/>
              </a:rPr>
              <a:t>10</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a:t>
            </a:r>
            <a:r>
              <a:rPr lang="en" sz="1200" b="1" dirty="0">
                <a:solidFill>
                  <a:schemeClr val="dk1"/>
                </a:solidFill>
                <a:latin typeface="Calibri"/>
                <a:ea typeface="Calibri"/>
                <a:cs typeface="Calibri"/>
                <a:sym typeface="Calibri"/>
              </a:rPr>
              <a:t>Pairs/Whole Group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Teaching Notes: </a:t>
            </a:r>
            <a:r>
              <a:rPr lang="en" sz="1200" dirty="0">
                <a:solidFill>
                  <a:schemeClr val="dk1"/>
                </a:solidFill>
                <a:latin typeface="Calibri"/>
                <a:ea typeface="Calibri"/>
                <a:cs typeface="Calibri"/>
                <a:sym typeface="Calibri"/>
              </a:rPr>
              <a:t>None.</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the </a:t>
            </a:r>
            <a:r>
              <a:rPr lang="en" sz="1200" b="1" dirty="0">
                <a:solidFill>
                  <a:schemeClr val="dk1"/>
                </a:solidFill>
                <a:latin typeface="Calibri"/>
                <a:ea typeface="Calibri"/>
                <a:cs typeface="Calibri"/>
                <a:sym typeface="Calibri"/>
              </a:rPr>
              <a:t>Character Analysis Paragraph: Act I, Scene 2—Robert</a:t>
            </a:r>
            <a:r>
              <a:rPr lang="en" sz="1200" dirty="0">
                <a:solidFill>
                  <a:schemeClr val="dk1"/>
                </a:solidFill>
                <a:latin typeface="Calibri"/>
                <a:ea typeface="Calibri"/>
                <a:cs typeface="Calibri"/>
                <a:sym typeface="Calibri"/>
              </a:rPr>
              <a:t>, written in the previous lesson. Reread each part of the paragraph and remind students of the purpose of each part.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0" dirty="0">
                <a:solidFill>
                  <a:schemeClr val="dk1"/>
                </a:solidFill>
                <a:latin typeface="Calibri"/>
                <a:ea typeface="Calibri"/>
                <a:cs typeface="Calibri"/>
                <a:sym typeface="Calibri"/>
              </a:rPr>
              <a:t>paper.</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work in pairs to use their </a:t>
            </a:r>
            <a:r>
              <a:rPr lang="en" sz="1200" b="1" dirty="0">
                <a:solidFill>
                  <a:schemeClr val="dk1"/>
                </a:solidFill>
                <a:latin typeface="Calibri"/>
                <a:ea typeface="Calibri"/>
                <a:cs typeface="Calibri"/>
                <a:sym typeface="Calibri"/>
              </a:rPr>
              <a:t>Character Analysis Note-catcher: Act I, Scene 3</a:t>
            </a:r>
            <a:r>
              <a:rPr lang="en" sz="1200" dirty="0">
                <a:solidFill>
                  <a:schemeClr val="dk1"/>
                </a:solidFill>
                <a:latin typeface="Calibri"/>
                <a:ea typeface="Calibri"/>
                <a:cs typeface="Calibri"/>
                <a:sym typeface="Calibri"/>
              </a:rPr>
              <a:t> to write a paragraph about William in this scene.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although they are working together, they will each write their own paragraph and should leave a line between each line of writing for edits. As needed, remind students of their</a:t>
            </a:r>
            <a:r>
              <a:rPr lang="en" sz="1200" b="1" dirty="0">
                <a:solidFill>
                  <a:schemeClr val="dk1"/>
                </a:solidFill>
                <a:latin typeface="Calibri"/>
                <a:ea typeface="Calibri"/>
                <a:cs typeface="Calibri"/>
                <a:sym typeface="Calibri"/>
              </a:rPr>
              <a:t> Writing Complete Sentences handout</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Marking Direct Quotes handout.</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as they write.</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Refer to </a:t>
            </a:r>
            <a:r>
              <a:rPr lang="en" sz="1200" b="1" dirty="0">
                <a:solidFill>
                  <a:schemeClr val="dk1"/>
                </a:solidFill>
                <a:latin typeface="Calibri"/>
                <a:ea typeface="Calibri"/>
                <a:cs typeface="Calibri"/>
                <a:sym typeface="Calibri"/>
              </a:rPr>
              <a:t>Character Analysis Paragraph: Act I, Scene 3—William (example, for teacher reference)</a:t>
            </a:r>
            <a:r>
              <a:rPr lang="en" sz="1200" dirty="0">
                <a:solidFill>
                  <a:schemeClr val="dk1"/>
                </a:solidFill>
                <a:latin typeface="Calibri"/>
                <a:ea typeface="Calibri"/>
                <a:cs typeface="Calibri"/>
                <a:sym typeface="Calibri"/>
              </a:rPr>
              <a:t> as necessary.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Consider asking the following questions to guide students’ thinking: </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“How should we open the paragraph? What does the reader need to know first? Why?</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“Before we can write about the character’s reaction to the situation, what else does the reader </a:t>
            </a:r>
            <a:r>
              <a:rPr lang="en-US" sz="1200" i="1" dirty="0" smtClean="0">
                <a:solidFill>
                  <a:schemeClr val="dk1"/>
                </a:solidFill>
                <a:latin typeface="Calibri"/>
                <a:ea typeface="Calibri"/>
                <a:cs typeface="Calibri"/>
                <a:sym typeface="Calibri"/>
              </a:rPr>
              <a:t>need </a:t>
            </a:r>
            <a:r>
              <a:rPr lang="en" sz="1200" i="1" dirty="0" smtClean="0">
                <a:solidFill>
                  <a:schemeClr val="dk1"/>
                </a:solidFill>
                <a:latin typeface="Calibri"/>
                <a:ea typeface="Calibri"/>
                <a:cs typeface="Calibri"/>
                <a:sym typeface="Calibri"/>
              </a:rPr>
              <a:t>to </a:t>
            </a:r>
            <a:r>
              <a:rPr lang="en" sz="1200" i="1" dirty="0">
                <a:solidFill>
                  <a:schemeClr val="dk1"/>
                </a:solidFill>
                <a:latin typeface="Calibri"/>
                <a:ea typeface="Calibri"/>
                <a:cs typeface="Calibri"/>
                <a:sym typeface="Calibri"/>
              </a:rPr>
              <a:t>know?”</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“How does William feel about the event? How do you know?</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How does this compare to how the other characters feel?</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Why do you think William feels differently than Robert?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a checking for understanding technique (e.g., Red Light, Green Light or Thumb-O-Meter) for students to self-assess against the second learning target and against how well they collaborated.</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writing of Act I, Scene 3 should reflect the important information from the scene as well as a comparison of the two character’s reactions to the events.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offering lined paper on which every other line has an X or is highlighted to remind students to skip lines.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(Displaying Questions</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Consider displaying the questions to guide students’ thinking as they help write the character reaction paragraph for Robert. Leave them posted throughout the unit as students write their character reaction paragraphs.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(One Sentence at a Time</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As in Lesson 2, encourage students to focus on one sentence at a time as they write their character reaction paragraph. Additionally, encourage them to orally process each sentence with their partner before writing it down.</a:t>
            </a:r>
            <a:endParaRPr sz="1200" dirty="0">
              <a:solidFill>
                <a:schemeClr val="dk1"/>
              </a:solidFill>
              <a:latin typeface="Calibri"/>
              <a:ea typeface="Calibri"/>
              <a:cs typeface="Calibri"/>
              <a:sym typeface="Calibri"/>
            </a:endParaRPr>
          </a:p>
        </p:txBody>
      </p:sp>
      <p:sp>
        <p:nvSpPr>
          <p:cNvPr id="247" name="Google Shape;247;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053443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g44edc97ad0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3" name="Google Shape;253;g44edc97ad0_0_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Prompts for the Accountable Research Reading are on the following </a:t>
            </a:r>
            <a:r>
              <a:rPr lang="en" sz="1200" b="0" i="0" u="none" strike="noStrike" cap="none" dirty="0" smtClean="0">
                <a:solidFill>
                  <a:srgbClr val="000000"/>
                </a:solidFill>
                <a:latin typeface="Calibri"/>
                <a:ea typeface="Calibri"/>
                <a:cs typeface="Calibri"/>
                <a:sym typeface="Calibri"/>
              </a:rPr>
              <a:t>slide.</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422728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44edc97ad0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0" name="Google Shape;260;g44edc97ad0_0_9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 students to take out their Independent Reading Journals.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a:t>
            </a:r>
            <a:r>
              <a:rPr lang="en" sz="1200" b="0" i="0" u="none" strike="noStrike" cap="none" dirty="0" smtClean="0">
                <a:solidFill>
                  <a:srgbClr val="000000"/>
                </a:solidFill>
                <a:latin typeface="Calibri"/>
                <a:ea typeface="Calibri"/>
                <a:cs typeface="Calibri"/>
                <a:sym typeface="Calibri"/>
              </a:rPr>
              <a:t>student</a:t>
            </a:r>
            <a:r>
              <a:rPr lang="en-US" sz="1200" b="0" i="0" u="none" strike="noStrike" cap="none" dirty="0" smtClean="0">
                <a:solidFill>
                  <a:srgbClr val="000000"/>
                </a:solidFill>
                <a:latin typeface="Calibri"/>
                <a:ea typeface="Calibri"/>
                <a:cs typeface="Calibri"/>
                <a:sym typeface="Calibri"/>
              </a:rPr>
              <a:t>s</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to select a prompt and write it in the front of their Independent Reading Journal.</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1174908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44edc97ad0_0_10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7" name="Google Shape;267;g44edc97ad0_0_10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slide can be customized with the group assignments for ALL block for today’s </a:t>
            </a:r>
            <a:r>
              <a:rPr lang="en" sz="1200" b="0" i="0" u="none" strike="noStrike" cap="none" dirty="0" smtClean="0">
                <a:solidFill>
                  <a:schemeClr val="dk1"/>
                </a:solidFill>
                <a:latin typeface="Calibri"/>
                <a:ea typeface="Calibri"/>
                <a:cs typeface="Calibri"/>
                <a:sym typeface="Calibri"/>
              </a:rPr>
              <a:t>lesson</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Refer to the </a:t>
            </a:r>
            <a:r>
              <a:rPr lang="en" sz="1200" b="1" i="0" u="none" strike="noStrike" cap="none" dirty="0">
                <a:solidFill>
                  <a:schemeClr val="dk1"/>
                </a:solidFill>
                <a:latin typeface="Calibri"/>
                <a:ea typeface="Calibri"/>
                <a:cs typeface="Calibri"/>
                <a:sym typeface="Calibri"/>
              </a:rPr>
              <a:t>ALL Block Teacher Guide </a:t>
            </a:r>
            <a:r>
              <a:rPr lang="en" sz="1200" b="0" i="0" u="none" strike="noStrike" cap="none" dirty="0">
                <a:solidFill>
                  <a:schemeClr val="dk1"/>
                </a:solidFill>
                <a:latin typeface="Calibri"/>
                <a:ea typeface="Calibri"/>
                <a:cs typeface="Calibri"/>
                <a:sym typeface="Calibri"/>
              </a:rPr>
              <a:t>and</a:t>
            </a:r>
            <a:r>
              <a:rPr lang="en" sz="1200" b="1" i="0" u="none" strike="noStrike" cap="none" dirty="0">
                <a:solidFill>
                  <a:schemeClr val="dk1"/>
                </a:solidFill>
                <a:latin typeface="Calibri"/>
                <a:ea typeface="Calibri"/>
                <a:cs typeface="Calibri"/>
                <a:sym typeface="Calibri"/>
              </a:rPr>
              <a:t> Supporting Materials document </a:t>
            </a:r>
            <a:r>
              <a:rPr lang="en" sz="1200" b="0" i="0" u="none" strike="noStrike" cap="none" dirty="0">
                <a:solidFill>
                  <a:schemeClr val="dk1"/>
                </a:solidFill>
                <a:latin typeface="Calibri"/>
                <a:ea typeface="Calibri"/>
                <a:cs typeface="Calibri"/>
                <a:sym typeface="Calibri"/>
              </a:rPr>
              <a:t>found here: </a:t>
            </a:r>
            <a:endParaRPr sz="1200" b="0" i="0" u="none" strike="noStrike" cap="none" dirty="0">
              <a:solidFill>
                <a:schemeClr val="dk1"/>
              </a:solidFill>
              <a:highlight>
                <a:srgbClr val="FFFF00"/>
              </a:highlight>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Grade </a:t>
            </a:r>
            <a:r>
              <a:rPr lang="en" sz="1200" dirty="0">
                <a:solidFill>
                  <a:schemeClr val="dk1"/>
                </a:solidFill>
                <a:latin typeface="Calibri"/>
                <a:ea typeface="Calibri"/>
                <a:cs typeface="Calibri"/>
                <a:sym typeface="Calibri"/>
              </a:rPr>
              <a:t>4</a:t>
            </a:r>
            <a:r>
              <a:rPr lang="en" sz="1200" b="0" i="0" u="none" strike="noStrike" cap="none" dirty="0">
                <a:solidFill>
                  <a:schemeClr val="dk1"/>
                </a:solidFill>
                <a:latin typeface="Calibri"/>
                <a:ea typeface="Calibri"/>
                <a:cs typeface="Calibri"/>
                <a:sym typeface="Calibri"/>
              </a:rPr>
              <a:t> M3 U</a:t>
            </a:r>
            <a:r>
              <a:rPr lang="en" sz="1200" dirty="0">
                <a:solidFill>
                  <a:schemeClr val="dk1"/>
                </a:solidFill>
                <a:latin typeface="Calibri"/>
                <a:ea typeface="Calibri"/>
                <a:cs typeface="Calibri"/>
                <a:sym typeface="Calibri"/>
              </a:rPr>
              <a:t>2</a:t>
            </a:r>
            <a:r>
              <a:rPr lang="en" sz="1200" b="0" i="0" u="none" strike="noStrike" cap="none" dirty="0">
                <a:solidFill>
                  <a:schemeClr val="dk1"/>
                </a:solidFill>
                <a:latin typeface="Calibri"/>
                <a:ea typeface="Calibri"/>
                <a:cs typeface="Calibri"/>
                <a:sym typeface="Calibri"/>
              </a:rPr>
              <a:t>: </a:t>
            </a:r>
            <a:r>
              <a:rPr lang="en" sz="1200" u="sng" dirty="0">
                <a:solidFill>
                  <a:schemeClr val="hlink"/>
                </a:solidFill>
                <a:latin typeface="Calibri"/>
                <a:ea typeface="Calibri"/>
                <a:cs typeface="Calibri"/>
                <a:sym typeface="Calibri"/>
                <a:hlinkClick r:id="rId3"/>
              </a:rPr>
              <a:t>http://curriculum.eleducation.org/sites/default/files/curriculumtools_implementingtheadditionallanguageandliteracyallblock_062017.pdf</a:t>
            </a:r>
            <a:r>
              <a:rPr lang="en" sz="1200" u="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9144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
        <p:nvSpPr>
          <p:cNvPr id="268" name="Google Shape;268;g44edc97ad0_0_10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362805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0" name="Google Shape;180;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Materials to read and review in preparation: </a:t>
            </a:r>
            <a:endParaRPr sz="120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1" i="0" u="none" strike="noStrike" cap="none" dirty="0" smtClean="0">
                <a:solidFill>
                  <a:schemeClr val="dk1"/>
                </a:solidFill>
                <a:latin typeface="Calibri"/>
                <a:ea typeface="Calibri"/>
                <a:cs typeface="Calibri"/>
                <a:sym typeface="Calibri"/>
              </a:rPr>
              <a:t>Teacher </a:t>
            </a:r>
            <a:r>
              <a:rPr lang="en" sz="1200" b="1" i="0" u="none" strike="noStrike" cap="none" dirty="0">
                <a:solidFill>
                  <a:schemeClr val="dk1"/>
                </a:solidFill>
                <a:latin typeface="Calibri"/>
                <a:ea typeface="Calibri"/>
                <a:cs typeface="Calibri"/>
                <a:sym typeface="Calibri"/>
              </a:rPr>
              <a:t>Supporting Materials Document </a:t>
            </a:r>
            <a:r>
              <a:rPr lang="en" sz="1200" i="0" u="none" strike="noStrike" cap="none" dirty="0">
                <a:solidFill>
                  <a:schemeClr val="dk1"/>
                </a:solidFill>
                <a:latin typeface="Calibri"/>
                <a:ea typeface="Calibri"/>
                <a:cs typeface="Calibri"/>
                <a:sym typeface="Calibri"/>
              </a:rPr>
              <a:t>for this lesson can be found here: </a:t>
            </a:r>
            <a:r>
              <a:rPr lang="en" sz="1200" u="sng" dirty="0">
                <a:solidFill>
                  <a:schemeClr val="hlink"/>
                </a:solidFill>
                <a:latin typeface="Calibri"/>
                <a:ea typeface="Calibri"/>
                <a:cs typeface="Calibri"/>
                <a:sym typeface="Calibri"/>
                <a:hlinkClick r:id="rId3"/>
              </a:rPr>
              <a:t>http://curriculum.eleducation.org/curriculum/ela/grade-4/module-3/unit-2/lesson-3</a:t>
            </a:r>
            <a:r>
              <a:rPr lang="en" sz="1200" u="none" dirty="0">
                <a:solidFill>
                  <a:schemeClr val="dk1"/>
                </a:solidFill>
                <a:latin typeface="Calibri"/>
                <a:ea typeface="Calibri"/>
                <a:cs typeface="Calibri"/>
                <a:sym typeface="Calibri"/>
              </a:rPr>
              <a:t> </a:t>
            </a:r>
            <a:endParaRPr sz="1200" u="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dirty="0" smtClean="0">
                <a:solidFill>
                  <a:schemeClr val="dk1"/>
                </a:solidFill>
                <a:latin typeface="Calibri"/>
                <a:ea typeface="Calibri"/>
                <a:cs typeface="Calibri"/>
                <a:sym typeface="Calibri"/>
              </a:rPr>
              <a:t>In </a:t>
            </a:r>
            <a:r>
              <a:rPr lang="en" sz="1200" dirty="0">
                <a:solidFill>
                  <a:schemeClr val="dk1"/>
                </a:solidFill>
                <a:latin typeface="Calibri"/>
                <a:ea typeface="Calibri"/>
                <a:cs typeface="Calibri"/>
                <a:sym typeface="Calibri"/>
              </a:rPr>
              <a:t>this lesson, students continue to focus on working to become effective learners by collaborating to research in pairs.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Additional Teacher Resources:</a:t>
            </a:r>
            <a:endParaRPr sz="120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Throughout </a:t>
            </a:r>
            <a:r>
              <a:rPr lang="en" sz="1200" i="0" u="none" strike="noStrike" cap="none" dirty="0">
                <a:solidFill>
                  <a:schemeClr val="dk1"/>
                </a:solidFill>
                <a:latin typeface="Calibri"/>
                <a:ea typeface="Calibri"/>
                <a:cs typeface="Calibri"/>
                <a:sym typeface="Calibri"/>
              </a:rPr>
              <a:t>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i="0" u="sng" strike="noStrike" cap="none" dirty="0">
                <a:solidFill>
                  <a:schemeClr val="hlink"/>
                </a:solidFill>
                <a:latin typeface="Calibri"/>
                <a:ea typeface="Calibri"/>
                <a:cs typeface="Calibri"/>
                <a:sym typeface="Calibri"/>
                <a:hlinkClick r:id="rId4"/>
              </a:rPr>
              <a:t>https://eleducation.org/resources/general-protocols-and-strategies-from-management-in-the-active-classroom</a:t>
            </a:r>
            <a:endParaRPr sz="120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Protocol </a:t>
            </a:r>
            <a:r>
              <a:rPr lang="en" sz="1200" i="0" u="none" strike="noStrike" cap="none" dirty="0">
                <a:solidFill>
                  <a:schemeClr val="dk1"/>
                </a:solidFill>
                <a:latin typeface="Calibri"/>
                <a:ea typeface="Calibri"/>
                <a:cs typeface="Calibri"/>
                <a:sym typeface="Calibri"/>
              </a:rPr>
              <a:t>descriptions and videos can be found here: </a:t>
            </a:r>
            <a:r>
              <a:rPr lang="en" sz="1200" i="0" u="sng" strike="noStrike" cap="none" dirty="0">
                <a:solidFill>
                  <a:schemeClr val="hlink"/>
                </a:solidFill>
                <a:latin typeface="Calibri"/>
                <a:ea typeface="Calibri"/>
                <a:cs typeface="Calibri"/>
                <a:sym typeface="Calibri"/>
                <a:hlinkClick r:id="rId5"/>
              </a:rPr>
              <a:t>https://eleducation.org/resources/el-education-classroom-protocols</a:t>
            </a:r>
            <a:endParaRPr sz="120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Rubrics </a:t>
            </a:r>
            <a:r>
              <a:rPr lang="en" sz="1200" i="0" u="none" strike="noStrike" cap="none" dirty="0">
                <a:solidFill>
                  <a:schemeClr val="dk1"/>
                </a:solidFill>
                <a:latin typeface="Calibri"/>
                <a:ea typeface="Calibri"/>
                <a:cs typeface="Calibri"/>
                <a:sym typeface="Calibri"/>
              </a:rPr>
              <a:t>and checklists for writing can be found here: </a:t>
            </a:r>
            <a:r>
              <a:rPr lang="en" sz="1200" i="0" u="sng" strike="noStrike" cap="none" dirty="0">
                <a:solidFill>
                  <a:schemeClr val="hlink"/>
                </a:solidFill>
                <a:latin typeface="Calibri"/>
                <a:ea typeface="Calibri"/>
                <a:cs typeface="Calibri"/>
                <a:sym typeface="Calibri"/>
                <a:hlinkClick r:id="rId6"/>
              </a:rPr>
              <a:t>https://eleducation.org/resources/f</a:t>
            </a:r>
            <a:r>
              <a:rPr lang="en" sz="1200" u="sng" dirty="0">
                <a:solidFill>
                  <a:schemeClr val="hlink"/>
                </a:solidFill>
                <a:latin typeface="Calibri"/>
                <a:ea typeface="Calibri"/>
                <a:cs typeface="Calibri"/>
                <a:sym typeface="Calibri"/>
                <a:hlinkClick r:id="rId6"/>
              </a:rPr>
              <a:t>our</a:t>
            </a:r>
            <a:r>
              <a:rPr lang="en" sz="1200" i="0" u="sng" strike="noStrike" cap="none" dirty="0">
                <a:solidFill>
                  <a:schemeClr val="hlink"/>
                </a:solidFill>
                <a:latin typeface="Calibri"/>
                <a:ea typeface="Calibri"/>
                <a:cs typeface="Calibri"/>
                <a:sym typeface="Calibri"/>
                <a:hlinkClick r:id="rId6"/>
              </a:rPr>
              <a:t>th-grade-writing-rubrics-and-checklists</a:t>
            </a:r>
            <a:endParaRPr sz="1200" i="0" u="none" strike="noStrike" cap="none" dirty="0">
              <a:solidFill>
                <a:srgbClr val="000000"/>
              </a:solidFill>
              <a:highlight>
                <a:srgbClr val="FFFF00"/>
              </a:highlight>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i="0" u="none" strike="noStrike" cap="none" dirty="0" smtClean="0">
                <a:solidFill>
                  <a:schemeClr val="dk1"/>
                </a:solidFill>
                <a:latin typeface="Calibri"/>
                <a:ea typeface="Calibri"/>
                <a:cs typeface="Calibri"/>
                <a:sym typeface="Calibri"/>
              </a:rPr>
              <a:t>Independent </a:t>
            </a:r>
            <a:r>
              <a:rPr lang="en" sz="1200" i="0" u="none" strike="noStrike" cap="none" dirty="0">
                <a:solidFill>
                  <a:schemeClr val="dk1"/>
                </a:solidFill>
                <a:latin typeface="Calibri"/>
                <a:ea typeface="Calibri"/>
                <a:cs typeface="Calibri"/>
                <a:sym typeface="Calibri"/>
              </a:rPr>
              <a:t>Reading: Sample Plans can be found here: </a:t>
            </a:r>
            <a:r>
              <a:rPr lang="en" sz="1200" i="0" u="sng" strike="noStrike" cap="none" dirty="0">
                <a:solidFill>
                  <a:schemeClr val="hlink"/>
                </a:solidFill>
                <a:latin typeface="Calibri"/>
                <a:ea typeface="Calibri"/>
                <a:cs typeface="Calibri"/>
                <a:sym typeface="Calibri"/>
                <a:hlinkClick r:id="rId7"/>
              </a:rPr>
              <a:t>https://eleducation.org/resources/independent-reading-sample-plans</a:t>
            </a:r>
            <a:endParaRPr sz="1200" i="0" u="none" strike="noStrike" cap="none" dirty="0">
              <a:solidFill>
                <a:srgbClr val="000000"/>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highlight>
                <a:srgbClr val="FFFF00"/>
              </a:highlight>
              <a:latin typeface="Calibri"/>
              <a:ea typeface="Calibri"/>
              <a:cs typeface="Calibri"/>
              <a:sym typeface="Calibri"/>
            </a:endParaRPr>
          </a:p>
        </p:txBody>
      </p:sp>
    </p:spTree>
    <p:extLst>
      <p:ext uri="{BB962C8B-B14F-4D97-AF65-F5344CB8AC3E}">
        <p14:creationId xmlns:p14="http://schemas.microsoft.com/office/powerpoint/2010/main" val="29483906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6" name="Google Shape;186;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New Materials to Prepare in Advance: </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Character Analysis Note-catcher: Act I, Scene 3</a:t>
            </a:r>
            <a:r>
              <a:rPr lang="en" sz="1200" dirty="0">
                <a:latin typeface="Calibri"/>
                <a:ea typeface="Calibri"/>
                <a:cs typeface="Calibri"/>
                <a:sym typeface="Calibri"/>
              </a:rPr>
              <a:t> (one per student and one to display)</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Character Analysis Note-catcher: Act I, Scene 3 (example, for teacher reference)</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Character Analysis Paragraph: Act I, Scene 2—Robert </a:t>
            </a:r>
            <a:r>
              <a:rPr lang="en" sz="1200" dirty="0">
                <a:latin typeface="Calibri"/>
                <a:ea typeface="Calibri"/>
                <a:cs typeface="Calibri"/>
                <a:sym typeface="Calibri"/>
              </a:rPr>
              <a:t>(completed in Lesson 2; one to display)</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0" dirty="0">
                <a:latin typeface="Calibri"/>
                <a:ea typeface="Calibri"/>
                <a:cs typeface="Calibri"/>
                <a:sym typeface="Calibri"/>
              </a:rPr>
              <a:t>Paper</a:t>
            </a:r>
            <a:r>
              <a:rPr lang="en" sz="1200" dirty="0">
                <a:latin typeface="Calibri"/>
                <a:ea typeface="Calibri"/>
                <a:cs typeface="Calibri"/>
                <a:sym typeface="Calibri"/>
              </a:rPr>
              <a:t> (lined; one piece per student)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Character Analysis Paragraph: Act I, Scene 3—William</a:t>
            </a:r>
            <a:r>
              <a:rPr lang="en" sz="1200" dirty="0">
                <a:latin typeface="Calibri"/>
                <a:ea typeface="Calibri"/>
                <a:cs typeface="Calibri"/>
                <a:sym typeface="Calibri"/>
              </a:rPr>
              <a:t> </a:t>
            </a:r>
            <a:r>
              <a:rPr lang="en" sz="1200" b="1" dirty="0">
                <a:latin typeface="Calibri"/>
                <a:ea typeface="Calibri"/>
                <a:cs typeface="Calibri"/>
                <a:sym typeface="Calibri"/>
              </a:rPr>
              <a:t>(example, for teacher reference</a:t>
            </a:r>
            <a:r>
              <a:rPr lang="en" sz="1200" b="1" dirty="0" smtClean="0">
                <a:latin typeface="Calibri"/>
                <a:ea typeface="Calibri"/>
                <a:cs typeface="Calibri"/>
                <a:sym typeface="Calibri"/>
              </a:rPr>
              <a:t>)</a:t>
            </a:r>
            <a:endParaRPr lang="en-US" sz="1200" b="1" dirty="0" smtClean="0">
              <a:latin typeface="Calibri"/>
              <a:ea typeface="Calibri"/>
              <a:cs typeface="Calibri"/>
              <a:sym typeface="Calibri"/>
            </a:endParaRPr>
          </a:p>
          <a:p>
            <a:pPr marL="152400" lvl="0" indent="0" algn="l" rtl="0">
              <a:lnSpc>
                <a:spcPct val="100000"/>
              </a:lnSpc>
              <a:spcBef>
                <a:spcPts val="0"/>
              </a:spcBef>
              <a:spcAft>
                <a:spcPts val="0"/>
              </a:spcAft>
              <a:buClr>
                <a:srgbClr val="000000"/>
              </a:buClr>
              <a:buSzPts val="1200"/>
              <a:buFont typeface="Calibri"/>
              <a:buNone/>
            </a:pPr>
            <a:endParaRPr sz="1200" b="1" dirty="0">
              <a:latin typeface="Calibri"/>
              <a:ea typeface="Calibri"/>
              <a:cs typeface="Calibri"/>
              <a:sym typeface="Calibri"/>
            </a:endParaRPr>
          </a:p>
          <a:p>
            <a:pPr marL="0" lvl="0" indent="0" algn="l" rtl="0">
              <a:lnSpc>
                <a:spcPct val="100000"/>
              </a:lnSpc>
              <a:spcBef>
                <a:spcPts val="1800"/>
              </a:spcBef>
              <a:spcAft>
                <a:spcPts val="0"/>
              </a:spcAft>
              <a:buNone/>
            </a:pPr>
            <a:r>
              <a:rPr lang="en" sz="1200" dirty="0">
                <a:latin typeface="Calibri"/>
                <a:ea typeface="Calibri"/>
                <a:cs typeface="Calibri"/>
                <a:sym typeface="Calibri"/>
              </a:rPr>
              <a:t>Materials to gather from previous lessons:</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i="1" dirty="0">
                <a:solidFill>
                  <a:schemeClr val="dk1"/>
                </a:solidFill>
                <a:latin typeface="Calibri"/>
                <a:ea typeface="Calibri"/>
                <a:cs typeface="Calibri"/>
                <a:sym typeface="Calibri"/>
              </a:rPr>
              <a:t>Divided Loyalties</a:t>
            </a:r>
            <a:r>
              <a:rPr lang="en" sz="1200" b="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(from Lesson 1;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Ethical People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Vocabulary log</a:t>
            </a:r>
            <a:r>
              <a:rPr lang="en" sz="1200" dirty="0">
                <a:solidFill>
                  <a:schemeClr val="dk1"/>
                </a:solidFill>
                <a:latin typeface="Calibri"/>
                <a:ea typeface="Calibri"/>
                <a:cs typeface="Calibri"/>
                <a:sym typeface="Calibri"/>
              </a:rPr>
              <a:t> (from Module 1;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Readers Do These Things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Academic Word Wall</a:t>
            </a:r>
            <a:r>
              <a:rPr lang="en" sz="1200" dirty="0">
                <a:solidFill>
                  <a:schemeClr val="dk1"/>
                </a:solidFill>
                <a:latin typeface="Calibri"/>
                <a:ea typeface="Calibri"/>
                <a:cs typeface="Calibri"/>
                <a:sym typeface="Calibri"/>
              </a:rPr>
              <a:t> (begun in Module 1; added to during Work Time 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Domain-Specific Word Wall</a:t>
            </a:r>
            <a:r>
              <a:rPr lang="en" sz="1200" dirty="0">
                <a:solidFill>
                  <a:schemeClr val="dk1"/>
                </a:solidFill>
                <a:latin typeface="Calibri"/>
                <a:ea typeface="Calibri"/>
                <a:cs typeface="Calibri"/>
                <a:sym typeface="Calibri"/>
              </a:rPr>
              <a:t> (begun in Unit 1, Lesson 1; added to during Work Time 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Writing Complete Sentences handout</a:t>
            </a:r>
            <a:r>
              <a:rPr lang="en" sz="1200" dirty="0">
                <a:solidFill>
                  <a:schemeClr val="dk1"/>
                </a:solidFill>
                <a:latin typeface="Calibri"/>
                <a:ea typeface="Calibri"/>
                <a:cs typeface="Calibri"/>
                <a:sym typeface="Calibri"/>
              </a:rPr>
              <a:t> (from Module 1;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Marking Direct Quotes handout</a:t>
            </a:r>
            <a:r>
              <a:rPr lang="en" sz="1200" dirty="0">
                <a:solidFill>
                  <a:schemeClr val="dk1"/>
                </a:solidFill>
                <a:latin typeface="Calibri"/>
                <a:ea typeface="Calibri"/>
                <a:cs typeface="Calibri"/>
                <a:sym typeface="Calibri"/>
              </a:rPr>
              <a:t> (from Module 1; one per student)</a:t>
            </a:r>
            <a:endParaRPr sz="1200" dirty="0">
              <a:latin typeface="Calibri"/>
              <a:ea typeface="Calibri"/>
              <a:cs typeface="Calibri"/>
              <a:sym typeface="Calibri"/>
            </a:endParaRPr>
          </a:p>
          <a:p>
            <a:pPr marL="4572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Prepare classroom systems for active learning:</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Strategically pair students for finding the gist with at least one strong reader per pair.</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 and relevant anchor charts.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51703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a:solidFill>
                  <a:schemeClr val="dk1"/>
                </a:solidFill>
                <a:latin typeface="Calibri"/>
                <a:ea typeface="Calibri"/>
                <a:cs typeface="Calibri"/>
                <a:sym typeface="Calibri"/>
              </a:rPr>
              <a:t>Review these protocols before teaching. They are all used in this lesson:</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Turn and Talk</a:t>
            </a:r>
            <a:endParaRPr sz="1200" i="0" u="none" strike="noStrike" cap="none">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Thumb-O-Meter</a:t>
            </a:r>
            <a:endParaRPr sz="1200">
              <a:solidFill>
                <a:schemeClr val="dk1"/>
              </a:solidFill>
              <a:latin typeface="Calibri"/>
              <a:ea typeface="Calibri"/>
              <a:cs typeface="Calibri"/>
              <a:sym typeface="Calibri"/>
            </a:endParaRPr>
          </a:p>
          <a:p>
            <a:pPr marL="0" marR="0" lvl="0" indent="457200" algn="l" rtl="0">
              <a:lnSpc>
                <a:spcPct val="100000"/>
              </a:lnSpc>
              <a:spcBef>
                <a:spcPts val="0"/>
              </a:spcBef>
              <a:spcAft>
                <a:spcPts val="0"/>
              </a:spcAft>
              <a:buClr>
                <a:schemeClr val="dk1"/>
              </a:buClr>
              <a:buSzPts val="1100"/>
              <a:buFont typeface="Arial"/>
              <a:buNone/>
            </a:pPr>
            <a:r>
              <a:rPr lang="en" sz="1200" i="0" u="sng" strike="noStrike" cap="none">
                <a:solidFill>
                  <a:schemeClr val="hlink"/>
                </a:solidFill>
                <a:latin typeface="Calibri"/>
                <a:ea typeface="Calibri"/>
                <a:cs typeface="Calibri"/>
                <a:sym typeface="Calibri"/>
                <a:hlinkClick r:id="rId3"/>
              </a:rPr>
              <a:t>https://eleducation.org/resources/el-education-classroom-protocols</a:t>
            </a:r>
            <a:endParaRPr sz="1200" i="0" u="none" strike="noStrike" cap="none">
              <a:solidFill>
                <a:srgbClr val="000000"/>
              </a:solidFill>
              <a:latin typeface="Calibri"/>
              <a:ea typeface="Calibri"/>
              <a:cs typeface="Calibri"/>
              <a:sym typeface="Calibri"/>
            </a:endParaRPr>
          </a:p>
        </p:txBody>
      </p:sp>
      <p:sp>
        <p:nvSpPr>
          <p:cNvPr id="192" name="Google Shape;19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352629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1" name="Google Shape;201;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i="1" dirty="0">
                <a:latin typeface="Calibri"/>
                <a:ea typeface="Calibri"/>
                <a:cs typeface="Calibri"/>
                <a:sym typeface="Calibri"/>
              </a:rPr>
              <a:t>For lighter support:</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While writing the character reaction paragraph during Work Time C, challenge students to use new feeling </a:t>
            </a:r>
            <a:r>
              <a:rPr lang="en-US" sz="1200" dirty="0" smtClean="0">
                <a:latin typeface="Calibri"/>
                <a:ea typeface="Calibri"/>
                <a:cs typeface="Calibri"/>
                <a:sym typeface="Calibri"/>
              </a:rPr>
              <a:t>v</a:t>
            </a:r>
            <a:r>
              <a:rPr lang="en" sz="1200" dirty="0" smtClean="0">
                <a:latin typeface="Calibri"/>
                <a:ea typeface="Calibri"/>
                <a:cs typeface="Calibri"/>
                <a:sym typeface="Calibri"/>
              </a:rPr>
              <a:t>ocabulary </a:t>
            </a:r>
            <a:r>
              <a:rPr lang="en" sz="1200" dirty="0">
                <a:latin typeface="Calibri"/>
                <a:ea typeface="Calibri"/>
                <a:cs typeface="Calibri"/>
                <a:sym typeface="Calibri"/>
              </a:rPr>
              <a:t>from the Feelings/Reactions T-chart (see Lesson 2, “for heavier support”) to describe how the characters feel.</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Challenge students to use varying coordinating and subordinating conjunctions to expand their sentences as they practice new feeling </a:t>
            </a:r>
            <a:r>
              <a:rPr lang="en-US" sz="1200" dirty="0" smtClean="0">
                <a:latin typeface="Calibri"/>
                <a:ea typeface="Calibri"/>
                <a:cs typeface="Calibri"/>
                <a:sym typeface="Calibri"/>
              </a:rPr>
              <a:t>v</a:t>
            </a:r>
            <a:r>
              <a:rPr lang="en" sz="1200" dirty="0" smtClean="0">
                <a:latin typeface="Calibri"/>
                <a:ea typeface="Calibri"/>
                <a:cs typeface="Calibri"/>
                <a:sym typeface="Calibri"/>
              </a:rPr>
              <a:t>ocabulary </a:t>
            </a:r>
            <a:r>
              <a:rPr lang="en" sz="1200" dirty="0">
                <a:latin typeface="Calibri"/>
                <a:ea typeface="Calibri"/>
                <a:cs typeface="Calibri"/>
                <a:sym typeface="Calibri"/>
              </a:rPr>
              <a:t>in context during Work Time B. Provide sentence frames for support. Examples: </a:t>
            </a:r>
            <a:r>
              <a:rPr lang="en" sz="1200" b="0" i="0" u="none" dirty="0">
                <a:latin typeface="Calibri"/>
                <a:ea typeface="Calibri"/>
                <a:cs typeface="Calibri"/>
                <a:sym typeface="Calibri"/>
              </a:rPr>
              <a:t>When</a:t>
            </a:r>
            <a:r>
              <a:rPr lang="en" sz="1200" i="0" u="none" dirty="0">
                <a:latin typeface="Calibri"/>
                <a:ea typeface="Calibri"/>
                <a:cs typeface="Calibri"/>
                <a:sym typeface="Calibri"/>
              </a:rPr>
              <a:t> I </a:t>
            </a:r>
            <a:r>
              <a:rPr lang="en" sz="1200" i="1" u="none" dirty="0">
                <a:latin typeface="Calibri"/>
                <a:ea typeface="Calibri"/>
                <a:cs typeface="Calibri"/>
                <a:sym typeface="Calibri"/>
              </a:rPr>
              <a:t>feel</a:t>
            </a:r>
            <a:r>
              <a:rPr lang="en" sz="1200" i="0" u="none" dirty="0">
                <a:latin typeface="Calibri"/>
                <a:ea typeface="Calibri"/>
                <a:cs typeface="Calibri"/>
                <a:sym typeface="Calibri"/>
              </a:rPr>
              <a:t> (adjective), I (reaction.) I (reaction) </a:t>
            </a:r>
            <a:r>
              <a:rPr lang="en" sz="1200" b="0" i="1" u="none" dirty="0">
                <a:latin typeface="Calibri"/>
                <a:ea typeface="Calibri"/>
                <a:cs typeface="Calibri"/>
                <a:sym typeface="Calibri"/>
              </a:rPr>
              <a:t>because</a:t>
            </a:r>
            <a:r>
              <a:rPr lang="en" sz="1200" i="1" u="none" dirty="0">
                <a:latin typeface="Calibri"/>
                <a:ea typeface="Calibri"/>
                <a:cs typeface="Calibri"/>
                <a:sym typeface="Calibri"/>
              </a:rPr>
              <a:t> I feel </a:t>
            </a:r>
            <a:r>
              <a:rPr lang="en" sz="1200" i="0" u="none" dirty="0">
                <a:latin typeface="Calibri"/>
                <a:ea typeface="Calibri"/>
                <a:cs typeface="Calibri"/>
                <a:sym typeface="Calibri"/>
              </a:rPr>
              <a:t>(adjective.)</a:t>
            </a:r>
            <a:endParaRPr sz="1200" i="0" u="none" dirty="0">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i="1" dirty="0">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i="1" dirty="0">
                <a:latin typeface="Calibri"/>
                <a:ea typeface="Calibri"/>
                <a:cs typeface="Calibri"/>
                <a:sym typeface="Calibri"/>
              </a:rPr>
              <a:t>For heavier support:</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During Work Time B, distribute a partially filled-in copy of the </a:t>
            </a:r>
            <a:r>
              <a:rPr lang="en" sz="1200" b="1" dirty="0">
                <a:latin typeface="Calibri"/>
                <a:ea typeface="Calibri"/>
                <a:cs typeface="Calibri"/>
                <a:sym typeface="Calibri"/>
              </a:rPr>
              <a:t>Character Analysis note-catcher</a:t>
            </a:r>
            <a:r>
              <a:rPr lang="en" sz="1200" dirty="0">
                <a:latin typeface="Calibri"/>
                <a:ea typeface="Calibri"/>
                <a:cs typeface="Calibri"/>
                <a:sym typeface="Calibri"/>
              </a:rPr>
              <a:t>. This provides students with models of the kind of information they should enter and reduces the volume of writing required.</a:t>
            </a:r>
            <a:endParaRPr sz="1200" dirty="0">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837598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210" name="Google Shape;210;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257511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9" name="Google Shape;219;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agenda and </a:t>
            </a:r>
            <a:r>
              <a:rPr lang="en-US" sz="1200" dirty="0" smtClean="0">
                <a:solidFill>
                  <a:schemeClr val="dk1"/>
                </a:solidFill>
                <a:latin typeface="Calibri"/>
                <a:ea typeface="Calibri"/>
                <a:cs typeface="Calibri"/>
                <a:sym typeface="Calibri"/>
              </a:rPr>
              <a:t>generate </a:t>
            </a:r>
            <a:r>
              <a:rPr lang="en" sz="1200" dirty="0" smtClean="0">
                <a:solidFill>
                  <a:schemeClr val="dk1"/>
                </a:solidFill>
                <a:latin typeface="Calibri"/>
                <a:ea typeface="Calibri"/>
                <a:cs typeface="Calibri"/>
                <a:sym typeface="Calibri"/>
              </a:rPr>
              <a:t>excitement </a:t>
            </a:r>
            <a:r>
              <a:rPr lang="en" sz="1200" dirty="0">
                <a:solidFill>
                  <a:schemeClr val="dk1"/>
                </a:solidFill>
                <a:latin typeface="Calibri"/>
                <a:ea typeface="Calibri"/>
                <a:cs typeface="Calibri"/>
                <a:sym typeface="Calibri"/>
              </a:rPr>
              <a:t>for the lesson.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1342418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5</a:t>
            </a:r>
            <a:r>
              <a:rPr lang="en-US" sz="1200" b="1" dirty="0" smtClean="0">
                <a:solidFill>
                  <a:schemeClr val="dk1"/>
                </a:solidFill>
                <a:latin typeface="Calibri"/>
                <a:ea typeface="Calibri"/>
                <a:cs typeface="Calibri"/>
                <a:sym typeface="Calibri"/>
              </a:rPr>
              <a:t>-7</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a:t>
            </a:r>
            <a:r>
              <a:rPr lang="en" sz="1200" b="1" dirty="0">
                <a:solidFill>
                  <a:schemeClr val="dk1"/>
                </a:solidFill>
                <a:latin typeface="Calibri"/>
                <a:ea typeface="Calibri"/>
                <a:cs typeface="Calibri"/>
                <a:sym typeface="Calibri"/>
              </a:rPr>
              <a:t>G</a:t>
            </a:r>
            <a:r>
              <a:rPr lang="en" sz="1200" b="1" i="0" u="none" strike="noStrike" cap="none" dirty="0">
                <a:solidFill>
                  <a:schemeClr val="dk1"/>
                </a:solidFill>
                <a:latin typeface="Calibri"/>
                <a:ea typeface="Calibri"/>
                <a:cs typeface="Calibri"/>
                <a:sym typeface="Calibri"/>
              </a:rPr>
              <a:t>roup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Teaching Notes: None</a:t>
            </a:r>
            <a:r>
              <a:rPr lang="en" sz="1200" dirty="0">
                <a:solidFill>
                  <a:schemeClr val="dk1"/>
                </a:solidFill>
                <a:latin typeface="Calibri"/>
                <a:ea typeface="Calibri"/>
                <a:cs typeface="Calibri"/>
                <a:sym typeface="Calibri"/>
              </a:rPr>
              <a:t>.</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Move students into pairs and invite them to label themselves partner A and partner B.</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and select a volunteer to read them aloud:</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Char char="○"/>
            </a:pPr>
            <a:r>
              <a:rPr lang="en" sz="1200" b="1" i="0" dirty="0">
                <a:solidFill>
                  <a:schemeClr val="dk1"/>
                </a:solidFill>
                <a:latin typeface="Calibri"/>
                <a:ea typeface="Calibri"/>
                <a:cs typeface="Calibri"/>
                <a:sym typeface="Calibri"/>
              </a:rPr>
              <a:t>“I can determine the gist and the meaning of unfamiliar words and phrases in Act I, Scene 3 of </a:t>
            </a:r>
            <a:r>
              <a:rPr lang="en" sz="1200" b="1" i="1" dirty="0">
                <a:solidFill>
                  <a:schemeClr val="dk1"/>
                </a:solidFill>
                <a:latin typeface="Calibri"/>
                <a:ea typeface="Calibri"/>
                <a:cs typeface="Calibri"/>
                <a:sym typeface="Calibri"/>
              </a:rPr>
              <a:t>Divided Loyalties</a:t>
            </a:r>
            <a:r>
              <a:rPr lang="en" sz="1200" b="1" i="0" dirty="0">
                <a:solidFill>
                  <a:schemeClr val="dk1"/>
                </a:solidFill>
                <a:latin typeface="Calibri"/>
                <a:ea typeface="Calibri"/>
                <a:cs typeface="Calibri"/>
                <a:sym typeface="Calibri"/>
              </a:rPr>
              <a:t>.”</a:t>
            </a:r>
            <a:endParaRPr sz="1200" b="1" i="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Char char="○"/>
            </a:pPr>
            <a:r>
              <a:rPr lang="en" sz="1200" b="1" i="0" dirty="0">
                <a:solidFill>
                  <a:schemeClr val="dk1"/>
                </a:solidFill>
                <a:latin typeface="Calibri"/>
                <a:ea typeface="Calibri"/>
                <a:cs typeface="Calibri"/>
                <a:sym typeface="Calibri"/>
              </a:rPr>
              <a:t> “I can describe a character using details from the text in Act I, Scene 3 of </a:t>
            </a:r>
            <a:r>
              <a:rPr lang="en" sz="1200" b="1" i="1" dirty="0">
                <a:solidFill>
                  <a:schemeClr val="dk1"/>
                </a:solidFill>
                <a:latin typeface="Calibri"/>
                <a:ea typeface="Calibri"/>
                <a:cs typeface="Calibri"/>
                <a:sym typeface="Calibri"/>
              </a:rPr>
              <a:t>Divided Loyalties</a:t>
            </a:r>
            <a:r>
              <a:rPr lang="en" sz="1200" b="1" i="0" dirty="0">
                <a:solidFill>
                  <a:schemeClr val="dk1"/>
                </a:solidFill>
                <a:latin typeface="Calibri"/>
                <a:ea typeface="Calibri"/>
                <a:cs typeface="Calibri"/>
                <a:sym typeface="Calibri"/>
              </a:rPr>
              <a:t>.” </a:t>
            </a:r>
            <a:endParaRPr sz="1200" b="1" i="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have seen all of these learning targets in the previous lesson for the previous scene in </a:t>
            </a:r>
            <a:r>
              <a:rPr lang="en" sz="1200" b="0" i="1" dirty="0">
                <a:solidFill>
                  <a:schemeClr val="dk1"/>
                </a:solidFill>
                <a:latin typeface="Calibri"/>
                <a:ea typeface="Calibri"/>
                <a:cs typeface="Calibri"/>
                <a:sym typeface="Calibri"/>
              </a:rPr>
              <a:t>Divided Loyalties</a:t>
            </a:r>
            <a:r>
              <a:rPr lang="en" sz="1200" b="1"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Review the words act (a large section of the play, similar to a chapter in a book) and scene (part of a play or movie that shows continuous action) as necessary.</a:t>
            </a:r>
            <a:endParaRPr sz="1200" b="1"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i="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of the learning targets.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ELLs and students who may need additional support with comprehension and engagement: (Working toward Same Learning Target</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Invite students to share one way they worked toward these learning targets with Scene 2 in the previous lesson.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(Noticing Parts of Speech</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Remind students of the distinction between an act and to act. Invite students to use </a:t>
            </a:r>
            <a:r>
              <a:rPr lang="en" sz="1200" i="1" dirty="0">
                <a:solidFill>
                  <a:schemeClr val="dk1"/>
                </a:solidFill>
                <a:latin typeface="Calibri"/>
                <a:ea typeface="Calibri"/>
                <a:cs typeface="Calibri"/>
                <a:sym typeface="Calibri"/>
              </a:rPr>
              <a:t>act</a:t>
            </a:r>
            <a:r>
              <a:rPr lang="en" sz="1200" dirty="0">
                <a:solidFill>
                  <a:schemeClr val="dk1"/>
                </a:solidFill>
                <a:latin typeface="Calibri"/>
                <a:ea typeface="Calibri"/>
                <a:cs typeface="Calibri"/>
                <a:sym typeface="Calibri"/>
              </a:rPr>
              <a:t> in both forms, reinforcing their distinction.</a:t>
            </a:r>
            <a:endParaRPr sz="1200" dirty="0">
              <a:solidFill>
                <a:schemeClr val="dk1"/>
              </a:solidFill>
              <a:latin typeface="Calibri"/>
              <a:ea typeface="Calibri"/>
              <a:cs typeface="Calibri"/>
              <a:sym typeface="Calibri"/>
            </a:endParaRPr>
          </a:p>
        </p:txBody>
      </p:sp>
      <p:sp>
        <p:nvSpPr>
          <p:cNvPr id="225" name="Google Shape;225;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1619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23-</a:t>
            </a:r>
            <a:r>
              <a:rPr lang="en" sz="1200" b="1" dirty="0" smtClean="0">
                <a:solidFill>
                  <a:schemeClr val="dk1"/>
                </a:solidFill>
                <a:latin typeface="Calibri"/>
                <a:ea typeface="Calibri"/>
                <a:cs typeface="Calibri"/>
                <a:sym typeface="Calibri"/>
              </a:rPr>
              <a:t>25</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Pairs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Teaching Notes: None.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 display the </a:t>
            </a:r>
            <a:r>
              <a:rPr lang="en" sz="1200" b="1" dirty="0">
                <a:solidFill>
                  <a:schemeClr val="dk1"/>
                </a:solidFill>
                <a:latin typeface="Calibri"/>
                <a:ea typeface="Calibri"/>
                <a:cs typeface="Calibri"/>
                <a:sym typeface="Calibri"/>
              </a:rPr>
              <a:t>Character Analysis Note-catcher: Act I, Scene 3.</a:t>
            </a:r>
            <a:r>
              <a:rPr lang="en" sz="1200" dirty="0">
                <a:solidFill>
                  <a:schemeClr val="dk1"/>
                </a:solidFill>
                <a:latin typeface="Calibri"/>
                <a:ea typeface="Calibri"/>
                <a:cs typeface="Calibri"/>
                <a:sym typeface="Calibri"/>
              </a:rPr>
              <a:t> Remind students that when they record the gist, they will record it at the top of this </a:t>
            </a:r>
            <a:r>
              <a:rPr lang="en" sz="1200" b="0" dirty="0">
                <a:solidFill>
                  <a:schemeClr val="dk1"/>
                </a:solidFill>
                <a:latin typeface="Calibri"/>
                <a:ea typeface="Calibri"/>
                <a:cs typeface="Calibri"/>
                <a:sym typeface="Calibri"/>
              </a:rPr>
              <a:t>note-catcher, </a:t>
            </a:r>
            <a:r>
              <a:rPr lang="en" sz="1200" dirty="0">
                <a:solidFill>
                  <a:schemeClr val="dk1"/>
                </a:solidFill>
                <a:latin typeface="Calibri"/>
                <a:ea typeface="Calibri"/>
                <a:cs typeface="Calibri"/>
                <a:sym typeface="Calibri"/>
              </a:rPr>
              <a:t>as they did in the previous lesson.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retrieve their copies of </a:t>
            </a:r>
            <a:r>
              <a:rPr lang="en" sz="1200" b="0" i="1" dirty="0">
                <a:solidFill>
                  <a:schemeClr val="dk1"/>
                </a:solidFill>
                <a:latin typeface="Calibri"/>
                <a:ea typeface="Calibri"/>
                <a:cs typeface="Calibri"/>
                <a:sym typeface="Calibri"/>
              </a:rPr>
              <a:t>Divided Loyalties </a:t>
            </a:r>
            <a:r>
              <a:rPr lang="en" sz="1200" dirty="0">
                <a:solidFill>
                  <a:schemeClr val="dk1"/>
                </a:solidFill>
                <a:latin typeface="Calibri"/>
                <a:ea typeface="Calibri"/>
                <a:cs typeface="Calibri"/>
                <a:sym typeface="Calibri"/>
              </a:rPr>
              <a:t>and guide them through the same reading routine from Work Time B of Lesson </a:t>
            </a:r>
            <a:r>
              <a:rPr lang="en" sz="1200" dirty="0" smtClean="0">
                <a:solidFill>
                  <a:schemeClr val="dk1"/>
                </a:solidFill>
                <a:latin typeface="Calibri"/>
                <a:ea typeface="Calibri"/>
                <a:cs typeface="Calibri"/>
                <a:sym typeface="Calibri"/>
              </a:rPr>
              <a:t>1.  </a:t>
            </a:r>
            <a:endParaRPr sz="1200" dirty="0" smtClean="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smtClean="0">
                <a:solidFill>
                  <a:schemeClr val="dk1"/>
                </a:solidFill>
                <a:latin typeface="Calibri"/>
                <a:ea typeface="Calibri"/>
                <a:cs typeface="Calibri"/>
                <a:sym typeface="Calibri"/>
              </a:rPr>
              <a:t>Invite volunteers to read and act out Scene 3 while the other students follow along silently in their heads.</a:t>
            </a:r>
            <a:endParaRPr sz="1200" dirty="0" smtClean="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smtClean="0">
                <a:solidFill>
                  <a:schemeClr val="dk1"/>
                </a:solidFill>
                <a:latin typeface="Calibri"/>
                <a:ea typeface="Calibri"/>
                <a:cs typeface="Calibri"/>
                <a:sym typeface="Calibri"/>
              </a:rPr>
              <a:t>Turn </a:t>
            </a:r>
            <a:r>
              <a:rPr lang="en" sz="1200" dirty="0">
                <a:solidFill>
                  <a:schemeClr val="dk1"/>
                </a:solidFill>
                <a:latin typeface="Calibri"/>
                <a:ea typeface="Calibri"/>
                <a:cs typeface="Calibri"/>
                <a:sym typeface="Calibri"/>
              </a:rPr>
              <a:t>and Talk: </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do you know from reading the scene?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 crowd of Patriots goes into the shop with the intention of taking Robert to tar and feather him because he is a Loyalist. William and other shopkeepers defend Robert and prevent anything from happening this time.)</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Provide 3 minutes of silent reflection time.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habit of </a:t>
            </a:r>
            <a:r>
              <a:rPr lang="en" sz="1200" i="1" dirty="0">
                <a:solidFill>
                  <a:schemeClr val="dk1"/>
                </a:solidFill>
                <a:latin typeface="Calibri"/>
                <a:ea typeface="Calibri"/>
                <a:cs typeface="Calibri"/>
                <a:sym typeface="Calibri"/>
              </a:rPr>
              <a:t>respect</a:t>
            </a:r>
            <a:r>
              <a:rPr lang="en" sz="1200" dirty="0">
                <a:solidFill>
                  <a:schemeClr val="dk1"/>
                </a:solidFill>
                <a:latin typeface="Calibri"/>
                <a:ea typeface="Calibri"/>
                <a:cs typeface="Calibri"/>
                <a:sym typeface="Calibri"/>
              </a:rPr>
              <a:t> on the </a:t>
            </a:r>
            <a:r>
              <a:rPr lang="en" sz="1200" b="1" dirty="0">
                <a:solidFill>
                  <a:schemeClr val="dk1"/>
                </a:solidFill>
                <a:latin typeface="Calibri"/>
                <a:ea typeface="Calibri"/>
                <a:cs typeface="Calibri"/>
                <a:sym typeface="Calibri"/>
              </a:rPr>
              <a:t>Working to Become Ethical People anchor chart</a:t>
            </a:r>
            <a:r>
              <a:rPr lang="en" sz="1200" dirty="0">
                <a:solidFill>
                  <a:schemeClr val="dk1"/>
                </a:solidFill>
                <a:latin typeface="Calibri"/>
                <a:ea typeface="Calibri"/>
                <a:cs typeface="Calibri"/>
                <a:sym typeface="Calibri"/>
              </a:rPr>
              <a:t> and invite volunteers to share.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work in pairs to determine the gist and meaning of unfamiliar </a:t>
            </a:r>
            <a:r>
              <a:rPr lang="en-US" sz="1200" dirty="0" smtClean="0">
                <a:solidFill>
                  <a:schemeClr val="dk1"/>
                </a:solidFill>
                <a:latin typeface="Calibri"/>
                <a:ea typeface="Calibri"/>
                <a:cs typeface="Calibri"/>
                <a:sym typeface="Calibri"/>
              </a:rPr>
              <a:t>v</a:t>
            </a:r>
            <a:r>
              <a:rPr lang="en" sz="1200" dirty="0" smtClean="0">
                <a:solidFill>
                  <a:schemeClr val="dk1"/>
                </a:solidFill>
                <a:latin typeface="Calibri"/>
                <a:ea typeface="Calibri"/>
                <a:cs typeface="Calibri"/>
                <a:sym typeface="Calibri"/>
              </a:rPr>
              <a:t>ocabulary </a:t>
            </a:r>
            <a:r>
              <a:rPr lang="en" sz="1200" dirty="0">
                <a:solidFill>
                  <a:schemeClr val="dk1"/>
                </a:solidFill>
                <a:latin typeface="Calibri"/>
                <a:ea typeface="Calibri"/>
                <a:cs typeface="Calibri"/>
                <a:sym typeface="Calibri"/>
              </a:rPr>
              <a:t>and to record the gist on their</a:t>
            </a:r>
            <a:r>
              <a:rPr lang="en" sz="1200" b="1" dirty="0">
                <a:solidFill>
                  <a:schemeClr val="dk1"/>
                </a:solidFill>
                <a:latin typeface="Calibri"/>
                <a:ea typeface="Calibri"/>
                <a:cs typeface="Calibri"/>
                <a:sym typeface="Calibri"/>
              </a:rPr>
              <a:t> Character Analysis Note-catcher: Act I, Scene 3</a:t>
            </a:r>
            <a:r>
              <a:rPr lang="en" sz="1200" dirty="0">
                <a:solidFill>
                  <a:schemeClr val="dk1"/>
                </a:solidFill>
                <a:latin typeface="Calibri"/>
                <a:ea typeface="Calibri"/>
                <a:cs typeface="Calibri"/>
                <a:sym typeface="Calibri"/>
              </a:rPr>
              <a:t> and any new </a:t>
            </a:r>
            <a:r>
              <a:rPr lang="en-US" sz="1200" dirty="0" smtClean="0">
                <a:solidFill>
                  <a:schemeClr val="dk1"/>
                </a:solidFill>
                <a:latin typeface="Calibri"/>
                <a:ea typeface="Calibri"/>
                <a:cs typeface="Calibri"/>
                <a:sym typeface="Calibri"/>
              </a:rPr>
              <a:t>v</a:t>
            </a:r>
            <a:r>
              <a:rPr lang="en" sz="1200" dirty="0" smtClean="0">
                <a:solidFill>
                  <a:schemeClr val="dk1"/>
                </a:solidFill>
                <a:latin typeface="Calibri"/>
                <a:ea typeface="Calibri"/>
                <a:cs typeface="Calibri"/>
                <a:sym typeface="Calibri"/>
              </a:rPr>
              <a:t>ocabulary </a:t>
            </a:r>
            <a:r>
              <a:rPr lang="en" sz="1200" dirty="0">
                <a:solidFill>
                  <a:schemeClr val="dk1"/>
                </a:solidFill>
                <a:latin typeface="Calibri"/>
                <a:ea typeface="Calibri"/>
                <a:cs typeface="Calibri"/>
                <a:sym typeface="Calibri"/>
              </a:rPr>
              <a:t>in their </a:t>
            </a:r>
            <a:r>
              <a:rPr lang="en" sz="1200" b="1" dirty="0">
                <a:solidFill>
                  <a:schemeClr val="dk1"/>
                </a:solidFill>
                <a:latin typeface="Calibri"/>
                <a:ea typeface="Calibri"/>
                <a:cs typeface="Calibri"/>
                <a:sym typeface="Calibri"/>
              </a:rPr>
              <a:t>Vocabulary logs</a:t>
            </a:r>
            <a:r>
              <a:rPr lang="en" sz="1200" dirty="0">
                <a:solidFill>
                  <a:schemeClr val="dk1"/>
                </a:solidFill>
                <a:latin typeface="Calibri"/>
                <a:ea typeface="Calibri"/>
                <a:cs typeface="Calibri"/>
                <a:sym typeface="Calibri"/>
              </a:rPr>
              <a:t>. As needed, review the strategies and characteristics on the </a:t>
            </a:r>
            <a:r>
              <a:rPr lang="en" sz="1200" b="1" dirty="0">
                <a:solidFill>
                  <a:schemeClr val="dk1"/>
                </a:solidFill>
                <a:latin typeface="Calibri"/>
                <a:ea typeface="Calibri"/>
                <a:cs typeface="Calibri"/>
                <a:sym typeface="Calibri"/>
              </a:rPr>
              <a:t>Close Readers Do These Things anchor chart</a:t>
            </a:r>
            <a:r>
              <a:rPr lang="en" sz="1200" dirty="0">
                <a:solidFill>
                  <a:schemeClr val="dk1"/>
                </a:solidFill>
                <a:latin typeface="Calibri"/>
                <a:ea typeface="Calibri"/>
                <a:cs typeface="Calibri"/>
                <a:sym typeface="Calibri"/>
              </a:rPr>
              <a:t> and</a:t>
            </a:r>
            <a:r>
              <a:rPr lang="en" sz="1200" b="1" dirty="0">
                <a:solidFill>
                  <a:schemeClr val="dk1"/>
                </a:solidFill>
                <a:latin typeface="Calibri"/>
                <a:ea typeface="Calibri"/>
                <a:cs typeface="Calibri"/>
                <a:sym typeface="Calibri"/>
              </a:rPr>
              <a:t> Working to Become Effective Learners anchor chart.</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total participation techniques to select students to share out their responses. Refer to the </a:t>
            </a:r>
            <a:r>
              <a:rPr lang="en" sz="1200" b="1" dirty="0">
                <a:solidFill>
                  <a:schemeClr val="dk1"/>
                </a:solidFill>
                <a:latin typeface="Calibri"/>
                <a:ea typeface="Calibri"/>
                <a:cs typeface="Calibri"/>
                <a:sym typeface="Calibri"/>
              </a:rPr>
              <a:t>Character Analysis Note-catcher: Act I, Scene 3 (example, for teacher reference</a:t>
            </a:r>
            <a:r>
              <a:rPr lang="en" sz="1200" b="0" dirty="0">
                <a:solidFill>
                  <a:schemeClr val="dk1"/>
                </a:solidFill>
                <a:latin typeface="Calibri"/>
                <a:ea typeface="Calibri"/>
                <a:cs typeface="Calibri"/>
                <a:sym typeface="Calibri"/>
              </a:rPr>
              <a:t>) as necessary.</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Record new </a:t>
            </a:r>
            <a:r>
              <a:rPr lang="en-US" sz="1200" dirty="0" smtClean="0">
                <a:solidFill>
                  <a:schemeClr val="dk1"/>
                </a:solidFill>
                <a:latin typeface="Calibri"/>
                <a:ea typeface="Calibri"/>
                <a:cs typeface="Calibri"/>
                <a:sym typeface="Calibri"/>
              </a:rPr>
              <a:t>v</a:t>
            </a:r>
            <a:r>
              <a:rPr lang="en" sz="1200" dirty="0" smtClean="0">
                <a:solidFill>
                  <a:schemeClr val="dk1"/>
                </a:solidFill>
                <a:latin typeface="Calibri"/>
                <a:ea typeface="Calibri"/>
                <a:cs typeface="Calibri"/>
                <a:sym typeface="Calibri"/>
              </a:rPr>
              <a:t>ocabulary </a:t>
            </a:r>
            <a:r>
              <a:rPr lang="en" sz="1200" dirty="0">
                <a:solidFill>
                  <a:schemeClr val="dk1"/>
                </a:solidFill>
                <a:latin typeface="Calibri"/>
                <a:ea typeface="Calibri"/>
                <a:cs typeface="Calibri"/>
                <a:sym typeface="Calibri"/>
              </a:rPr>
              <a:t>on the </a:t>
            </a:r>
            <a:r>
              <a:rPr lang="en" sz="1200" b="1" dirty="0">
                <a:solidFill>
                  <a:schemeClr val="dk1"/>
                </a:solidFill>
                <a:latin typeface="Calibri"/>
                <a:ea typeface="Calibri"/>
                <a:cs typeface="Calibri"/>
                <a:sym typeface="Calibri"/>
              </a:rPr>
              <a:t>Academic Word Wall </a:t>
            </a:r>
            <a:r>
              <a:rPr lang="en" sz="1200" b="0" dirty="0">
                <a:solidFill>
                  <a:schemeClr val="dk1"/>
                </a:solidFill>
                <a:latin typeface="Calibri"/>
                <a:ea typeface="Calibri"/>
                <a:cs typeface="Calibri"/>
                <a:sym typeface="Calibri"/>
              </a:rPr>
              <a:t>and the </a:t>
            </a:r>
            <a:r>
              <a:rPr lang="en" sz="1200" b="1" dirty="0">
                <a:solidFill>
                  <a:schemeClr val="dk1"/>
                </a:solidFill>
                <a:latin typeface="Calibri"/>
                <a:ea typeface="Calibri"/>
                <a:cs typeface="Calibri"/>
                <a:sym typeface="Calibri"/>
              </a:rPr>
              <a:t>Domain-Specific Word Wall.</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a checking for understanding technique (e.g., Red Light, Green Light or </a:t>
            </a:r>
            <a:r>
              <a:rPr lang="en" sz="1200" dirty="0" smtClean="0">
                <a:solidFill>
                  <a:schemeClr val="dk1"/>
                </a:solidFill>
                <a:latin typeface="Calibri"/>
                <a:ea typeface="Calibri"/>
                <a:cs typeface="Calibri"/>
                <a:sym typeface="Calibri"/>
              </a:rPr>
              <a:t>Thumb-O</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Meter</a:t>
            </a:r>
            <a:r>
              <a:rPr lang="en" sz="1200" dirty="0">
                <a:solidFill>
                  <a:schemeClr val="dk1"/>
                </a:solidFill>
                <a:latin typeface="Calibri"/>
                <a:ea typeface="Calibri"/>
                <a:cs typeface="Calibri"/>
                <a:sym typeface="Calibri"/>
              </a:rPr>
              <a:t>) for students to self-assess against the first learning target and against how well they did showing respect and collaborating.</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of gist and the ability to select and record the meaning of unknown vocabulary.</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fine motor skills: Offer choice with the graphic organizer by providing a template that includes lines within the boxes.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(Character Chart: Activating Prior Knowledge</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Invite students to reference the </a:t>
            </a:r>
            <a:r>
              <a:rPr lang="en" sz="1200" b="0" dirty="0">
                <a:solidFill>
                  <a:schemeClr val="dk1"/>
                </a:solidFill>
                <a:latin typeface="Calibri"/>
                <a:ea typeface="Calibri"/>
                <a:cs typeface="Calibri"/>
                <a:sym typeface="Calibri"/>
              </a:rPr>
              <a:t>Character Chart </a:t>
            </a:r>
            <a:r>
              <a:rPr lang="en" sz="1200" dirty="0">
                <a:solidFill>
                  <a:schemeClr val="dk1"/>
                </a:solidFill>
                <a:latin typeface="Calibri"/>
                <a:ea typeface="Calibri"/>
                <a:cs typeface="Calibri"/>
                <a:sym typeface="Calibri"/>
              </a:rPr>
              <a:t>(see Lesson 1, “for heavier support”) to share something they have learned about each character, including their feelings and reactions, before reading Act I, Scene 3. Explain that there are additional characters that appear in this act, but because they don’t appear consistently throughout the play, they will not be added to the </a:t>
            </a:r>
            <a:r>
              <a:rPr lang="en" sz="1200" b="0" dirty="0">
                <a:solidFill>
                  <a:schemeClr val="dk1"/>
                </a:solidFill>
                <a:latin typeface="Calibri"/>
                <a:ea typeface="Calibri"/>
                <a:cs typeface="Calibri"/>
                <a:sym typeface="Calibri"/>
              </a:rPr>
              <a:t>Character Chart.</a:t>
            </a:r>
            <a:endParaRPr sz="1200" b="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(Questions to Support Gist</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Consider asking students specific questions to support them in determining the gist. For example, </a:t>
            </a:r>
            <a:r>
              <a:rPr lang="en" sz="1200" i="1" dirty="0">
                <a:latin typeface="Calibri"/>
                <a:ea typeface="Calibri"/>
                <a:cs typeface="Calibri"/>
                <a:sym typeface="Calibri"/>
              </a:rPr>
              <a:t>“What happened in this scene? How did the characters react?”</a:t>
            </a:r>
            <a:endParaRPr sz="1200" i="1" dirty="0">
              <a:latin typeface="Calibri"/>
              <a:ea typeface="Calibri"/>
              <a:cs typeface="Calibri"/>
              <a:sym typeface="Calibri"/>
            </a:endParaRPr>
          </a:p>
        </p:txBody>
      </p:sp>
      <p:sp>
        <p:nvSpPr>
          <p:cNvPr id="232" name="Google Shape;232;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995102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 name="Google Shape;16;p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5"/>
        <p:cNvGrpSpPr/>
        <p:nvPr/>
      </p:nvGrpSpPr>
      <p:grpSpPr>
        <a:xfrm>
          <a:off x="0" y="0"/>
          <a:ext cx="0" cy="0"/>
          <a:chOff x="0" y="0"/>
          <a:chExt cx="0" cy="0"/>
        </a:xfrm>
      </p:grpSpPr>
      <p:sp>
        <p:nvSpPr>
          <p:cNvPr id="96" name="Google Shape;96;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7" name="Google Shape;97;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98" name="Google Shape;98;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1" name="Google Shape;101;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2" name="Google Shape;102;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3" name="Google Shape;103;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4"/>
        <p:cNvGrpSpPr/>
        <p:nvPr/>
      </p:nvGrpSpPr>
      <p:grpSpPr>
        <a:xfrm>
          <a:off x="0" y="0"/>
          <a:ext cx="0" cy="0"/>
          <a:chOff x="0" y="0"/>
          <a:chExt cx="0" cy="0"/>
        </a:xfrm>
      </p:grpSpPr>
      <p:sp>
        <p:nvSpPr>
          <p:cNvPr id="105" name="Google Shape;105;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6" name="Google Shape;106;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07" name="Google Shape;107;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8" name="Google Shape;108;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9" name="Google Shape;109;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0"/>
        <p:cNvGrpSpPr/>
        <p:nvPr/>
      </p:nvGrpSpPr>
      <p:grpSpPr>
        <a:xfrm>
          <a:off x="0" y="0"/>
          <a:ext cx="0" cy="0"/>
          <a:chOff x="0" y="0"/>
          <a:chExt cx="0" cy="0"/>
        </a:xfrm>
      </p:grpSpPr>
      <p:sp>
        <p:nvSpPr>
          <p:cNvPr id="111" name="Google Shape;111;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2" name="Google Shape;112;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3" name="Google Shape;113;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4" name="Google Shape;114;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5" name="Google Shape;115;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6"/>
        <p:cNvGrpSpPr/>
        <p:nvPr/>
      </p:nvGrpSpPr>
      <p:grpSpPr>
        <a:xfrm>
          <a:off x="0" y="0"/>
          <a:ext cx="0" cy="0"/>
          <a:chOff x="0" y="0"/>
          <a:chExt cx="0" cy="0"/>
        </a:xfrm>
      </p:grpSpPr>
      <p:sp>
        <p:nvSpPr>
          <p:cNvPr id="117" name="Google Shape;117;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8" name="Google Shape;118;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0" name="Google Shape;120;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1" name="Google Shape;121;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2" name="Google Shape;122;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3"/>
        <p:cNvGrpSpPr/>
        <p:nvPr/>
      </p:nvGrpSpPr>
      <p:grpSpPr>
        <a:xfrm>
          <a:off x="0" y="0"/>
          <a:ext cx="0" cy="0"/>
          <a:chOff x="0" y="0"/>
          <a:chExt cx="0" cy="0"/>
        </a:xfrm>
      </p:grpSpPr>
      <p:sp>
        <p:nvSpPr>
          <p:cNvPr id="124" name="Google Shape;124;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5" name="Google Shape;125;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8" name="Google Shape;128;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9" name="Google Shape;129;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1" name="Google Shape;131;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4" name="Google Shape;134;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7"/>
        <p:cNvGrpSpPr/>
        <p:nvPr/>
      </p:nvGrpSpPr>
      <p:grpSpPr>
        <a:xfrm>
          <a:off x="0" y="0"/>
          <a:ext cx="0" cy="0"/>
          <a:chOff x="0" y="0"/>
          <a:chExt cx="0" cy="0"/>
        </a:xfrm>
      </p:grpSpPr>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1"/>
        <p:cNvGrpSpPr/>
        <p:nvPr/>
      </p:nvGrpSpPr>
      <p:grpSpPr>
        <a:xfrm>
          <a:off x="0" y="0"/>
          <a:ext cx="0" cy="0"/>
          <a:chOff x="0" y="0"/>
          <a:chExt cx="0" cy="0"/>
        </a:xfrm>
      </p:grpSpPr>
      <p:sp>
        <p:nvSpPr>
          <p:cNvPr id="142" name="Google Shape;142;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3" name="Google Shape;143;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5" name="Google Shape;145;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6" name="Google Shape;146;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
        <p:cNvGrpSpPr/>
        <p:nvPr/>
      </p:nvGrpSpPr>
      <p:grpSpPr>
        <a:xfrm>
          <a:off x="0" y="0"/>
          <a:ext cx="0" cy="0"/>
          <a:chOff x="0" y="0"/>
          <a:chExt cx="0" cy="0"/>
        </a:xfrm>
      </p:grpSpPr>
      <p:sp>
        <p:nvSpPr>
          <p:cNvPr id="21" name="Google Shape;21;p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2" name="Google Shape;22;p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3" name="Google Shape;23;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6" name="Google Shape;26;p3"/>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7" name="Google Shape;27;p3"/>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8" name="Google Shape;28;p3"/>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48"/>
        <p:cNvGrpSpPr/>
        <p:nvPr/>
      </p:nvGrpSpPr>
      <p:grpSpPr>
        <a:xfrm>
          <a:off x="0" y="0"/>
          <a:ext cx="0" cy="0"/>
          <a:chOff x="0" y="0"/>
          <a:chExt cx="0" cy="0"/>
        </a:xfrm>
      </p:grpSpPr>
      <p:sp>
        <p:nvSpPr>
          <p:cNvPr id="149" name="Google Shape;149;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0" name="Google Shape;150;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2" name="Google Shape;152;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5"/>
        <p:cNvGrpSpPr/>
        <p:nvPr/>
      </p:nvGrpSpPr>
      <p:grpSpPr>
        <a:xfrm>
          <a:off x="0" y="0"/>
          <a:ext cx="0" cy="0"/>
          <a:chOff x="0" y="0"/>
          <a:chExt cx="0" cy="0"/>
        </a:xfrm>
      </p:grpSpPr>
      <p:sp>
        <p:nvSpPr>
          <p:cNvPr id="156" name="Google Shape;156;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7" name="Google Shape;157;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9" name="Google Shape;159;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1"/>
        <p:cNvGrpSpPr/>
        <p:nvPr/>
      </p:nvGrpSpPr>
      <p:grpSpPr>
        <a:xfrm>
          <a:off x="0" y="0"/>
          <a:ext cx="0" cy="0"/>
          <a:chOff x="0" y="0"/>
          <a:chExt cx="0" cy="0"/>
        </a:xfrm>
      </p:grpSpPr>
      <p:sp>
        <p:nvSpPr>
          <p:cNvPr id="162" name="Google Shape;162;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3" name="Google Shape;163;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5" name="Google Shape;165;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6" name="Google Shape;166;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67"/>
        <p:cNvGrpSpPr/>
        <p:nvPr/>
      </p:nvGrpSpPr>
      <p:grpSpPr>
        <a:xfrm>
          <a:off x="0" y="0"/>
          <a:ext cx="0" cy="0"/>
          <a:chOff x="0" y="0"/>
          <a:chExt cx="0" cy="0"/>
        </a:xfrm>
      </p:grpSpPr>
      <p:sp>
        <p:nvSpPr>
          <p:cNvPr id="168" name="Google Shape;168;p2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69" name="Google Shape;169;p25"/>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0" name="Google Shape;170;p25"/>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1" name="Google Shape;171;p2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theme" Target="../theme/theme2.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8" name="Google Shape;88;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9" name="Google Shape;89;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0" name="Google Shape;90;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1" name="Google Shape;91;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2" name="Google Shape;92;p13"/>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93" name="Google Shape;93;p13"/>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94" name="Google Shape;94;p13"/>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hyperlink" Target="http://curriculum.eleducation.org/curriculum/ela/grade-4/module-3/unit-2/lesson-3"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a:t>
            </a:r>
            <a:r>
              <a:rPr lang="en" sz="3400">
                <a:latin typeface="Century Gothic"/>
                <a:ea typeface="Century Gothic"/>
                <a:cs typeface="Century Gothic"/>
                <a:sym typeface="Century Gothic"/>
              </a:rPr>
              <a:t>2</a:t>
            </a:r>
            <a:r>
              <a:rPr lang="en" sz="3400" b="0" i="0" u="none" strike="noStrike" cap="none">
                <a:solidFill>
                  <a:schemeClr val="dk1"/>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3</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77" name="Google Shape;177;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800" b="0" i="0" u="none" strike="noStrike" cap="none" dirty="0">
                <a:solidFill>
                  <a:schemeClr val="dk1"/>
                </a:solidFill>
                <a:latin typeface="Century Gothic"/>
                <a:ea typeface="Century Gothic"/>
                <a:cs typeface="Century Gothic"/>
                <a:sym typeface="Century Gothic"/>
              </a:rPr>
              <a:t>This lesson will take approximately </a:t>
            </a:r>
            <a:r>
              <a:rPr lang="en" sz="1800" dirty="0">
                <a:latin typeface="Century Gothic"/>
                <a:ea typeface="Century Gothic"/>
                <a:cs typeface="Century Gothic"/>
                <a:sym typeface="Century Gothic"/>
              </a:rPr>
              <a:t>60</a:t>
            </a:r>
            <a:r>
              <a:rPr lang="en" sz="1800" b="0" i="0" u="none" strike="noStrike" cap="none" dirty="0">
                <a:solidFill>
                  <a:schemeClr val="dk1"/>
                </a:solidFill>
                <a:latin typeface="Century Gothic"/>
                <a:ea typeface="Century Gothic"/>
                <a:cs typeface="Century Gothic"/>
                <a:sym typeface="Century Gothic"/>
              </a:rPr>
              <a:t>-</a:t>
            </a:r>
            <a:r>
              <a:rPr lang="en" sz="1800" dirty="0">
                <a:latin typeface="Century Gothic"/>
                <a:ea typeface="Century Gothic"/>
                <a:cs typeface="Century Gothic"/>
                <a:sym typeface="Century Gothic"/>
              </a:rPr>
              <a:t>70</a:t>
            </a:r>
            <a:r>
              <a:rPr lang="en" sz="1800" b="0" i="0" u="none" strike="noStrike" cap="none" dirty="0">
                <a:solidFill>
                  <a:schemeClr val="dk1"/>
                </a:solidFill>
                <a:latin typeface="Century Gothic"/>
                <a:ea typeface="Century Gothic"/>
                <a:cs typeface="Century Gothic"/>
                <a:sym typeface="Century Gothic"/>
              </a:rPr>
              <a:t> minutes to complete. </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800" b="0" i="0" u="none" strike="noStrike" cap="none" dirty="0">
                <a:solidFill>
                  <a:schemeClr val="dk1"/>
                </a:solidFill>
                <a:latin typeface="Century Gothic"/>
                <a:ea typeface="Century Gothic"/>
                <a:cs typeface="Century Gothic"/>
                <a:sym typeface="Century Gothic"/>
              </a:rPr>
              <a:t>The purpose of today’s lesson is to:</a:t>
            </a:r>
            <a:endParaRPr sz="1800" b="0" i="0" u="none" strike="noStrike" cap="none" dirty="0">
              <a:solidFill>
                <a:schemeClr val="dk1"/>
              </a:solidFill>
              <a:latin typeface="Century Gothic"/>
              <a:ea typeface="Century Gothic"/>
              <a:cs typeface="Century Gothic"/>
              <a:sym typeface="Century Gothic"/>
            </a:endParaRPr>
          </a:p>
          <a:p>
            <a:pPr marL="457200" marR="0" lvl="0" indent="-317500" algn="l" rtl="0">
              <a:lnSpc>
                <a:spcPct val="90000"/>
              </a:lnSpc>
              <a:spcBef>
                <a:spcPts val="0"/>
              </a:spcBef>
              <a:spcAft>
                <a:spcPts val="0"/>
              </a:spcAft>
              <a:buSzPts val="1400"/>
              <a:buFont typeface="Century Gothic"/>
              <a:buChar char="●"/>
            </a:pPr>
            <a:r>
              <a:rPr lang="en" sz="1400" dirty="0">
                <a:latin typeface="Century Gothic"/>
                <a:ea typeface="Century Gothic"/>
                <a:cs typeface="Century Gothic"/>
                <a:sym typeface="Century Gothic"/>
              </a:rPr>
              <a:t>In this lesson, students continue to focus on working to become ethical people and working to become effective learners by collaborating as they work in pairs and showing respect as they reflect on the play.</a:t>
            </a:r>
            <a:endParaRPr sz="140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endParaRPr lang="en" sz="1800" b="0" i="0" u="none" strike="noStrike" cap="none" dirty="0" smtClean="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800" b="0" i="0" u="none" strike="noStrike" cap="none" dirty="0" smtClean="0">
                <a:solidFill>
                  <a:schemeClr val="dk1"/>
                </a:solidFill>
                <a:latin typeface="Century Gothic"/>
                <a:ea typeface="Century Gothic"/>
                <a:cs typeface="Century Gothic"/>
                <a:sym typeface="Century Gothic"/>
              </a:rPr>
              <a:t>The </a:t>
            </a:r>
            <a:r>
              <a:rPr lang="en" sz="1800" b="0" i="0" u="none" strike="noStrike" cap="none" dirty="0">
                <a:solidFill>
                  <a:schemeClr val="dk1"/>
                </a:solidFill>
                <a:latin typeface="Century Gothic"/>
                <a:ea typeface="Century Gothic"/>
                <a:cs typeface="Century Gothic"/>
                <a:sym typeface="Century Gothic"/>
              </a:rPr>
              <a:t>Learning Targets for students today are:</a:t>
            </a:r>
            <a:endParaRPr sz="1800" b="0" i="0" u="none" strike="noStrike" cap="none" dirty="0">
              <a:solidFill>
                <a:schemeClr val="dk1"/>
              </a:solidFill>
              <a:latin typeface="Century Gothic"/>
              <a:ea typeface="Century Gothic"/>
              <a:cs typeface="Century Gothic"/>
              <a:sym typeface="Century Gothic"/>
            </a:endParaRPr>
          </a:p>
          <a:p>
            <a:pPr marL="457200" marR="0" lvl="0" indent="-317500" algn="l" rtl="0">
              <a:lnSpc>
                <a:spcPct val="90000"/>
              </a:lnSpc>
              <a:spcBef>
                <a:spcPts val="800"/>
              </a:spcBef>
              <a:spcAft>
                <a:spcPts val="0"/>
              </a:spcAft>
              <a:buSzPts val="1400"/>
              <a:buFont typeface="Century Gothic"/>
              <a:buAutoNum type="arabicPeriod"/>
            </a:pPr>
            <a:r>
              <a:rPr lang="en" sz="1400" dirty="0">
                <a:latin typeface="Century Gothic"/>
                <a:ea typeface="Century Gothic"/>
                <a:cs typeface="Century Gothic"/>
                <a:sym typeface="Century Gothic"/>
              </a:rPr>
              <a:t>I can determine the gist and the meaning of unfamiliar words and phrases in Act I, Scene 3 of </a:t>
            </a:r>
            <a:r>
              <a:rPr lang="en" sz="1400" i="1" dirty="0">
                <a:latin typeface="Century Gothic"/>
                <a:ea typeface="Century Gothic"/>
                <a:cs typeface="Century Gothic"/>
                <a:sym typeface="Century Gothic"/>
              </a:rPr>
              <a:t>Divided Loyalties</a:t>
            </a:r>
            <a:r>
              <a:rPr lang="en" sz="1400" dirty="0">
                <a:latin typeface="Century Gothic"/>
                <a:ea typeface="Century Gothic"/>
                <a:cs typeface="Century Gothic"/>
                <a:sym typeface="Century Gothic"/>
              </a:rPr>
              <a:t>.</a:t>
            </a:r>
            <a:endParaRPr sz="1400" dirty="0">
              <a:latin typeface="Century Gothic"/>
              <a:ea typeface="Century Gothic"/>
              <a:cs typeface="Century Gothic"/>
              <a:sym typeface="Century Gothic"/>
            </a:endParaRPr>
          </a:p>
          <a:p>
            <a:pPr marL="457200" marR="0" lvl="0" indent="-317500" algn="l" rtl="0">
              <a:lnSpc>
                <a:spcPct val="90000"/>
              </a:lnSpc>
              <a:spcBef>
                <a:spcPts val="0"/>
              </a:spcBef>
              <a:spcAft>
                <a:spcPts val="0"/>
              </a:spcAft>
              <a:buSzPts val="1400"/>
              <a:buFont typeface="Century Gothic"/>
              <a:buAutoNum type="arabicPeriod"/>
            </a:pPr>
            <a:r>
              <a:rPr lang="en" sz="1400" dirty="0">
                <a:latin typeface="Century Gothic"/>
                <a:ea typeface="Century Gothic"/>
                <a:cs typeface="Century Gothic"/>
                <a:sym typeface="Century Gothic"/>
              </a:rPr>
              <a:t>I can describe a character using details from the text in Act I, Scene 3 of </a:t>
            </a:r>
            <a:r>
              <a:rPr lang="en" sz="1400" i="1" dirty="0">
                <a:latin typeface="Century Gothic"/>
                <a:ea typeface="Century Gothic"/>
                <a:cs typeface="Century Gothic"/>
                <a:sym typeface="Century Gothic"/>
              </a:rPr>
              <a:t>Divided Loyalties</a:t>
            </a:r>
            <a:r>
              <a:rPr lang="en" sz="1400" dirty="0">
                <a:latin typeface="Century Gothic"/>
                <a:ea typeface="Century Gothic"/>
                <a:cs typeface="Century Gothic"/>
                <a:sym typeface="Century Gothic"/>
              </a:rPr>
              <a:t>. </a:t>
            </a:r>
            <a:endParaRPr sz="1400" dirty="0">
              <a:latin typeface="Century Gothic"/>
              <a:ea typeface="Century Gothic"/>
              <a:cs typeface="Century Gothic"/>
              <a:sym typeface="Century Gothic"/>
            </a:endParaRPr>
          </a:p>
          <a:p>
            <a:pPr marL="457200" marR="0" lvl="0" indent="0" algn="l" rtl="0">
              <a:lnSpc>
                <a:spcPct val="90000"/>
              </a:lnSpc>
              <a:spcBef>
                <a:spcPts val="800"/>
              </a:spcBef>
              <a:spcAft>
                <a:spcPts val="0"/>
              </a:spcAft>
              <a:buNone/>
            </a:pPr>
            <a:endParaRPr sz="140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500" dirty="0">
                <a:latin typeface="Century Gothic"/>
                <a:ea typeface="Century Gothic"/>
                <a:cs typeface="Century Gothic"/>
                <a:sym typeface="Century Gothic"/>
              </a:rPr>
              <a:t>Analyzing Character Reactions: </a:t>
            </a:r>
            <a:r>
              <a:rPr lang="en" sz="2500" b="1" i="1" dirty="0">
                <a:latin typeface="Century Gothic"/>
                <a:ea typeface="Century Gothic"/>
                <a:cs typeface="Century Gothic"/>
                <a:sym typeface="Century Gothic"/>
              </a:rPr>
              <a:t>Divided Loyalties</a:t>
            </a:r>
            <a:r>
              <a:rPr lang="en" sz="2500" b="1" dirty="0">
                <a:latin typeface="Century Gothic"/>
                <a:ea typeface="Century Gothic"/>
                <a:cs typeface="Century Gothic"/>
                <a:sym typeface="Century Gothic"/>
              </a:rPr>
              <a:t>, Act I, Scene 3 </a:t>
            </a:r>
            <a:endParaRPr sz="2500" b="1" i="0" u="none" strike="noStrike" cap="none" dirty="0">
              <a:solidFill>
                <a:schemeClr val="dk1"/>
              </a:solidFill>
              <a:latin typeface="Century Gothic"/>
              <a:ea typeface="Century Gothic"/>
              <a:cs typeface="Century Gothic"/>
              <a:sym typeface="Century Gothic"/>
            </a:endParaRPr>
          </a:p>
        </p:txBody>
      </p:sp>
      <p:sp>
        <p:nvSpPr>
          <p:cNvPr id="243" name="Google Shape;243;p35"/>
          <p:cNvSpPr txBox="1">
            <a:spLocks noGrp="1"/>
          </p:cNvSpPr>
          <p:nvPr>
            <p:ph type="body" idx="1"/>
          </p:nvPr>
        </p:nvSpPr>
        <p:spPr>
          <a:xfrm>
            <a:off x="628650" y="1369225"/>
            <a:ext cx="8198100" cy="3263400"/>
          </a:xfrm>
          <a:prstGeom prst="rect">
            <a:avLst/>
          </a:prstGeom>
          <a:noFill/>
          <a:ln>
            <a:noFill/>
          </a:ln>
        </p:spPr>
        <p:txBody>
          <a:bodyPr spcFirstLastPara="1" wrap="square" lIns="68575" tIns="34275" rIns="68575" bIns="34275" anchor="t" anchorCtr="0">
            <a:noAutofit/>
          </a:bodyPr>
          <a:lstStyle/>
          <a:p>
            <a:pPr marL="457200" lvl="0" indent="-381000" algn="l" rtl="0">
              <a:lnSpc>
                <a:spcPct val="115000"/>
              </a:lnSpc>
              <a:spcBef>
                <a:spcPts val="0"/>
              </a:spcBef>
              <a:spcAft>
                <a:spcPts val="0"/>
              </a:spcAft>
              <a:buSzPts val="2400"/>
              <a:buFont typeface="Century Gothic"/>
              <a:buAutoNum type="arabicPeriod"/>
            </a:pPr>
            <a:r>
              <a:rPr lang="en" sz="2400">
                <a:latin typeface="Century Gothic"/>
                <a:ea typeface="Century Gothic"/>
                <a:cs typeface="Century Gothic"/>
                <a:sym typeface="Century Gothic"/>
              </a:rPr>
              <a:t>What are the significant events in Act I, Scene 3?</a:t>
            </a:r>
            <a:endParaRPr sz="2400">
              <a:latin typeface="Century Gothic"/>
              <a:ea typeface="Century Gothic"/>
              <a:cs typeface="Century Gothic"/>
              <a:sym typeface="Century Gothic"/>
            </a:endParaRPr>
          </a:p>
          <a:p>
            <a:pPr marL="457200" lvl="0" indent="-381000" algn="l" rtl="0">
              <a:lnSpc>
                <a:spcPct val="115000"/>
              </a:lnSpc>
              <a:spcBef>
                <a:spcPts val="0"/>
              </a:spcBef>
              <a:spcAft>
                <a:spcPts val="0"/>
              </a:spcAft>
              <a:buSzPts val="2400"/>
              <a:buAutoNum type="arabicPeriod"/>
            </a:pPr>
            <a:r>
              <a:rPr lang="en" sz="2400">
                <a:latin typeface="Century Gothic"/>
                <a:ea typeface="Century Gothic"/>
                <a:cs typeface="Century Gothic"/>
                <a:sym typeface="Century Gothic"/>
              </a:rPr>
              <a:t>How does Robert feel about the incident? How do you know</a:t>
            </a:r>
            <a:r>
              <a:rPr lang="en" sz="2400">
                <a:latin typeface="Arial"/>
                <a:ea typeface="Arial"/>
                <a:cs typeface="Arial"/>
                <a:sym typeface="Arial"/>
              </a:rPr>
              <a:t>?</a:t>
            </a:r>
            <a:endParaRPr sz="2400">
              <a:latin typeface="Arial"/>
              <a:ea typeface="Arial"/>
              <a:cs typeface="Arial"/>
              <a:sym typeface="Arial"/>
            </a:endParaRPr>
          </a:p>
        </p:txBody>
      </p:sp>
      <p:pic>
        <p:nvPicPr>
          <p:cNvPr id="244" name="Google Shape;244;p35"/>
          <p:cNvPicPr preferRelativeResize="0"/>
          <p:nvPr/>
        </p:nvPicPr>
        <p:blipFill>
          <a:blip r:embed="rId3">
            <a:alphaModFix/>
          </a:blip>
          <a:stretch>
            <a:fillRect/>
          </a:stretch>
        </p:blipFill>
        <p:spPr>
          <a:xfrm>
            <a:off x="8557329" y="4438044"/>
            <a:ext cx="476250" cy="4762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36"/>
          <p:cNvSpPr txBox="1">
            <a:spLocks noGrp="1"/>
          </p:cNvSpPr>
          <p:nvPr>
            <p:ph type="title"/>
          </p:nvPr>
        </p:nvSpPr>
        <p:spPr>
          <a:xfrm>
            <a:off x="628650" y="273849"/>
            <a:ext cx="7886700" cy="8400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dirty="0">
                <a:latin typeface="Century Gothic"/>
                <a:ea typeface="Century Gothic"/>
                <a:cs typeface="Century Gothic"/>
                <a:sym typeface="Century Gothic"/>
              </a:rPr>
              <a:t>Paired Writing: </a:t>
            </a:r>
            <a:r>
              <a:rPr lang="en" b="1" dirty="0">
                <a:latin typeface="Century Gothic"/>
                <a:ea typeface="Century Gothic"/>
                <a:cs typeface="Century Gothic"/>
                <a:sym typeface="Century Gothic"/>
              </a:rPr>
              <a:t>William in </a:t>
            </a:r>
            <a:r>
              <a:rPr lang="en" b="1" i="1" dirty="0">
                <a:latin typeface="Century Gothic"/>
                <a:ea typeface="Century Gothic"/>
                <a:cs typeface="Century Gothic"/>
                <a:sym typeface="Century Gothic"/>
              </a:rPr>
              <a:t>Divided Loyalties</a:t>
            </a:r>
            <a:r>
              <a:rPr lang="en" b="1" dirty="0">
                <a:latin typeface="Century Gothic"/>
                <a:ea typeface="Century Gothic"/>
                <a:cs typeface="Century Gothic"/>
                <a:sym typeface="Century Gothic"/>
              </a:rPr>
              <a:t>, Act I, Scene 3</a:t>
            </a:r>
            <a:endParaRPr sz="3300" b="1" i="0" u="none" strike="noStrike" cap="none" dirty="0">
              <a:solidFill>
                <a:schemeClr val="dk1"/>
              </a:solidFill>
              <a:latin typeface="Century Gothic"/>
              <a:ea typeface="Century Gothic"/>
              <a:cs typeface="Century Gothic"/>
              <a:sym typeface="Century Gothic"/>
            </a:endParaRPr>
          </a:p>
        </p:txBody>
      </p:sp>
      <p:sp>
        <p:nvSpPr>
          <p:cNvPr id="250" name="Google Shape;250;p36"/>
          <p:cNvSpPr txBox="1">
            <a:spLocks noGrp="1"/>
          </p:cNvSpPr>
          <p:nvPr>
            <p:ph type="body" idx="1"/>
          </p:nvPr>
        </p:nvSpPr>
        <p:spPr>
          <a:xfrm>
            <a:off x="479500" y="1570700"/>
            <a:ext cx="7886700" cy="2951400"/>
          </a:xfrm>
          <a:prstGeom prst="rect">
            <a:avLst/>
          </a:prstGeom>
          <a:noFill/>
          <a:ln>
            <a:noFill/>
          </a:ln>
        </p:spPr>
        <p:txBody>
          <a:bodyPr spcFirstLastPara="1" wrap="square" lIns="68575" tIns="34275" rIns="68575" bIns="34275" anchor="t" anchorCtr="0">
            <a:noAutofit/>
          </a:bodyPr>
          <a:lstStyle/>
          <a:p>
            <a:pPr marL="457200" lvl="0" indent="-342900" algn="l" rtl="0">
              <a:lnSpc>
                <a:spcPct val="115000"/>
              </a:lnSpc>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How should we open the paragraph? </a:t>
            </a:r>
            <a:endParaRPr sz="1800" dirty="0">
              <a:latin typeface="Century Gothic"/>
              <a:ea typeface="Century Gothic"/>
              <a:cs typeface="Century Gothic"/>
              <a:sym typeface="Century Gothic"/>
            </a:endParaRPr>
          </a:p>
          <a:p>
            <a:pPr marL="457200" lvl="0" indent="-342900" algn="l" rtl="0">
              <a:lnSpc>
                <a:spcPct val="115000"/>
              </a:lnSpc>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What does the reader need to know first? Why?</a:t>
            </a:r>
            <a:endParaRPr sz="1800" dirty="0">
              <a:latin typeface="Century Gothic"/>
              <a:ea typeface="Century Gothic"/>
              <a:cs typeface="Century Gothic"/>
              <a:sym typeface="Century Gothic"/>
            </a:endParaRPr>
          </a:p>
          <a:p>
            <a:pPr marL="457200" lvl="0" indent="-342900" algn="l" rtl="0">
              <a:lnSpc>
                <a:spcPct val="115000"/>
              </a:lnSpc>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Before we can write about the character’s reaction to the situation, what else does the reader </a:t>
            </a:r>
            <a:r>
              <a:rPr lang="en-US" sz="1800" dirty="0" smtClean="0">
                <a:latin typeface="Century Gothic"/>
                <a:ea typeface="Century Gothic"/>
                <a:cs typeface="Century Gothic"/>
                <a:sym typeface="Century Gothic"/>
              </a:rPr>
              <a:t>need </a:t>
            </a:r>
            <a:r>
              <a:rPr lang="en" sz="1800" dirty="0" smtClean="0">
                <a:latin typeface="Century Gothic"/>
                <a:ea typeface="Century Gothic"/>
                <a:cs typeface="Century Gothic"/>
                <a:sym typeface="Century Gothic"/>
              </a:rPr>
              <a:t>to </a:t>
            </a:r>
            <a:r>
              <a:rPr lang="en" sz="1800" dirty="0">
                <a:latin typeface="Century Gothic"/>
                <a:ea typeface="Century Gothic"/>
                <a:cs typeface="Century Gothic"/>
                <a:sym typeface="Century Gothic"/>
              </a:rPr>
              <a:t>know?</a:t>
            </a:r>
            <a:endParaRPr sz="1800" dirty="0">
              <a:latin typeface="Century Gothic"/>
              <a:ea typeface="Century Gothic"/>
              <a:cs typeface="Century Gothic"/>
              <a:sym typeface="Century Gothic"/>
            </a:endParaRPr>
          </a:p>
          <a:p>
            <a:pPr marL="457200" lvl="0" indent="-342900" algn="l" rtl="0">
              <a:lnSpc>
                <a:spcPct val="115000"/>
              </a:lnSpc>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How does William feel about the event? How do you know?</a:t>
            </a:r>
            <a:endParaRPr sz="1800" dirty="0">
              <a:latin typeface="Century Gothic"/>
              <a:ea typeface="Century Gothic"/>
              <a:cs typeface="Century Gothic"/>
              <a:sym typeface="Century Gothic"/>
            </a:endParaRPr>
          </a:p>
          <a:p>
            <a:pPr marL="457200" lvl="0" indent="-342900" algn="l" rtl="0">
              <a:lnSpc>
                <a:spcPct val="115000"/>
              </a:lnSpc>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How does this compare to how the other characters feel?</a:t>
            </a:r>
            <a:endParaRPr sz="1800" dirty="0">
              <a:latin typeface="Century Gothic"/>
              <a:ea typeface="Century Gothic"/>
              <a:cs typeface="Century Gothic"/>
              <a:sym typeface="Century Gothic"/>
            </a:endParaRPr>
          </a:p>
          <a:p>
            <a:pPr marL="457200" lvl="0" indent="-342900" algn="l" rtl="0">
              <a:lnSpc>
                <a:spcPct val="115000"/>
              </a:lnSpc>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Why do you think William feels differently than Robert?</a:t>
            </a:r>
            <a:endParaRPr sz="1800" u="none" strike="noStrike" cap="none" dirty="0">
              <a:solidFill>
                <a:schemeClr val="dk1"/>
              </a:solidFill>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endParaRPr sz="2100" b="0" i="0" u="none" strike="noStrike" cap="none" dirty="0">
              <a:solidFill>
                <a:schemeClr val="dk1"/>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3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600" b="0" i="0" u="none" strike="noStrike" cap="none">
                <a:solidFill>
                  <a:schemeClr val="dk1"/>
                </a:solidFill>
                <a:latin typeface="Century Gothic"/>
                <a:ea typeface="Century Gothic"/>
                <a:cs typeface="Century Gothic"/>
                <a:sym typeface="Century Gothic"/>
              </a:rPr>
              <a:t>Homework</a:t>
            </a:r>
            <a:endParaRPr sz="3600" b="0" i="0" u="none" strike="noStrike" cap="none">
              <a:solidFill>
                <a:schemeClr val="dk1"/>
              </a:solidFill>
              <a:latin typeface="Century Gothic"/>
              <a:ea typeface="Century Gothic"/>
              <a:cs typeface="Century Gothic"/>
              <a:sym typeface="Century Gothic"/>
            </a:endParaRPr>
          </a:p>
        </p:txBody>
      </p:sp>
      <p:sp>
        <p:nvSpPr>
          <p:cNvPr id="256" name="Google Shape;256;p37"/>
          <p:cNvSpPr txBox="1">
            <a:spLocks noGrp="1"/>
          </p:cNvSpPr>
          <p:nvPr>
            <p:ph type="body" idx="1"/>
          </p:nvPr>
        </p:nvSpPr>
        <p:spPr>
          <a:xfrm>
            <a:off x="311700" y="1032650"/>
            <a:ext cx="4065600" cy="3483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None/>
            </a:pPr>
            <a:endParaRPr sz="1800" dirty="0">
              <a:solidFill>
                <a:schemeClr val="tx1"/>
              </a:solidFill>
            </a:endParaRPr>
          </a:p>
          <a:p>
            <a:pPr marL="457200" marR="0" lvl="0" indent="-342900" algn="l" rtl="0">
              <a:lnSpc>
                <a:spcPct val="100000"/>
              </a:lnSpc>
              <a:spcBef>
                <a:spcPts val="0"/>
              </a:spcBef>
              <a:spcAft>
                <a:spcPts val="0"/>
              </a:spcAft>
              <a:buClr>
                <a:srgbClr val="444444"/>
              </a:buClr>
              <a:buSzPts val="1800"/>
              <a:buFont typeface="Century Gothic"/>
              <a:buAutoNum type="alphaUcPeriod"/>
            </a:pPr>
            <a:r>
              <a:rPr lang="en" sz="1800" dirty="0">
                <a:solidFill>
                  <a:schemeClr val="tx1"/>
                </a:solidFill>
              </a:rPr>
              <a:t>Use your </a:t>
            </a:r>
            <a:r>
              <a:rPr lang="en" sz="1800" b="1" dirty="0">
                <a:solidFill>
                  <a:schemeClr val="tx1"/>
                </a:solidFill>
              </a:rPr>
              <a:t>Character Analysis Note-catcher:  Act I, Scene 3 </a:t>
            </a:r>
            <a:r>
              <a:rPr lang="en" sz="1800" dirty="0">
                <a:solidFill>
                  <a:schemeClr val="tx1"/>
                </a:solidFill>
              </a:rPr>
              <a:t>to write a character analysis paragraph for Robert in this scene.</a:t>
            </a:r>
            <a:endParaRPr sz="1800" dirty="0">
              <a:solidFill>
                <a:schemeClr val="tx1"/>
              </a:solidFill>
            </a:endParaRPr>
          </a:p>
          <a:p>
            <a:pPr marL="457200" marR="0" lvl="0" indent="-342900" algn="l" rtl="0">
              <a:lnSpc>
                <a:spcPct val="100000"/>
              </a:lnSpc>
              <a:spcBef>
                <a:spcPts val="0"/>
              </a:spcBef>
              <a:spcAft>
                <a:spcPts val="0"/>
              </a:spcAft>
              <a:buClr>
                <a:srgbClr val="444444"/>
              </a:buClr>
              <a:buSzPts val="1800"/>
              <a:buFont typeface="Century Gothic"/>
              <a:buAutoNum type="alphaUcPeriod"/>
            </a:pPr>
            <a:r>
              <a:rPr lang="en" sz="1800" b="0" i="0" u="none" strike="noStrike" cap="none" dirty="0">
                <a:solidFill>
                  <a:schemeClr val="tx1"/>
                </a:solidFill>
                <a:sym typeface="Century Gothic"/>
              </a:rPr>
              <a:t>Accountable Research </a:t>
            </a:r>
            <a:r>
              <a:rPr lang="en" sz="1800" b="0" i="0" u="none" strike="noStrike" cap="none" dirty="0" smtClean="0">
                <a:solidFill>
                  <a:schemeClr val="tx1"/>
                </a:solidFill>
                <a:sym typeface="Century Gothic"/>
              </a:rPr>
              <a:t>Reading</a:t>
            </a:r>
            <a:r>
              <a:rPr lang="en-US" sz="1800" b="0" i="0" u="none" strike="noStrike" cap="none" dirty="0" smtClean="0">
                <a:solidFill>
                  <a:schemeClr val="tx1"/>
                </a:solidFill>
                <a:sym typeface="Century Gothic"/>
              </a:rPr>
              <a:t>:</a:t>
            </a:r>
            <a:r>
              <a:rPr lang="en" sz="1800" b="0" i="0" u="none" strike="noStrike" cap="none" dirty="0" smtClean="0">
                <a:solidFill>
                  <a:schemeClr val="tx1"/>
                </a:solidFill>
                <a:sym typeface="Century Gothic"/>
              </a:rPr>
              <a:t> </a:t>
            </a:r>
            <a:r>
              <a:rPr lang="en" sz="1800" b="0" i="0" u="none" strike="noStrike" cap="none" dirty="0">
                <a:solidFill>
                  <a:schemeClr val="tx1"/>
                </a:solidFill>
                <a:sym typeface="Century Gothic"/>
              </a:rPr>
              <a:t>Select a prompt to respond to in the front of your independent reading journal.</a:t>
            </a:r>
            <a:endParaRPr sz="1800" b="0" i="0" u="none" strike="noStrike" cap="none" dirty="0">
              <a:solidFill>
                <a:schemeClr val="tx1"/>
              </a:solidFill>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rgbClr val="000000"/>
              </a:buClr>
              <a:buSzPts val="1400"/>
              <a:buFont typeface="Century Gothic"/>
              <a:buNone/>
            </a:pPr>
            <a:endParaRPr sz="1800" b="0" i="0" u="none" strike="noStrike" cap="none" dirty="0">
              <a:solidFill>
                <a:srgbClr val="444444"/>
              </a:solidFill>
              <a:latin typeface="Century Gothic"/>
              <a:ea typeface="Century Gothic"/>
              <a:cs typeface="Century Gothic"/>
              <a:sym typeface="Century Gothic"/>
            </a:endParaRPr>
          </a:p>
        </p:txBody>
      </p:sp>
      <p:sp>
        <p:nvSpPr>
          <p:cNvPr id="257" name="Google Shape;257;p37"/>
          <p:cNvSpPr txBox="1">
            <a:spLocks noGrp="1"/>
          </p:cNvSpPr>
          <p:nvPr>
            <p:ph type="body" idx="2"/>
          </p:nvPr>
        </p:nvSpPr>
        <p:spPr>
          <a:xfrm>
            <a:off x="4572000" y="1032650"/>
            <a:ext cx="4260300" cy="3483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Module 3 </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Guiding Question</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 Anchor Chart</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endParaRPr sz="2400" b="0" i="0" u="none" strike="noStrike" cap="none">
              <a:solidFill>
                <a:srgbClr val="000000"/>
              </a:solidFill>
              <a:latin typeface="Century Gothic"/>
              <a:ea typeface="Century Gothic"/>
              <a:cs typeface="Century Gothic"/>
              <a:sym typeface="Century Gothic"/>
            </a:endParaRPr>
          </a:p>
          <a:p>
            <a:pPr marL="457200" marR="0" lvl="0" indent="-342900" algn="l" rtl="0">
              <a:lnSpc>
                <a:spcPct val="90000"/>
              </a:lnSpc>
              <a:spcBef>
                <a:spcPts val="340"/>
              </a:spcBef>
              <a:spcAft>
                <a:spcPts val="0"/>
              </a:spcAft>
              <a:buClr>
                <a:schemeClr val="dk1"/>
              </a:buClr>
              <a:buSzPts val="1800"/>
              <a:buFont typeface="Century Gothic"/>
              <a:buChar char="●"/>
            </a:pPr>
            <a:r>
              <a:rPr lang="en" sz="2000" b="0" i="0" u="none" strike="noStrike" cap="none">
                <a:solidFill>
                  <a:srgbClr val="000000"/>
                </a:solidFill>
                <a:latin typeface="Century Gothic"/>
                <a:ea typeface="Century Gothic"/>
                <a:cs typeface="Century Gothic"/>
                <a:sym typeface="Century Gothic"/>
              </a:rPr>
              <a:t>How did the American Revolution and the events leading up to it affect the people in the colonies?</a:t>
            </a:r>
            <a:endParaRPr sz="20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38"/>
          <p:cNvSpPr txBox="1">
            <a:spLocks noGrp="1"/>
          </p:cNvSpPr>
          <p:nvPr>
            <p:ph type="title"/>
          </p:nvPr>
        </p:nvSpPr>
        <p:spPr>
          <a:xfrm>
            <a:off x="311700" y="184000"/>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000" b="0" i="0" u="none" strike="noStrike" cap="none">
                <a:solidFill>
                  <a:schemeClr val="dk1"/>
                </a:solidFill>
                <a:latin typeface="Century Gothic"/>
                <a:ea typeface="Century Gothic"/>
                <a:cs typeface="Century Gothic"/>
                <a:sym typeface="Century Gothic"/>
              </a:rPr>
              <a:t>Homework: Accountable Research Reading</a:t>
            </a:r>
            <a:endParaRPr sz="3000" b="0" i="0" u="none" strike="noStrike" cap="none">
              <a:solidFill>
                <a:schemeClr val="dk1"/>
              </a:solidFill>
              <a:latin typeface="Century Gothic"/>
              <a:ea typeface="Century Gothic"/>
              <a:cs typeface="Century Gothic"/>
              <a:sym typeface="Century Gothic"/>
            </a:endParaRPr>
          </a:p>
        </p:txBody>
      </p:sp>
      <p:sp>
        <p:nvSpPr>
          <p:cNvPr id="263" name="Google Shape;263;p38"/>
          <p:cNvSpPr txBox="1">
            <a:spLocks noGrp="1"/>
          </p:cNvSpPr>
          <p:nvPr>
            <p:ph type="body" idx="1"/>
          </p:nvPr>
        </p:nvSpPr>
        <p:spPr>
          <a:xfrm>
            <a:off x="466675" y="756688"/>
            <a:ext cx="6255900" cy="8952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Take out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Select a prompt.</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Copy prompt into front of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Respond to prompt for HW.</a:t>
            </a: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444444"/>
              </a:solidFill>
              <a:latin typeface="Century Gothic"/>
              <a:ea typeface="Century Gothic"/>
              <a:cs typeface="Century Gothic"/>
              <a:sym typeface="Century Gothic"/>
            </a:endParaRPr>
          </a:p>
        </p:txBody>
      </p:sp>
      <p:sp>
        <p:nvSpPr>
          <p:cNvPr id="264" name="Google Shape;264;p38"/>
          <p:cNvSpPr txBox="1">
            <a:spLocks noGrp="1"/>
          </p:cNvSpPr>
          <p:nvPr>
            <p:ph type="body" idx="2"/>
          </p:nvPr>
        </p:nvSpPr>
        <p:spPr>
          <a:xfrm>
            <a:off x="466675" y="1530450"/>
            <a:ext cx="8620500" cy="2606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1300" b="1" i="0" u="none" strike="noStrike" cap="none" dirty="0">
                <a:solidFill>
                  <a:srgbClr val="000000"/>
                </a:solidFill>
                <a:latin typeface="Century Gothic"/>
                <a:ea typeface="Century Gothic"/>
                <a:cs typeface="Century Gothic"/>
                <a:sym typeface="Century Gothic"/>
              </a:rPr>
              <a:t>Module 3: Journal Prompts</a:t>
            </a:r>
            <a:endParaRPr sz="1300" b="1"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90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is the theme or main idea of the text? What are some of the key details, and how</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do they support the main idea?</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do the illustrations tell you? How do they help you understand the words?</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questions do you now have after reading? What would you like to learn more</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about? Why?</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are the most important facts you learned from reading?</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is the most interesting fact you learned today? Why?</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How does what you read today connect to something you have learned in other lessons?</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 character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 setting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an event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Choose one new word from your reading today and analyze it on a vocabulary </a:t>
            </a:r>
            <a:r>
              <a:rPr lang="en" sz="1300" b="0" i="0" u="none" strike="noStrike" cap="none" dirty="0" smtClean="0">
                <a:solidFill>
                  <a:srgbClr val="000000"/>
                </a:solidFill>
                <a:latin typeface="Century Gothic"/>
                <a:ea typeface="Century Gothic"/>
                <a:cs typeface="Century Gothic"/>
                <a:sym typeface="Century Gothic"/>
              </a:rPr>
              <a:t>square</a:t>
            </a:r>
            <a:r>
              <a:rPr lang="en-US" sz="1300" dirty="0"/>
              <a:t>.</a:t>
            </a:r>
            <a:endParaRPr sz="1300" b="0"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3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271" name="Google Shape;271;p39"/>
          <p:cNvSpPr txBox="1">
            <a:spLocks noGrp="1"/>
          </p:cNvSpPr>
          <p:nvPr>
            <p:ph type="body" idx="1"/>
          </p:nvPr>
        </p:nvSpPr>
        <p:spPr>
          <a:xfrm>
            <a:off x="628650" y="72344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Today’s ALL Block Schedule is:</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272" name="Google Shape;272;p39"/>
          <p:cNvGraphicFramePr/>
          <p:nvPr/>
        </p:nvGraphicFramePr>
        <p:xfrm>
          <a:off x="952500" y="2822000"/>
          <a:ext cx="7239000" cy="1859219"/>
        </p:xfrm>
        <a:graphic>
          <a:graphicData uri="http://schemas.openxmlformats.org/drawingml/2006/table">
            <a:tbl>
              <a:tblPr>
                <a:noFill/>
                <a:tableStyleId>{5CA8DAF7-C133-48AF-8EE8-FDBD53573525}</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a:t>
            </a:r>
            <a:r>
              <a:rPr lang="en" sz="3400">
                <a:latin typeface="Century Gothic"/>
                <a:ea typeface="Century Gothic"/>
                <a:cs typeface="Century Gothic"/>
                <a:sym typeface="Century Gothic"/>
              </a:rPr>
              <a:t>2</a:t>
            </a:r>
            <a:r>
              <a:rPr lang="en" sz="3400" b="0" i="0" u="none" strike="noStrike" cap="none">
                <a:solidFill>
                  <a:schemeClr val="dk1"/>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3</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83" name="Google Shape;183;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700" b="1" i="0" u="none" strike="noStrike" cap="none" dirty="0">
                <a:solidFill>
                  <a:schemeClr val="dk1"/>
                </a:solidFill>
                <a:latin typeface="Century Gothic"/>
                <a:ea typeface="Century Gothic"/>
                <a:cs typeface="Century Gothic"/>
                <a:sym typeface="Century Gothic"/>
              </a:rPr>
              <a:t>Preparing for Lesson </a:t>
            </a:r>
            <a:r>
              <a:rPr lang="en" sz="1700" b="1" dirty="0">
                <a:latin typeface="Century Gothic"/>
                <a:ea typeface="Century Gothic"/>
                <a:cs typeface="Century Gothic"/>
                <a:sym typeface="Century Gothic"/>
              </a:rPr>
              <a:t>3</a:t>
            </a:r>
            <a:r>
              <a:rPr lang="en" sz="1700" b="1" i="0" u="none" strike="noStrike" cap="none" dirty="0">
                <a:solidFill>
                  <a:schemeClr val="dk1"/>
                </a:solidFill>
                <a:latin typeface="Century Gothic"/>
                <a:ea typeface="Century Gothic"/>
                <a:cs typeface="Century Gothic"/>
                <a:sym typeface="Century Gothic"/>
              </a:rPr>
              <a:t>: </a:t>
            </a:r>
            <a:r>
              <a:rPr lang="en" sz="1700" b="0" i="0" u="none" strike="noStrike" cap="none" dirty="0">
                <a:solidFill>
                  <a:schemeClr val="dk1"/>
                </a:solidFill>
                <a:latin typeface="Century Gothic"/>
                <a:ea typeface="Century Gothic"/>
                <a:cs typeface="Century Gothic"/>
                <a:sym typeface="Century Gothic"/>
              </a:rPr>
              <a:t>Pre-reading and Preparing:</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Before teaching this lesson, please prepare by doing these </a:t>
            </a:r>
            <a:r>
              <a:rPr lang="en" sz="1600" b="0" i="0" u="none" strike="noStrike" cap="none" dirty="0" smtClean="0">
                <a:solidFill>
                  <a:schemeClr val="dk1"/>
                </a:solidFill>
                <a:latin typeface="Century Gothic"/>
                <a:ea typeface="Century Gothic"/>
                <a:cs typeface="Century Gothic"/>
                <a:sym typeface="Century Gothic"/>
              </a:rPr>
              <a:t>things:</a:t>
            </a:r>
            <a:endParaRPr lang="en-US" sz="1600" b="0" i="0" u="none" strike="noStrike" cap="none" dirty="0" smtClean="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lang="en-US" sz="1700" dirty="0">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700" b="0" i="0" u="none" strike="noStrike" cap="none" dirty="0" smtClean="0">
                <a:solidFill>
                  <a:schemeClr val="dk1"/>
                </a:solidFill>
                <a:latin typeface="Century Gothic"/>
                <a:ea typeface="Century Gothic"/>
                <a:cs typeface="Century Gothic"/>
                <a:sym typeface="Century Gothic"/>
              </a:rPr>
              <a:t>Read </a:t>
            </a:r>
            <a:r>
              <a:rPr lang="en" sz="1700" b="0" i="0" u="none" strike="noStrike" cap="none" dirty="0">
                <a:solidFill>
                  <a:schemeClr val="dk1"/>
                </a:solidFill>
                <a:latin typeface="Century Gothic"/>
                <a:ea typeface="Century Gothic"/>
                <a:cs typeface="Century Gothic"/>
                <a:sym typeface="Century Gothic"/>
              </a:rPr>
              <a:t>through Lesson </a:t>
            </a:r>
            <a:r>
              <a:rPr lang="en" sz="1700" dirty="0">
                <a:latin typeface="Century Gothic"/>
                <a:ea typeface="Century Gothic"/>
                <a:cs typeface="Century Gothic"/>
                <a:sym typeface="Century Gothic"/>
              </a:rPr>
              <a:t>3</a:t>
            </a:r>
            <a:r>
              <a:rPr lang="en" sz="1700" b="0" i="0" u="none" strike="noStrike" cap="none" dirty="0">
                <a:solidFill>
                  <a:schemeClr val="dk1"/>
                </a:solidFill>
                <a:latin typeface="Century Gothic"/>
                <a:ea typeface="Century Gothic"/>
                <a:cs typeface="Century Gothic"/>
                <a:sym typeface="Century Gothic"/>
              </a:rPr>
              <a:t> </a:t>
            </a:r>
            <a:r>
              <a:rPr lang="en" sz="1700" b="0" i="0" u="sng" strike="noStrike" cap="none" dirty="0">
                <a:solidFill>
                  <a:schemeClr val="hlink"/>
                </a:solidFill>
                <a:latin typeface="Century Gothic"/>
                <a:ea typeface="Century Gothic"/>
                <a:cs typeface="Century Gothic"/>
                <a:sym typeface="Century Gothic"/>
                <a:hlinkClick r:id="rId3"/>
              </a:rPr>
              <a:t>Here</a:t>
            </a:r>
            <a:r>
              <a:rPr lang="en" sz="1700" dirty="0" smtClean="0">
                <a:latin typeface="Century Gothic"/>
                <a:ea typeface="Century Gothic"/>
                <a:cs typeface="Century Gothic"/>
                <a:sym typeface="Century Gothic"/>
              </a:rPr>
              <a:t>.</a:t>
            </a:r>
            <a:endParaRPr lang="en-US" sz="1700" dirty="0" smtClean="0">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700" b="0" i="0" u="none" strike="noStrike" cap="none" dirty="0" smtClean="0">
                <a:solidFill>
                  <a:schemeClr val="dk1"/>
                </a:solidFill>
                <a:latin typeface="Century Gothic"/>
                <a:ea typeface="Century Gothic"/>
                <a:cs typeface="Century Gothic"/>
                <a:sym typeface="Century Gothic"/>
              </a:rPr>
              <a:t> </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 sz="1700" dirty="0">
                <a:latin typeface="Century Gothic"/>
                <a:ea typeface="Century Gothic"/>
                <a:cs typeface="Century Gothic"/>
                <a:sym typeface="Century Gothic"/>
              </a:rPr>
              <a:t>In this lesson, students will be:</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Reviewing Learning Targets</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Reading Aloud and Determining the Gist:  </a:t>
            </a:r>
            <a:r>
              <a:rPr lang="en" sz="1700" i="1" dirty="0">
                <a:latin typeface="Century Gothic"/>
                <a:ea typeface="Century Gothic"/>
                <a:cs typeface="Century Gothic"/>
                <a:sym typeface="Century Gothic"/>
              </a:rPr>
              <a:t>Divided Loyalties</a:t>
            </a:r>
            <a:r>
              <a:rPr lang="en" sz="1700" dirty="0">
                <a:latin typeface="Century Gothic"/>
                <a:ea typeface="Century Gothic"/>
                <a:cs typeface="Century Gothic"/>
                <a:sym typeface="Century Gothic"/>
              </a:rPr>
              <a:t>, Act I, Scene 3</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Analyzing Character Reactions:  </a:t>
            </a:r>
            <a:r>
              <a:rPr lang="en" sz="1700" i="1" dirty="0">
                <a:latin typeface="Century Gothic"/>
                <a:ea typeface="Century Gothic"/>
                <a:cs typeface="Century Gothic"/>
                <a:sym typeface="Century Gothic"/>
              </a:rPr>
              <a:t>Divided Loyalties</a:t>
            </a:r>
            <a:r>
              <a:rPr lang="en" sz="1700" dirty="0">
                <a:latin typeface="Century Gothic"/>
                <a:ea typeface="Century Gothic"/>
                <a:cs typeface="Century Gothic"/>
                <a:sym typeface="Century Gothic"/>
              </a:rPr>
              <a:t>, Act I, Scene 3</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Pair Writing:  William in </a:t>
            </a:r>
            <a:r>
              <a:rPr lang="en" sz="1700" i="1" dirty="0">
                <a:latin typeface="Century Gothic"/>
                <a:ea typeface="Century Gothic"/>
                <a:cs typeface="Century Gothic"/>
                <a:sym typeface="Century Gothic"/>
              </a:rPr>
              <a:t>Divided Loyalties</a:t>
            </a:r>
            <a:r>
              <a:rPr lang="en" sz="1700" dirty="0">
                <a:latin typeface="Century Gothic"/>
                <a:ea typeface="Century Gothic"/>
                <a:cs typeface="Century Gothic"/>
                <a:sym typeface="Century Gothic"/>
              </a:rPr>
              <a:t>, Act I, Scene 3</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Reviewing Homework</a:t>
            </a:r>
            <a:endParaRPr sz="1700" dirty="0">
              <a:latin typeface="Century Gothic"/>
              <a:ea typeface="Century Gothic"/>
              <a:cs typeface="Century Gothic"/>
              <a:sym typeface="Century Gothic"/>
            </a:endParaRPr>
          </a:p>
          <a:p>
            <a:pPr marL="457200" marR="0" lvl="0" indent="-228600" algn="l" rtl="0">
              <a:lnSpc>
                <a:spcPct val="200000"/>
              </a:lnSpc>
              <a:spcBef>
                <a:spcPts val="0"/>
              </a:spcBef>
              <a:spcAft>
                <a:spcPts val="0"/>
              </a:spcAft>
              <a:buClr>
                <a:schemeClr val="dk1"/>
              </a:buClr>
              <a:buSzPts val="1700"/>
              <a:buFont typeface="Century Gothic"/>
              <a:buNone/>
            </a:pPr>
            <a:endParaRPr sz="17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a:t>
            </a:r>
            <a:r>
              <a:rPr lang="en" sz="3400">
                <a:latin typeface="Century Gothic"/>
                <a:ea typeface="Century Gothic"/>
                <a:cs typeface="Century Gothic"/>
                <a:sym typeface="Century Gothic"/>
              </a:rPr>
              <a:t>2</a:t>
            </a:r>
            <a:r>
              <a:rPr lang="en" sz="3400" b="0" i="0" u="none" strike="noStrike" cap="none">
                <a:solidFill>
                  <a:schemeClr val="dk1"/>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3</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89" name="Google Shape;189;p2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a:t>
            </a:r>
            <a:r>
              <a:rPr lang="en" sz="1800" b="1" dirty="0">
                <a:latin typeface="Century Gothic"/>
                <a:ea typeface="Century Gothic"/>
                <a:cs typeface="Century Gothic"/>
                <a:sym typeface="Century Gothic"/>
              </a:rPr>
              <a:t>3</a:t>
            </a:r>
            <a:r>
              <a:rPr lang="en" sz="1800" b="1" i="0" u="none" strike="noStrike" cap="none" dirty="0">
                <a:solidFill>
                  <a:schemeClr val="dk1"/>
                </a:solidFill>
                <a:latin typeface="Century Gothic"/>
                <a:ea typeface="Century Gothic"/>
                <a:cs typeface="Century Gothic"/>
                <a:sym typeface="Century Gothic"/>
              </a:rPr>
              <a:t>: </a:t>
            </a:r>
            <a:r>
              <a:rPr lang="en" sz="1800" dirty="0">
                <a:latin typeface="Century Gothic"/>
                <a:ea typeface="Century Gothic"/>
                <a:cs typeface="Century Gothic"/>
                <a:sym typeface="Century Gothic"/>
              </a:rPr>
              <a:t>Materials and Classroom Preparation:</a:t>
            </a:r>
            <a:endParaRPr sz="1800" dirty="0">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sz="1800" dirty="0" smtClean="0">
                <a:latin typeface="Century Gothic"/>
                <a:ea typeface="Century Gothic"/>
                <a:cs typeface="Century Gothic"/>
                <a:sym typeface="Century Gothic"/>
              </a:rPr>
              <a:t>●There </a:t>
            </a:r>
            <a:r>
              <a:rPr lang="en" sz="1800" dirty="0">
                <a:latin typeface="Century Gothic"/>
                <a:ea typeface="Century Gothic"/>
                <a:cs typeface="Century Gothic"/>
                <a:sym typeface="Century Gothic"/>
              </a:rPr>
              <a:t>are important materials in EL lessons that you will want to prepare ahead of time. These are detailed on the slides. </a:t>
            </a:r>
            <a:endParaRPr sz="1800" dirty="0">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dirty="0">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a:t>
            </a:r>
            <a:r>
              <a:rPr lang="en" sz="3400">
                <a:latin typeface="Century Gothic"/>
                <a:ea typeface="Century Gothic"/>
                <a:cs typeface="Century Gothic"/>
                <a:sym typeface="Century Gothic"/>
              </a:rPr>
              <a:t>2</a:t>
            </a:r>
            <a:r>
              <a:rPr lang="en" sz="3400" b="0" i="0" u="none" strike="noStrike" cap="none">
                <a:solidFill>
                  <a:schemeClr val="dk1"/>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3</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95" name="Google Shape;195;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400" b="1" i="0" u="none" strike="noStrike" cap="none">
                <a:solidFill>
                  <a:schemeClr val="dk1"/>
                </a:solidFill>
                <a:latin typeface="Century Gothic"/>
                <a:ea typeface="Century Gothic"/>
                <a:cs typeface="Century Gothic"/>
                <a:sym typeface="Century Gothic"/>
              </a:rPr>
              <a:t>Preparing for Lesson </a:t>
            </a:r>
            <a:r>
              <a:rPr lang="en" sz="2400" b="1">
                <a:latin typeface="Century Gothic"/>
                <a:ea typeface="Century Gothic"/>
                <a:cs typeface="Century Gothic"/>
                <a:sym typeface="Century Gothic"/>
              </a:rPr>
              <a:t>3</a:t>
            </a:r>
            <a:r>
              <a:rPr lang="en" sz="2400" b="1" i="0" u="none" strike="noStrike" cap="none">
                <a:solidFill>
                  <a:schemeClr val="dk1"/>
                </a:solidFill>
                <a:latin typeface="Century Gothic"/>
                <a:ea typeface="Century Gothic"/>
                <a:cs typeface="Century Gothic"/>
                <a:sym typeface="Century Gothic"/>
              </a:rPr>
              <a:t>:  </a:t>
            </a:r>
            <a:r>
              <a:rPr lang="en" sz="2400" b="0" i="0" u="none" strike="noStrike" cap="none">
                <a:solidFill>
                  <a:schemeClr val="dk1"/>
                </a:solidFill>
                <a:latin typeface="Century Gothic"/>
                <a:ea typeface="Century Gothic"/>
                <a:cs typeface="Century Gothic"/>
                <a:sym typeface="Century Gothic"/>
              </a:rPr>
              <a:t>EL Protocols</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rgbClr val="000000"/>
              </a:buClr>
              <a:buSzPts val="1100"/>
              <a:buFont typeface="Arial"/>
              <a:buNone/>
            </a:pPr>
            <a:endParaRPr sz="2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In this lesson, students will use </a:t>
            </a:r>
            <a:r>
              <a:rPr lang="en" sz="2400">
                <a:latin typeface="Century Gothic"/>
                <a:ea typeface="Century Gothic"/>
                <a:cs typeface="Century Gothic"/>
                <a:sym typeface="Century Gothic"/>
              </a:rPr>
              <a:t>3</a:t>
            </a:r>
            <a:r>
              <a:rPr lang="en" sz="2400" b="0" i="0" u="none" strike="noStrike" cap="none">
                <a:solidFill>
                  <a:schemeClr val="dk1"/>
                </a:solidFill>
                <a:latin typeface="Century Gothic"/>
                <a:ea typeface="Century Gothic"/>
                <a:cs typeface="Century Gothic"/>
                <a:sym typeface="Century Gothic"/>
              </a:rPr>
              <a:t> protocols</a:t>
            </a:r>
            <a:endParaRPr sz="2400" b="0" i="0" u="none" strike="noStrike" cap="none">
              <a:solidFill>
                <a:schemeClr val="dk1"/>
              </a:solidFill>
              <a:latin typeface="Century Gothic"/>
              <a:ea typeface="Century Gothic"/>
              <a:cs typeface="Century Gothic"/>
              <a:sym typeface="Century Gothic"/>
            </a:endParaRPr>
          </a:p>
          <a:p>
            <a:pPr marL="914400" marR="0" lvl="0" indent="-381000" algn="l" rtl="0">
              <a:lnSpc>
                <a:spcPct val="100000"/>
              </a:lnSpc>
              <a:spcBef>
                <a:spcPts val="0"/>
              </a:spcBef>
              <a:spcAft>
                <a:spcPts val="0"/>
              </a:spcAft>
              <a:buSzPts val="2400"/>
              <a:buFont typeface="Century Gothic"/>
              <a:buChar char="○"/>
            </a:pPr>
            <a:r>
              <a:rPr lang="en" sz="2400">
                <a:latin typeface="Century Gothic"/>
                <a:ea typeface="Century Gothic"/>
                <a:cs typeface="Century Gothic"/>
                <a:sym typeface="Century Gothic"/>
              </a:rPr>
              <a:t>Turn and Talk </a:t>
            </a:r>
            <a:endParaRPr sz="2400">
              <a:latin typeface="Century Gothic"/>
              <a:ea typeface="Century Gothic"/>
              <a:cs typeface="Century Gothic"/>
              <a:sym typeface="Century Gothic"/>
            </a:endParaRPr>
          </a:p>
          <a:p>
            <a:pPr marL="914400" marR="0" lvl="0" indent="-381000" algn="l" rtl="0">
              <a:lnSpc>
                <a:spcPct val="100000"/>
              </a:lnSpc>
              <a:spcBef>
                <a:spcPts val="0"/>
              </a:spcBef>
              <a:spcAft>
                <a:spcPts val="0"/>
              </a:spcAft>
              <a:buSzPts val="2400"/>
              <a:buFont typeface="Century Gothic"/>
              <a:buChar char="○"/>
            </a:pPr>
            <a:r>
              <a:rPr lang="en" sz="2400">
                <a:latin typeface="Century Gothic"/>
                <a:ea typeface="Century Gothic"/>
                <a:cs typeface="Century Gothic"/>
                <a:sym typeface="Century Gothic"/>
              </a:rPr>
              <a:t>Thumb-O-Meter</a:t>
            </a:r>
            <a:endParaRPr sz="2400">
              <a:latin typeface="Century Gothic"/>
              <a:ea typeface="Century Gothic"/>
              <a:cs typeface="Century Gothic"/>
              <a:sym typeface="Century Gothic"/>
            </a:endParaRPr>
          </a:p>
          <a:p>
            <a:pPr marL="914400" marR="0" lvl="0" indent="-381000" algn="l" rtl="0">
              <a:lnSpc>
                <a:spcPct val="100000"/>
              </a:lnSpc>
              <a:spcBef>
                <a:spcPts val="0"/>
              </a:spcBef>
              <a:spcAft>
                <a:spcPts val="0"/>
              </a:spcAft>
              <a:buSzPts val="2400"/>
              <a:buFont typeface="Century Gothic"/>
              <a:buChar char="○"/>
            </a:pPr>
            <a:r>
              <a:rPr lang="en" sz="2400">
                <a:latin typeface="Century Gothic"/>
                <a:ea typeface="Century Gothic"/>
                <a:cs typeface="Century Gothic"/>
                <a:sym typeface="Century Gothic"/>
              </a:rPr>
              <a:t>Think Pair Share</a:t>
            </a:r>
            <a:endParaRPr sz="2400">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Review the protocol directions slides as you prepare to teach this lesson.</a:t>
            </a:r>
            <a:endParaRPr sz="2100" b="0" i="0" u="none" strike="noStrike" cap="none">
              <a:solidFill>
                <a:schemeClr val="dk1"/>
              </a:solidFill>
              <a:latin typeface="Calibri"/>
              <a:ea typeface="Calibri"/>
              <a:cs typeface="Calibri"/>
              <a:sym typeface="Calibri"/>
            </a:endParaRPr>
          </a:p>
        </p:txBody>
      </p:sp>
      <p:pic>
        <p:nvPicPr>
          <p:cNvPr id="196" name="Google Shape;196;p29"/>
          <p:cNvPicPr preferRelativeResize="0"/>
          <p:nvPr/>
        </p:nvPicPr>
        <p:blipFill rotWithShape="1">
          <a:blip r:embed="rId3">
            <a:alphaModFix/>
          </a:blip>
          <a:srcRect/>
          <a:stretch/>
        </p:blipFill>
        <p:spPr>
          <a:xfrm>
            <a:off x="4578043" y="2700801"/>
            <a:ext cx="572700" cy="572700"/>
          </a:xfrm>
          <a:prstGeom prst="rect">
            <a:avLst/>
          </a:prstGeom>
          <a:noFill/>
          <a:ln>
            <a:noFill/>
          </a:ln>
        </p:spPr>
      </p:pic>
      <p:pic>
        <p:nvPicPr>
          <p:cNvPr id="197" name="Google Shape;197;p29"/>
          <p:cNvPicPr preferRelativeResize="0"/>
          <p:nvPr/>
        </p:nvPicPr>
        <p:blipFill>
          <a:blip r:embed="rId4">
            <a:alphaModFix/>
          </a:blip>
          <a:stretch>
            <a:fillRect/>
          </a:stretch>
        </p:blipFill>
        <p:spPr>
          <a:xfrm>
            <a:off x="4005943" y="2416628"/>
            <a:ext cx="511627" cy="503189"/>
          </a:xfrm>
          <a:prstGeom prst="rect">
            <a:avLst/>
          </a:prstGeom>
          <a:noFill/>
          <a:ln>
            <a:noFill/>
          </a:ln>
        </p:spPr>
      </p:pic>
      <p:pic>
        <p:nvPicPr>
          <p:cNvPr id="198" name="Google Shape;198;p29"/>
          <p:cNvPicPr preferRelativeResize="0"/>
          <p:nvPr/>
        </p:nvPicPr>
        <p:blipFill>
          <a:blip r:embed="rId5">
            <a:alphaModFix/>
          </a:blip>
          <a:stretch>
            <a:fillRect/>
          </a:stretch>
        </p:blipFill>
        <p:spPr>
          <a:xfrm>
            <a:off x="4051724" y="3299968"/>
            <a:ext cx="476250" cy="4762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p30"/>
          <p:cNvSpPr txBox="1">
            <a:spLocks noGrp="1"/>
          </p:cNvSpPr>
          <p:nvPr>
            <p:ph type="title"/>
          </p:nvPr>
        </p:nvSpPr>
        <p:spPr>
          <a:xfrm>
            <a:off x="574050" y="302569"/>
            <a:ext cx="767895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a:t>
            </a:r>
            <a:r>
              <a:rPr lang="en" sz="3600" b="0" i="0" u="none" strike="noStrike" cap="none" dirty="0">
                <a:solidFill>
                  <a:schemeClr val="dk1"/>
                </a:solidFill>
                <a:latin typeface="Century Gothic"/>
                <a:ea typeface="Century Gothic"/>
                <a:cs typeface="Century Gothic"/>
                <a:sym typeface="Century Gothic"/>
              </a:rPr>
              <a:t>4</a:t>
            </a:r>
            <a:r>
              <a:rPr lang="en" sz="3400" b="0" i="0" u="none" strike="noStrike" cap="none" dirty="0">
                <a:solidFill>
                  <a:schemeClr val="dk1"/>
                </a:solidFill>
                <a:latin typeface="Century Gothic"/>
                <a:ea typeface="Century Gothic"/>
                <a:cs typeface="Century Gothic"/>
                <a:sym typeface="Century Gothic"/>
              </a:rPr>
              <a:t>: Module </a:t>
            </a:r>
            <a:r>
              <a:rPr lang="en" sz="3600" b="0" i="0" u="none" strike="noStrike" cap="none" dirty="0">
                <a:solidFill>
                  <a:schemeClr val="dk1"/>
                </a:solidFill>
                <a:latin typeface="Century Gothic"/>
                <a:ea typeface="Century Gothic"/>
                <a:cs typeface="Century Gothic"/>
                <a:sym typeface="Century Gothic"/>
              </a:rPr>
              <a:t>3</a:t>
            </a:r>
            <a:r>
              <a:rPr lang="en" sz="3400" b="0" i="0" u="none" strike="noStrike" cap="none" dirty="0">
                <a:solidFill>
                  <a:schemeClr val="dk1"/>
                </a:solidFill>
                <a:latin typeface="Century Gothic"/>
                <a:ea typeface="Century Gothic"/>
                <a:cs typeface="Century Gothic"/>
                <a:sym typeface="Century Gothic"/>
              </a:rPr>
              <a:t>: Unit </a:t>
            </a:r>
            <a:r>
              <a:rPr lang="en" sz="3600" dirty="0">
                <a:latin typeface="Century Gothic"/>
                <a:ea typeface="Century Gothic"/>
                <a:cs typeface="Century Gothic"/>
                <a:sym typeface="Century Gothic"/>
              </a:rPr>
              <a:t>2</a:t>
            </a:r>
            <a:r>
              <a:rPr lang="en" sz="3400" b="0" i="0" u="none" strike="noStrike" cap="none" dirty="0">
                <a:solidFill>
                  <a:schemeClr val="dk1"/>
                </a:solidFill>
                <a:latin typeface="Century Gothic"/>
                <a:ea typeface="Century Gothic"/>
                <a:cs typeface="Century Gothic"/>
                <a:sym typeface="Century Gothic"/>
              </a:rPr>
              <a:t>: Lesson </a:t>
            </a:r>
            <a:r>
              <a:rPr lang="en" sz="3600" dirty="0">
                <a:latin typeface="Century Gothic"/>
                <a:ea typeface="Century Gothic"/>
                <a:cs typeface="Century Gothic"/>
                <a:sym typeface="Century Gothic"/>
              </a:rPr>
              <a:t>3</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endParaRPr sz="3300" b="0" i="0" u="none" strike="noStrike" cap="none" dirty="0">
              <a:solidFill>
                <a:schemeClr val="dk1"/>
              </a:solidFill>
              <a:latin typeface="Calibri"/>
              <a:ea typeface="Calibri"/>
              <a:cs typeface="Calibri"/>
              <a:sym typeface="Calibri"/>
            </a:endParaRPr>
          </a:p>
        </p:txBody>
      </p:sp>
      <p:sp>
        <p:nvSpPr>
          <p:cNvPr id="204" name="Google Shape;204;p30"/>
          <p:cNvSpPr txBox="1">
            <a:spLocks noGrp="1"/>
          </p:cNvSpPr>
          <p:nvPr>
            <p:ph type="body" idx="1"/>
          </p:nvPr>
        </p:nvSpPr>
        <p:spPr>
          <a:xfrm>
            <a:off x="574050" y="1107510"/>
            <a:ext cx="7941300" cy="36123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a:t>
            </a:r>
            <a:r>
              <a:rPr lang="en" sz="1800" b="1" i="0" u="none" strike="noStrike" cap="none" dirty="0" smtClean="0">
                <a:solidFill>
                  <a:schemeClr val="dk1"/>
                </a:solidFill>
                <a:latin typeface="Century Gothic"/>
                <a:ea typeface="Century Gothic"/>
                <a:cs typeface="Century Gothic"/>
                <a:sym typeface="Century Gothic"/>
              </a:rPr>
              <a:t>3: </a:t>
            </a:r>
            <a:r>
              <a:rPr lang="en" sz="1800" b="0" i="0" u="none" strike="noStrike" cap="none" dirty="0">
                <a:solidFill>
                  <a:schemeClr val="dk1"/>
                </a:solidFill>
                <a:latin typeface="Century Gothic"/>
                <a:ea typeface="Century Gothic"/>
                <a:cs typeface="Century Gothic"/>
                <a:sym typeface="Century Gothic"/>
              </a:rPr>
              <a:t>Supports for Students Who Need It</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100" b="1" dirty="0">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 sz="1400" dirty="0">
                <a:solidFill>
                  <a:srgbClr val="000000"/>
                </a:solidFill>
                <a:latin typeface="Century Gothic"/>
                <a:ea typeface="Century Gothic"/>
                <a:cs typeface="Century Gothic"/>
                <a:sym typeface="Century Gothic"/>
              </a:rPr>
              <a:t>In this lesson, students listen to a read-aloud of Scene 3 of </a:t>
            </a:r>
            <a:r>
              <a:rPr lang="en" sz="1400" i="1" dirty="0">
                <a:solidFill>
                  <a:srgbClr val="000000"/>
                </a:solidFill>
                <a:latin typeface="Century Gothic"/>
                <a:ea typeface="Century Gothic"/>
                <a:cs typeface="Century Gothic"/>
                <a:sym typeface="Century Gothic"/>
              </a:rPr>
              <a:t>Divided Loyalties</a:t>
            </a:r>
            <a:r>
              <a:rPr lang="en" sz="1400" dirty="0">
                <a:solidFill>
                  <a:srgbClr val="000000"/>
                </a:solidFill>
                <a:latin typeface="Century Gothic"/>
                <a:ea typeface="Century Gothic"/>
                <a:cs typeface="Century Gothic"/>
                <a:sym typeface="Century Gothic"/>
              </a:rPr>
              <a:t>. Similar to Lesson 2, support comprehension by activating prior knowledge. Consider a brief review of previous scenes and provide questions visually as well as </a:t>
            </a:r>
            <a:r>
              <a:rPr lang="en" sz="1400" dirty="0" smtClean="0">
                <a:solidFill>
                  <a:srgbClr val="000000"/>
                </a:solidFill>
                <a:latin typeface="Century Gothic"/>
                <a:ea typeface="Century Gothic"/>
                <a:cs typeface="Century Gothic"/>
                <a:sym typeface="Century Gothic"/>
              </a:rPr>
              <a:t>verbally</a:t>
            </a:r>
            <a:r>
              <a:rPr lang="en-US" sz="1400" dirty="0" smtClean="0">
                <a:solidFill>
                  <a:srgbClr val="000000"/>
                </a:solidFill>
                <a:latin typeface="Century Gothic"/>
                <a:ea typeface="Century Gothic"/>
                <a:cs typeface="Century Gothic"/>
                <a:sym typeface="Century Gothic"/>
              </a:rPr>
              <a:t>.</a:t>
            </a:r>
            <a:endParaRPr sz="1400"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400"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400" dirty="0">
                <a:solidFill>
                  <a:srgbClr val="000000"/>
                </a:solidFill>
                <a:latin typeface="Century Gothic"/>
                <a:ea typeface="Century Gothic"/>
                <a:cs typeface="Century Gothic"/>
                <a:sym typeface="Century Gothic"/>
              </a:rPr>
              <a:t>In this lesson, students interact with Scene 3 of </a:t>
            </a:r>
            <a:r>
              <a:rPr lang="en" sz="1400" i="1" dirty="0">
                <a:solidFill>
                  <a:srgbClr val="000000"/>
                </a:solidFill>
                <a:latin typeface="Century Gothic"/>
                <a:ea typeface="Century Gothic"/>
                <a:cs typeface="Century Gothic"/>
                <a:sym typeface="Century Gothic"/>
              </a:rPr>
              <a:t>Divided Loyalties</a:t>
            </a:r>
            <a:r>
              <a:rPr lang="en" sz="1400" dirty="0">
                <a:solidFill>
                  <a:srgbClr val="000000"/>
                </a:solidFill>
                <a:latin typeface="Century Gothic"/>
                <a:ea typeface="Century Gothic"/>
                <a:cs typeface="Century Gothic"/>
                <a:sym typeface="Century Gothic"/>
              </a:rPr>
              <a:t>. Continue to remove any possible barriers for accessing the text. Consider continuing the use of scaffolded questions and sticky notes with pre-written gists for different sections of text.</a:t>
            </a:r>
            <a:endParaRPr sz="1400"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400" b="1"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400" dirty="0">
                <a:solidFill>
                  <a:srgbClr val="000000"/>
                </a:solidFill>
                <a:latin typeface="Century Gothic"/>
                <a:ea typeface="Century Gothic"/>
                <a:cs typeface="Century Gothic"/>
                <a:sym typeface="Century Gothic"/>
              </a:rPr>
              <a:t>Provide support for students who may need additional guidance in peer interactions and collaboration. Continue to offer prompts or sentence frames that support students in asking for help or clarification from classmates. To support students who may need help in sustaining effort and/or attention, provide opportunities for restating the goal. In doing so, students maintain focus to complete the activity.</a:t>
            </a:r>
            <a:endParaRPr sz="1400"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400" dirty="0">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1800" b="0" i="0" u="none" strike="noStrike" cap="none" dirty="0">
              <a:solidFill>
                <a:schemeClr val="dk1"/>
              </a:solidFill>
              <a:latin typeface="Century Gothic"/>
              <a:ea typeface="Century Gothic"/>
              <a:cs typeface="Century Gothic"/>
              <a:sym typeface="Century Gothic"/>
            </a:endParaRPr>
          </a:p>
        </p:txBody>
      </p:sp>
      <p:sp>
        <p:nvSpPr>
          <p:cNvPr id="205" name="Google Shape;205;p30"/>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6" name="Google Shape;206;p30"/>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7" name="Google Shape;207;p30"/>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11"/>
        <p:cNvGrpSpPr/>
        <p:nvPr/>
      </p:nvGrpSpPr>
      <p:grpSpPr>
        <a:xfrm>
          <a:off x="0" y="0"/>
          <a:ext cx="0" cy="0"/>
          <a:chOff x="0" y="0"/>
          <a:chExt cx="0" cy="0"/>
        </a:xfrm>
      </p:grpSpPr>
      <p:pic>
        <p:nvPicPr>
          <p:cNvPr id="212" name="Google Shape;212;p31"/>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13" name="Google Shape;213;p31"/>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214" name="Google Shape;214;p31"/>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000000"/>
                </a:solidFill>
                <a:latin typeface="Century Gothic"/>
                <a:ea typeface="Century Gothic"/>
                <a:cs typeface="Century Gothic"/>
                <a:sym typeface="Century Gothic"/>
              </a:rPr>
              <a:t>Grade 4: Module 3: </a:t>
            </a:r>
            <a:br>
              <a:rPr lang="en" sz="3000" b="1" i="0" u="none" strike="noStrike" cap="none">
                <a:solidFill>
                  <a:srgbClr val="000000"/>
                </a:solidFill>
                <a:latin typeface="Century Gothic"/>
                <a:ea typeface="Century Gothic"/>
                <a:cs typeface="Century Gothic"/>
                <a:sym typeface="Century Gothic"/>
              </a:rPr>
            </a:br>
            <a:r>
              <a:rPr lang="en" sz="3000" b="1" i="0" u="none" strike="noStrike" cap="none">
                <a:solidFill>
                  <a:srgbClr val="000000"/>
                </a:solidFill>
                <a:latin typeface="Century Gothic"/>
                <a:ea typeface="Century Gothic"/>
                <a:cs typeface="Century Gothic"/>
                <a:sym typeface="Century Gothic"/>
              </a:rPr>
              <a:t>Unit </a:t>
            </a:r>
            <a:r>
              <a:rPr lang="en" sz="3000" b="1">
                <a:solidFill>
                  <a:srgbClr val="000000"/>
                </a:solidFill>
                <a:latin typeface="Century Gothic"/>
                <a:ea typeface="Century Gothic"/>
                <a:cs typeface="Century Gothic"/>
                <a:sym typeface="Century Gothic"/>
              </a:rPr>
              <a:t>2</a:t>
            </a:r>
            <a:r>
              <a:rPr lang="en" sz="3000" b="1" i="0" u="none" strike="noStrike" cap="none">
                <a:solidFill>
                  <a:srgbClr val="000000"/>
                </a:solidFill>
                <a:latin typeface="Century Gothic"/>
                <a:ea typeface="Century Gothic"/>
                <a:cs typeface="Century Gothic"/>
                <a:sym typeface="Century Gothic"/>
              </a:rPr>
              <a:t>: Lesson </a:t>
            </a:r>
            <a:r>
              <a:rPr lang="en" sz="3000" b="1">
                <a:solidFill>
                  <a:srgbClr val="000000"/>
                </a:solidFill>
                <a:latin typeface="Century Gothic"/>
                <a:ea typeface="Century Gothic"/>
                <a:cs typeface="Century Gothic"/>
                <a:sym typeface="Century Gothic"/>
              </a:rPr>
              <a:t>3</a:t>
            </a:r>
            <a:endParaRPr sz="3000" b="0" i="0" u="none" strike="noStrike" cap="none">
              <a:solidFill>
                <a:srgbClr val="000000"/>
              </a:solidFill>
              <a:latin typeface="Calibri"/>
              <a:ea typeface="Calibri"/>
              <a:cs typeface="Calibri"/>
              <a:sym typeface="Calibri"/>
            </a:endParaRPr>
          </a:p>
        </p:txBody>
      </p:sp>
      <p:pic>
        <p:nvPicPr>
          <p:cNvPr id="215" name="Google Shape;215;p31"/>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16" name="Google Shape;216;p31"/>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p3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 sz="3400" b="1" i="0" u="none" strike="noStrike" cap="none" dirty="0">
                <a:solidFill>
                  <a:schemeClr val="dk1"/>
                </a:solidFill>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22" name="Google Shape;222;p3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2400" i="0" u="none" strike="noStrike" cap="none">
                <a:solidFill>
                  <a:schemeClr val="dk1"/>
                </a:solidFill>
                <a:latin typeface="Century Gothic"/>
                <a:ea typeface="Century Gothic"/>
                <a:cs typeface="Century Gothic"/>
                <a:sym typeface="Century Gothic"/>
              </a:rPr>
              <a:t>What are we learning and doing today?</a:t>
            </a:r>
            <a:endParaRPr sz="240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a:latin typeface="Century Gothic"/>
                <a:ea typeface="Century Gothic"/>
                <a:cs typeface="Century Gothic"/>
                <a:sym typeface="Century Gothic"/>
              </a:rPr>
              <a:t>Reviewing our learning targets</a:t>
            </a:r>
            <a:endParaRPr sz="2400">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a:latin typeface="Century Gothic"/>
                <a:ea typeface="Century Gothic"/>
                <a:cs typeface="Century Gothic"/>
                <a:sym typeface="Century Gothic"/>
              </a:rPr>
              <a:t>Reading aloud and determining the gist of Act 1, Scene 3</a:t>
            </a:r>
            <a:endParaRPr sz="2400">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a:latin typeface="Century Gothic"/>
                <a:ea typeface="Century Gothic"/>
                <a:cs typeface="Century Gothic"/>
                <a:sym typeface="Century Gothic"/>
              </a:rPr>
              <a:t>Analyzing Character Reactions</a:t>
            </a:r>
            <a:endParaRPr sz="2400">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a:latin typeface="Century Gothic"/>
                <a:ea typeface="Century Gothic"/>
                <a:cs typeface="Century Gothic"/>
                <a:sym typeface="Century Gothic"/>
              </a:rPr>
              <a:t>Pairing up for Writing about William in Act I, Scene 3</a:t>
            </a:r>
            <a:endParaRPr sz="2400">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a:latin typeface="Century Gothic"/>
                <a:ea typeface="Century Gothic"/>
                <a:cs typeface="Century Gothic"/>
                <a:sym typeface="Century Gothic"/>
              </a:rPr>
              <a:t>Reviewing homework</a:t>
            </a:r>
            <a:endParaRPr sz="2400">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33"/>
          <p:cNvSpPr txBox="1">
            <a:spLocks noGrp="1"/>
          </p:cNvSpPr>
          <p:nvPr>
            <p:ph type="title"/>
          </p:nvPr>
        </p:nvSpPr>
        <p:spPr>
          <a:xfrm>
            <a:off x="448750" y="273850"/>
            <a:ext cx="806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Learning Target </a:t>
            </a:r>
            <a:endParaRPr sz="3300" b="0" i="0" u="none" strike="noStrike" cap="none">
              <a:solidFill>
                <a:schemeClr val="dk1"/>
              </a:solidFill>
              <a:latin typeface="Century Gothic"/>
              <a:ea typeface="Century Gothic"/>
              <a:cs typeface="Century Gothic"/>
              <a:sym typeface="Century Gothic"/>
            </a:endParaRPr>
          </a:p>
        </p:txBody>
      </p:sp>
      <p:sp>
        <p:nvSpPr>
          <p:cNvPr id="228" name="Google Shape;228;p3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81000" algn="l" rtl="0">
              <a:spcBef>
                <a:spcPts val="800"/>
              </a:spcBef>
              <a:spcAft>
                <a:spcPts val="0"/>
              </a:spcAft>
              <a:buSzPts val="2400"/>
              <a:buFont typeface="Century Gothic"/>
              <a:buAutoNum type="arabicPeriod"/>
            </a:pPr>
            <a:r>
              <a:rPr lang="en" sz="2400">
                <a:latin typeface="Century Gothic"/>
                <a:ea typeface="Century Gothic"/>
                <a:cs typeface="Century Gothic"/>
                <a:sym typeface="Century Gothic"/>
              </a:rPr>
              <a:t>I can determine the gist and the meaning of unfamiliar words and phrases in Act I, Scene 3 of </a:t>
            </a:r>
            <a:r>
              <a:rPr lang="en" sz="2400" i="1">
                <a:latin typeface="Century Gothic"/>
                <a:ea typeface="Century Gothic"/>
                <a:cs typeface="Century Gothic"/>
                <a:sym typeface="Century Gothic"/>
              </a:rPr>
              <a:t>Divided Loyalties</a:t>
            </a:r>
            <a:r>
              <a:rPr lang="en" sz="2400">
                <a:latin typeface="Century Gothic"/>
                <a:ea typeface="Century Gothic"/>
                <a:cs typeface="Century Gothic"/>
                <a:sym typeface="Century Gothic"/>
              </a:rPr>
              <a:t>.</a:t>
            </a: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AutoNum type="arabicPeriod"/>
            </a:pPr>
            <a:r>
              <a:rPr lang="en" sz="2400">
                <a:latin typeface="Century Gothic"/>
                <a:ea typeface="Century Gothic"/>
                <a:cs typeface="Century Gothic"/>
                <a:sym typeface="Century Gothic"/>
              </a:rPr>
              <a:t>I can describe a character using details from the text in Act I, Scene 3 of </a:t>
            </a:r>
            <a:r>
              <a:rPr lang="en" sz="2400" i="1">
                <a:latin typeface="Century Gothic"/>
                <a:ea typeface="Century Gothic"/>
                <a:cs typeface="Century Gothic"/>
                <a:sym typeface="Century Gothic"/>
              </a:rPr>
              <a:t>Divided Loyalties</a:t>
            </a:r>
            <a:r>
              <a:rPr lang="en" sz="2400">
                <a:latin typeface="Century Gothic"/>
                <a:ea typeface="Century Gothic"/>
                <a:cs typeface="Century Gothic"/>
                <a:sym typeface="Century Gothic"/>
              </a:rPr>
              <a:t>.  </a:t>
            </a:r>
            <a:endParaRPr sz="2400" i="1">
              <a:latin typeface="Century Gothic"/>
              <a:ea typeface="Century Gothic"/>
              <a:cs typeface="Century Gothic"/>
              <a:sym typeface="Century Gothic"/>
            </a:endParaRPr>
          </a:p>
          <a:p>
            <a:pPr marL="457200" lvl="0" indent="0" algn="l" rtl="0">
              <a:spcBef>
                <a:spcPts val="800"/>
              </a:spcBef>
              <a:spcAft>
                <a:spcPts val="0"/>
              </a:spcAft>
              <a:buNone/>
            </a:pPr>
            <a:endParaRPr sz="3000" b="1">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endParaRPr sz="3000">
              <a:latin typeface="Century Gothic"/>
              <a:ea typeface="Century Gothic"/>
              <a:cs typeface="Century Gothic"/>
              <a:sym typeface="Century Gothic"/>
            </a:endParaRPr>
          </a:p>
        </p:txBody>
      </p:sp>
      <p:pic>
        <p:nvPicPr>
          <p:cNvPr id="229" name="Google Shape;229;p33"/>
          <p:cNvPicPr preferRelativeResize="0"/>
          <p:nvPr/>
        </p:nvPicPr>
        <p:blipFill>
          <a:blip r:embed="rId3">
            <a:alphaModFix/>
          </a:blip>
          <a:stretch>
            <a:fillRect/>
          </a:stretch>
        </p:blipFill>
        <p:spPr>
          <a:xfrm>
            <a:off x="8414658" y="4330164"/>
            <a:ext cx="616993" cy="60491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3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Reading Aloud and Determining the Gist: </a:t>
            </a:r>
            <a:r>
              <a:rPr lang="en" sz="3000" i="1">
                <a:latin typeface="Century Gothic"/>
                <a:ea typeface="Century Gothic"/>
                <a:cs typeface="Century Gothic"/>
                <a:sym typeface="Century Gothic"/>
              </a:rPr>
              <a:t>Divided Loyalties</a:t>
            </a:r>
            <a:r>
              <a:rPr lang="en" sz="3000">
                <a:latin typeface="Century Gothic"/>
                <a:ea typeface="Century Gothic"/>
                <a:cs typeface="Century Gothic"/>
                <a:sym typeface="Century Gothic"/>
              </a:rPr>
              <a:t>, Act I, Scene 3 </a:t>
            </a:r>
            <a:endParaRPr sz="3000" b="0" i="1" u="none" strike="noStrike" cap="none">
              <a:solidFill>
                <a:schemeClr val="dk1"/>
              </a:solidFill>
              <a:latin typeface="Century Gothic"/>
              <a:ea typeface="Century Gothic"/>
              <a:cs typeface="Century Gothic"/>
              <a:sym typeface="Century Gothic"/>
            </a:endParaRPr>
          </a:p>
        </p:txBody>
      </p:sp>
      <p:pic>
        <p:nvPicPr>
          <p:cNvPr id="235" name="Google Shape;235;p34"/>
          <p:cNvPicPr preferRelativeResize="0"/>
          <p:nvPr/>
        </p:nvPicPr>
        <p:blipFill>
          <a:blip r:embed="rId3">
            <a:alphaModFix/>
          </a:blip>
          <a:stretch>
            <a:fillRect/>
          </a:stretch>
        </p:blipFill>
        <p:spPr>
          <a:xfrm>
            <a:off x="8490028" y="4412826"/>
            <a:ext cx="520343" cy="537004"/>
          </a:xfrm>
          <a:prstGeom prst="rect">
            <a:avLst/>
          </a:prstGeom>
          <a:noFill/>
          <a:ln>
            <a:noFill/>
          </a:ln>
        </p:spPr>
      </p:pic>
      <p:sp>
        <p:nvSpPr>
          <p:cNvPr id="236" name="Google Shape;236;p34"/>
          <p:cNvSpPr txBox="1"/>
          <p:nvPr/>
        </p:nvSpPr>
        <p:spPr>
          <a:xfrm>
            <a:off x="491800" y="1740100"/>
            <a:ext cx="8258400" cy="2209500"/>
          </a:xfrm>
          <a:prstGeom prst="rect">
            <a:avLst/>
          </a:prstGeom>
          <a:noFill/>
          <a:ln>
            <a:noFill/>
          </a:ln>
        </p:spPr>
        <p:txBody>
          <a:bodyPr spcFirstLastPara="1" wrap="square" lIns="91425" tIns="91425" rIns="91425" bIns="91425" anchor="t" anchorCtr="0">
            <a:noAutofit/>
          </a:bodyPr>
          <a:lstStyle/>
          <a:p>
            <a:pPr marL="457200" lvl="0" indent="-381000" algn="l" rtl="0">
              <a:lnSpc>
                <a:spcPct val="115000"/>
              </a:lnSpc>
              <a:spcBef>
                <a:spcPts val="0"/>
              </a:spcBef>
              <a:spcAft>
                <a:spcPts val="0"/>
              </a:spcAft>
              <a:buClr>
                <a:schemeClr val="dk1"/>
              </a:buClr>
              <a:buSzPts val="2400"/>
              <a:buFont typeface="Century Gothic"/>
              <a:buAutoNum type="arabicPeriod"/>
            </a:pPr>
            <a:r>
              <a:rPr lang="en" sz="2400">
                <a:solidFill>
                  <a:schemeClr val="dk1"/>
                </a:solidFill>
                <a:latin typeface="Century Gothic"/>
                <a:ea typeface="Century Gothic"/>
                <a:cs typeface="Century Gothic"/>
                <a:sym typeface="Century Gothic"/>
              </a:rPr>
              <a:t>What do you know from reading the scene?</a:t>
            </a:r>
            <a:endParaRPr sz="2400">
              <a:solidFill>
                <a:schemeClr val="dk1"/>
              </a:solidFill>
              <a:latin typeface="Century Gothic"/>
              <a:ea typeface="Century Gothic"/>
              <a:cs typeface="Century Gothic"/>
              <a:sym typeface="Century Gothic"/>
            </a:endParaRPr>
          </a:p>
          <a:p>
            <a:pPr marL="457200" lvl="0" indent="-381000" algn="l" rtl="0">
              <a:lnSpc>
                <a:spcPct val="115000"/>
              </a:lnSpc>
              <a:spcBef>
                <a:spcPts val="0"/>
              </a:spcBef>
              <a:spcAft>
                <a:spcPts val="0"/>
              </a:spcAft>
              <a:buClr>
                <a:schemeClr val="dk1"/>
              </a:buClr>
              <a:buSzPts val="2400"/>
              <a:buFont typeface="Century Gothic"/>
              <a:buAutoNum type="arabicPeriod"/>
            </a:pPr>
            <a:r>
              <a:rPr lang="en" sz="2400">
                <a:solidFill>
                  <a:schemeClr val="dk1"/>
                </a:solidFill>
                <a:latin typeface="Century Gothic"/>
                <a:ea typeface="Century Gothic"/>
                <a:cs typeface="Century Gothic"/>
                <a:sym typeface="Century Gothic"/>
              </a:rPr>
              <a:t>With a partner, determine the gist of the scene and the meaning of unfamiliar vocabulary.  </a:t>
            </a:r>
            <a:endParaRPr sz="2400">
              <a:solidFill>
                <a:schemeClr val="dk1"/>
              </a:solidFill>
              <a:latin typeface="Century Gothic"/>
              <a:ea typeface="Century Gothic"/>
              <a:cs typeface="Century Gothic"/>
              <a:sym typeface="Century Gothic"/>
            </a:endParaRPr>
          </a:p>
          <a:p>
            <a:pPr marL="457200" lvl="0" indent="-381000" algn="l" rtl="0">
              <a:lnSpc>
                <a:spcPct val="115000"/>
              </a:lnSpc>
              <a:spcBef>
                <a:spcPts val="0"/>
              </a:spcBef>
              <a:spcAft>
                <a:spcPts val="0"/>
              </a:spcAft>
              <a:buClr>
                <a:schemeClr val="dk1"/>
              </a:buClr>
              <a:buSzPts val="2400"/>
              <a:buFont typeface="Century Gothic"/>
              <a:buAutoNum type="arabicPeriod"/>
            </a:pPr>
            <a:r>
              <a:rPr lang="en" sz="2400">
                <a:solidFill>
                  <a:schemeClr val="dk1"/>
                </a:solidFill>
                <a:latin typeface="Century Gothic"/>
                <a:ea typeface="Century Gothic"/>
                <a:cs typeface="Century Gothic"/>
                <a:sym typeface="Century Gothic"/>
              </a:rPr>
              <a:t>Record both the gist and the meaning of unfamiliar vocabulary.</a:t>
            </a:r>
            <a:endParaRPr sz="2400">
              <a:solidFill>
                <a:schemeClr val="dk1"/>
              </a:solidFill>
              <a:latin typeface="Century Gothic"/>
              <a:ea typeface="Century Gothic"/>
              <a:cs typeface="Century Gothic"/>
              <a:sym typeface="Century Gothic"/>
            </a:endParaRPr>
          </a:p>
        </p:txBody>
      </p:sp>
      <p:pic>
        <p:nvPicPr>
          <p:cNvPr id="237" name="Google Shape;237;p34"/>
          <p:cNvPicPr preferRelativeResize="0"/>
          <p:nvPr/>
        </p:nvPicPr>
        <p:blipFill rotWithShape="1">
          <a:blip r:embed="rId4">
            <a:alphaModFix/>
          </a:blip>
          <a:srcRect t="22901" b="19151"/>
          <a:stretch/>
        </p:blipFill>
        <p:spPr>
          <a:xfrm>
            <a:off x="7519178" y="4485385"/>
            <a:ext cx="866775" cy="391886"/>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A79C7B4-9658-4B1B-95B9-3522D31734BF}"/>
</file>

<file path=customXml/itemProps2.xml><?xml version="1.0" encoding="utf-8"?>
<ds:datastoreItem xmlns:ds="http://schemas.openxmlformats.org/officeDocument/2006/customXml" ds:itemID="{DD1D8E74-1FDE-48F9-83BE-FFAC08E7FDD5}"/>
</file>

<file path=customXml/itemProps3.xml><?xml version="1.0" encoding="utf-8"?>
<ds:datastoreItem xmlns:ds="http://schemas.openxmlformats.org/officeDocument/2006/customXml" ds:itemID="{7DB6995C-F8A6-449A-9CEA-8B60F7680F3F}"/>
</file>

<file path=docProps/app.xml><?xml version="1.0" encoding="utf-8"?>
<Properties xmlns="http://schemas.openxmlformats.org/officeDocument/2006/extended-properties" xmlns:vt="http://schemas.openxmlformats.org/officeDocument/2006/docPropsVTypes">
  <TotalTime>36</TotalTime>
  <Words>4247</Words>
  <Application>Microsoft Macintosh PowerPoint</Application>
  <PresentationFormat>On-screen Show (16:9)</PresentationFormat>
  <Paragraphs>314</Paragraphs>
  <Slides>14</Slides>
  <Notes>14</Notes>
  <HiddenSlides>0</HiddenSlides>
  <MMClips>0</MMClips>
  <ScaleCrop>false</ScaleCrop>
  <HeadingPairs>
    <vt:vector size="4" baseType="variant">
      <vt:variant>
        <vt:lpstr>Theme</vt:lpstr>
      </vt:variant>
      <vt:variant>
        <vt:i4>2</vt:i4>
      </vt:variant>
      <vt:variant>
        <vt:lpstr>Slide Titles</vt:lpstr>
      </vt:variant>
      <vt:variant>
        <vt:i4>14</vt:i4>
      </vt:variant>
    </vt:vector>
  </HeadingPairs>
  <TitlesOfParts>
    <vt:vector size="16" baseType="lpstr">
      <vt:lpstr>Office Theme</vt:lpstr>
      <vt:lpstr>Office Theme</vt:lpstr>
      <vt:lpstr>Grade 4: Module 3: Unit 2: Lesson 3 Teacher slide, before teaching.</vt:lpstr>
      <vt:lpstr>Grade 4: Module 3: Unit 2: Lesson 3 Teacher slide, before teaching.</vt:lpstr>
      <vt:lpstr>Grade 4: Module 3: Unit 2: Lesson 3 Teacher slide, before teaching.</vt:lpstr>
      <vt:lpstr>Grade 4: Module 3: Unit 2: Lesson 3 Teacher slide, before teaching.</vt:lpstr>
      <vt:lpstr>Grade 4: Module 3: Unit 2: Lesson 3 Teacher slide, before teaching. </vt:lpstr>
      <vt:lpstr>Grade 4: Module 3:  Unit 2: Lesson 3</vt:lpstr>
      <vt:lpstr>Hello, Students!</vt:lpstr>
      <vt:lpstr>Learning Target </vt:lpstr>
      <vt:lpstr>Reading Aloud and Determining the Gist: Divided Loyalties, Act I, Scene 3 </vt:lpstr>
      <vt:lpstr>Analyzing Character Reactions: Divided Loyalties, Act I, Scene 3 </vt:lpstr>
      <vt:lpstr>Paired Writing: William in Divided Loyalties, Act I, Scene 3</vt:lpstr>
      <vt:lpstr>Homework</vt:lpstr>
      <vt:lpstr>Homework: Accountable Research Reading</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3: Unit 2: Lesson 3 Teacher slide, before teaching.</dc:title>
  <dc:creator>nbravo</dc:creator>
  <cp:lastModifiedBy>Alexander Specht</cp:lastModifiedBy>
  <cp:revision>11</cp:revision>
  <dcterms:modified xsi:type="dcterms:W3CDTF">2018-10-20T22:15:34Z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