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3E536D-3124-4B4B-A643-3541B9F943B6}" v="22" dt="2018-09-13T15:45:44.4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183" autoAdjust="0"/>
  </p:normalViewPr>
  <p:slideViewPr>
    <p:cSldViewPr snapToGrid="0">
      <p:cViewPr varScale="1">
        <p:scale>
          <a:sx n="128" d="100"/>
          <a:sy n="128" d="100"/>
        </p:scale>
        <p:origin x="1134"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593E536D-3124-4B4B-A643-3541B9F943B6}"/>
    <pc:docChg chg="modSld modMainMaster">
      <pc:chgData name="Natalie Ivey" userId="2c81a4b0-7596-4a42-b4da-e7aac4dfeff9" providerId="ADAL" clId="{593E536D-3124-4B4B-A643-3541B9F943B6}" dt="2018-09-13T15:45:44.451" v="21" actId="1076"/>
      <pc:docMkLst>
        <pc:docMk/>
      </pc:docMkLst>
      <pc:sldChg chg="addSp modSp">
        <pc:chgData name="Natalie Ivey" userId="2c81a4b0-7596-4a42-b4da-e7aac4dfeff9" providerId="ADAL" clId="{593E536D-3124-4B4B-A643-3541B9F943B6}" dt="2018-09-13T15:44:16.141" v="5" actId="1076"/>
        <pc:sldMkLst>
          <pc:docMk/>
          <pc:sldMk cId="0" sldId="259"/>
        </pc:sldMkLst>
        <pc:picChg chg="add mod">
          <ac:chgData name="Natalie Ivey" userId="2c81a4b0-7596-4a42-b4da-e7aac4dfeff9" providerId="ADAL" clId="{593E536D-3124-4B4B-A643-3541B9F943B6}" dt="2018-09-13T15:44:16.141" v="5" actId="1076"/>
          <ac:picMkLst>
            <pc:docMk/>
            <pc:sldMk cId="0" sldId="259"/>
            <ac:picMk id="3" creationId="{B76C41A2-0B87-4940-BB91-375A72A4A4CB}"/>
          </ac:picMkLst>
        </pc:picChg>
      </pc:sldChg>
      <pc:sldChg chg="addSp modSp">
        <pc:chgData name="Natalie Ivey" userId="2c81a4b0-7596-4a42-b4da-e7aac4dfeff9" providerId="ADAL" clId="{593E536D-3124-4B4B-A643-3541B9F943B6}" dt="2018-09-13T15:44:46.741" v="13" actId="1076"/>
        <pc:sldMkLst>
          <pc:docMk/>
          <pc:sldMk cId="1699072579" sldId="271"/>
        </pc:sldMkLst>
        <pc:spChg chg="mod">
          <ac:chgData name="Natalie Ivey" userId="2c81a4b0-7596-4a42-b4da-e7aac4dfeff9" providerId="ADAL" clId="{593E536D-3124-4B4B-A643-3541B9F943B6}" dt="2018-09-13T15:44:32.317" v="9" actId="1076"/>
          <ac:spMkLst>
            <pc:docMk/>
            <pc:sldMk cId="1699072579" sldId="271"/>
            <ac:spMk id="130" creationId="{00000000-0000-0000-0000-000000000000}"/>
          </ac:spMkLst>
        </pc:spChg>
        <pc:spChg chg="mod">
          <ac:chgData name="Natalie Ivey" userId="2c81a4b0-7596-4a42-b4da-e7aac4dfeff9" providerId="ADAL" clId="{593E536D-3124-4B4B-A643-3541B9F943B6}" dt="2018-09-13T15:44:26.217" v="7" actId="14100"/>
          <ac:spMkLst>
            <pc:docMk/>
            <pc:sldMk cId="1699072579" sldId="271"/>
            <ac:spMk id="131" creationId="{00000000-0000-0000-0000-000000000000}"/>
          </ac:spMkLst>
        </pc:spChg>
        <pc:picChg chg="add mod">
          <ac:chgData name="Natalie Ivey" userId="2c81a4b0-7596-4a42-b4da-e7aac4dfeff9" providerId="ADAL" clId="{593E536D-3124-4B4B-A643-3541B9F943B6}" dt="2018-09-13T15:44:46.741" v="13" actId="1076"/>
          <ac:picMkLst>
            <pc:docMk/>
            <pc:sldMk cId="1699072579" sldId="271"/>
            <ac:picMk id="3" creationId="{DEC8FC73-1948-4985-9477-14020626BE22}"/>
          </ac:picMkLst>
        </pc:picChg>
      </pc:sldChg>
      <pc:sldMasterChg chg="addSp modSp">
        <pc:chgData name="Natalie Ivey" userId="2c81a4b0-7596-4a42-b4da-e7aac4dfeff9" providerId="ADAL" clId="{593E536D-3124-4B4B-A643-3541B9F943B6}" dt="2018-09-13T15:45:44.451" v="21" actId="1076"/>
        <pc:sldMasterMkLst>
          <pc:docMk/>
          <pc:sldMasterMk cId="0" sldId="2147483670"/>
        </pc:sldMasterMkLst>
        <pc:picChg chg="add mod">
          <ac:chgData name="Natalie Ivey" userId="2c81a4b0-7596-4a42-b4da-e7aac4dfeff9" providerId="ADAL" clId="{593E536D-3124-4B4B-A643-3541B9F943B6}" dt="2018-09-13T15:45:07.081" v="15" actId="1076"/>
          <ac:picMkLst>
            <pc:docMk/>
            <pc:sldMasterMk cId="0" sldId="2147483670"/>
            <ac:picMk id="3" creationId="{7F616D63-BFA9-4C8C-8C14-4BE63FB500D6}"/>
          </ac:picMkLst>
        </pc:picChg>
        <pc:picChg chg="add mod">
          <ac:chgData name="Natalie Ivey" userId="2c81a4b0-7596-4a42-b4da-e7aac4dfeff9" providerId="ADAL" clId="{593E536D-3124-4B4B-A643-3541B9F943B6}" dt="2018-09-13T15:45:31.351" v="19" actId="1076"/>
          <ac:picMkLst>
            <pc:docMk/>
            <pc:sldMasterMk cId="0" sldId="2147483670"/>
            <ac:picMk id="5" creationId="{3CEBCA21-3D5D-4C5C-9125-DCB0284E2F96}"/>
          </ac:picMkLst>
        </pc:picChg>
        <pc:picChg chg="add mod">
          <ac:chgData name="Natalie Ivey" userId="2c81a4b0-7596-4a42-b4da-e7aac4dfeff9" providerId="ADAL" clId="{593E536D-3124-4B4B-A643-3541B9F943B6}" dt="2018-09-13T15:45:44.451" v="21" actId="1076"/>
          <ac:picMkLst>
            <pc:docMk/>
            <pc:sldMasterMk cId="0" sldId="2147483670"/>
            <ac:picMk id="10" creationId="{A29489D9-DA39-4967-8851-410E01965161}"/>
          </ac:picMkLst>
        </pc:picChg>
      </pc:sldMasterChg>
    </pc:docChg>
  </pc:docChgLst>
  <pc:docChgLst>
    <pc:chgData clId="Web-{158B3BBE-69E6-48DC-BD37-10F2AFEF1A89}"/>
    <pc:docChg chg="modSld">
      <pc:chgData name="" userId="" providerId="" clId="Web-{158B3BBE-69E6-48DC-BD37-10F2AFEF1A89}" dt="2018-08-11T23:09:02.071" v="1" actId="1076"/>
      <pc:docMkLst>
        <pc:docMk/>
      </pc:docMkLst>
      <pc:sldChg chg="addSp modSp">
        <pc:chgData name="" userId="" providerId="" clId="Web-{158B3BBE-69E6-48DC-BD37-10F2AFEF1A89}" dt="2018-08-11T23:09:02.071" v="1" actId="1076"/>
        <pc:sldMkLst>
          <pc:docMk/>
          <pc:sldMk cId="1631451115" sldId="274"/>
        </pc:sldMkLst>
        <pc:picChg chg="add mod">
          <ac:chgData name="" userId="" providerId="" clId="Web-{158B3BBE-69E6-48DC-BD37-10F2AFEF1A89}" dt="2018-08-11T23:09:02.071" v="1" actId="1076"/>
          <ac:picMkLst>
            <pc:docMk/>
            <pc:sldMk cId="1631451115" sldId="274"/>
            <ac:picMk id="2" creationId="{671BCA56-8080-4A73-98F3-C9A4657CE64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24880216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a:latin typeface="Calibri"/>
                <a:ea typeface="Calibri"/>
                <a:cs typeface="Calibri"/>
                <a:sym typeface="Calibri"/>
              </a:rPr>
              <a:t>Lesson Agenda</a:t>
            </a:r>
            <a:endParaRPr sz="1200" b="1">
              <a:latin typeface="Calibri"/>
              <a:ea typeface="Calibri"/>
              <a:cs typeface="Calibri"/>
              <a:sym typeface="Calibri"/>
            </a:endParaRPr>
          </a:p>
          <a:p>
            <a:pPr marL="0" lvl="0" indent="0">
              <a:spcBef>
                <a:spcPts val="0"/>
              </a:spcBef>
              <a:spcAft>
                <a:spcPts val="0"/>
              </a:spcAft>
              <a:buNone/>
            </a:pPr>
            <a:r>
              <a:rPr lang="en" sz="1200" b="1">
                <a:latin typeface="Calibri"/>
                <a:ea typeface="Calibri"/>
                <a:cs typeface="Calibri"/>
                <a:sym typeface="Calibri"/>
              </a:rPr>
              <a:t>50-70 Minutes</a:t>
            </a:r>
            <a:endParaRPr sz="1200" b="1">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Opening</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Unpacking Learning Targets (2-3 minutes)</a:t>
            </a:r>
            <a:endParaRPr sz="120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Work Time</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Mini-Lesson: Word Choice (12-15 minutes)</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Peer Critique: Draft “Inside Out” Poem (18-22 minutes)</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Peer Critique: Draft “Back Again” Poem (15-18 minutes)</a:t>
            </a:r>
            <a:endParaRPr sz="120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Closing and Assessment</a:t>
            </a:r>
            <a:endParaRPr sz="1200">
              <a:solidFill>
                <a:schemeClr val="dk1"/>
              </a:solidFill>
              <a:latin typeface="Calibri"/>
              <a:ea typeface="Calibri"/>
              <a:cs typeface="Calibri"/>
              <a:sym typeface="Calibri"/>
            </a:endParaRPr>
          </a:p>
          <a:p>
            <a:pPr marL="914400" lvl="1" indent="-304800">
              <a:spcBef>
                <a:spcPts val="0"/>
              </a:spcBef>
              <a:spcAft>
                <a:spcPts val="0"/>
              </a:spcAft>
              <a:buClr>
                <a:schemeClr val="dk1"/>
              </a:buClr>
              <a:buSzPts val="1200"/>
              <a:buFont typeface="Calibri"/>
              <a:buAutoNum type="alphaLcPeriod"/>
            </a:pPr>
            <a:r>
              <a:rPr lang="en" sz="1200">
                <a:solidFill>
                  <a:schemeClr val="dk1"/>
                </a:solidFill>
                <a:latin typeface="Calibri"/>
                <a:ea typeface="Calibri"/>
                <a:cs typeface="Calibri"/>
                <a:sym typeface="Calibri"/>
              </a:rPr>
              <a:t>Making Revisions Based on Peer Feedback (12-14 minutes)</a:t>
            </a:r>
            <a:endParaRPr sz="1200">
              <a:solidFill>
                <a:schemeClr val="dk1"/>
              </a:solidFill>
              <a:latin typeface="Calibri"/>
              <a:ea typeface="Calibri"/>
              <a:cs typeface="Calibri"/>
              <a:sym typeface="Calibri"/>
            </a:endParaRPr>
          </a:p>
          <a:p>
            <a:pPr marL="457200" lvl="0" indent="-30480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Homework: None</a:t>
            </a:r>
            <a:endParaRPr sz="1200">
              <a:latin typeface="Calibri"/>
              <a:ea typeface="Calibri"/>
              <a:cs typeface="Calibri"/>
              <a:sym typeface="Calibri"/>
            </a:endParaRPr>
          </a:p>
        </p:txBody>
      </p:sp>
    </p:spTree>
    <p:extLst>
      <p:ext uri="{BB962C8B-B14F-4D97-AF65-F5344CB8AC3E}">
        <p14:creationId xmlns:p14="http://schemas.microsoft.com/office/powerpoint/2010/main" val="39362805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8" name="Google Shape;188;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B. (Slide 1) Peer Critique: Draft “Inside Out” Poem</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Time B of this lesson has been divided into two separate slides for clarity and pacing. On the next slide, students will use the Stars and Steps recording form to give feedback on their partners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poem</a:t>
            </a:r>
            <a:r>
              <a:rPr lang="en-US" sz="120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Set up peer critiquing very carefully to ensure that students feel safe giving and receiving feedback.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provide feedback to their peers based on explicit criteria benefits both students </a:t>
            </a:r>
            <a:r>
              <a:rPr lang="en-US" sz="1200" dirty="0">
                <a:solidFill>
                  <a:schemeClr val="dk1"/>
                </a:solidFill>
                <a:latin typeface="Calibri"/>
                <a:ea typeface="Calibri"/>
                <a:cs typeface="Calibri"/>
                <a:sym typeface="Calibri"/>
              </a:rPr>
              <a:t>by </a:t>
            </a:r>
            <a:r>
              <a:rPr lang="en" sz="1200" dirty="0">
                <a:solidFill>
                  <a:schemeClr val="dk1"/>
                </a:solidFill>
                <a:latin typeface="Calibri"/>
                <a:ea typeface="Calibri"/>
                <a:cs typeface="Calibri"/>
                <a:sym typeface="Calibri"/>
              </a:rPr>
              <a:t>clarifying what a strong piece of writing should look like.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the </a:t>
            </a:r>
            <a:r>
              <a:rPr lang="en" sz="1200" b="1" dirty="0">
                <a:solidFill>
                  <a:schemeClr val="dk1"/>
                </a:solidFill>
                <a:latin typeface="Calibri"/>
                <a:ea typeface="Calibri"/>
                <a:cs typeface="Calibri"/>
                <a:sym typeface="Calibri"/>
              </a:rPr>
              <a:t>Peer Critique Guidelines </a:t>
            </a:r>
            <a:r>
              <a:rPr lang="en" sz="1200" dirty="0">
                <a:solidFill>
                  <a:schemeClr val="dk1"/>
                </a:solidFill>
                <a:latin typeface="Calibri"/>
                <a:ea typeface="Calibri"/>
                <a:cs typeface="Calibri"/>
                <a:sym typeface="Calibri"/>
              </a:rPr>
              <a:t>(on the slide and also in their handout)</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them aloud as students follow along in their head.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document camera (if possible), display the </a:t>
            </a:r>
            <a:r>
              <a:rPr lang="en" sz="1200" b="1" dirty="0">
                <a:solidFill>
                  <a:schemeClr val="dk1"/>
                </a:solidFill>
                <a:latin typeface="Calibri"/>
                <a:ea typeface="Calibri"/>
                <a:cs typeface="Calibri"/>
                <a:sym typeface="Calibri"/>
              </a:rPr>
              <a:t>“Inside Out” and “Back Again” Poetry Rubric</a:t>
            </a:r>
            <a:r>
              <a:rPr lang="en" sz="1200" dirty="0">
                <a:solidFill>
                  <a:schemeClr val="dk1"/>
                </a:solidFill>
                <a:latin typeface="Calibri"/>
                <a:ea typeface="Calibri"/>
                <a:cs typeface="Calibri"/>
                <a:sym typeface="Calibri"/>
              </a:rPr>
              <a:t> and ask students to refer to their own copies.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For students’ “Inside Out” poems, tell them you’d like them to focus their feedback on the degree to which the poems are “research-based.”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Row 1, </a:t>
            </a:r>
            <a:r>
              <a:rPr lang="en" sz="1200" i="1" dirty="0">
                <a:solidFill>
                  <a:schemeClr val="dk1"/>
                </a:solidFill>
                <a:latin typeface="Calibri"/>
                <a:ea typeface="Calibri"/>
                <a:cs typeface="Calibri"/>
                <a:sym typeface="Calibri"/>
              </a:rPr>
              <a:t>Content and Analysis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Column 3, highlight/underline this section: “The poem clearly introduces who the refugee is, where he/she is fleeing from, why he/she has to flee, and how he/she has turned ‘inside out’ in the context of a compelling scene.”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second row, </a:t>
            </a:r>
            <a:r>
              <a:rPr lang="en" sz="1200" i="1" dirty="0">
                <a:solidFill>
                  <a:schemeClr val="dk1"/>
                </a:solidFill>
                <a:latin typeface="Calibri"/>
                <a:ea typeface="Calibri"/>
                <a:cs typeface="Calibri"/>
                <a:sym typeface="Calibri"/>
              </a:rPr>
              <a:t>Command of Evidence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Column 3, highlight/underline this section: “Who the refugee is, where he/she is fleeing from, and why he/she has to flee are developed with relevant facts from informational texts.”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each of these sections of the rubric aloud with you.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endParaRPr sz="1200" i="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During the peer critique time you will be focusing on these two specific elements of the poem from the rubric.</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Peer critique is different from proofreading. It is fine if you catch errors in each other’s work, but the goal is to make the thinking in the writing as strong as possible.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29724768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e53da67f2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6" name="Google Shape;196;g3e53da67f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(Slide 2) Peer Critique: Draft “Inside Out” Poem</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the Work Time B section.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“Stars and Steps” Recording Form is designed to help students remember the feedback they want to give to their partner from the peer critique.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Students must be given a set of clear guidelines for behavior, and they need to see the teacher model how to do it successfully.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the directions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model how to give three “kind, specific, helpful” stars. Be sure to connect your comments directly to each row of the rubric. For example: “It is clear who the refugee is and you have used well-chosen facts about Vietnam at that time. I like your use of the word ‘disturbed’ here.”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briefly modeling how to give three “kind, specific, helpful” steps. For example: “Where did the refugee flee from? Do you have a detail from the informational texts about why the refugee had to flee? Could you use a more descriptive word than ‘dislike?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it is especially important to be kind when giving steps. Asking a question of the writer is often a good way to do this: “I wonder if …?” and “Have you thought about…?”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Stars and Steps “Inside Out” Poem recording form.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Pair up students. Have students write their partner’s name on the top of their recording form.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pairs to swap poems and to spend 3 minutes reading them in silence.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record stars and steps for their partner on the recording form.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who may struggle with recording their feedback.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return the poem and Stars and Steps recording form to their partner and to explain the stars and steps they recorded for their partner.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question their partner where they don’t understand the stars and steps they have been given.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following the guidelines of Peer Critique set in the last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recording feedback that is “kind, specific, and helpful</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40256977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e53da67f2_0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4" name="Google Shape;204;g3e53da67f2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C. (Slide 1) Peer Critique: Draft “Back Again” Poem</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Time C of this lesson has been divided into two separate slides for clarity and pacing. On the next slide, students will use the Stars and Steps recording form to give feedback on their partner’s “Back Again” poem.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Set up peer critiquing very carefully to ensure that students feel safe giving and receiving feedback.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Asking students to provide feedback to their peers based on explicit criteria benefits both students in clarifying what a strong piece of writing should look like.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on the </a:t>
            </a:r>
            <a:r>
              <a:rPr lang="en" sz="1200" b="1" dirty="0">
                <a:solidFill>
                  <a:schemeClr val="dk1"/>
                </a:solidFill>
                <a:latin typeface="Calibri"/>
                <a:ea typeface="Calibri"/>
                <a:cs typeface="Calibri"/>
                <a:sym typeface="Calibri"/>
              </a:rPr>
              <a:t>“Inside Out” and “Back Again” Poetry Rubric </a:t>
            </a:r>
            <a:r>
              <a:rPr lang="en" sz="1200" dirty="0">
                <a:solidFill>
                  <a:schemeClr val="dk1"/>
                </a:solidFill>
                <a:latin typeface="Calibri"/>
                <a:ea typeface="Calibri"/>
                <a:cs typeface="Calibri"/>
                <a:sym typeface="Calibri"/>
              </a:rPr>
              <a:t>and ask them to refer to their own copies.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their “Back Again” was not as much based on research, so their critique will have a slightly different focus.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Row 1 again, but this time on the part about the “Back Again” poem.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Column 3, highlight/underline this section: “The poem clearly introduces how the refugee has had to adapt, what he/she mourns, and how he/she has turned ‘back again’ in the context of a compelling scene.”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Row 3, </a:t>
            </a:r>
            <a:r>
              <a:rPr lang="en" sz="1200" i="1" dirty="0">
                <a:solidFill>
                  <a:schemeClr val="dk1"/>
                </a:solidFill>
                <a:latin typeface="Calibri"/>
                <a:ea typeface="Calibri"/>
                <a:cs typeface="Calibri"/>
                <a:sym typeface="Calibri"/>
              </a:rPr>
              <a:t>Cohesion, Organization, and Style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 Column 3 highlight/underline this section: “The poem has a beginning, middle, and end that connect to each other to create a unified poem.”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each of these sections of the rubric in their head as you read aloud.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necessary, model again briefly how to give three “kind, specific, helpful” stars. Be sure to connect your comments directly to each row of the rubric. For example: “Your poem is set in a clear scene, and the answers to those questions are given in the context of the scene. It also has a clear beginning, middle, and end that flows well. I like your use of the word ‘devoured.</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briefly modeling how to give three “kind, specific, helpful” steps. For example: “Have you thought about describing what the refugee is mourning? I wonder if you could find a way to improve the flow between these two stanzas.” “Have you thought about using a more powerful verb instead of ‘like?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860821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e53da67f2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1" name="Google Shape;211;g3e53da67f2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C. (Slide 2) Peer Critique: Draft “Back Again” Poem</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the Work Time C section.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“Stars and Steps” Recording Form is designed to help students remember the feedback they want to give to their partner from the peer critique.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Students must be given a set of clear guidelines for behavior, and they need to see the teacher model how to do it successfully.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0" dirty="0">
                <a:solidFill>
                  <a:schemeClr val="dk1"/>
                </a:solidFill>
                <a:latin typeface="Calibri"/>
                <a:ea typeface="Calibri"/>
                <a:cs typeface="Calibri"/>
                <a:sym typeface="Calibri"/>
              </a:rPr>
              <a:t>Stars and Steps: “Back Again” Poem recording form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Pair up students with someone different from their previous peer critique.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them write their partner’s name at the top of their “Back Again” recording form.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pairs to swap poems and to spend 3 minutes reading them in silence.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record stars and steps for their partner on the recording form.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students who may struggle with recording their feedback.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return the poem and Stars and Steps recording form to their partner and to explain the stars and steps they recorded for their partner.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question their partner whe</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 they don’t understand the stars and steps they have been given.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following the guidelines of Peer Critique set in the last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recording feedback that is “kind, specific, and helpful</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9131468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3a2ea51330_1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0" name="Google Shape;220;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14-16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Making Revisions Based on Peer Feedback</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independently to revise both of their poems based on feedback.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assist,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Ensure they understand the peer feedback they received.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by asking: </a:t>
            </a:r>
            <a:r>
              <a:rPr lang="en" sz="1200" i="1" dirty="0">
                <a:solidFill>
                  <a:schemeClr val="dk1"/>
                </a:solidFill>
                <a:latin typeface="Calibri"/>
                <a:ea typeface="Calibri"/>
                <a:cs typeface="Calibri"/>
                <a:sym typeface="Calibri"/>
              </a:rPr>
              <a:t>“What feedback did your partner give you? Why?” “So what are you changing? Where? Why?”</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revised poems to continue assessing them in order to provide feedback in Lesson 6.</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making revisions to their poem.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able to communicate why they received the feedback that they did.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9527685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7" name="Google Shape;227;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a:solidFill>
                  <a:schemeClr val="dk1"/>
                </a:solidFill>
                <a:latin typeface="Calibri"/>
                <a:ea typeface="Calibri"/>
                <a:cs typeface="Calibri"/>
                <a:sym typeface="Calibri"/>
              </a:rPr>
              <a:t>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with students that there is no homework for this lesson.</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387236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77599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three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students who still need to work on fluency will stay with you and continue to hear the text read aloud as they follow along</a:t>
            </a:r>
            <a:r>
              <a:rPr lang="en" sz="1200" i="1">
                <a:latin typeface="Calibri"/>
                <a:ea typeface="Calibri"/>
                <a:cs typeface="Calibri"/>
                <a:sym typeface="Calibri"/>
              </a:rPr>
              <a:t>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Another group of students, who are more fluent but have trouble completing homework, should read the selection for the next day’s lesson to themselves.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9163963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111840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16700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Using Strong Action Verbs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Peer Critique guidelines </a:t>
            </a:r>
            <a:r>
              <a:rPr lang="en" sz="1200" dirty="0">
                <a:solidFill>
                  <a:schemeClr val="dk1"/>
                </a:solidFill>
                <a:latin typeface="Calibri"/>
                <a:ea typeface="Calibri"/>
                <a:cs typeface="Calibri"/>
                <a:sym typeface="Calibri"/>
              </a:rPr>
              <a:t>(new; teacher-created)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Stars and Steps: “Inside Out” Poem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Stars and Steps: “Back Again” Poem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“Inside Out” and “Back Again” drafts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“Inside Out” and “Back Again” poetry rubric</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Thesaurus (enough for students to be able to use them for quick reference)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41709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4</a:t>
            </a:r>
            <a:r>
              <a:rPr lang="en" sz="1200" b="1" i="0" u="none" strike="noStrike" cap="none">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 “whisper reading” before they read aloud so the room doesn’t get too noisy.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Monitor your group to make sure students are on task and taking turns reading for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2259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Using Strong Action Verbs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Peer Critique guidelines </a:t>
            </a:r>
            <a:r>
              <a:rPr lang="en" sz="1200" dirty="0">
                <a:solidFill>
                  <a:schemeClr val="dk1"/>
                </a:solidFill>
                <a:latin typeface="Calibri"/>
                <a:ea typeface="Calibri"/>
                <a:cs typeface="Calibri"/>
                <a:sym typeface="Calibri"/>
              </a:rPr>
              <a:t>(new; teacher-created)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Stars and Steps: “Inside Out” Poem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Stars and Steps: “Back Again” Poem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“Inside Out” and “Back Again” poetry rubric</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Peer Critique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57189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400">
                <a:solidFill>
                  <a:schemeClr val="dk1"/>
                </a:solidFill>
                <a:latin typeface="Calibri"/>
                <a:ea typeface="Calibri"/>
                <a:cs typeface="Calibri"/>
                <a:sym typeface="Calibri"/>
              </a:rPr>
              <a:t>Peer Critique of “Inside Out” and “Back Again” Poems</a:t>
            </a:r>
            <a:endParaRPr sz="14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7690063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 name="Google Shape;150;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Clarify,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As a writer, you can learn from both the strengths and weaknesses that you notice in your classmates’ poems.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9812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6" name="Google Shape;15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Opening A. Unpacking Learning Targets</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read through the learning targets with you.</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are going to peer critique each other’s poems to provide feedback.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“What does peer critique mean?”</a:t>
            </a:r>
            <a:endParaRPr sz="1200" i="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Think-Pair-Share, listen for students to explain that a peer critique is when you look over another student’s work, focusing on something specific, and provide respectful advice on how they could improve their work.</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243194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4" name="Google Shape;164;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1) Mini-Lesson: Word Choice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Time A has been divided into three separate slides for clarity around the different work students will do with word choice in this section. On the next slide they will work to strengthen their word choice.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work time will be the last opportunity for students to revise their word choice.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as you have been looking through some of their mid-unit and end of unit assessments, you have noticed that some of them could improve their word choice in their poems. </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Using Strong Action Verbs chart </a:t>
            </a:r>
            <a:r>
              <a:rPr lang="en" sz="1200" dirty="0">
                <a:solidFill>
                  <a:schemeClr val="dk1"/>
                </a:solidFill>
                <a:latin typeface="Calibri"/>
                <a:ea typeface="Calibri"/>
                <a:cs typeface="Calibri"/>
                <a:sym typeface="Calibri"/>
              </a:rPr>
              <a:t>and display it using a document camera, or use this slide as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a minute reading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notice?”</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wonder?”</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first row.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t>
            </a:r>
            <a:r>
              <a:rPr lang="en" sz="1200" i="1" dirty="0">
                <a:solidFill>
                  <a:schemeClr val="dk1"/>
                </a:solidFill>
                <a:latin typeface="Calibri"/>
                <a:ea typeface="Calibri"/>
                <a:cs typeface="Calibri"/>
                <a:sym typeface="Calibri"/>
              </a:rPr>
              <a:t>“What do you notice about the words in the column on the right next to dislike?”</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couple of students to share their response.</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Think-Pair-Share, listen for students to explain that the words in the column on the right next to dislike are more powerful, descriptive and emotional ways of saying dislike.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5724765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e5214cb76_0_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2" name="Google Shape;172;g3e5214cb76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2) Mini-Lesson: Word Choice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poetry example on the slide as students follow along in their head.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about the question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use the handout to help them with word choice.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Continue to emphasize that writers, particularly writers of poetry, choose words carefully in order to impact both the meaning and the tone of what they are writing. The goal is to be very precise. They will keep working on this all year.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read the stanza aloud to the whole group, substituting the words they would change.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referring to the Strong Verbs chart as a resource.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an example that is similar to this example: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I despise</a:t>
            </a:r>
            <a:endParaRPr sz="120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the dried papaya</a:t>
            </a:r>
            <a:endParaRPr sz="120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in Alabama</a:t>
            </a:r>
            <a:endParaRPr sz="120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I adore</a:t>
            </a:r>
            <a:endParaRPr sz="120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the fresh papaya</a:t>
            </a:r>
            <a:endParaRPr sz="120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in Vietnam</a:t>
            </a:r>
            <a:endParaRPr sz="1200" i="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799894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e5214cb76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9" name="Google Shape;179;g3e5214cb7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(Slide 3) Mini-Lesson: Word Choice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aware that often when students use a thesaurus, they end up choosing words with slightly off meanings, so provide guidance as needed.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now they are going to think about how to make this same stanza more powerful to create a strong visual image in the mind of the reader.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about the first set of questions.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read the stanza aloud to the whole group, substituting the words they would change. (See Look Fors for example.)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about the second set of questions.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read the stanza aloud to the whole group, substituting the words they would change. (See Look Fors for an example.)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few minutes to revise the word choice in their poems in the same way they helped to revise the word choice in this stanza.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they will have more time at the end of the lesson, after they have received more feedback from their peers.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to use the handout, or they can use </a:t>
            </a:r>
            <a:r>
              <a:rPr lang="en" sz="1200" b="0" dirty="0">
                <a:solidFill>
                  <a:schemeClr val="dk1"/>
                </a:solidFill>
                <a:latin typeface="Calibri"/>
                <a:ea typeface="Calibri"/>
                <a:cs typeface="Calibri"/>
                <a:sym typeface="Calibri"/>
              </a:rPr>
              <a:t>thesauruses</a:t>
            </a:r>
            <a:r>
              <a:rPr lang="en" sz="1200" dirty="0">
                <a:solidFill>
                  <a:schemeClr val="dk1"/>
                </a:solidFill>
                <a:latin typeface="Calibri"/>
                <a:ea typeface="Calibri"/>
                <a:cs typeface="Calibri"/>
                <a:sym typeface="Calibri"/>
              </a:rPr>
              <a:t> if they would like to.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first Think-Pair-Share, appropriate examples might be: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the rubbery, dried papaya</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papaya so dry it is like eating leather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second Think-Pair-Share, appropriate examples would be: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the fresh, juicy papaya</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the fresh papaya so ripe and juicy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418334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7574362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159421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7F616D63-BFA9-4C8C-8C14-4BE63FB500D6}"/>
              </a:ext>
            </a:extLst>
          </p:cNvPr>
          <p:cNvPicPr>
            <a:picLocks noChangeAspect="1"/>
          </p:cNvPicPr>
          <p:nvPr userDrawn="1"/>
        </p:nvPicPr>
        <p:blipFill>
          <a:blip r:embed="rId15"/>
          <a:stretch>
            <a:fillRect/>
          </a:stretch>
        </p:blipFill>
        <p:spPr>
          <a:xfrm>
            <a:off x="8365808" y="4913942"/>
            <a:ext cx="762000" cy="142875"/>
          </a:xfrm>
          <a:prstGeom prst="rect">
            <a:avLst/>
          </a:prstGeom>
        </p:spPr>
      </p:pic>
      <p:pic>
        <p:nvPicPr>
          <p:cNvPr id="5" name="Picture 4">
            <a:extLst>
              <a:ext uri="{FF2B5EF4-FFF2-40B4-BE49-F238E27FC236}">
                <a16:creationId xmlns:a16="http://schemas.microsoft.com/office/drawing/2014/main" id="{3CEBCA21-3D5D-4C5C-9125-DCB0284E2F96}"/>
              </a:ext>
            </a:extLst>
          </p:cNvPr>
          <p:cNvPicPr>
            <a:picLocks noChangeAspect="1"/>
          </p:cNvPicPr>
          <p:nvPr userDrawn="1"/>
        </p:nvPicPr>
        <p:blipFill>
          <a:blip r:embed="rId16"/>
          <a:stretch>
            <a:fillRect/>
          </a:stretch>
        </p:blipFill>
        <p:spPr>
          <a:xfrm>
            <a:off x="4335839" y="4717141"/>
            <a:ext cx="472321" cy="393601"/>
          </a:xfrm>
          <a:prstGeom prst="rect">
            <a:avLst/>
          </a:prstGeom>
        </p:spPr>
      </p:pic>
      <p:pic>
        <p:nvPicPr>
          <p:cNvPr id="10" name="Picture 9">
            <a:extLst>
              <a:ext uri="{FF2B5EF4-FFF2-40B4-BE49-F238E27FC236}">
                <a16:creationId xmlns:a16="http://schemas.microsoft.com/office/drawing/2014/main" id="{A29489D9-DA39-4967-8851-410E01965161}"/>
              </a:ext>
            </a:extLst>
          </p:cNvPr>
          <p:cNvPicPr>
            <a:picLocks noChangeAspect="1"/>
          </p:cNvPicPr>
          <p:nvPr userDrawn="1"/>
        </p:nvPicPr>
        <p:blipFill>
          <a:blip r:embed="rId17"/>
          <a:stretch>
            <a:fillRect/>
          </a:stretch>
        </p:blipFill>
        <p:spPr>
          <a:xfrm>
            <a:off x="9928"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128450"/>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1:</a:t>
            </a:r>
            <a:r>
              <a:rPr lang="en" sz="3400"/>
              <a:t> Unit </a:t>
            </a:r>
            <a:r>
              <a:rPr lang="en"/>
              <a:t>3</a:t>
            </a:r>
            <a:r>
              <a:rPr lang="en" sz="3400"/>
              <a:t>: Lesson </a:t>
            </a:r>
            <a:r>
              <a:rPr lang="en"/>
              <a:t>5</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125475"/>
            <a:ext cx="8520600" cy="40179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500" b="1" dirty="0">
                <a:solidFill>
                  <a:schemeClr val="dk1"/>
                </a:solidFill>
              </a:rPr>
              <a:t>This lesson will take 50-70 minutes to complete. </a:t>
            </a:r>
            <a:endParaRPr sz="1500" b="1"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5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500" dirty="0">
                <a:solidFill>
                  <a:schemeClr val="dk1"/>
                </a:solidFill>
              </a:rPr>
              <a:t>The purpose of today’s lesson is to:</a:t>
            </a:r>
            <a:endParaRPr sz="1500" dirty="0">
              <a:solidFill>
                <a:schemeClr val="dk1"/>
              </a:solidFill>
            </a:endParaRPr>
          </a:p>
          <a:p>
            <a:pPr marL="457200" lvl="0" indent="-323850" rtl="0">
              <a:lnSpc>
                <a:spcPct val="90000"/>
              </a:lnSpc>
              <a:spcBef>
                <a:spcPts val="0"/>
              </a:spcBef>
              <a:spcAft>
                <a:spcPts val="0"/>
              </a:spcAft>
              <a:buClr>
                <a:schemeClr val="dk1"/>
              </a:buClr>
              <a:buSzPts val="1500"/>
              <a:buChar char="●"/>
            </a:pPr>
            <a:r>
              <a:rPr lang="en" sz="1500" dirty="0">
                <a:solidFill>
                  <a:schemeClr val="dk1"/>
                </a:solidFill>
              </a:rPr>
              <a:t>Have students peer critique the first drafts of their poems using the Stars and Steps process.</a:t>
            </a:r>
            <a:endParaRPr sz="1500" dirty="0">
              <a:solidFill>
                <a:schemeClr val="dk1"/>
              </a:solidFill>
            </a:endParaRPr>
          </a:p>
          <a:p>
            <a:pPr marL="457200" lvl="0" indent="-323850" rtl="0">
              <a:lnSpc>
                <a:spcPct val="90000"/>
              </a:lnSpc>
              <a:spcBef>
                <a:spcPts val="0"/>
              </a:spcBef>
              <a:spcAft>
                <a:spcPts val="0"/>
              </a:spcAft>
              <a:buClr>
                <a:schemeClr val="dk1"/>
              </a:buClr>
              <a:buSzPts val="1500"/>
              <a:buChar char="●"/>
            </a:pPr>
            <a:r>
              <a:rPr lang="en" sz="1500" dirty="0">
                <a:solidFill>
                  <a:schemeClr val="dk1"/>
                </a:solidFill>
              </a:rPr>
              <a:t>Clearly outline expectations before this activity to ensure that students can peer critique carefully and effectively.</a:t>
            </a:r>
            <a:endParaRPr sz="1500" dirty="0">
              <a:solidFill>
                <a:schemeClr val="dk1"/>
              </a:solidFill>
            </a:endParaRPr>
          </a:p>
          <a:p>
            <a:pPr marL="457200" lvl="0" indent="-323850" rtl="0">
              <a:lnSpc>
                <a:spcPct val="90000"/>
              </a:lnSpc>
              <a:spcBef>
                <a:spcPts val="0"/>
              </a:spcBef>
              <a:spcAft>
                <a:spcPts val="0"/>
              </a:spcAft>
              <a:buClr>
                <a:schemeClr val="dk1"/>
              </a:buClr>
              <a:buSzPts val="1500"/>
              <a:buChar char="●"/>
            </a:pPr>
            <a:r>
              <a:rPr lang="en" sz="1500" dirty="0">
                <a:solidFill>
                  <a:schemeClr val="dk1"/>
                </a:solidFill>
              </a:rPr>
              <a:t>Use the feedback to revise their poems.</a:t>
            </a:r>
            <a:endParaRPr sz="15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5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500" b="1" dirty="0">
                <a:solidFill>
                  <a:schemeClr val="dk1"/>
                </a:solidFill>
              </a:rPr>
              <a:t>The Learning Targets for students today are:</a:t>
            </a:r>
            <a:endParaRPr sz="1500" b="1" dirty="0">
              <a:solidFill>
                <a:schemeClr val="dk1"/>
              </a:solidFill>
            </a:endParaRPr>
          </a:p>
          <a:p>
            <a:pPr marL="457200" lvl="0" indent="-323850" rtl="0">
              <a:lnSpc>
                <a:spcPct val="90000"/>
              </a:lnSpc>
              <a:spcBef>
                <a:spcPts val="1000"/>
              </a:spcBef>
              <a:spcAft>
                <a:spcPts val="0"/>
              </a:spcAft>
              <a:buClr>
                <a:schemeClr val="dk1"/>
              </a:buClr>
              <a:buSzPts val="1500"/>
              <a:buAutoNum type="arabicPeriod"/>
            </a:pPr>
            <a:r>
              <a:rPr lang="en" sz="1500" dirty="0">
                <a:solidFill>
                  <a:schemeClr val="dk1"/>
                </a:solidFill>
              </a:rPr>
              <a:t>I can use the </a:t>
            </a:r>
            <a:r>
              <a:rPr lang="en" sz="1500" b="1" dirty="0">
                <a:solidFill>
                  <a:schemeClr val="dk1"/>
                </a:solidFill>
              </a:rPr>
              <a:t>“Inside Out” and “Back Again” Poetry Rubric </a:t>
            </a:r>
            <a:r>
              <a:rPr lang="en" sz="1500" dirty="0">
                <a:solidFill>
                  <a:schemeClr val="dk1"/>
                </a:solidFill>
              </a:rPr>
              <a:t>to provide kind, specific, and helpful feedback to my peers.</a:t>
            </a:r>
            <a:endParaRPr sz="1500" dirty="0">
              <a:solidFill>
                <a:schemeClr val="dk1"/>
              </a:solidFill>
            </a:endParaRPr>
          </a:p>
          <a:p>
            <a:pPr marL="457200" lvl="0" indent="-323850" rtl="0">
              <a:lnSpc>
                <a:spcPct val="90000"/>
              </a:lnSpc>
              <a:spcBef>
                <a:spcPts val="0"/>
              </a:spcBef>
              <a:spcAft>
                <a:spcPts val="0"/>
              </a:spcAft>
              <a:buClr>
                <a:schemeClr val="dk1"/>
              </a:buClr>
              <a:buSzPts val="1500"/>
              <a:buAutoNum type="arabicPeriod"/>
            </a:pPr>
            <a:r>
              <a:rPr lang="en" sz="1500" dirty="0">
                <a:solidFill>
                  <a:schemeClr val="dk1"/>
                </a:solidFill>
              </a:rPr>
              <a:t>I can create meaning in my “Inside Out” and “Back Again” poems by using figurative and descriptive language and purposeful word choice to convey a certain tone.</a:t>
            </a:r>
            <a:endParaRPr sz="1500" dirty="0">
              <a:solidFill>
                <a:schemeClr val="dk1"/>
              </a:solidFill>
            </a:endParaRPr>
          </a:p>
          <a:p>
            <a:pPr marL="457200" lvl="0" indent="-323850" rtl="0">
              <a:lnSpc>
                <a:spcPct val="90000"/>
              </a:lnSpc>
              <a:spcBef>
                <a:spcPts val="0"/>
              </a:spcBef>
              <a:spcAft>
                <a:spcPts val="0"/>
              </a:spcAft>
              <a:buClr>
                <a:schemeClr val="dk1"/>
              </a:buClr>
              <a:buSzPts val="1500"/>
              <a:buAutoNum type="arabicPeriod"/>
            </a:pPr>
            <a:r>
              <a:rPr lang="en" sz="1500" dirty="0">
                <a:solidFill>
                  <a:schemeClr val="dk1"/>
                </a:solidFill>
              </a:rPr>
              <a:t>I can revise use peer feedback to revise my “Inside Out” and “Back Again” poem.</a:t>
            </a:r>
            <a:endParaRPr sz="15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4"/>
          <p:cNvSpPr txBox="1">
            <a:spLocks noGrp="1"/>
          </p:cNvSpPr>
          <p:nvPr>
            <p:ph type="title"/>
          </p:nvPr>
        </p:nvSpPr>
        <p:spPr>
          <a:xfrm>
            <a:off x="311700" y="173179"/>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look at the guidelines for a Peer Critique.</a:t>
            </a:r>
            <a:endParaRPr dirty="0"/>
          </a:p>
        </p:txBody>
      </p:sp>
      <p:sp>
        <p:nvSpPr>
          <p:cNvPr id="191" name="Google Shape;191;p34"/>
          <p:cNvSpPr txBox="1">
            <a:spLocks noGrp="1"/>
          </p:cNvSpPr>
          <p:nvPr>
            <p:ph type="body" idx="1"/>
          </p:nvPr>
        </p:nvSpPr>
        <p:spPr>
          <a:xfrm>
            <a:off x="311700" y="1429232"/>
            <a:ext cx="8520600" cy="34164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dirty="0">
                <a:solidFill>
                  <a:schemeClr val="dk1"/>
                </a:solidFill>
              </a:rPr>
              <a:t>“Peer critiquing” is to be done carefully and kindly. You want to be helpful to your peers so they can use your suggestions to improve their work. </a:t>
            </a:r>
            <a:endParaRPr dirty="0"/>
          </a:p>
        </p:txBody>
      </p:sp>
      <p:pic>
        <p:nvPicPr>
          <p:cNvPr id="192" name="Google Shape;192;p34" descr="https://d30y9cdsu7xlg0.cloudfront.net/png/419920-200.png"/>
          <p:cNvPicPr preferRelativeResize="0"/>
          <p:nvPr/>
        </p:nvPicPr>
        <p:blipFill>
          <a:blip r:embed="rId3">
            <a:alphaModFix/>
          </a:blip>
          <a:stretch>
            <a:fillRect/>
          </a:stretch>
        </p:blipFill>
        <p:spPr>
          <a:xfrm>
            <a:off x="8288050" y="4437180"/>
            <a:ext cx="571546" cy="577726"/>
          </a:xfrm>
          <a:prstGeom prst="rect">
            <a:avLst/>
          </a:prstGeom>
          <a:noFill/>
          <a:ln>
            <a:noFill/>
          </a:ln>
        </p:spPr>
      </p:pic>
      <p:sp>
        <p:nvSpPr>
          <p:cNvPr id="2" name="TextBox 1"/>
          <p:cNvSpPr txBox="1"/>
          <p:nvPr/>
        </p:nvSpPr>
        <p:spPr>
          <a:xfrm>
            <a:off x="436728" y="2292824"/>
            <a:ext cx="7824026" cy="2708434"/>
          </a:xfrm>
          <a:prstGeom prst="rect">
            <a:avLst/>
          </a:prstGeom>
          <a:noFill/>
          <a:ln>
            <a:solidFill>
              <a:schemeClr val="tx1"/>
            </a:solidFill>
          </a:ln>
        </p:spPr>
        <p:txBody>
          <a:bodyPr wrap="square" rtlCol="0">
            <a:spAutoFit/>
          </a:bodyPr>
          <a:lstStyle/>
          <a:p>
            <a:pPr lvl="0"/>
            <a:r>
              <a:rPr lang="en-US" sz="1700" b="1" dirty="0">
                <a:latin typeface="Century Gothic" panose="020B0502020202020204" pitchFamily="34" charset="0"/>
              </a:rPr>
              <a:t>Be kind:</a:t>
            </a:r>
            <a:r>
              <a:rPr lang="en-US" sz="1700" dirty="0">
                <a:latin typeface="Century Gothic" panose="020B0502020202020204" pitchFamily="34" charset="0"/>
              </a:rPr>
              <a:t> Always treat others with dignity and respect. This mean we never use words that are hurtful, including sarcasm.</a:t>
            </a:r>
          </a:p>
          <a:p>
            <a:pPr lvl="0"/>
            <a:r>
              <a:rPr lang="en-US" sz="1700" b="1" dirty="0">
                <a:latin typeface="Century Gothic" panose="020B0502020202020204" pitchFamily="34" charset="0"/>
              </a:rPr>
              <a:t>Be specific:</a:t>
            </a:r>
            <a:r>
              <a:rPr lang="en-US" sz="1700" dirty="0">
                <a:latin typeface="Century Gothic" panose="020B0502020202020204" pitchFamily="34" charset="0"/>
              </a:rPr>
              <a:t> Focus on particular strengths and weaknesses, rather than making general comments like, “It’s good” or “I like it”. Provide insight into </a:t>
            </a:r>
            <a:r>
              <a:rPr lang="en-US" sz="1700" i="1" dirty="0">
                <a:latin typeface="Century Gothic" panose="020B0502020202020204" pitchFamily="34" charset="0"/>
              </a:rPr>
              <a:t>why </a:t>
            </a:r>
            <a:r>
              <a:rPr lang="en-US" sz="1700" dirty="0">
                <a:latin typeface="Century Gothic" panose="020B0502020202020204" pitchFamily="34" charset="0"/>
              </a:rPr>
              <a:t>it is good or what, specifically, you like about it.</a:t>
            </a:r>
          </a:p>
          <a:p>
            <a:pPr lvl="0"/>
            <a:r>
              <a:rPr lang="en-US" sz="1700" b="1" dirty="0">
                <a:latin typeface="Century Gothic" panose="020B0502020202020204" pitchFamily="34" charset="0"/>
              </a:rPr>
              <a:t>Be helpful:</a:t>
            </a:r>
            <a:r>
              <a:rPr lang="en-US" sz="1700" dirty="0">
                <a:latin typeface="Century Gothic" panose="020B0502020202020204" pitchFamily="34" charset="0"/>
              </a:rPr>
              <a:t> The goal is to positively contribute to the individual or the group, not to simply be heard. Echoing the thoughts of others or cleverly pointing out details that are irrelevant wastes time.</a:t>
            </a:r>
          </a:p>
          <a:p>
            <a:pPr lvl="0"/>
            <a:r>
              <a:rPr lang="en-US" sz="1700" b="1" dirty="0">
                <a:latin typeface="Century Gothic" panose="020B0502020202020204" pitchFamily="34" charset="0"/>
              </a:rPr>
              <a:t>Participate:</a:t>
            </a:r>
            <a:r>
              <a:rPr lang="en-US" sz="1700" dirty="0">
                <a:latin typeface="Century Gothic" panose="020B0502020202020204" pitchFamily="34" charset="0"/>
              </a:rPr>
              <a:t> Peer critique is a process to support each other, and your feedback is valued.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5"/>
          <p:cNvSpPr txBox="1">
            <a:spLocks noGrp="1"/>
          </p:cNvSpPr>
          <p:nvPr>
            <p:ph type="title"/>
          </p:nvPr>
        </p:nvSpPr>
        <p:spPr>
          <a:xfrm>
            <a:off x="288300" y="239485"/>
            <a:ext cx="8520600" cy="1184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200" dirty="0"/>
              <a:t>Let’s give our partner feedback on their “Inside Out” poem!</a:t>
            </a:r>
            <a:endParaRPr sz="3200" dirty="0"/>
          </a:p>
        </p:txBody>
      </p:sp>
      <p:sp>
        <p:nvSpPr>
          <p:cNvPr id="199" name="Google Shape;199;p35"/>
          <p:cNvSpPr txBox="1">
            <a:spLocks noGrp="1"/>
          </p:cNvSpPr>
          <p:nvPr>
            <p:ph type="body" idx="1"/>
          </p:nvPr>
        </p:nvSpPr>
        <p:spPr>
          <a:xfrm>
            <a:off x="264900" y="1326214"/>
            <a:ext cx="8567400" cy="19104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dirty="0">
                <a:solidFill>
                  <a:schemeClr val="dk1"/>
                </a:solidFill>
              </a:rPr>
              <a:t>Using the </a:t>
            </a:r>
            <a:r>
              <a:rPr lang="en" b="1" dirty="0">
                <a:solidFill>
                  <a:schemeClr val="dk1"/>
                </a:solidFill>
              </a:rPr>
              <a:t>“Inside Out” and “Back Again” Poetry Rubric</a:t>
            </a:r>
            <a:r>
              <a:rPr lang="en" dirty="0">
                <a:solidFill>
                  <a:schemeClr val="dk1"/>
                </a:solidFill>
              </a:rPr>
              <a:t>, you will give three “Stars” and three “Steps” about your partner’s “Inside Out” poem:</a:t>
            </a:r>
            <a:endParaRPr dirty="0">
              <a:solidFill>
                <a:schemeClr val="dk1"/>
              </a:solidFill>
            </a:endParaRPr>
          </a:p>
          <a:p>
            <a:pPr marL="0" lvl="0" indent="0">
              <a:spcBef>
                <a:spcPts val="0"/>
              </a:spcBef>
              <a:spcAft>
                <a:spcPts val="0"/>
              </a:spcAft>
              <a:buClr>
                <a:schemeClr val="dk1"/>
              </a:buClr>
              <a:buSzPts val="1100"/>
              <a:buFont typeface="Arial"/>
              <a:buNone/>
            </a:pP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One of each from </a:t>
            </a:r>
            <a:r>
              <a:rPr lang="en" b="1" dirty="0">
                <a:solidFill>
                  <a:schemeClr val="dk1"/>
                </a:solidFill>
              </a:rPr>
              <a:t>Row 1 of the rubric.</a:t>
            </a:r>
            <a:endParaRPr b="1"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One of each from </a:t>
            </a:r>
            <a:r>
              <a:rPr lang="en" b="1" dirty="0">
                <a:solidFill>
                  <a:schemeClr val="dk1"/>
                </a:solidFill>
              </a:rPr>
              <a:t>Row 2 of the rubric.</a:t>
            </a:r>
            <a:endParaRPr b="1"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One of each about </a:t>
            </a:r>
            <a:r>
              <a:rPr lang="en" b="1" dirty="0">
                <a:solidFill>
                  <a:schemeClr val="dk1"/>
                </a:solidFill>
              </a:rPr>
              <a:t>word choice.</a:t>
            </a:r>
            <a:endParaRPr b="1" dirty="0">
              <a:solidFill>
                <a:schemeClr val="dk1"/>
              </a:solidFill>
            </a:endParaRPr>
          </a:p>
          <a:p>
            <a:pPr marL="0" lvl="0" indent="0" rtl="0">
              <a:spcBef>
                <a:spcPts val="0"/>
              </a:spcBef>
              <a:spcAft>
                <a:spcPts val="0"/>
              </a:spcAft>
              <a:buNone/>
            </a:pPr>
            <a:endParaRPr dirty="0">
              <a:solidFill>
                <a:schemeClr val="dk1"/>
              </a:solidFill>
            </a:endParaRPr>
          </a:p>
        </p:txBody>
      </p:sp>
      <p:pic>
        <p:nvPicPr>
          <p:cNvPr id="201" name="Google Shape;201;p35"/>
          <p:cNvPicPr preferRelativeResize="0"/>
          <p:nvPr/>
        </p:nvPicPr>
        <p:blipFill>
          <a:blip r:embed="rId3">
            <a:alphaModFix/>
          </a:blip>
          <a:stretch>
            <a:fillRect/>
          </a:stretch>
        </p:blipFill>
        <p:spPr>
          <a:xfrm>
            <a:off x="1837350" y="3076563"/>
            <a:ext cx="5657850" cy="2066925"/>
          </a:xfrm>
          <a:prstGeom prst="rect">
            <a:avLst/>
          </a:prstGeom>
          <a:noFill/>
          <a:ln>
            <a:noFill/>
          </a:ln>
        </p:spPr>
      </p:pic>
      <p:pic>
        <p:nvPicPr>
          <p:cNvPr id="6" name="Google Shape;192;p34" descr="https://d30y9cdsu7xlg0.cloudfront.net/png/419920-200.png"/>
          <p:cNvPicPr preferRelativeResize="0"/>
          <p:nvPr/>
        </p:nvPicPr>
        <p:blipFill>
          <a:blip r:embed="rId4">
            <a:alphaModFix/>
          </a:blip>
          <a:stretch>
            <a:fillRect/>
          </a:stretch>
        </p:blipFill>
        <p:spPr>
          <a:xfrm>
            <a:off x="8293412" y="4449524"/>
            <a:ext cx="571546" cy="5777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6"/>
          <p:cNvSpPr txBox="1">
            <a:spLocks noGrp="1"/>
          </p:cNvSpPr>
          <p:nvPr>
            <p:ph type="title"/>
          </p:nvPr>
        </p:nvSpPr>
        <p:spPr>
          <a:xfrm>
            <a:off x="344358" y="239485"/>
            <a:ext cx="8520600" cy="1215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take a look at the Poetry Rubric for our “Back Again” poems.</a:t>
            </a:r>
            <a:endParaRPr dirty="0"/>
          </a:p>
        </p:txBody>
      </p:sp>
      <p:sp>
        <p:nvSpPr>
          <p:cNvPr id="207" name="Google Shape;207;p36"/>
          <p:cNvSpPr txBox="1">
            <a:spLocks noGrp="1"/>
          </p:cNvSpPr>
          <p:nvPr>
            <p:ph type="body" idx="1"/>
          </p:nvPr>
        </p:nvSpPr>
        <p:spPr>
          <a:xfrm>
            <a:off x="344358" y="1610850"/>
            <a:ext cx="8520600" cy="2993807"/>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During this peer critique time, you will be focusing on the two specific </a:t>
            </a:r>
            <a:endParaRPr dirty="0">
              <a:solidFill>
                <a:schemeClr val="dk1"/>
              </a:solidFill>
            </a:endParaRPr>
          </a:p>
          <a:p>
            <a:pPr marL="0" lvl="0" indent="0" rtl="0">
              <a:spcBef>
                <a:spcPts val="0"/>
              </a:spcBef>
              <a:spcAft>
                <a:spcPts val="0"/>
              </a:spcAft>
              <a:buNone/>
            </a:pPr>
            <a:r>
              <a:rPr lang="en" dirty="0">
                <a:solidFill>
                  <a:schemeClr val="dk1"/>
                </a:solidFill>
              </a:rPr>
              <a:t>elements of the poem (in Row 1 and Row 3) and word choice.</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dirty="0">
                <a:solidFill>
                  <a:schemeClr val="dk1"/>
                </a:solidFill>
              </a:rPr>
              <a:t>Remember: It is important to be kind when you’re giving “Steps!</a:t>
            </a:r>
            <a:r>
              <a:rPr lang="en-US" dirty="0">
                <a:solidFill>
                  <a:schemeClr val="dk1"/>
                </a:solidFill>
              </a:rPr>
              <a:t>”</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dirty="0">
                <a:solidFill>
                  <a:schemeClr val="dk1"/>
                </a:solidFill>
              </a:rPr>
              <a:t>A good way to do this is to ask a question of the writer:</a:t>
            </a:r>
            <a:endParaRPr dirty="0">
              <a:solidFill>
                <a:schemeClr val="dk1"/>
              </a:solidFill>
            </a:endParaRPr>
          </a:p>
          <a:p>
            <a:pPr marL="0" lvl="0" indent="0" rtl="0">
              <a:spcBef>
                <a:spcPts val="0"/>
              </a:spcBef>
              <a:spcAft>
                <a:spcPts val="0"/>
              </a:spcAft>
              <a:buNone/>
            </a:pPr>
            <a:r>
              <a:rPr lang="en" dirty="0">
                <a:solidFill>
                  <a:schemeClr val="dk1"/>
                </a:solidFill>
              </a:rPr>
              <a:t>“I wonder if…?”</a:t>
            </a:r>
            <a:endParaRPr dirty="0">
              <a:solidFill>
                <a:schemeClr val="dk1"/>
              </a:solidFill>
            </a:endParaRPr>
          </a:p>
          <a:p>
            <a:pPr marL="0" lvl="0" indent="0" rtl="0">
              <a:spcBef>
                <a:spcPts val="0"/>
              </a:spcBef>
              <a:spcAft>
                <a:spcPts val="0"/>
              </a:spcAft>
              <a:buNone/>
            </a:pPr>
            <a:r>
              <a:rPr lang="en" dirty="0">
                <a:solidFill>
                  <a:schemeClr val="dk1"/>
                </a:solidFill>
              </a:rPr>
              <a:t>“Have you thought about…?”</a:t>
            </a:r>
            <a:endParaRPr dirty="0">
              <a:solidFill>
                <a:schemeClr val="dk1"/>
              </a:solidFill>
            </a:endParaRPr>
          </a:p>
          <a:p>
            <a:pPr marL="0" lvl="0" indent="0" rtl="0">
              <a:spcBef>
                <a:spcPts val="0"/>
              </a:spcBef>
              <a:spcAft>
                <a:spcPts val="0"/>
              </a:spcAft>
              <a:buNone/>
            </a:pPr>
            <a:endParaRPr dirty="0"/>
          </a:p>
        </p:txBody>
      </p:sp>
      <p:pic>
        <p:nvPicPr>
          <p:cNvPr id="5" name="Google Shape;192;p34" descr="https://d30y9cdsu7xlg0.cloudfront.net/png/419920-200.png"/>
          <p:cNvPicPr preferRelativeResize="0"/>
          <p:nvPr/>
        </p:nvPicPr>
        <p:blipFill>
          <a:blip r:embed="rId3">
            <a:alphaModFix/>
          </a:blip>
          <a:stretch>
            <a:fillRect/>
          </a:stretch>
        </p:blipFill>
        <p:spPr>
          <a:xfrm>
            <a:off x="8293412" y="4449524"/>
            <a:ext cx="571546" cy="57772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7"/>
          <p:cNvSpPr txBox="1">
            <a:spLocks noGrp="1"/>
          </p:cNvSpPr>
          <p:nvPr>
            <p:ph type="title"/>
          </p:nvPr>
        </p:nvSpPr>
        <p:spPr>
          <a:xfrm>
            <a:off x="240375" y="206108"/>
            <a:ext cx="8520600" cy="1184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give our partner feedback on their “Back Again” poems!</a:t>
            </a:r>
            <a:endParaRPr dirty="0"/>
          </a:p>
        </p:txBody>
      </p:sp>
      <p:sp>
        <p:nvSpPr>
          <p:cNvPr id="214" name="Google Shape;214;p37"/>
          <p:cNvSpPr txBox="1">
            <a:spLocks noGrp="1"/>
          </p:cNvSpPr>
          <p:nvPr>
            <p:ph type="body" idx="1"/>
          </p:nvPr>
        </p:nvSpPr>
        <p:spPr>
          <a:xfrm>
            <a:off x="240375" y="1489200"/>
            <a:ext cx="88791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You will record the stars and steps for your partner so that they can remember the feedback you give them. </a:t>
            </a:r>
            <a:endParaRPr dirty="0">
              <a:solidFill>
                <a:schemeClr val="dk1"/>
              </a:solidFill>
            </a:endParaRPr>
          </a:p>
          <a:p>
            <a:pPr marL="0" lvl="0" indent="0" rtl="0">
              <a:spcBef>
                <a:spcPts val="0"/>
              </a:spcBef>
              <a:spcAft>
                <a:spcPts val="0"/>
              </a:spcAft>
              <a:buNone/>
            </a:pPr>
            <a:endParaRPr dirty="0"/>
          </a:p>
        </p:txBody>
      </p:sp>
      <p:pic>
        <p:nvPicPr>
          <p:cNvPr id="216" name="Google Shape;216;p37"/>
          <p:cNvPicPr preferRelativeResize="0"/>
          <p:nvPr/>
        </p:nvPicPr>
        <p:blipFill>
          <a:blip r:embed="rId3">
            <a:alphaModFix/>
          </a:blip>
          <a:stretch>
            <a:fillRect/>
          </a:stretch>
        </p:blipFill>
        <p:spPr>
          <a:xfrm>
            <a:off x="3461625" y="2436824"/>
            <a:ext cx="5657850" cy="2066925"/>
          </a:xfrm>
          <a:prstGeom prst="rect">
            <a:avLst/>
          </a:prstGeom>
          <a:noFill/>
          <a:ln>
            <a:noFill/>
          </a:ln>
        </p:spPr>
      </p:pic>
      <p:sp>
        <p:nvSpPr>
          <p:cNvPr id="217" name="Google Shape;217;p37"/>
          <p:cNvSpPr txBox="1"/>
          <p:nvPr/>
        </p:nvSpPr>
        <p:spPr>
          <a:xfrm>
            <a:off x="240375" y="2369400"/>
            <a:ext cx="3329175" cy="25362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1700" dirty="0">
                <a:solidFill>
                  <a:schemeClr val="dk1"/>
                </a:solidFill>
                <a:latin typeface="Century Gothic"/>
                <a:ea typeface="Century Gothic"/>
                <a:cs typeface="Century Gothic"/>
                <a:sym typeface="Century Gothic"/>
              </a:rPr>
              <a:t>You will give three “Stars” and three “Steps” about your partner’s “Back Again” poem:</a:t>
            </a:r>
            <a:endParaRPr sz="17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7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700" dirty="0">
                <a:solidFill>
                  <a:schemeClr val="dk1"/>
                </a:solidFill>
                <a:latin typeface="Century Gothic"/>
                <a:ea typeface="Century Gothic"/>
                <a:cs typeface="Century Gothic"/>
                <a:sym typeface="Century Gothic"/>
              </a:rPr>
              <a:t>One of each from </a:t>
            </a:r>
            <a:r>
              <a:rPr lang="en" sz="1700" b="1" dirty="0">
                <a:solidFill>
                  <a:schemeClr val="dk1"/>
                </a:solidFill>
                <a:latin typeface="Century Gothic"/>
                <a:ea typeface="Century Gothic"/>
                <a:cs typeface="Century Gothic"/>
                <a:sym typeface="Century Gothic"/>
              </a:rPr>
              <a:t>Row 1</a:t>
            </a:r>
            <a:endParaRPr sz="1700" b="1"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700" dirty="0">
                <a:solidFill>
                  <a:schemeClr val="dk1"/>
                </a:solidFill>
                <a:latin typeface="Century Gothic"/>
                <a:ea typeface="Century Gothic"/>
                <a:cs typeface="Century Gothic"/>
                <a:sym typeface="Century Gothic"/>
              </a:rPr>
              <a:t>One of each from </a:t>
            </a:r>
            <a:r>
              <a:rPr lang="en" sz="1700" b="1" dirty="0">
                <a:solidFill>
                  <a:schemeClr val="dk1"/>
                </a:solidFill>
                <a:latin typeface="Century Gothic"/>
                <a:ea typeface="Century Gothic"/>
                <a:cs typeface="Century Gothic"/>
                <a:sym typeface="Century Gothic"/>
              </a:rPr>
              <a:t>Row 3</a:t>
            </a:r>
            <a:endParaRPr sz="1700" b="1"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700" dirty="0">
                <a:solidFill>
                  <a:schemeClr val="dk1"/>
                </a:solidFill>
                <a:latin typeface="Century Gothic"/>
                <a:ea typeface="Century Gothic"/>
                <a:cs typeface="Century Gothic"/>
                <a:sym typeface="Century Gothic"/>
              </a:rPr>
              <a:t>One of each about </a:t>
            </a:r>
            <a:r>
              <a:rPr lang="en" sz="1700" b="1" dirty="0">
                <a:solidFill>
                  <a:schemeClr val="dk1"/>
                </a:solidFill>
                <a:latin typeface="Century Gothic"/>
                <a:ea typeface="Century Gothic"/>
                <a:cs typeface="Century Gothic"/>
                <a:sym typeface="Century Gothic"/>
              </a:rPr>
              <a:t>word choice</a:t>
            </a:r>
            <a:endParaRPr sz="1700" b="1" dirty="0">
              <a:solidFill>
                <a:schemeClr val="dk1"/>
              </a:solidFill>
              <a:latin typeface="Century Gothic"/>
              <a:ea typeface="Century Gothic"/>
              <a:cs typeface="Century Gothic"/>
              <a:sym typeface="Century Gothic"/>
            </a:endParaRPr>
          </a:p>
        </p:txBody>
      </p:sp>
      <p:pic>
        <p:nvPicPr>
          <p:cNvPr id="7" name="Google Shape;192;p34" descr="https://d30y9cdsu7xlg0.cloudfront.net/png/419920-200.png"/>
          <p:cNvPicPr preferRelativeResize="0"/>
          <p:nvPr/>
        </p:nvPicPr>
        <p:blipFill>
          <a:blip r:embed="rId4">
            <a:alphaModFix/>
          </a:blip>
          <a:stretch>
            <a:fillRect/>
          </a:stretch>
        </p:blipFill>
        <p:spPr>
          <a:xfrm>
            <a:off x="8293412" y="4449524"/>
            <a:ext cx="571546" cy="57772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use feedback to revise our poems.</a:t>
            </a:r>
            <a:endParaRPr/>
          </a:p>
        </p:txBody>
      </p:sp>
      <p:sp>
        <p:nvSpPr>
          <p:cNvPr id="223" name="Google Shape;223;p38"/>
          <p:cNvSpPr txBox="1">
            <a:spLocks noGrp="1"/>
          </p:cNvSpPr>
          <p:nvPr>
            <p:ph type="body" idx="1"/>
          </p:nvPr>
        </p:nvSpPr>
        <p:spPr>
          <a:xfrm>
            <a:off x="311700" y="1482525"/>
            <a:ext cx="8520600" cy="1884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solidFill>
                  <a:schemeClr val="dk1"/>
                </a:solidFill>
              </a:rPr>
              <a:t>Use the “Stars and Steps” suggested on your  peer critique recording form to revise both of your poems!</a:t>
            </a: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r>
              <a:rPr lang="en">
                <a:solidFill>
                  <a:schemeClr val="dk1"/>
                </a:solidFill>
              </a:rPr>
              <a:t>If you don’t understand the feedback given to you, ask your teacher for help.</a:t>
            </a:r>
            <a:endParaRPr>
              <a:solidFill>
                <a:schemeClr val="dk1"/>
              </a:solidFill>
            </a:endParaRPr>
          </a:p>
          <a:p>
            <a:pPr marL="0" lvl="0" indent="0" rtl="0">
              <a:spcBef>
                <a:spcPts val="0"/>
              </a:spcBef>
              <a:spcAft>
                <a:spcPts val="0"/>
              </a:spcAft>
              <a:buNone/>
            </a:pPr>
            <a:endParaRPr/>
          </a:p>
        </p:txBody>
      </p:sp>
      <p:pic>
        <p:nvPicPr>
          <p:cNvPr id="5" name="Google Shape;192;p34" descr="https://d30y9cdsu7xlg0.cloudfront.net/png/419920-200.png"/>
          <p:cNvPicPr preferRelativeResize="0"/>
          <p:nvPr/>
        </p:nvPicPr>
        <p:blipFill>
          <a:blip r:embed="rId3">
            <a:alphaModFix/>
          </a:blip>
          <a:stretch>
            <a:fillRect/>
          </a:stretch>
        </p:blipFill>
        <p:spPr>
          <a:xfrm>
            <a:off x="8293412" y="4449524"/>
            <a:ext cx="571546" cy="57772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30" name="Google Shape;230;p3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None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826719"/>
            <a:ext cx="7886700" cy="1244100"/>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420910"/>
            <a:ext cx="7886700" cy="1138951"/>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Reading Ahead and Independent Reading</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DEC8FC73-1948-4985-9477-14020626BE22}"/>
              </a:ext>
            </a:extLst>
          </p:cNvPr>
          <p:cNvPicPr>
            <a:picLocks noChangeAspect="1"/>
          </p:cNvPicPr>
          <p:nvPr/>
        </p:nvPicPr>
        <p:blipFill>
          <a:blip r:embed="rId3"/>
          <a:stretch>
            <a:fillRect/>
          </a:stretch>
        </p:blipFill>
        <p:spPr>
          <a:xfrm>
            <a:off x="3518332" y="235277"/>
            <a:ext cx="2107335" cy="968522"/>
          </a:xfrm>
          <a:prstGeom prst="rect">
            <a:avLst/>
          </a:prstGeom>
        </p:spPr>
      </p:pic>
    </p:spTree>
    <p:extLst>
      <p:ext uri="{BB962C8B-B14F-4D97-AF65-F5344CB8AC3E}">
        <p14:creationId xmlns:p14="http://schemas.microsoft.com/office/powerpoint/2010/main" val="16990725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628650" y="1369225"/>
            <a:ext cx="80778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2000" dirty="0">
                <a:latin typeface="Century Gothic"/>
                <a:ea typeface="Century Gothic"/>
                <a:cs typeface="Century Gothic"/>
                <a:sym typeface="Century Gothic"/>
              </a:rPr>
              <a:t>Your teacher is going to be placing you into smaller, rotating groups. </a:t>
            </a:r>
            <a:endParaRPr sz="2000" dirty="0">
              <a:latin typeface="Century Gothic"/>
              <a:ea typeface="Century Gothic"/>
              <a:cs typeface="Century Gothic"/>
              <a:sym typeface="Century Gothic"/>
            </a:endParaRPr>
          </a:p>
          <a:p>
            <a:pPr lvl="0" indent="-355600"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One group will still be working on fluency for much of the small group time. </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read the selection for the next class to yourselves.</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be choosing and reading the Scholastic Library books connected to what you’ve been studying.</a:t>
            </a:r>
            <a:endParaRPr sz="2000" dirty="0">
              <a:latin typeface="Century Gothic"/>
              <a:ea typeface="Century Gothic"/>
              <a:cs typeface="Century Gothic"/>
              <a:sym typeface="Century Gothic"/>
            </a:endParaRPr>
          </a:p>
          <a:p>
            <a:pPr lvl="0" indent="-35560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Groups will start to rotate through two of these activities daily.</a:t>
            </a:r>
            <a:endParaRPr sz="2000" dirty="0">
              <a:latin typeface="Century Gothic"/>
              <a:ea typeface="Century Gothic"/>
              <a:cs typeface="Century Gothic"/>
              <a:sym typeface="Century Gothic"/>
            </a:endParaRPr>
          </a:p>
        </p:txBody>
      </p:sp>
    </p:spTree>
    <p:extLst>
      <p:ext uri="{BB962C8B-B14F-4D97-AF65-F5344CB8AC3E}">
        <p14:creationId xmlns:p14="http://schemas.microsoft.com/office/powerpoint/2010/main" val="37923174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2000" i="0" u="none" strike="noStrike" cap="none">
                <a:solidFill>
                  <a:schemeClr val="dk1"/>
                </a:solidFill>
                <a:latin typeface="Century Gothic"/>
                <a:ea typeface="Century Gothic"/>
                <a:cs typeface="Century Gothic"/>
                <a:sym typeface="Century Gothic"/>
              </a:rPr>
              <a:t>Here’s what we’ll do:</a:t>
            </a:r>
            <a:endParaRPr sz="20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2000">
              <a:latin typeface="Century Gothic"/>
              <a:ea typeface="Century Gothic"/>
              <a:cs typeface="Century Gothic"/>
              <a:sym typeface="Century Gothic"/>
            </a:endParaRPr>
          </a:p>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I’m going to read aloud </a:t>
            </a:r>
            <a:r>
              <a:rPr lang="en" sz="2000">
                <a:latin typeface="Century Gothic"/>
                <a:ea typeface="Century Gothic"/>
                <a:cs typeface="Century Gothic"/>
                <a:sym typeface="Century Gothic"/>
              </a:rPr>
              <a:t>a section of the text we’ll be focusing on in our next class.</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I’ll continue reading aloud</a:t>
            </a:r>
            <a:r>
              <a:rPr lang="en" sz="2000">
                <a:latin typeface="Century Gothic"/>
                <a:ea typeface="Century Gothic"/>
                <a:cs typeface="Century Gothic"/>
                <a:sym typeface="Century Gothic"/>
              </a:rPr>
              <a:t>;</a:t>
            </a:r>
            <a:r>
              <a:rPr lang="en" sz="2000" i="0" u="none" strike="noStrike" cap="none">
                <a:solidFill>
                  <a:schemeClr val="dk1"/>
                </a:solidFill>
                <a:latin typeface="Century Gothic"/>
                <a:ea typeface="Century Gothic"/>
                <a:cs typeface="Century Gothic"/>
                <a:sym typeface="Century Gothic"/>
              </a:rPr>
              <a:t> </a:t>
            </a:r>
            <a:r>
              <a:rPr lang="en" sz="2000">
                <a:latin typeface="Century Gothic"/>
                <a:ea typeface="Century Gothic"/>
                <a:cs typeface="Century Gothic"/>
                <a:sym typeface="Century Gothic"/>
              </a:rPr>
              <a:t>I’m going to stop and check you’re following once in awhile!</a:t>
            </a: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9429874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628650" y="1369227"/>
            <a:ext cx="7886700" cy="34347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a:latin typeface="Century Gothic"/>
                <a:ea typeface="Century Gothic"/>
                <a:cs typeface="Century Gothic"/>
                <a:sym typeface="Century Gothic"/>
              </a:rPr>
              <a:t>Then</a:t>
            </a:r>
            <a:r>
              <a:rPr lang="en" sz="2000" i="0" u="none" strike="noStrike" cap="none">
                <a:solidFill>
                  <a:schemeClr val="dk1"/>
                </a:solidFill>
                <a:latin typeface="Century Gothic"/>
                <a:ea typeface="Century Gothic"/>
                <a:cs typeface="Century Gothic"/>
                <a:sym typeface="Century Gothic"/>
              </a:rPr>
              <a:t>, let’s talk as a </a:t>
            </a:r>
            <a:r>
              <a:rPr lang="en" sz="2000">
                <a:latin typeface="Century Gothic"/>
                <a:ea typeface="Century Gothic"/>
                <a:cs typeface="Century Gothic"/>
                <a:sym typeface="Century Gothic"/>
              </a:rPr>
              <a:t>group</a:t>
            </a:r>
            <a:r>
              <a:rPr lang="en" sz="2000" i="0" u="none" strike="noStrike" cap="none">
                <a:solidFill>
                  <a:schemeClr val="dk1"/>
                </a:solidFill>
                <a:latin typeface="Century Gothic"/>
                <a:ea typeface="Century Gothic"/>
                <a:cs typeface="Century Gothic"/>
                <a:sym typeface="Century Gothic"/>
              </a:rPr>
              <a:t> about that gist of the passage.</a:t>
            </a: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a:latin typeface="Century Gothic"/>
                <a:ea typeface="Century Gothic"/>
                <a:cs typeface="Century Gothic"/>
                <a:sym typeface="Century Gothic"/>
              </a:rPr>
              <a:t>We’ll get as much of the reading done for next class as we can.</a:t>
            </a:r>
            <a:endParaRPr sz="200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671BCA56-8080-4A73-98F3-C9A4657CE648}"/>
              </a:ext>
            </a:extLst>
          </p:cNvPr>
          <p:cNvPicPr>
            <a:picLocks noChangeAspect="1"/>
          </p:cNvPicPr>
          <p:nvPr/>
        </p:nvPicPr>
        <p:blipFill>
          <a:blip r:embed="rId3"/>
          <a:stretch>
            <a:fillRect/>
          </a:stretch>
        </p:blipFill>
        <p:spPr>
          <a:xfrm>
            <a:off x="8295017" y="4429305"/>
            <a:ext cx="533400" cy="533400"/>
          </a:xfrm>
          <a:prstGeom prst="rect">
            <a:avLst/>
          </a:prstGeom>
        </p:spPr>
      </p:pic>
    </p:spTree>
    <p:extLst>
      <p:ext uri="{BB962C8B-B14F-4D97-AF65-F5344CB8AC3E}">
        <p14:creationId xmlns:p14="http://schemas.microsoft.com/office/powerpoint/2010/main" val="16314511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3</a:t>
            </a:r>
            <a:r>
              <a:rPr lang="en" sz="3400"/>
              <a:t>: Lesson </a:t>
            </a:r>
            <a:r>
              <a:rPr lang="en"/>
              <a:t>5</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277775"/>
            <a:ext cx="8520600" cy="36942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5: </a:t>
            </a:r>
            <a:r>
              <a:rPr lang="en" dirty="0">
                <a:solidFill>
                  <a:schemeClr val="dk1"/>
                </a:solidFill>
              </a:rPr>
              <a:t>Materials and classroom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Although you may still be in the process of assessing the “Inside Out” and “Back Again” poems for the mid and end of unit assessments, students will work with their poems again in this lesson, so ensure you have them ready to hand out. </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Also ensure you collect all poems at the end of the lesson to continue assessing them. Be ready to provide students with feedback on both of their poems in Lesson 6.</a:t>
            </a:r>
            <a:endParaRPr dirty="0">
              <a:solidFill>
                <a:schemeClr val="dk1"/>
              </a:solidFill>
            </a:endParaRPr>
          </a:p>
          <a:p>
            <a:pPr marL="457200" lvl="0" indent="0" rtl="0">
              <a:lnSpc>
                <a:spcPct val="90000"/>
              </a:lnSpc>
              <a:spcBef>
                <a:spcPts val="0"/>
              </a:spcBef>
              <a:spcAft>
                <a:spcPts val="0"/>
              </a:spcAft>
              <a:buNone/>
            </a:pP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Post the Learning Targets and anchor charts for reference.</a:t>
            </a:r>
            <a:endParaRPr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628650" y="1268125"/>
            <a:ext cx="80526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900" b="1">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0200664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3</a:t>
            </a:r>
            <a:r>
              <a:rPr lang="en" sz="3400"/>
              <a:t>: Lesson </a:t>
            </a:r>
            <a:r>
              <a:rPr lang="en"/>
              <a:t>5</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5: </a:t>
            </a:r>
            <a:r>
              <a:rPr lang="en">
                <a:solidFill>
                  <a:schemeClr val="dk1"/>
                </a:solidFill>
              </a:rPr>
              <a:t>Reading and protocols to read in preparation:</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Ensure that you have thoroughly reviewed the “Peer Critique” protocol, as the entire work time in this lesson is essentially using this protocol with students.</a:t>
            </a:r>
            <a:endParaRPr>
              <a:solidFill>
                <a:schemeClr val="dk1"/>
              </a:solidFill>
            </a:endParaRPr>
          </a:p>
          <a:p>
            <a:pPr marL="457200" lvl="0" indent="0" rtl="0">
              <a:lnSpc>
                <a:spcPct val="90000"/>
              </a:lnSpc>
              <a:spcBef>
                <a:spcPts val="0"/>
              </a:spcBef>
              <a:spcAft>
                <a:spcPts val="0"/>
              </a:spcAft>
              <a:buNone/>
            </a:pP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Review all four documents used in this lesson to ensure you are clear with what you are expecting to see and hear from students.</a:t>
            </a: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3</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5</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B76C41A2-0B87-4940-BB91-375A72A4A4CB}"/>
              </a:ext>
            </a:extLst>
          </p:cNvPr>
          <p:cNvPicPr>
            <a:picLocks noChangeAspect="1"/>
          </p:cNvPicPr>
          <p:nvPr/>
        </p:nvPicPr>
        <p:blipFill>
          <a:blip r:embed="rId3"/>
          <a:stretch>
            <a:fillRect/>
          </a:stretch>
        </p:blipFill>
        <p:spPr>
          <a:xfrm>
            <a:off x="3569431" y="308653"/>
            <a:ext cx="2005137" cy="92155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3" name="Google Shape;153;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a:solidFill>
                  <a:schemeClr val="dk1"/>
                </a:solidFill>
              </a:rPr>
              <a:t>Today, you will get the opportunity to read and give feedback on a poem written by one of your peers. We’ll talk about what that looks like first to make sure we’re productive!</a:t>
            </a:r>
            <a:endParaRPr/>
          </a:p>
          <a:p>
            <a:pPr marL="0" lvl="0" indent="0" rtl="0">
              <a:lnSpc>
                <a:spcPct val="100000"/>
              </a:lnSpc>
              <a:spcBef>
                <a:spcPts val="0"/>
              </a:spcBef>
              <a:spcAft>
                <a:spcPts val="0"/>
              </a:spcAft>
              <a:buNone/>
            </a:pPr>
            <a:endParaRPr/>
          </a:p>
          <a:p>
            <a:pPr marL="0" lvl="0" indent="0" rtl="0">
              <a:lnSpc>
                <a:spcPct val="100000"/>
              </a:lnSpc>
              <a:spcBef>
                <a:spcPts val="0"/>
              </a:spcBef>
              <a:spcAft>
                <a:spcPts val="0"/>
              </a:spcAft>
              <a:buNone/>
            </a:pPr>
            <a:r>
              <a:rPr lang="en" b="1"/>
              <a:t>Here’s what you’ll be doing today:</a:t>
            </a:r>
            <a:endParaRPr b="1"/>
          </a:p>
          <a:p>
            <a:pPr marL="457200" lvl="0" indent="-342900" rtl="0">
              <a:lnSpc>
                <a:spcPct val="90000"/>
              </a:lnSpc>
              <a:spcBef>
                <a:spcPts val="0"/>
              </a:spcBef>
              <a:spcAft>
                <a:spcPts val="0"/>
              </a:spcAft>
              <a:buClr>
                <a:schemeClr val="dk1"/>
              </a:buClr>
              <a:buSzPts val="1800"/>
              <a:buChar char="●"/>
            </a:pPr>
            <a:r>
              <a:rPr lang="en">
                <a:solidFill>
                  <a:schemeClr val="dk1"/>
                </a:solidFill>
              </a:rPr>
              <a:t>Learn more about effective word choice when writing a poem.</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Talk about the expectations for carefully giving feedback to a classmate.</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Give a peer feedback on first drafts of his or her poem.</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Use feedback from a classmate to revise your poems.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30"/>
          <p:cNvSpPr txBox="1">
            <a:spLocks noGrp="1"/>
          </p:cNvSpPr>
          <p:nvPr>
            <p:ph type="title"/>
          </p:nvPr>
        </p:nvSpPr>
        <p:spPr>
          <a:xfrm>
            <a:off x="311700" y="334175"/>
            <a:ext cx="8520600" cy="1277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take a look at our </a:t>
            </a:r>
            <a:r>
              <a:rPr lang="en" b="1" dirty="0"/>
              <a:t>Learning Targets!</a:t>
            </a:r>
            <a:endParaRPr b="1" dirty="0"/>
          </a:p>
        </p:txBody>
      </p:sp>
      <p:sp>
        <p:nvSpPr>
          <p:cNvPr id="159" name="Google Shape;159;p30"/>
          <p:cNvSpPr txBox="1">
            <a:spLocks noGrp="1"/>
          </p:cNvSpPr>
          <p:nvPr>
            <p:ph type="body" idx="1"/>
          </p:nvPr>
        </p:nvSpPr>
        <p:spPr>
          <a:xfrm>
            <a:off x="311700" y="1157100"/>
            <a:ext cx="8520600" cy="28293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endParaRPr sz="1600" dirty="0">
              <a:solidFill>
                <a:schemeClr val="dk1"/>
              </a:solidFill>
            </a:endParaRPr>
          </a:p>
          <a:p>
            <a:pPr marL="0" lvl="0" indent="0" rtl="0">
              <a:lnSpc>
                <a:spcPct val="90000"/>
              </a:lnSpc>
              <a:spcBef>
                <a:spcPts val="0"/>
              </a:spcBef>
              <a:spcAft>
                <a:spcPts val="0"/>
              </a:spcAft>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use the </a:t>
            </a:r>
            <a:r>
              <a:rPr lang="en" sz="1600" b="1" dirty="0">
                <a:solidFill>
                  <a:schemeClr val="dk1"/>
                </a:solidFill>
              </a:rPr>
              <a:t>“Inside Out” and “Back Again” Poetry Rubric </a:t>
            </a:r>
            <a:r>
              <a:rPr lang="en" sz="1600" dirty="0">
                <a:solidFill>
                  <a:schemeClr val="dk1"/>
                </a:solidFill>
              </a:rPr>
              <a:t>to provide kind, specific, and helpful feedback to my peers.</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create meaning in my “Inside Out” and “Back Again” poems by using figurative and descriptive language and purposeful word choice to convey a certain tone.</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use peer feedback to revise my “Inside Out” and “Back Again” poem.</a:t>
            </a:r>
            <a:endParaRPr sz="1600" dirty="0">
              <a:solidFill>
                <a:schemeClr val="dk1"/>
              </a:solidFill>
            </a:endParaRPr>
          </a:p>
          <a:p>
            <a:pPr marL="0" lvl="0" indent="0" rtl="0">
              <a:lnSpc>
                <a:spcPct val="90000"/>
              </a:lnSpc>
              <a:spcBef>
                <a:spcPts val="1000"/>
              </a:spcBef>
              <a:spcAft>
                <a:spcPts val="0"/>
              </a:spcAft>
              <a:buNone/>
            </a:pPr>
            <a:endParaRPr sz="1600" dirty="0">
              <a:solidFill>
                <a:schemeClr val="dk1"/>
              </a:solidFill>
            </a:endParaRPr>
          </a:p>
          <a:p>
            <a:pPr marL="0" lvl="0" indent="0" rtl="0">
              <a:lnSpc>
                <a:spcPct val="90000"/>
              </a:lnSpc>
              <a:spcBef>
                <a:spcPts val="1000"/>
              </a:spcBef>
              <a:spcAft>
                <a:spcPts val="0"/>
              </a:spcAft>
              <a:buNone/>
            </a:pPr>
            <a:r>
              <a:rPr lang="en" sz="1600" dirty="0">
                <a:solidFill>
                  <a:schemeClr val="dk1"/>
                </a:solidFill>
              </a:rPr>
              <a:t>														</a:t>
            </a:r>
            <a:endParaRPr sz="1600" dirty="0">
              <a:solidFill>
                <a:schemeClr val="dk1"/>
              </a:solidFill>
            </a:endParaRPr>
          </a:p>
          <a:p>
            <a:pPr marL="0" lvl="0" indent="0" rtl="0">
              <a:spcBef>
                <a:spcPts val="0"/>
              </a:spcBef>
              <a:spcAft>
                <a:spcPts val="0"/>
              </a:spcAft>
              <a:buNone/>
            </a:pPr>
            <a:endParaRPr dirty="0"/>
          </a:p>
        </p:txBody>
      </p:sp>
      <p:pic>
        <p:nvPicPr>
          <p:cNvPr id="160" name="Google Shape;160;p30"/>
          <p:cNvPicPr preferRelativeResize="0"/>
          <p:nvPr/>
        </p:nvPicPr>
        <p:blipFill>
          <a:blip r:embed="rId3">
            <a:alphaModFix/>
          </a:blip>
          <a:stretch>
            <a:fillRect/>
          </a:stretch>
        </p:blipFill>
        <p:spPr>
          <a:xfrm>
            <a:off x="7750764" y="4408714"/>
            <a:ext cx="739134" cy="585364"/>
          </a:xfrm>
          <a:prstGeom prst="rect">
            <a:avLst/>
          </a:prstGeom>
          <a:noFill/>
          <a:ln>
            <a:noFill/>
          </a:ln>
        </p:spPr>
      </p:pic>
      <p:pic>
        <p:nvPicPr>
          <p:cNvPr id="161" name="Google Shape;161;p30"/>
          <p:cNvPicPr preferRelativeResize="0"/>
          <p:nvPr/>
        </p:nvPicPr>
        <p:blipFill>
          <a:blip r:embed="rId4">
            <a:alphaModFix/>
          </a:blip>
          <a:stretch>
            <a:fillRect/>
          </a:stretch>
        </p:blipFill>
        <p:spPr>
          <a:xfrm>
            <a:off x="8441119" y="4463143"/>
            <a:ext cx="496054" cy="47650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31"/>
          <p:cNvSpPr txBox="1">
            <a:spLocks noGrp="1"/>
          </p:cNvSpPr>
          <p:nvPr>
            <p:ph type="title"/>
          </p:nvPr>
        </p:nvSpPr>
        <p:spPr>
          <a:xfrm>
            <a:off x="416573" y="280693"/>
            <a:ext cx="8520600" cy="848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talk about word choice!</a:t>
            </a:r>
            <a:endParaRPr dirty="0"/>
          </a:p>
        </p:txBody>
      </p:sp>
      <p:sp>
        <p:nvSpPr>
          <p:cNvPr id="167" name="Google Shape;167;p31"/>
          <p:cNvSpPr txBox="1">
            <a:spLocks noGrp="1"/>
          </p:cNvSpPr>
          <p:nvPr>
            <p:ph type="body" idx="1"/>
          </p:nvPr>
        </p:nvSpPr>
        <p:spPr>
          <a:xfrm>
            <a:off x="416573" y="978943"/>
            <a:ext cx="8520600" cy="3484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600" dirty="0">
                <a:solidFill>
                  <a:schemeClr val="dk1"/>
                </a:solidFill>
              </a:rPr>
              <a:t>Word Choice is something you have paid attention to as a reader throughout this module. </a:t>
            </a:r>
            <a:r>
              <a:rPr lang="en" sz="1600" dirty="0">
                <a:solidFill>
                  <a:srgbClr val="333333"/>
                </a:solidFill>
                <a:highlight>
                  <a:srgbClr val="FFFFFF"/>
                </a:highlight>
              </a:rPr>
              <a:t>Today you are going to have another chance to strengthen the word choice in your poems.</a:t>
            </a:r>
            <a:endParaRPr sz="1600" dirty="0"/>
          </a:p>
        </p:txBody>
      </p:sp>
      <p:pic>
        <p:nvPicPr>
          <p:cNvPr id="169" name="Google Shape;169;p31"/>
          <p:cNvPicPr preferRelativeResize="0"/>
          <p:nvPr/>
        </p:nvPicPr>
        <p:blipFill>
          <a:blip r:embed="rId3">
            <a:alphaModFix/>
          </a:blip>
          <a:stretch>
            <a:fillRect/>
          </a:stretch>
        </p:blipFill>
        <p:spPr>
          <a:xfrm>
            <a:off x="1675175" y="1809750"/>
            <a:ext cx="5629275" cy="3333750"/>
          </a:xfrm>
          <a:prstGeom prst="rect">
            <a:avLst/>
          </a:prstGeom>
          <a:noFill/>
          <a:ln>
            <a:noFill/>
          </a:ln>
        </p:spPr>
      </p:pic>
      <p:pic>
        <p:nvPicPr>
          <p:cNvPr id="6" name="Google Shape;161;p30"/>
          <p:cNvPicPr preferRelativeResize="0"/>
          <p:nvPr/>
        </p:nvPicPr>
        <p:blipFill>
          <a:blip r:embed="rId4">
            <a:alphaModFix/>
          </a:blip>
          <a:stretch>
            <a:fillRect/>
          </a:stretch>
        </p:blipFill>
        <p:spPr>
          <a:xfrm>
            <a:off x="8441119" y="4463143"/>
            <a:ext cx="496054" cy="47650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2"/>
          <p:cNvSpPr txBox="1">
            <a:spLocks noGrp="1"/>
          </p:cNvSpPr>
          <p:nvPr>
            <p:ph type="title"/>
          </p:nvPr>
        </p:nvSpPr>
        <p:spPr>
          <a:xfrm>
            <a:off x="311700" y="258279"/>
            <a:ext cx="8520600" cy="848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strengthen the word choice!</a:t>
            </a:r>
            <a:endParaRPr dirty="0"/>
          </a:p>
        </p:txBody>
      </p:sp>
      <p:sp>
        <p:nvSpPr>
          <p:cNvPr id="175" name="Google Shape;175;p32"/>
          <p:cNvSpPr txBox="1">
            <a:spLocks noGrp="1"/>
          </p:cNvSpPr>
          <p:nvPr>
            <p:ph type="body" idx="1"/>
          </p:nvPr>
        </p:nvSpPr>
        <p:spPr>
          <a:xfrm>
            <a:off x="311700" y="1141254"/>
            <a:ext cx="8520600" cy="3764121"/>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dirty="0">
                <a:solidFill>
                  <a:schemeClr val="dk1"/>
                </a:solidFill>
              </a:rPr>
              <a:t>-- I don’t like</a:t>
            </a:r>
            <a:endParaRPr i="1" dirty="0">
              <a:solidFill>
                <a:schemeClr val="dk1"/>
              </a:solidFill>
            </a:endParaRPr>
          </a:p>
          <a:p>
            <a:pPr marL="0" lvl="0" indent="0" rtl="0">
              <a:spcBef>
                <a:spcPts val="0"/>
              </a:spcBef>
              <a:spcAft>
                <a:spcPts val="0"/>
              </a:spcAft>
              <a:buNone/>
            </a:pPr>
            <a:r>
              <a:rPr lang="en" dirty="0">
                <a:solidFill>
                  <a:schemeClr val="dk1"/>
                </a:solidFill>
              </a:rPr>
              <a:t>-- t</a:t>
            </a:r>
            <a:r>
              <a:rPr lang="en" i="1" dirty="0">
                <a:solidFill>
                  <a:schemeClr val="dk1"/>
                </a:solidFill>
              </a:rPr>
              <a:t>he dried papaya</a:t>
            </a:r>
            <a:endParaRPr i="1" dirty="0">
              <a:solidFill>
                <a:schemeClr val="dk1"/>
              </a:solidFill>
            </a:endParaRPr>
          </a:p>
          <a:p>
            <a:pPr marL="0" lvl="0" indent="0" rtl="0">
              <a:spcBef>
                <a:spcPts val="0"/>
              </a:spcBef>
              <a:spcAft>
                <a:spcPts val="0"/>
              </a:spcAft>
              <a:buNone/>
            </a:pPr>
            <a:r>
              <a:rPr lang="en" i="1" dirty="0">
                <a:solidFill>
                  <a:schemeClr val="dk1"/>
                </a:solidFill>
              </a:rPr>
              <a:t>-- in Alabama,</a:t>
            </a:r>
            <a:endParaRPr i="1" dirty="0">
              <a:solidFill>
                <a:schemeClr val="dk1"/>
              </a:solidFill>
            </a:endParaRPr>
          </a:p>
          <a:p>
            <a:pPr marL="0" lvl="0" indent="0" rtl="0">
              <a:spcBef>
                <a:spcPts val="0"/>
              </a:spcBef>
              <a:spcAft>
                <a:spcPts val="0"/>
              </a:spcAft>
              <a:buNone/>
            </a:pPr>
            <a:r>
              <a:rPr lang="en" i="1" dirty="0">
                <a:solidFill>
                  <a:schemeClr val="dk1"/>
                </a:solidFill>
              </a:rPr>
              <a:t>-- I like</a:t>
            </a:r>
            <a:endParaRPr i="1" dirty="0">
              <a:solidFill>
                <a:schemeClr val="dk1"/>
              </a:solidFill>
            </a:endParaRPr>
          </a:p>
          <a:p>
            <a:pPr marL="0" lvl="0" indent="0" rtl="0">
              <a:spcBef>
                <a:spcPts val="0"/>
              </a:spcBef>
              <a:spcAft>
                <a:spcPts val="0"/>
              </a:spcAft>
              <a:buNone/>
            </a:pPr>
            <a:r>
              <a:rPr lang="en" i="1" dirty="0">
                <a:solidFill>
                  <a:schemeClr val="dk1"/>
                </a:solidFill>
              </a:rPr>
              <a:t>-- the fresh papaya</a:t>
            </a:r>
            <a:endParaRPr i="1" dirty="0">
              <a:solidFill>
                <a:schemeClr val="dk1"/>
              </a:solidFill>
            </a:endParaRPr>
          </a:p>
          <a:p>
            <a:pPr marL="0" lvl="0" indent="0" rtl="0">
              <a:spcBef>
                <a:spcPts val="0"/>
              </a:spcBef>
              <a:spcAft>
                <a:spcPts val="0"/>
              </a:spcAft>
              <a:buNone/>
            </a:pPr>
            <a:r>
              <a:rPr lang="en" i="1" dirty="0">
                <a:solidFill>
                  <a:schemeClr val="dk1"/>
                </a:solidFill>
              </a:rPr>
              <a:t>-- in Vietnam</a:t>
            </a:r>
            <a:endParaRPr i="1" dirty="0">
              <a:solidFill>
                <a:schemeClr val="dk1"/>
              </a:solidFill>
            </a:endParaRPr>
          </a:p>
          <a:p>
            <a:pPr marL="0" lvl="0" indent="0" rtl="0">
              <a:spcBef>
                <a:spcPts val="0"/>
              </a:spcBef>
              <a:spcAft>
                <a:spcPts val="0"/>
              </a:spcAft>
              <a:buNone/>
            </a:pPr>
            <a:endParaRPr i="1" dirty="0">
              <a:solidFill>
                <a:schemeClr val="dk1"/>
              </a:solidFill>
            </a:endParaRPr>
          </a:p>
          <a:p>
            <a:pPr marL="0" lvl="0" indent="0" rtl="0">
              <a:spcBef>
                <a:spcPts val="0"/>
              </a:spcBef>
              <a:spcAft>
                <a:spcPts val="0"/>
              </a:spcAft>
              <a:buNone/>
            </a:pPr>
            <a:r>
              <a:rPr lang="en" b="1" dirty="0">
                <a:solidFill>
                  <a:schemeClr val="dk1"/>
                </a:solidFill>
              </a:rPr>
              <a:t>Think-Pair-Share:</a:t>
            </a:r>
            <a:endParaRPr b="1"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What could Ha say instead to make this stanza of poetry more powerful and descriptive?</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How can you convey that she really doesn’t like the papaya in Alabama, but really liked the papaya in Vietnam? </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Which words could you change to improve the way it sounds? </a:t>
            </a:r>
            <a:endParaRPr dirty="0">
              <a:solidFill>
                <a:schemeClr val="dk1"/>
              </a:solidFill>
            </a:endParaRPr>
          </a:p>
          <a:p>
            <a:pPr marL="0" lvl="0" indent="0" rtl="0">
              <a:spcBef>
                <a:spcPts val="0"/>
              </a:spcBef>
              <a:spcAft>
                <a:spcPts val="0"/>
              </a:spcAft>
              <a:buNone/>
            </a:pPr>
            <a:endParaRPr i="1" dirty="0">
              <a:solidFill>
                <a:schemeClr val="dk1"/>
              </a:solidFill>
            </a:endParaRPr>
          </a:p>
          <a:p>
            <a:pPr marL="0" lvl="0" indent="0" rtl="0">
              <a:spcBef>
                <a:spcPts val="0"/>
              </a:spcBef>
              <a:spcAft>
                <a:spcPts val="0"/>
              </a:spcAft>
              <a:buNone/>
            </a:pPr>
            <a:endParaRPr dirty="0"/>
          </a:p>
        </p:txBody>
      </p:sp>
      <p:pic>
        <p:nvPicPr>
          <p:cNvPr id="5" name="Google Shape;161;p30"/>
          <p:cNvPicPr preferRelativeResize="0"/>
          <p:nvPr/>
        </p:nvPicPr>
        <p:blipFill>
          <a:blip r:embed="rId3">
            <a:alphaModFix/>
          </a:blip>
          <a:stretch>
            <a:fillRect/>
          </a:stretch>
        </p:blipFill>
        <p:spPr>
          <a:xfrm>
            <a:off x="8441119" y="4463143"/>
            <a:ext cx="496054" cy="47650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311700" y="246621"/>
            <a:ext cx="8520600" cy="848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talk about word choice!</a:t>
            </a:r>
            <a:endParaRPr dirty="0"/>
          </a:p>
        </p:txBody>
      </p:sp>
      <p:sp>
        <p:nvSpPr>
          <p:cNvPr id="182" name="Google Shape;182;p33"/>
          <p:cNvSpPr txBox="1">
            <a:spLocks noGrp="1"/>
          </p:cNvSpPr>
          <p:nvPr>
            <p:ph type="body" idx="1"/>
          </p:nvPr>
        </p:nvSpPr>
        <p:spPr>
          <a:xfrm>
            <a:off x="105504" y="2690538"/>
            <a:ext cx="4260300" cy="2349547"/>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600" dirty="0"/>
          </a:p>
          <a:p>
            <a:pPr marL="0" lvl="0" indent="0">
              <a:spcBef>
                <a:spcPts val="0"/>
              </a:spcBef>
              <a:spcAft>
                <a:spcPts val="0"/>
              </a:spcAft>
              <a:buNone/>
            </a:pPr>
            <a:r>
              <a:rPr lang="en" sz="1600" b="1" dirty="0"/>
              <a:t>Think-Pair-Share:</a:t>
            </a:r>
            <a:endParaRPr sz="1600" b="1" dirty="0"/>
          </a:p>
          <a:p>
            <a:pPr marL="457200" lvl="0" indent="-330200" rtl="0">
              <a:spcBef>
                <a:spcPts val="0"/>
              </a:spcBef>
              <a:spcAft>
                <a:spcPts val="0"/>
              </a:spcAft>
              <a:buClr>
                <a:schemeClr val="dk1"/>
              </a:buClr>
              <a:buSzPts val="1600"/>
              <a:buChar char="●"/>
            </a:pPr>
            <a:r>
              <a:rPr lang="en" sz="1600" dirty="0">
                <a:solidFill>
                  <a:schemeClr val="dk1"/>
                </a:solidFill>
              </a:rPr>
              <a:t>How could we improve ‘the dried papaya’ line of this stanza? </a:t>
            </a: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What adjectives (describing words) could we add to make it more descriptive? </a:t>
            </a: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What figurative language could we add?</a:t>
            </a:r>
            <a:endParaRPr sz="1600" dirty="0">
              <a:solidFill>
                <a:schemeClr val="dk1"/>
              </a:solidFill>
            </a:endParaRPr>
          </a:p>
          <a:p>
            <a:pPr marL="0" lvl="0" indent="0">
              <a:spcBef>
                <a:spcPts val="0"/>
              </a:spcBef>
              <a:spcAft>
                <a:spcPts val="0"/>
              </a:spcAft>
              <a:buNone/>
            </a:pPr>
            <a:endParaRPr sz="1600" dirty="0"/>
          </a:p>
          <a:p>
            <a:pPr marL="0" lvl="0" indent="0" rtl="0">
              <a:spcBef>
                <a:spcPts val="0"/>
              </a:spcBef>
              <a:spcAft>
                <a:spcPts val="0"/>
              </a:spcAft>
              <a:buNone/>
            </a:pPr>
            <a:endParaRPr sz="1600" dirty="0"/>
          </a:p>
        </p:txBody>
      </p:sp>
      <p:sp>
        <p:nvSpPr>
          <p:cNvPr id="184" name="Google Shape;184;p33"/>
          <p:cNvSpPr txBox="1">
            <a:spLocks noGrp="1"/>
          </p:cNvSpPr>
          <p:nvPr>
            <p:ph type="body" idx="1"/>
          </p:nvPr>
        </p:nvSpPr>
        <p:spPr>
          <a:xfrm>
            <a:off x="4365804" y="2905930"/>
            <a:ext cx="4609500" cy="2136825"/>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600" b="1" dirty="0"/>
              <a:t>Think-Pair-Share:</a:t>
            </a:r>
            <a:endParaRPr sz="1600" b="1" dirty="0"/>
          </a:p>
          <a:p>
            <a:pPr marL="457200" lvl="0" indent="-330200" rtl="0">
              <a:spcBef>
                <a:spcPts val="0"/>
              </a:spcBef>
              <a:spcAft>
                <a:spcPts val="0"/>
              </a:spcAft>
              <a:buClr>
                <a:schemeClr val="dk1"/>
              </a:buClr>
              <a:buSzPts val="1600"/>
              <a:buChar char="●"/>
            </a:pPr>
            <a:r>
              <a:rPr lang="en" sz="1600" dirty="0">
                <a:solidFill>
                  <a:schemeClr val="dk1"/>
                </a:solidFill>
              </a:rPr>
              <a:t>How could we improve ‘the fresh papaya’ line of this stanza? </a:t>
            </a: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What adjectives (describing words) could we add to make it more descriptive? </a:t>
            </a:r>
            <a:endParaRPr sz="1600" dirty="0">
              <a:solidFill>
                <a:schemeClr val="dk1"/>
              </a:solidFill>
            </a:endParaRPr>
          </a:p>
          <a:p>
            <a:pPr marL="457200" lvl="0" indent="-330200" rtl="0">
              <a:spcBef>
                <a:spcPts val="0"/>
              </a:spcBef>
              <a:spcAft>
                <a:spcPts val="0"/>
              </a:spcAft>
              <a:buClr>
                <a:schemeClr val="dk1"/>
              </a:buClr>
              <a:buSzPts val="1600"/>
              <a:buChar char="●"/>
            </a:pPr>
            <a:r>
              <a:rPr lang="en" sz="1600" dirty="0">
                <a:solidFill>
                  <a:schemeClr val="dk1"/>
                </a:solidFill>
              </a:rPr>
              <a:t>What figurative language could </a:t>
            </a:r>
            <a:endParaRPr sz="1600" dirty="0">
              <a:solidFill>
                <a:schemeClr val="dk1"/>
              </a:solidFill>
            </a:endParaRPr>
          </a:p>
          <a:p>
            <a:pPr marL="457200" lvl="0" indent="0" rtl="0">
              <a:spcBef>
                <a:spcPts val="0"/>
              </a:spcBef>
              <a:spcAft>
                <a:spcPts val="0"/>
              </a:spcAft>
              <a:buNone/>
            </a:pPr>
            <a:r>
              <a:rPr lang="en" sz="1600" dirty="0">
                <a:solidFill>
                  <a:schemeClr val="dk1"/>
                </a:solidFill>
              </a:rPr>
              <a:t>we add?</a:t>
            </a:r>
            <a:endParaRPr sz="1600" dirty="0">
              <a:solidFill>
                <a:schemeClr val="dk1"/>
              </a:solidFill>
            </a:endParaRPr>
          </a:p>
          <a:p>
            <a:pPr marL="0" lvl="0" indent="0" rtl="0">
              <a:spcBef>
                <a:spcPts val="0"/>
              </a:spcBef>
              <a:spcAft>
                <a:spcPts val="0"/>
              </a:spcAft>
              <a:buNone/>
            </a:pPr>
            <a:endParaRPr dirty="0"/>
          </a:p>
        </p:txBody>
      </p:sp>
      <p:sp>
        <p:nvSpPr>
          <p:cNvPr id="185" name="Google Shape;185;p33"/>
          <p:cNvSpPr txBox="1"/>
          <p:nvPr/>
        </p:nvSpPr>
        <p:spPr>
          <a:xfrm>
            <a:off x="2851125" y="1198426"/>
            <a:ext cx="2760600" cy="1735043"/>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800" i="1" dirty="0">
                <a:solidFill>
                  <a:schemeClr val="dk1"/>
                </a:solidFill>
                <a:latin typeface="Century Gothic"/>
                <a:ea typeface="Century Gothic"/>
                <a:cs typeface="Century Gothic"/>
                <a:sym typeface="Century Gothic"/>
              </a:rPr>
              <a:t>-- I don’t like</a:t>
            </a:r>
            <a:endParaRPr sz="1800" i="1" dirty="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 t</a:t>
            </a:r>
            <a:r>
              <a:rPr lang="en" sz="1800" i="1" dirty="0">
                <a:solidFill>
                  <a:schemeClr val="dk1"/>
                </a:solidFill>
                <a:latin typeface="Century Gothic"/>
                <a:ea typeface="Century Gothic"/>
                <a:cs typeface="Century Gothic"/>
                <a:sym typeface="Century Gothic"/>
              </a:rPr>
              <a:t>he dried papaya</a:t>
            </a:r>
            <a:endParaRPr sz="1800" i="1" dirty="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800" i="1" dirty="0">
                <a:solidFill>
                  <a:schemeClr val="dk1"/>
                </a:solidFill>
                <a:latin typeface="Century Gothic"/>
                <a:ea typeface="Century Gothic"/>
                <a:cs typeface="Century Gothic"/>
                <a:sym typeface="Century Gothic"/>
              </a:rPr>
              <a:t>-- in Alabama,</a:t>
            </a:r>
            <a:endParaRPr sz="1800" i="1" dirty="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800" i="1" dirty="0">
                <a:solidFill>
                  <a:schemeClr val="dk1"/>
                </a:solidFill>
                <a:latin typeface="Century Gothic"/>
                <a:ea typeface="Century Gothic"/>
                <a:cs typeface="Century Gothic"/>
                <a:sym typeface="Century Gothic"/>
              </a:rPr>
              <a:t>-- I like</a:t>
            </a:r>
            <a:endParaRPr sz="1800" i="1" dirty="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800" i="1" dirty="0">
                <a:solidFill>
                  <a:schemeClr val="dk1"/>
                </a:solidFill>
                <a:latin typeface="Century Gothic"/>
                <a:ea typeface="Century Gothic"/>
                <a:cs typeface="Century Gothic"/>
                <a:sym typeface="Century Gothic"/>
              </a:rPr>
              <a:t>-- the fresh papaya</a:t>
            </a:r>
            <a:endParaRPr sz="1800" i="1" dirty="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r>
              <a:rPr lang="en" sz="1800" i="1" dirty="0">
                <a:solidFill>
                  <a:schemeClr val="dk1"/>
                </a:solidFill>
                <a:latin typeface="Century Gothic"/>
                <a:ea typeface="Century Gothic"/>
                <a:cs typeface="Century Gothic"/>
                <a:sym typeface="Century Gothic"/>
              </a:rPr>
              <a:t>-- in Vietnam</a:t>
            </a:r>
            <a:endParaRPr sz="1800" i="1" dirty="0">
              <a:solidFill>
                <a:schemeClr val="dk1"/>
              </a:solidFill>
              <a:latin typeface="Century Gothic"/>
              <a:ea typeface="Century Gothic"/>
              <a:cs typeface="Century Gothic"/>
              <a:sym typeface="Century Gothic"/>
            </a:endParaRPr>
          </a:p>
        </p:txBody>
      </p:sp>
      <p:pic>
        <p:nvPicPr>
          <p:cNvPr id="7" name="Google Shape;161;p30"/>
          <p:cNvPicPr preferRelativeResize="0"/>
          <p:nvPr/>
        </p:nvPicPr>
        <p:blipFill>
          <a:blip r:embed="rId3">
            <a:alphaModFix/>
          </a:blip>
          <a:stretch>
            <a:fillRect/>
          </a:stretch>
        </p:blipFill>
        <p:spPr>
          <a:xfrm>
            <a:off x="8441119" y="4463143"/>
            <a:ext cx="496054" cy="476507"/>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38C72C5-E11F-4E32-B986-3174F9D70398}">
  <ds:schemaRefs>
    <ds:schemaRef ds:uri="http://schemas.microsoft.com/sharepoint/v3/contenttype/forms"/>
  </ds:schemaRefs>
</ds:datastoreItem>
</file>

<file path=customXml/itemProps2.xml><?xml version="1.0" encoding="utf-8"?>
<ds:datastoreItem xmlns:ds="http://schemas.openxmlformats.org/officeDocument/2006/customXml" ds:itemID="{1520148A-D5AC-460C-B4DC-770F5C693B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0543580-4362-438D-95C1-D46E10BC4AB0}">
  <ds:schemaRef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54</TotalTime>
  <Words>5228</Words>
  <Application>Microsoft Office PowerPoint</Application>
  <PresentationFormat>On-screen Show (16:9)</PresentationFormat>
  <Paragraphs>475</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Overlock</vt:lpstr>
      <vt:lpstr>Century Gothic</vt:lpstr>
      <vt:lpstr>Calibri</vt:lpstr>
      <vt:lpstr>Arial</vt:lpstr>
      <vt:lpstr>Simple Light</vt:lpstr>
      <vt:lpstr>Grade 8: Module 1: Unit 3: Lesson 5 Teacher slide, before teaching.</vt:lpstr>
      <vt:lpstr>Grade 8: Module 1: Unit 3: Lesson 5 Teacher slide, before teaching.</vt:lpstr>
      <vt:lpstr>Grade 8: Module 1: Unit 3: Lesson 5 Teacher slide, before teaching.</vt:lpstr>
      <vt:lpstr>PowerPoint Presentation</vt:lpstr>
      <vt:lpstr>Hello, Students!</vt:lpstr>
      <vt:lpstr>Let’s take a look at our Learning Targets!</vt:lpstr>
      <vt:lpstr>Let’s talk about word choice!</vt:lpstr>
      <vt:lpstr>Let’s strengthen the word choice!</vt:lpstr>
      <vt:lpstr>Let’s talk about word choice!</vt:lpstr>
      <vt:lpstr>Let’s look at the guidelines for a Peer Critique.</vt:lpstr>
      <vt:lpstr>Let’s give our partner feedback on their “Inside Out” poem!</vt:lpstr>
      <vt:lpstr>Let’s take a look at the Poetry Rubric for our “Back Again” poems.</vt:lpstr>
      <vt:lpstr>Let’s give our partner feedback on their “Back Again” poems!</vt:lpstr>
      <vt:lpstr>Let’s use feedback to revise our poems.</vt:lpstr>
      <vt:lpstr>Homework</vt:lpstr>
      <vt:lpstr>Small Group Block</vt:lpstr>
      <vt:lpstr>Small Group Block - Doing the Work We Each Need to Do </vt:lpstr>
      <vt:lpstr>Fluent Reading Work</vt:lpstr>
      <vt:lpstr>Fluent Reading Work</vt:lpstr>
      <vt:lpstr>Fluent Reading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3: Lesson 5 Teacher slide, before teaching.</dc:title>
  <dc:creator>nbravo</dc:creator>
  <cp:lastModifiedBy>Natalie Ivey</cp:lastModifiedBy>
  <cp:revision>20</cp:revision>
  <dcterms:modified xsi:type="dcterms:W3CDTF">2018-09-13T15:45:51Z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