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FA1237-67C7-4CB0-9762-47A7533DA546}" v="23" dt="2018-09-07T18:11:07.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406" autoAdjust="0"/>
  </p:normalViewPr>
  <p:slideViewPr>
    <p:cSldViewPr snapToGrid="0">
      <p:cViewPr varScale="1">
        <p:scale>
          <a:sx n="139" d="100"/>
          <a:sy n="139" d="100"/>
        </p:scale>
        <p:origin x="80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E723EC46-6103-4F0F-8B24-58FC0456A34F}"/>
    <pc:docChg chg="modSld">
      <pc:chgData name="" userId="" providerId="" clId="Web-{E723EC46-6103-4F0F-8B24-58FC0456A34F}" dt="2018-08-11T23:00:41.201" v="1" actId="1076"/>
      <pc:docMkLst>
        <pc:docMk/>
      </pc:docMkLst>
      <pc:sldChg chg="addSp modSp">
        <pc:chgData name="" userId="" providerId="" clId="Web-{E723EC46-6103-4F0F-8B24-58FC0456A34F}" dt="2018-08-11T23:00:41.201" v="1" actId="1076"/>
        <pc:sldMkLst>
          <pc:docMk/>
          <pc:sldMk cId="2020863900" sldId="271"/>
        </pc:sldMkLst>
        <pc:picChg chg="add mod">
          <ac:chgData name="" userId="" providerId="" clId="Web-{E723EC46-6103-4F0F-8B24-58FC0456A34F}" dt="2018-08-11T23:00:41.201" v="1" actId="1076"/>
          <ac:picMkLst>
            <pc:docMk/>
            <pc:sldMk cId="2020863900" sldId="271"/>
            <ac:picMk id="2" creationId="{EE97EF9B-9383-428E-98D5-F2950FC4B47B}"/>
          </ac:picMkLst>
        </pc:picChg>
      </pc:sldChg>
    </pc:docChg>
  </pc:docChgLst>
  <pc:docChgLst>
    <pc:chgData name="Natalie Ivey" userId="2c81a4b0-7596-4a42-b4da-e7aac4dfeff9" providerId="ADAL" clId="{BDFA1237-67C7-4CB0-9762-47A7533DA546}"/>
    <pc:docChg chg="modSld modMainMaster">
      <pc:chgData name="Natalie Ivey" userId="2c81a4b0-7596-4a42-b4da-e7aac4dfeff9" providerId="ADAL" clId="{BDFA1237-67C7-4CB0-9762-47A7533DA546}" dt="2018-09-07T18:11:07.188" v="22" actId="14100"/>
      <pc:docMkLst>
        <pc:docMk/>
      </pc:docMkLst>
      <pc:sldChg chg="addSp modSp">
        <pc:chgData name="Natalie Ivey" userId="2c81a4b0-7596-4a42-b4da-e7aac4dfeff9" providerId="ADAL" clId="{BDFA1237-67C7-4CB0-9762-47A7533DA546}" dt="2018-09-07T18:09:25.346" v="3" actId="1076"/>
        <pc:sldMkLst>
          <pc:docMk/>
          <pc:sldMk cId="0" sldId="259"/>
        </pc:sldMkLst>
        <pc:picChg chg="add mod">
          <ac:chgData name="Natalie Ivey" userId="2c81a4b0-7596-4a42-b4da-e7aac4dfeff9" providerId="ADAL" clId="{BDFA1237-67C7-4CB0-9762-47A7533DA546}" dt="2018-09-07T18:09:25.346" v="3" actId="1076"/>
          <ac:picMkLst>
            <pc:docMk/>
            <pc:sldMk cId="0" sldId="259"/>
            <ac:picMk id="3" creationId="{9C1AEECB-D200-49EF-82EB-008809D610C1}"/>
          </ac:picMkLst>
        </pc:picChg>
      </pc:sldChg>
      <pc:sldChg chg="modSp">
        <pc:chgData name="Natalie Ivey" userId="2c81a4b0-7596-4a42-b4da-e7aac4dfeff9" providerId="ADAL" clId="{BDFA1237-67C7-4CB0-9762-47A7533DA546}" dt="2018-09-07T18:11:07.188" v="22" actId="14100"/>
        <pc:sldMkLst>
          <pc:docMk/>
          <pc:sldMk cId="0" sldId="263"/>
        </pc:sldMkLst>
        <pc:picChg chg="mod">
          <ac:chgData name="Natalie Ivey" userId="2c81a4b0-7596-4a42-b4da-e7aac4dfeff9" providerId="ADAL" clId="{BDFA1237-67C7-4CB0-9762-47A7533DA546}" dt="2018-09-07T18:11:07.188" v="22" actId="14100"/>
          <ac:picMkLst>
            <pc:docMk/>
            <pc:sldMk cId="0" sldId="263"/>
            <ac:picMk id="174" creationId="{00000000-0000-0000-0000-000000000000}"/>
          </ac:picMkLst>
        </pc:picChg>
      </pc:sldChg>
      <pc:sldChg chg="addSp modSp">
        <pc:chgData name="Natalie Ivey" userId="2c81a4b0-7596-4a42-b4da-e7aac4dfeff9" providerId="ADAL" clId="{BDFA1237-67C7-4CB0-9762-47A7533DA546}" dt="2018-09-07T18:09:58.331" v="13" actId="14100"/>
        <pc:sldMkLst>
          <pc:docMk/>
          <pc:sldMk cId="1080974588" sldId="268"/>
        </pc:sldMkLst>
        <pc:spChg chg="mod">
          <ac:chgData name="Natalie Ivey" userId="2c81a4b0-7596-4a42-b4da-e7aac4dfeff9" providerId="ADAL" clId="{BDFA1237-67C7-4CB0-9762-47A7533DA546}" dt="2018-09-07T18:09:58.331" v="13" actId="14100"/>
          <ac:spMkLst>
            <pc:docMk/>
            <pc:sldMk cId="1080974588" sldId="268"/>
            <ac:spMk id="130" creationId="{00000000-0000-0000-0000-000000000000}"/>
          </ac:spMkLst>
        </pc:spChg>
        <pc:spChg chg="mod">
          <ac:chgData name="Natalie Ivey" userId="2c81a4b0-7596-4a42-b4da-e7aac4dfeff9" providerId="ADAL" clId="{BDFA1237-67C7-4CB0-9762-47A7533DA546}" dt="2018-09-07T18:09:35.386" v="5" actId="14100"/>
          <ac:spMkLst>
            <pc:docMk/>
            <pc:sldMk cId="1080974588" sldId="268"/>
            <ac:spMk id="131" creationId="{00000000-0000-0000-0000-000000000000}"/>
          </ac:spMkLst>
        </pc:spChg>
        <pc:picChg chg="add mod">
          <ac:chgData name="Natalie Ivey" userId="2c81a4b0-7596-4a42-b4da-e7aac4dfeff9" providerId="ADAL" clId="{BDFA1237-67C7-4CB0-9762-47A7533DA546}" dt="2018-09-07T18:09:53.372" v="11" actId="1076"/>
          <ac:picMkLst>
            <pc:docMk/>
            <pc:sldMk cId="1080974588" sldId="268"/>
            <ac:picMk id="3" creationId="{0A1F4C4D-D531-47BD-AAE2-30C2E9BB8A45}"/>
          </ac:picMkLst>
        </pc:picChg>
      </pc:sldChg>
      <pc:sldMasterChg chg="addSp modSp">
        <pc:chgData name="Natalie Ivey" userId="2c81a4b0-7596-4a42-b4da-e7aac4dfeff9" providerId="ADAL" clId="{BDFA1237-67C7-4CB0-9762-47A7533DA546}" dt="2018-09-07T18:10:51.837" v="21" actId="1076"/>
        <pc:sldMasterMkLst>
          <pc:docMk/>
          <pc:sldMasterMk cId="0" sldId="2147483670"/>
        </pc:sldMasterMkLst>
        <pc:picChg chg="add mod">
          <ac:chgData name="Natalie Ivey" userId="2c81a4b0-7596-4a42-b4da-e7aac4dfeff9" providerId="ADAL" clId="{BDFA1237-67C7-4CB0-9762-47A7533DA546}" dt="2018-09-07T18:10:24.900" v="15" actId="1076"/>
          <ac:picMkLst>
            <pc:docMk/>
            <pc:sldMasterMk cId="0" sldId="2147483670"/>
            <ac:picMk id="3" creationId="{A2A251C7-86F9-457D-8DB2-72A667202AEF}"/>
          </ac:picMkLst>
        </pc:picChg>
        <pc:picChg chg="add mod">
          <ac:chgData name="Natalie Ivey" userId="2c81a4b0-7596-4a42-b4da-e7aac4dfeff9" providerId="ADAL" clId="{BDFA1237-67C7-4CB0-9762-47A7533DA546}" dt="2018-09-07T18:10:39.600" v="19" actId="1076"/>
          <ac:picMkLst>
            <pc:docMk/>
            <pc:sldMasterMk cId="0" sldId="2147483670"/>
            <ac:picMk id="5" creationId="{67BCFBAA-809B-4E74-9325-F13DFF734CCB}"/>
          </ac:picMkLst>
        </pc:picChg>
        <pc:picChg chg="add mod">
          <ac:chgData name="Natalie Ivey" userId="2c81a4b0-7596-4a42-b4da-e7aac4dfeff9" providerId="ADAL" clId="{BDFA1237-67C7-4CB0-9762-47A7533DA546}" dt="2018-09-07T18:10:51.837" v="21" actId="1076"/>
          <ac:picMkLst>
            <pc:docMk/>
            <pc:sldMasterMk cId="0" sldId="2147483670"/>
            <ac:picMk id="10" creationId="{2CD18DA5-A698-4119-AB6D-9ED71680DAB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8223570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spcBef>
                <a:spcPts val="0"/>
              </a:spcBef>
              <a:spcAft>
                <a:spcPts val="0"/>
              </a:spcAft>
              <a:buNone/>
            </a:pPr>
            <a:r>
              <a:rPr lang="en" sz="1200" b="1">
                <a:latin typeface="Calibri"/>
                <a:ea typeface="Calibri"/>
                <a:cs typeface="Calibri"/>
                <a:sym typeface="Calibri"/>
              </a:rPr>
              <a:t>50-60 Minutes</a:t>
            </a:r>
            <a:endParaRPr sz="1200" b="1">
              <a:latin typeface="Calibri"/>
              <a:ea typeface="Calibri"/>
              <a:cs typeface="Calibri"/>
              <a:sym typeface="Calibri"/>
            </a:endParaRPr>
          </a:p>
          <a:p>
            <a:pPr marL="0" lvl="0" indent="0">
              <a:spcBef>
                <a:spcPts val="0"/>
              </a:spcBef>
              <a:spcAft>
                <a:spcPts val="0"/>
              </a:spcAft>
              <a:buNone/>
            </a:pPr>
            <a:endParaRPr sz="1200" b="1">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Unpacking Learning Targets (2-3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Introducing the Research Guide (6-8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Reading All Research Texts for Gist (15-18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Rereading One Research Text to Identify “Who? Where? Why?” Details (10-12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Gathering Evidence on Research Guides (12-14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Sharing Evidence (5-8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Homework: (1-3 minutes) For the text you read with your partner, finish recording the strongest Who? Where? and Why? evidence onto your Research Guide. Read other texts if you choose.</a:t>
            </a:r>
            <a:endParaRPr sz="1200">
              <a:latin typeface="Calibri"/>
              <a:ea typeface="Calibri"/>
              <a:cs typeface="Calibri"/>
              <a:sym typeface="Calibri"/>
            </a:endParaRPr>
          </a:p>
        </p:txBody>
      </p:sp>
    </p:spTree>
    <p:extLst>
      <p:ext uri="{BB962C8B-B14F-4D97-AF65-F5344CB8AC3E}">
        <p14:creationId xmlns:p14="http://schemas.microsoft.com/office/powerpoint/2010/main" val="330400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C. Gathering Evidence on Research Guides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fill out the first row of the </a:t>
            </a:r>
            <a:r>
              <a:rPr lang="en" sz="1200" b="1" dirty="0">
                <a:solidFill>
                  <a:schemeClr val="dk1"/>
                </a:solidFill>
                <a:latin typeface="Calibri"/>
                <a:ea typeface="Calibri"/>
                <a:cs typeface="Calibri"/>
                <a:sym typeface="Calibri"/>
              </a:rPr>
              <a:t>Research Guide </a:t>
            </a:r>
            <a:r>
              <a:rPr lang="en" sz="1200" dirty="0">
                <a:solidFill>
                  <a:schemeClr val="dk1"/>
                </a:solidFill>
                <a:latin typeface="Calibri"/>
                <a:ea typeface="Calibri"/>
                <a:cs typeface="Calibri"/>
                <a:sym typeface="Calibri"/>
              </a:rPr>
              <a:t>using the information from the text you underlined as a model in Part B of Work Time: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Focus first on the Who? information underlined in red.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Transfer the information underlined in red onto the first row of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students how underlining in different colors should make scanning the text for this evidence easier.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details of the text in the second column and explain that next you would move on to the Where? evidence underlined in this same text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silently in their heads as you read Part C: Gathering Evidence on Research Guides.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groups to follow the directions to record evidence in each of the sections of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finish collecting this evidence to answer the Who? Where? Why? questions for homework.</a:t>
            </a:r>
            <a:endParaRPr sz="12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445965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 Sharing Evidence</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bring their texts and </a:t>
            </a:r>
            <a:r>
              <a:rPr lang="en" sz="1200" b="1" dirty="0">
                <a:solidFill>
                  <a:schemeClr val="dk1"/>
                </a:solidFill>
                <a:latin typeface="Calibri"/>
                <a:ea typeface="Calibri"/>
                <a:cs typeface="Calibri"/>
                <a:sym typeface="Calibri"/>
              </a:rPr>
              <a:t>Research Guides </a:t>
            </a:r>
            <a:r>
              <a:rPr lang="en" sz="1200" dirty="0">
                <a:solidFill>
                  <a:schemeClr val="dk1"/>
                </a:solidFill>
                <a:latin typeface="Calibri"/>
                <a:ea typeface="Calibri"/>
                <a:cs typeface="Calibri"/>
                <a:sym typeface="Calibri"/>
              </a:rPr>
              <a:t>and get into their original Numbered Heads groups (so students who are studying different refugee contexts get to share with one another).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pair Numbered Heads 1 with 2 and 3 with 4.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answer to the question on the slide.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a few students to share out whole group.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Push students to keep thinking about the strongest evidence they collected as they researched today: </a:t>
            </a:r>
            <a:r>
              <a:rPr lang="en" sz="1200" i="1" dirty="0">
                <a:solidFill>
                  <a:schemeClr val="dk1"/>
                </a:solidFill>
                <a:latin typeface="Calibri"/>
                <a:ea typeface="Calibri"/>
                <a:cs typeface="Calibri"/>
                <a:sym typeface="Calibri"/>
              </a:rPr>
              <a:t>“Which details seem most relevant given the poems you are preparing to write? Why?”</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98126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36144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371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50611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5197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2753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812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Articles for Research Folders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Team Task Card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Informational text (one to display; see Work Time B for more information)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 of research teams (from Lesson 18)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Guide </a:t>
            </a:r>
            <a:r>
              <a:rPr lang="en" sz="1200" dirty="0">
                <a:solidFill>
                  <a:schemeClr val="dk1"/>
                </a:solidFill>
                <a:latin typeface="Calibri"/>
                <a:ea typeface="Calibri"/>
                <a:cs typeface="Calibri"/>
                <a:sym typeface="Calibri"/>
              </a:rPr>
              <a:t>(from Lesson 18)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Colored pencils (one red, blue and green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Folders  (one of each text per student on the research team; see Teaching Note above)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0953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Team Task Card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text from a research folder to use as a model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Guide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9543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Launching Researching: </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Reading for Gist and Gathering Evidence Using the </a:t>
            </a:r>
            <a:r>
              <a:rPr lang="en" sz="1200" b="1" dirty="0">
                <a:solidFill>
                  <a:schemeClr val="dk1"/>
                </a:solidFill>
                <a:latin typeface="Calibri"/>
                <a:ea typeface="Calibri"/>
                <a:cs typeface="Calibri"/>
                <a:sym typeface="Calibri"/>
              </a:rPr>
              <a:t>Research Guide</a:t>
            </a:r>
            <a:endParaRPr sz="1200" b="1" dirty="0">
              <a:latin typeface="Calibri"/>
              <a:ea typeface="Calibri"/>
              <a:cs typeface="Calibri"/>
              <a:sym typeface="Calibri"/>
            </a:endParaRPr>
          </a:p>
        </p:txBody>
      </p:sp>
    </p:spTree>
    <p:extLst>
      <p:ext uri="{BB962C8B-B14F-4D97-AF65-F5344CB8AC3E}">
        <p14:creationId xmlns:p14="http://schemas.microsoft.com/office/powerpoint/2010/main" val="2553047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slide.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859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Unpacking Learning Targets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list of research teams (from Lesson 18).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are sitting with their teams.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target and invite them to Think-Pair-Share about what finding the gist means.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remind the class what it means.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invite them to read it with you.</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it mean by strongest evidence?”</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quite familiar with the term gist. After the first Think-Pair-Share, listen for: “getting an initial sense of what a text is mostly about.”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Think-Pair-Share, listen for students to explain that the strongest evidence is the best evidence: evidence that is most relevant to your particular questions or task.</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65558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Introducing the Research Guide</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refer to their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 with which they familiarized themselves for homework.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headings of the columns on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 and then the titles of the rows, with you.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question 1 on the slide. Highlight the words in brackets and explain that these are the specific details they will be looking for.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Focus students on the right-hand column, Source Information. Ask them to Think-Pair-Share question 2 on the slide.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first Think-Pair-Share, listen for students to explain that they are going to record the strongest evidence that explains who the refugee is, where the refugee fled from, where the refugee fled to, the time in history when it happened, and why the refugee fled. Students should notice that these are aspects of the universal refugee experience they learned about earlier in the unit (Lessons 4 and 5).</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Arial"/>
              <a:buChar char="●"/>
            </a:pPr>
            <a:r>
              <a:rPr lang="en" sz="1200" dirty="0">
                <a:solidFill>
                  <a:schemeClr val="dk1"/>
                </a:solidFill>
                <a:latin typeface="Calibri"/>
                <a:ea typeface="Calibri"/>
                <a:cs typeface="Calibri"/>
                <a:sym typeface="Calibri"/>
              </a:rPr>
              <a:t>After the second Think-Pair-Share, listen for students to explain that they are going to cite the works they have used, as they did when writing their analysis essay.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704107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Google Shape;17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Group/Independent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Reading All Research Texts for Gist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Providing students with task cards ensures that expectations are consistently available.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the research teams with their Research Folders.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p>
          <a:p>
            <a:pPr marL="914400" lvl="1" indent="-304800" rtl="0">
              <a:lnSpc>
                <a:spcPct val="100000"/>
              </a:lnSpc>
              <a:spcBef>
                <a:spcPts val="0"/>
              </a:spcBef>
              <a:spcAft>
                <a:spcPts val="0"/>
              </a:spcAft>
              <a:buClr>
                <a:schemeClr val="dk1"/>
              </a:buClr>
              <a:buSzPts val="1200"/>
            </a:pPr>
            <a:r>
              <a:rPr lang="en" sz="1200" dirty="0">
                <a:latin typeface="Calibri" panose="020F0502020204030204" pitchFamily="34" charset="0"/>
                <a:sym typeface="Calibri"/>
              </a:rPr>
              <a:t>They should read a text they are most interested in.</a:t>
            </a:r>
          </a:p>
          <a:p>
            <a:pPr marL="914400" lvl="1" indent="-304800" rtl="0">
              <a:lnSpc>
                <a:spcPct val="100000"/>
              </a:lnSpc>
              <a:spcBef>
                <a:spcPts val="0"/>
              </a:spcBef>
              <a:spcAft>
                <a:spcPts val="0"/>
              </a:spcAft>
              <a:buClr>
                <a:schemeClr val="dk1"/>
              </a:buClr>
              <a:buSzPts val="1200"/>
            </a:pPr>
            <a:r>
              <a:rPr lang="en" sz="1200" dirty="0">
                <a:latin typeface="Calibri" panose="020F0502020204030204" pitchFamily="34" charset="0"/>
                <a:sym typeface="Calibri"/>
              </a:rPr>
              <a:t>Some texts are more complex than others.</a:t>
            </a:r>
          </a:p>
          <a:p>
            <a:pPr marL="914400" lvl="1" indent="-304800" rtl="0">
              <a:lnSpc>
                <a:spcPct val="100000"/>
              </a:lnSpc>
              <a:spcBef>
                <a:spcPts val="0"/>
              </a:spcBef>
              <a:spcAft>
                <a:spcPts val="0"/>
              </a:spcAft>
              <a:buClr>
                <a:schemeClr val="dk1"/>
              </a:buClr>
              <a:buSzPts val="1200"/>
            </a:pPr>
            <a:r>
              <a:rPr lang="en" sz="1200" dirty="0">
                <a:latin typeface="Calibri" panose="020F0502020204030204" pitchFamily="34" charset="0"/>
                <a:sym typeface="Calibri"/>
              </a:rPr>
              <a:t>Choose one they can read independently or choose to partner read.</a:t>
            </a:r>
          </a:p>
          <a:p>
            <a:pPr marL="914400" lvl="1" indent="-304800" rtl="0">
              <a:lnSpc>
                <a:spcPct val="100000"/>
              </a:lnSpc>
              <a:spcBef>
                <a:spcPts val="0"/>
              </a:spcBef>
              <a:spcAft>
                <a:spcPts val="0"/>
              </a:spcAft>
              <a:buClr>
                <a:schemeClr val="dk1"/>
              </a:buClr>
              <a:buSzPts val="1200"/>
            </a:pPr>
            <a:r>
              <a:rPr lang="en" sz="1200" dirty="0">
                <a:latin typeface="Calibri" panose="020F0502020204030204" pitchFamily="34" charset="0"/>
                <a:sym typeface="Calibri"/>
              </a:rPr>
              <a:t>Challenge yourselves!</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Research Team Task Cards. </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Part A: Reading for Gist.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as students read silently in their heads.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Reading for gist is something real researchers do.</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This will help you figure out what the text is mostly about before you begin looking for particular details.</a:t>
            </a:r>
          </a:p>
          <a:p>
            <a:pPr marL="914400" lvl="1" indent="-304800" rtl="0">
              <a:lnSpc>
                <a:spcPct val="100000"/>
              </a:lnSpc>
              <a:spcBef>
                <a:spcPts val="0"/>
              </a:spcBef>
              <a:spcAft>
                <a:spcPts val="0"/>
              </a:spcAft>
              <a:buClr>
                <a:schemeClr val="dk1"/>
              </a:buClr>
              <a:buSzPts val="1200"/>
            </a:pPr>
            <a:r>
              <a:rPr lang="en" sz="1200" dirty="0">
                <a:solidFill>
                  <a:schemeClr val="dk1"/>
                </a:solidFill>
                <a:latin typeface="Calibri"/>
                <a:ea typeface="Calibri"/>
                <a:cs typeface="Calibri"/>
                <a:sym typeface="Calibri"/>
              </a:rPr>
              <a:t>To refer to the glossary for each of the texts in the Research Folders to help them understand unfamiliar words.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informational texts in their Research Folders for gist.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with reading.</a:t>
            </a:r>
            <a:endParaRPr sz="1200" b="1" dirty="0">
              <a:solidFill>
                <a:schemeClr val="dk1"/>
              </a:solidFill>
              <a:latin typeface="Calibri"/>
              <a:ea typeface="Calibri"/>
              <a:cs typeface="Calibri"/>
              <a:sym typeface="Calibri"/>
            </a:endParaRPr>
          </a:p>
          <a:p>
            <a:pPr marL="76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choose a text from the Research Folder that is most appropriate for their reading level—encourage students to challenge themselves within reason.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5278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Reading One Research Text to Identify “Who? Where? Why?” Details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Graphic organizers and recording forms engage students more actively and provide scaffolding that is especially critical for learners with lower levels of language proficiency and/or learning.</a:t>
            </a:r>
            <a:endParaRPr sz="1200" dirty="0">
              <a:latin typeface="Calibri" panose="020F0502020204030204" pitchFamily="34" charset="0"/>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Part B of the task card: Rereading for Who? Where? Why?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 as needed.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one of the informational texts on a document camera.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directions on the task card to model for students how to underline the text as the task card directs.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colored pencils and ask students to follow the Part B directions to identify and underline in colored pencils the specific information to answer the Who? Where? Why?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with reading to identify the details. Remind students of the guiding words in brackets on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76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the guiding words in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groups to be color-coding details correctly.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model finding details for specific groups or individual students, as needed.</a:t>
            </a:r>
            <a:endParaRPr sz="1200" dirty="0">
              <a:latin typeface="Calibri"/>
              <a:ea typeface="Calibri"/>
              <a:cs typeface="Calibri"/>
              <a:sym typeface="Calibri"/>
            </a:endParaRPr>
          </a:p>
        </p:txBody>
      </p:sp>
    </p:spTree>
    <p:extLst>
      <p:ext uri="{BB962C8B-B14F-4D97-AF65-F5344CB8AC3E}">
        <p14:creationId xmlns:p14="http://schemas.microsoft.com/office/powerpoint/2010/main" val="2111017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40829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580952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2A251C7-86F9-457D-8DB2-72A667202AEF}"/>
              </a:ext>
            </a:extLst>
          </p:cNvPr>
          <p:cNvPicPr>
            <a:picLocks noChangeAspect="1"/>
          </p:cNvPicPr>
          <p:nvPr userDrawn="1"/>
        </p:nvPicPr>
        <p:blipFill>
          <a:blip r:embed="rId15"/>
          <a:stretch>
            <a:fillRect/>
          </a:stretch>
        </p:blipFill>
        <p:spPr>
          <a:xfrm>
            <a:off x="8365808" y="4979487"/>
            <a:ext cx="762000" cy="142875"/>
          </a:xfrm>
          <a:prstGeom prst="rect">
            <a:avLst/>
          </a:prstGeom>
        </p:spPr>
      </p:pic>
      <p:pic>
        <p:nvPicPr>
          <p:cNvPr id="5" name="Picture 4">
            <a:extLst>
              <a:ext uri="{FF2B5EF4-FFF2-40B4-BE49-F238E27FC236}">
                <a16:creationId xmlns:a16="http://schemas.microsoft.com/office/drawing/2014/main" id="{67BCFBAA-809B-4E74-9325-F13DFF734CCB}"/>
              </a:ext>
            </a:extLst>
          </p:cNvPr>
          <p:cNvPicPr>
            <a:picLocks noChangeAspect="1"/>
          </p:cNvPicPr>
          <p:nvPr userDrawn="1"/>
        </p:nvPicPr>
        <p:blipFill>
          <a:blip r:embed="rId16"/>
          <a:stretch>
            <a:fillRect/>
          </a:stretch>
        </p:blipFill>
        <p:spPr>
          <a:xfrm>
            <a:off x="4224402" y="4570352"/>
            <a:ext cx="695195" cy="579329"/>
          </a:xfrm>
          <a:prstGeom prst="rect">
            <a:avLst/>
          </a:prstGeom>
        </p:spPr>
      </p:pic>
      <p:pic>
        <p:nvPicPr>
          <p:cNvPr id="10" name="Picture 9">
            <a:extLst>
              <a:ext uri="{FF2B5EF4-FFF2-40B4-BE49-F238E27FC236}">
                <a16:creationId xmlns:a16="http://schemas.microsoft.com/office/drawing/2014/main" id="{2CD18DA5-A698-4119-AB6D-9ED71680DAB0}"/>
              </a:ext>
            </a:extLst>
          </p:cNvPr>
          <p:cNvPicPr>
            <a:picLocks noChangeAspect="1"/>
          </p:cNvPicPr>
          <p:nvPr userDrawn="1"/>
        </p:nvPicPr>
        <p:blipFill>
          <a:blip r:embed="rId17"/>
          <a:stretch>
            <a:fillRect/>
          </a:stretch>
        </p:blipFill>
        <p:spPr>
          <a:xfrm>
            <a:off x="0" y="458262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2</a:t>
            </a:r>
            <a:r>
              <a:rPr lang="en" sz="3400"/>
              <a:t>: Lesson </a:t>
            </a:r>
            <a:r>
              <a:rPr lang="en"/>
              <a:t>19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6699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Have students begin working in their research teams to gather information aligned with the final performance task.</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Use this research to write “inside out” and “back again” poems about specific refugee experiences from Bosnia, Afghanistan, or Kurdistan. </a:t>
            </a:r>
            <a:endParaRPr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8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b="1" dirty="0">
                <a:solidFill>
                  <a:schemeClr val="dk1"/>
                </a:solidFill>
              </a:rPr>
              <a:t>The Learning Targets for students toda</a:t>
            </a:r>
            <a:r>
              <a:rPr lang="en" sz="1600" b="1" dirty="0">
                <a:solidFill>
                  <a:schemeClr val="dk1"/>
                </a:solidFill>
              </a:rPr>
              <a:t>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dirty="0">
                <a:solidFill>
                  <a:schemeClr val="dk1"/>
                </a:solidFill>
              </a:rPr>
              <a:t>I can find the gist of informational texts.</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select the strongest evidence in an informational text about who the refugees were, where they fled from, and why they had to flee.</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334175"/>
            <a:ext cx="8520600" cy="1152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t>
            </a:r>
            <a:r>
              <a:rPr lang="en" b="1" dirty="0"/>
              <a:t>record the evidence </a:t>
            </a:r>
            <a:r>
              <a:rPr lang="en" dirty="0"/>
              <a:t>in our </a:t>
            </a:r>
            <a:r>
              <a:rPr lang="en" b="1" dirty="0"/>
              <a:t>Research Guides</a:t>
            </a:r>
            <a:r>
              <a:rPr lang="en" dirty="0"/>
              <a:t>.</a:t>
            </a:r>
            <a:endParaRPr dirty="0"/>
          </a:p>
        </p:txBody>
      </p:sp>
      <p:sp>
        <p:nvSpPr>
          <p:cNvPr id="187" name="Google Shape;187;p34"/>
          <p:cNvSpPr txBox="1">
            <a:spLocks noGrp="1"/>
          </p:cNvSpPr>
          <p:nvPr>
            <p:ph type="body" idx="1"/>
          </p:nvPr>
        </p:nvSpPr>
        <p:spPr>
          <a:xfrm>
            <a:off x="311700" y="1727100"/>
            <a:ext cx="8520600" cy="3416400"/>
          </a:xfrm>
          <a:prstGeom prst="rect">
            <a:avLst/>
          </a:prstGeom>
        </p:spPr>
        <p:txBody>
          <a:bodyPr spcFirstLastPara="1" wrap="square" lIns="91425" tIns="91425" rIns="91425" bIns="91425" anchor="t" anchorCtr="0">
            <a:noAutofit/>
          </a:bodyPr>
          <a:lstStyle/>
          <a:p>
            <a:pPr marL="0" lvl="0" indent="0" rtl="0">
              <a:lnSpc>
                <a:spcPct val="118181"/>
              </a:lnSpc>
              <a:spcBef>
                <a:spcPts val="0"/>
              </a:spcBef>
              <a:spcAft>
                <a:spcPts val="0"/>
              </a:spcAft>
              <a:buNone/>
            </a:pPr>
            <a:r>
              <a:rPr lang="en" sz="2200" dirty="0">
                <a:solidFill>
                  <a:schemeClr val="dk1"/>
                </a:solidFill>
              </a:rPr>
              <a:t>In Unit 3, you are going to use the details from your  </a:t>
            </a:r>
            <a:r>
              <a:rPr lang="en" sz="2200" b="1" dirty="0">
                <a:solidFill>
                  <a:schemeClr val="dk1"/>
                </a:solidFill>
              </a:rPr>
              <a:t>Research Guide </a:t>
            </a:r>
            <a:r>
              <a:rPr lang="en" sz="2200" dirty="0">
                <a:solidFill>
                  <a:schemeClr val="dk1"/>
                </a:solidFill>
              </a:rPr>
              <a:t>to write “inside out” and “back again” poems.</a:t>
            </a:r>
            <a:endParaRPr sz="2200" dirty="0">
              <a:solidFill>
                <a:schemeClr val="dk1"/>
              </a:solidFill>
            </a:endParaRPr>
          </a:p>
          <a:p>
            <a:pPr marL="0" lvl="0" indent="0" rtl="0">
              <a:lnSpc>
                <a:spcPct val="118181"/>
              </a:lnSpc>
              <a:spcBef>
                <a:spcPts val="0"/>
              </a:spcBef>
              <a:spcAft>
                <a:spcPts val="0"/>
              </a:spcAft>
              <a:buNone/>
            </a:pPr>
            <a:endParaRPr sz="2200" dirty="0">
              <a:solidFill>
                <a:schemeClr val="dk1"/>
              </a:solidFill>
            </a:endParaRPr>
          </a:p>
          <a:p>
            <a:pPr marL="0" lvl="0" indent="0" rtl="0">
              <a:lnSpc>
                <a:spcPct val="118181"/>
              </a:lnSpc>
              <a:spcBef>
                <a:spcPts val="0"/>
              </a:spcBef>
              <a:spcAft>
                <a:spcPts val="0"/>
              </a:spcAft>
              <a:buNone/>
            </a:pPr>
            <a:r>
              <a:rPr lang="en" sz="2200" dirty="0">
                <a:solidFill>
                  <a:schemeClr val="dk1"/>
                </a:solidFill>
              </a:rPr>
              <a:t>Watch your teacher fill out the </a:t>
            </a:r>
            <a:r>
              <a:rPr lang="en" sz="2200" b="1" dirty="0">
                <a:solidFill>
                  <a:schemeClr val="dk1"/>
                </a:solidFill>
              </a:rPr>
              <a:t>Research Guide </a:t>
            </a:r>
            <a:r>
              <a:rPr lang="en" sz="2200" dirty="0">
                <a:solidFill>
                  <a:schemeClr val="dk1"/>
                </a:solidFill>
              </a:rPr>
              <a:t>so that you can become an expert in collecting and recording evidence in your </a:t>
            </a:r>
            <a:r>
              <a:rPr lang="en" sz="2200" b="1" dirty="0">
                <a:solidFill>
                  <a:schemeClr val="dk1"/>
                </a:solidFill>
              </a:rPr>
              <a:t>Research Guide</a:t>
            </a:r>
            <a:r>
              <a:rPr lang="en" sz="2200" dirty="0">
                <a:solidFill>
                  <a:schemeClr val="dk1"/>
                </a:solidFill>
              </a:rPr>
              <a:t>!</a:t>
            </a:r>
            <a:endParaRPr sz="2200" dirty="0">
              <a:solidFill>
                <a:schemeClr val="dk1"/>
              </a:solidFill>
            </a:endParaRPr>
          </a:p>
          <a:p>
            <a:pPr marL="0" lvl="0" indent="0" rtl="0">
              <a:lnSpc>
                <a:spcPct val="118181"/>
              </a:lnSpc>
              <a:spcBef>
                <a:spcPts val="0"/>
              </a:spcBef>
              <a:spcAft>
                <a:spcPts val="0"/>
              </a:spcAft>
              <a:buNone/>
            </a:pPr>
            <a:endParaRPr sz="2400" dirty="0">
              <a:solidFill>
                <a:schemeClr val="dk1"/>
              </a:solidFill>
            </a:endParaRPr>
          </a:p>
          <a:p>
            <a:pPr marL="0" lvl="0" indent="0" rtl="0">
              <a:lnSpc>
                <a:spcPct val="118181"/>
              </a:lnSpc>
              <a:spcBef>
                <a:spcPts val="0"/>
              </a:spcBef>
              <a:spcAft>
                <a:spcPts val="0"/>
              </a:spcAft>
              <a:buNone/>
            </a:pPr>
            <a:endParaRPr sz="2400" dirty="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5"/>
          <p:cNvSpPr txBox="1">
            <a:spLocks noGrp="1"/>
          </p:cNvSpPr>
          <p:nvPr>
            <p:ph type="title"/>
          </p:nvPr>
        </p:nvSpPr>
        <p:spPr>
          <a:xfrm>
            <a:off x="311700" y="334175"/>
            <a:ext cx="8520600" cy="1122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what you’ve collected so far in your </a:t>
            </a:r>
            <a:r>
              <a:rPr lang="en" b="1"/>
              <a:t>Research Guide.</a:t>
            </a:r>
            <a:endParaRPr b="1"/>
          </a:p>
        </p:txBody>
      </p:sp>
      <p:sp>
        <p:nvSpPr>
          <p:cNvPr id="193" name="Google Shape;193;p35"/>
          <p:cNvSpPr txBox="1">
            <a:spLocks noGrp="1"/>
          </p:cNvSpPr>
          <p:nvPr>
            <p:ph type="body" idx="1"/>
          </p:nvPr>
        </p:nvSpPr>
        <p:spPr>
          <a:xfrm>
            <a:off x="311700" y="1788250"/>
            <a:ext cx="8520600" cy="2780700"/>
          </a:xfrm>
          <a:prstGeom prst="rect">
            <a:avLst/>
          </a:prstGeom>
        </p:spPr>
        <p:txBody>
          <a:bodyPr spcFirstLastPara="1" wrap="square" lIns="91425" tIns="91425" rIns="91425" bIns="91425" anchor="t" anchorCtr="0">
            <a:noAutofit/>
          </a:bodyPr>
          <a:lstStyle/>
          <a:p>
            <a:pPr marL="0" lvl="0" indent="0" rtl="0">
              <a:lnSpc>
                <a:spcPct val="118181"/>
              </a:lnSpc>
              <a:spcBef>
                <a:spcPts val="0"/>
              </a:spcBef>
              <a:spcAft>
                <a:spcPts val="0"/>
              </a:spcAft>
              <a:buNone/>
            </a:pPr>
            <a:r>
              <a:rPr lang="en" dirty="0">
                <a:solidFill>
                  <a:schemeClr val="dk1"/>
                </a:solidFill>
              </a:rPr>
              <a:t>Share your answer to the following question. Use the evidence you have collected so far on </a:t>
            </a:r>
            <a:r>
              <a:rPr lang="en-US" dirty="0">
                <a:solidFill>
                  <a:schemeClr val="dk1"/>
                </a:solidFill>
              </a:rPr>
              <a:t>your </a:t>
            </a:r>
            <a:r>
              <a:rPr lang="en" b="1" dirty="0">
                <a:solidFill>
                  <a:schemeClr val="dk1"/>
                </a:solidFill>
              </a:rPr>
              <a:t>Research Guides</a:t>
            </a:r>
            <a:r>
              <a:rPr lang="en" dirty="0">
                <a:solidFill>
                  <a:schemeClr val="dk1"/>
                </a:solidFill>
              </a:rPr>
              <a:t>: </a:t>
            </a:r>
            <a:endParaRPr dirty="0">
              <a:solidFill>
                <a:schemeClr val="dk1"/>
              </a:solidFill>
            </a:endParaRPr>
          </a:p>
          <a:p>
            <a:pPr marL="0" lvl="0" indent="0" rtl="0">
              <a:lnSpc>
                <a:spcPct val="118181"/>
              </a:lnSpc>
              <a:spcBef>
                <a:spcPts val="0"/>
              </a:spcBef>
              <a:spcAft>
                <a:spcPts val="0"/>
              </a:spcAft>
              <a:buNone/>
            </a:pPr>
            <a:endParaRPr i="1" dirty="0">
              <a:solidFill>
                <a:schemeClr val="dk1"/>
              </a:solidFill>
            </a:endParaRPr>
          </a:p>
          <a:p>
            <a:pPr marL="0" lvl="0" indent="0" rtl="0">
              <a:lnSpc>
                <a:spcPct val="118181"/>
              </a:lnSpc>
              <a:spcBef>
                <a:spcPts val="0"/>
              </a:spcBef>
              <a:spcAft>
                <a:spcPts val="0"/>
              </a:spcAft>
              <a:buNone/>
            </a:pPr>
            <a:r>
              <a:rPr lang="en" i="1" dirty="0">
                <a:solidFill>
                  <a:schemeClr val="dk1"/>
                </a:solidFill>
              </a:rPr>
              <a:t>“Now that you have looked through the stories of refugees, who are the refugees from this specific time and place in history? What do you know about them?”</a:t>
            </a:r>
            <a:endParaRPr i="1" dirty="0">
              <a:solidFill>
                <a:schemeClr val="dk1"/>
              </a:solidFill>
            </a:endParaRPr>
          </a:p>
          <a:p>
            <a:pPr marL="0" lvl="0" indent="0" rtl="0">
              <a:spcBef>
                <a:spcPts val="0"/>
              </a:spcBef>
              <a:spcAft>
                <a:spcPts val="0"/>
              </a:spcAft>
              <a:buNone/>
            </a:pPr>
            <a:endParaRPr dirty="0"/>
          </a:p>
        </p:txBody>
      </p:sp>
      <p:pic>
        <p:nvPicPr>
          <p:cNvPr id="5" name="Google Shape;181;p33"/>
          <p:cNvPicPr preferRelativeResize="0"/>
          <p:nvPr/>
        </p:nvPicPr>
        <p:blipFill>
          <a:blip r:embed="rId3">
            <a:alphaModFix/>
          </a:blip>
          <a:stretch>
            <a:fillRect/>
          </a:stretch>
        </p:blipFill>
        <p:spPr>
          <a:xfrm>
            <a:off x="8156864" y="4354285"/>
            <a:ext cx="675436" cy="6435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Homework</a:t>
            </a:r>
            <a:endParaRPr dirty="0"/>
          </a:p>
        </p:txBody>
      </p:sp>
      <p:sp>
        <p:nvSpPr>
          <p:cNvPr id="200" name="Google Shape;200;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solidFill>
                  <a:schemeClr val="dk1"/>
                </a:solidFill>
              </a:rPr>
              <a:t>For the text you read with your partner, </a:t>
            </a:r>
            <a:r>
              <a:rPr lang="en" sz="2400" b="1" dirty="0">
                <a:solidFill>
                  <a:schemeClr val="dk1"/>
                </a:solidFill>
              </a:rPr>
              <a:t>finish recording the strongest Who? Where? Why? evidence </a:t>
            </a:r>
            <a:r>
              <a:rPr lang="en" sz="2400" dirty="0">
                <a:solidFill>
                  <a:schemeClr val="dk1"/>
                </a:solidFill>
              </a:rPr>
              <a:t>onto your </a:t>
            </a:r>
            <a:r>
              <a:rPr lang="en" sz="2400" b="1" dirty="0">
                <a:solidFill>
                  <a:schemeClr val="dk1"/>
                </a:solidFill>
              </a:rPr>
              <a:t>Research Guide</a:t>
            </a:r>
            <a:r>
              <a:rPr lang="en" sz="2400" dirty="0">
                <a:solidFill>
                  <a:schemeClr val="dk1"/>
                </a:solidFill>
              </a:rPr>
              <a:t>.</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a:spcBef>
                <a:spcPts val="0"/>
              </a:spcBef>
              <a:spcAft>
                <a:spcPts val="0"/>
              </a:spcAft>
              <a:buNone/>
            </a:pPr>
            <a:r>
              <a:rPr lang="en" sz="2400" dirty="0">
                <a:solidFill>
                  <a:schemeClr val="dk1"/>
                </a:solidFill>
              </a:rPr>
              <a:t> Read </a:t>
            </a:r>
            <a:r>
              <a:rPr lang="en" sz="2400" b="1" dirty="0">
                <a:solidFill>
                  <a:schemeClr val="dk1"/>
                </a:solidFill>
              </a:rPr>
              <a:t>other texts</a:t>
            </a:r>
            <a:r>
              <a:rPr lang="en" sz="2400" dirty="0">
                <a:solidFill>
                  <a:schemeClr val="dk1"/>
                </a:solidFill>
              </a:rPr>
              <a:t> if you choose.</a:t>
            </a:r>
            <a:endParaRPr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23163"/>
            <a:ext cx="7886700" cy="77002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701948"/>
            <a:ext cx="7886700" cy="990027"/>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A1F4C4D-D531-47BD-AAE2-30C2E9BB8A45}"/>
              </a:ext>
            </a:extLst>
          </p:cNvPr>
          <p:cNvPicPr>
            <a:picLocks noChangeAspect="1"/>
          </p:cNvPicPr>
          <p:nvPr/>
        </p:nvPicPr>
        <p:blipFill>
          <a:blip r:embed="rId3"/>
          <a:stretch>
            <a:fillRect/>
          </a:stretch>
        </p:blipFill>
        <p:spPr>
          <a:xfrm>
            <a:off x="3513683" y="275008"/>
            <a:ext cx="2107110" cy="968419"/>
          </a:xfrm>
          <a:prstGeom prst="rect">
            <a:avLst/>
          </a:prstGeom>
        </p:spPr>
      </p:pic>
    </p:spTree>
    <p:extLst>
      <p:ext uri="{BB962C8B-B14F-4D97-AF65-F5344CB8AC3E}">
        <p14:creationId xmlns:p14="http://schemas.microsoft.com/office/powerpoint/2010/main" val="1080974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400101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228675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EE97EF9B-9383-428E-98D5-F2950FC4B47B}"/>
              </a:ext>
            </a:extLst>
          </p:cNvPr>
          <p:cNvPicPr>
            <a:picLocks noChangeAspect="1"/>
          </p:cNvPicPr>
          <p:nvPr/>
        </p:nvPicPr>
        <p:blipFill>
          <a:blip r:embed="rId3"/>
          <a:stretch>
            <a:fillRect/>
          </a:stretch>
        </p:blipFill>
        <p:spPr>
          <a:xfrm>
            <a:off x="8327366" y="4547918"/>
            <a:ext cx="533400" cy="533400"/>
          </a:xfrm>
          <a:prstGeom prst="rect">
            <a:avLst/>
          </a:prstGeom>
        </p:spPr>
      </p:pic>
    </p:spTree>
    <p:extLst>
      <p:ext uri="{BB962C8B-B14F-4D97-AF65-F5344CB8AC3E}">
        <p14:creationId xmlns:p14="http://schemas.microsoft.com/office/powerpoint/2010/main" val="2020863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25017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47293"/>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19</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36" name="Google Shape;136;p26"/>
          <p:cNvSpPr txBox="1">
            <a:spLocks noGrp="1"/>
          </p:cNvSpPr>
          <p:nvPr>
            <p:ph type="body" idx="1"/>
          </p:nvPr>
        </p:nvSpPr>
        <p:spPr>
          <a:xfrm>
            <a:off x="311700" y="1329604"/>
            <a:ext cx="8520600" cy="3666939"/>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19: </a:t>
            </a:r>
            <a:r>
              <a:rPr lang="en" sz="1600" dirty="0">
                <a:solidFill>
                  <a:schemeClr val="dk1"/>
                </a:solidFill>
              </a:rPr>
              <a:t>Materials and classroom preparation</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Post the Learning Targets and list of research teams (from Lesson 18).</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Have the research folders ready in advance. Each team needs a Research Folder containing the materials relevant to the group of refugees they have chosen to research, including a glossary of words they may not be familiar with.</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 Research Folders will contain a variety of texts at various levels of complexity. Have enough of each text for every student in the group, so students can self-select texts.</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rgbClr val="333333"/>
                </a:solidFill>
                <a:highlight>
                  <a:srgbClr val="FFFFFF"/>
                </a:highlight>
              </a:rPr>
              <a:t>Although this lesson is in Unit 2, the research conducted will apply toward the final performance task and assessments in Unit 3.</a:t>
            </a:r>
            <a:endParaRPr sz="1600" dirty="0">
              <a:solidFill>
                <a:srgbClr val="333333"/>
              </a:solidFill>
              <a:highlight>
                <a:srgbClr val="FFFFFF"/>
              </a:highlight>
            </a:endParaRPr>
          </a:p>
          <a:p>
            <a:pPr marL="457200" lvl="0" indent="-330200" rtl="0">
              <a:lnSpc>
                <a:spcPct val="90000"/>
              </a:lnSpc>
              <a:spcBef>
                <a:spcPts val="0"/>
              </a:spcBef>
              <a:spcAft>
                <a:spcPts val="0"/>
              </a:spcAft>
              <a:buClr>
                <a:schemeClr val="dk1"/>
              </a:buClr>
              <a:buSzPts val="1600"/>
              <a:buChar char="●"/>
            </a:pPr>
            <a:r>
              <a:rPr lang="en" sz="1600" dirty="0">
                <a:solidFill>
                  <a:srgbClr val="333333"/>
                </a:solidFill>
                <a:highlight>
                  <a:srgbClr val="FFFFFF"/>
                </a:highlight>
              </a:rPr>
              <a:t>This sequence was done to provide you time to read and give feedback on students’ draft End of Unit 2 assessments.</a:t>
            </a:r>
            <a:endParaRPr sz="1600" dirty="0">
              <a:solidFill>
                <a:srgbClr val="333333"/>
              </a:solidFill>
              <a:highlight>
                <a:srgbClr val="FFFFFF"/>
              </a:highlight>
            </a:endParaRPr>
          </a:p>
          <a:p>
            <a:pPr marL="457200" lvl="0" indent="-330200" rtl="0">
              <a:lnSpc>
                <a:spcPct val="90000"/>
              </a:lnSpc>
              <a:spcBef>
                <a:spcPts val="0"/>
              </a:spcBef>
              <a:spcAft>
                <a:spcPts val="0"/>
              </a:spcAft>
              <a:buClr>
                <a:schemeClr val="dk1"/>
              </a:buClr>
              <a:buSzPts val="1600"/>
              <a:buChar char="●"/>
            </a:pPr>
            <a:r>
              <a:rPr lang="en" sz="1600" dirty="0">
                <a:solidFill>
                  <a:srgbClr val="333333"/>
                </a:solidFill>
                <a:highlight>
                  <a:srgbClr val="FFFFFF"/>
                </a:highlight>
              </a:rPr>
              <a:t>The students will be using this research to write “inside out” and “back again” poems about specific refugee experiences from Bosnia, Afghanistan, or Kurdistan.</a:t>
            </a: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19: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In advance, select one text from a research folder to model how to underline evidence (See Work Time B for more information).</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Task Card in preparation of supporting work time with the cards.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Research Guide </a:t>
            </a:r>
            <a:r>
              <a:rPr lang="en" dirty="0">
                <a:solidFill>
                  <a:schemeClr val="dk1"/>
                </a:solidFill>
              </a:rPr>
              <a:t>in preparation for modeling.</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rgbClr val="333333"/>
                </a:solidFill>
                <a:highlight>
                  <a:srgbClr val="FFFFFF"/>
                </a:highlight>
              </a:rPr>
              <a:t>Students begin working in their research teams to gather information aligned with the final performance task. </a:t>
            </a:r>
            <a:endParaRPr sz="1600" dirty="0">
              <a:solidFill>
                <a:srgbClr val="333333"/>
              </a:solidFill>
              <a:highlight>
                <a:srgbClr val="FFFFFF"/>
              </a:highlight>
            </a:endParaRPr>
          </a:p>
          <a:p>
            <a:pPr marL="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C1AEECB-D200-49EF-82EB-008809D610C1}"/>
              </a:ext>
            </a:extLst>
          </p:cNvPr>
          <p:cNvPicPr>
            <a:picLocks noChangeAspect="1"/>
          </p:cNvPicPr>
          <p:nvPr/>
        </p:nvPicPr>
        <p:blipFill>
          <a:blip r:embed="rId3"/>
          <a:stretch>
            <a:fillRect/>
          </a:stretch>
        </p:blipFill>
        <p:spPr>
          <a:xfrm>
            <a:off x="3672080" y="323771"/>
            <a:ext cx="1799840" cy="8271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144600" y="118962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Today, you’ll begin to research with your team! You’ll use Research Folders that contains some research materials for the country you chose. Your team will read for gist so that you have a general sense of the article before searching for specific details.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b="1" dirty="0"/>
              <a:t>Here’s what you’ll be doing today:</a:t>
            </a:r>
            <a:endParaRPr b="1" dirty="0"/>
          </a:p>
          <a:p>
            <a:pPr marL="457200" lvl="0" indent="-342900" rtl="0">
              <a:lnSpc>
                <a:spcPct val="100000"/>
              </a:lnSpc>
              <a:spcBef>
                <a:spcPts val="0"/>
              </a:spcBef>
              <a:spcAft>
                <a:spcPts val="0"/>
              </a:spcAft>
              <a:buSzPts val="1800"/>
              <a:buChar char="●"/>
            </a:pPr>
            <a:r>
              <a:rPr lang="en" dirty="0"/>
              <a:t>Reviewing today’s Learning Targets and the </a:t>
            </a:r>
            <a:r>
              <a:rPr lang="en" b="1" dirty="0"/>
              <a:t>Research Guide </a:t>
            </a:r>
            <a:r>
              <a:rPr lang="en" dirty="0"/>
              <a:t>we will use.</a:t>
            </a:r>
            <a:endParaRPr dirty="0"/>
          </a:p>
          <a:p>
            <a:pPr marL="457200" lvl="0" indent="-342900" rtl="0">
              <a:lnSpc>
                <a:spcPct val="100000"/>
              </a:lnSpc>
              <a:spcBef>
                <a:spcPts val="0"/>
              </a:spcBef>
              <a:spcAft>
                <a:spcPts val="0"/>
              </a:spcAft>
              <a:buSzPts val="1800"/>
              <a:buChar char="●"/>
            </a:pPr>
            <a:r>
              <a:rPr lang="en" dirty="0"/>
              <a:t>Read your research texts for gist.</a:t>
            </a:r>
            <a:endParaRPr dirty="0"/>
          </a:p>
          <a:p>
            <a:pPr marL="457200" lvl="0" indent="-342900" rtl="0">
              <a:lnSpc>
                <a:spcPct val="100000"/>
              </a:lnSpc>
              <a:spcBef>
                <a:spcPts val="0"/>
              </a:spcBef>
              <a:spcAft>
                <a:spcPts val="0"/>
              </a:spcAft>
              <a:buSzPts val="1800"/>
              <a:buChar char="●"/>
            </a:pPr>
            <a:r>
              <a:rPr lang="en" dirty="0"/>
              <a:t>Reread one of the texts more closely for specific details.</a:t>
            </a:r>
            <a:endParaRPr dirty="0"/>
          </a:p>
          <a:p>
            <a:pPr marL="457200" lvl="0" indent="-342900">
              <a:lnSpc>
                <a:spcPct val="100000"/>
              </a:lnSpc>
              <a:spcBef>
                <a:spcPts val="0"/>
              </a:spcBef>
              <a:spcAft>
                <a:spcPts val="0"/>
              </a:spcAft>
              <a:buSzPts val="1800"/>
              <a:buChar char="●"/>
            </a:pPr>
            <a:r>
              <a:rPr lang="en" dirty="0"/>
              <a:t>Gather and share some evidence in your </a:t>
            </a:r>
            <a:r>
              <a:rPr lang="en" b="1" dirty="0"/>
              <a:t>Research Guide</a:t>
            </a:r>
            <a:r>
              <a:rPr lang="en" dirty="0"/>
              <a:t>.</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166925"/>
            <a:ext cx="8520600" cy="118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our </a:t>
            </a:r>
            <a:r>
              <a:rPr lang="en" b="1" dirty="0"/>
              <a:t>Learning Targets</a:t>
            </a:r>
            <a:r>
              <a:rPr lang="en" dirty="0"/>
              <a:t> for today!</a:t>
            </a:r>
            <a:endParaRPr dirty="0"/>
          </a:p>
        </p:txBody>
      </p:sp>
      <p:sp>
        <p:nvSpPr>
          <p:cNvPr id="159" name="Google Shape;159;p30"/>
          <p:cNvSpPr txBox="1">
            <a:spLocks noGrp="1"/>
          </p:cNvSpPr>
          <p:nvPr>
            <p:ph type="body" idx="1"/>
          </p:nvPr>
        </p:nvSpPr>
        <p:spPr>
          <a:xfrm>
            <a:off x="311700" y="1282450"/>
            <a:ext cx="8520600" cy="3416400"/>
          </a:xfrm>
          <a:prstGeom prst="rect">
            <a:avLst/>
          </a:prstGeom>
        </p:spPr>
        <p:txBody>
          <a:bodyPr spcFirstLastPara="1" wrap="square" lIns="91425" tIns="91425" rIns="91425" bIns="91425" anchor="t" anchorCtr="0">
            <a:noAutofit/>
          </a:bodyPr>
          <a:lstStyle/>
          <a:p>
            <a:pPr marL="0" lvl="0" indent="0" rtl="0">
              <a:lnSpc>
                <a:spcPct val="118181"/>
              </a:lnSpc>
              <a:spcBef>
                <a:spcPts val="0"/>
              </a:spcBef>
              <a:spcAft>
                <a:spcPts val="0"/>
              </a:spcAft>
              <a:buNone/>
            </a:pPr>
            <a:r>
              <a:rPr lang="en" sz="700">
                <a:solidFill>
                  <a:schemeClr val="dk1"/>
                </a:solidFill>
                <a:latin typeface="Arial"/>
                <a:ea typeface="Arial"/>
                <a:cs typeface="Arial"/>
                <a:sym typeface="Arial"/>
              </a:rPr>
              <a:t> </a:t>
            </a:r>
            <a:r>
              <a:rPr lang="en">
                <a:solidFill>
                  <a:schemeClr val="dk1"/>
                </a:solidFill>
              </a:rPr>
              <a:t>Real researchers read a lot of text and need to be able to do a first read just to get a basic sense of the text and determine whether it is relevant to their research questions.</a:t>
            </a:r>
            <a:endParaRPr>
              <a:solidFill>
                <a:schemeClr val="dk1"/>
              </a:solidFill>
            </a:endParaRPr>
          </a:p>
          <a:p>
            <a:pPr marL="0" lvl="0" indent="0" rtl="0">
              <a:lnSpc>
                <a:spcPct val="118181"/>
              </a:lnSpc>
              <a:spcBef>
                <a:spcPts val="0"/>
              </a:spcBef>
              <a:spcAft>
                <a:spcPts val="0"/>
              </a:spcAft>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b="1">
                <a:solidFill>
                  <a:schemeClr val="dk1"/>
                </a:solidFill>
              </a:rPr>
              <a:t>The Learning Targets for toda</a:t>
            </a:r>
            <a:r>
              <a:rPr lang="en" sz="1600" b="1">
                <a:solidFill>
                  <a:schemeClr val="dk1"/>
                </a:solidFill>
              </a:rPr>
              <a:t>y are:</a:t>
            </a:r>
            <a:endParaRPr sz="1600" b="1">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a:solidFill>
                  <a:schemeClr val="dk1"/>
                </a:solidFill>
              </a:rPr>
              <a:t>I can find the gist of informational texts.</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select the strongest evidence in an informational text about who the refugees were, where they fled from, and why they had to flee.</a:t>
            </a:r>
            <a:endParaRPr>
              <a:solidFill>
                <a:schemeClr val="dk1"/>
              </a:solidFill>
            </a:endParaRPr>
          </a:p>
          <a:p>
            <a:pPr marL="0" lvl="0" indent="0" rtl="0">
              <a:lnSpc>
                <a:spcPct val="118181"/>
              </a:lnSpc>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pic>
        <p:nvPicPr>
          <p:cNvPr id="160" name="Google Shape;160;p30"/>
          <p:cNvPicPr preferRelativeResize="0"/>
          <p:nvPr/>
        </p:nvPicPr>
        <p:blipFill>
          <a:blip r:embed="rId3">
            <a:alphaModFix/>
          </a:blip>
          <a:stretch>
            <a:fillRect/>
          </a:stretch>
        </p:blipFill>
        <p:spPr>
          <a:xfrm>
            <a:off x="8282425" y="4444687"/>
            <a:ext cx="683775" cy="508325"/>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3200" y="4450925"/>
            <a:ext cx="510025" cy="510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1148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get familiar with the </a:t>
            </a:r>
            <a:r>
              <a:rPr lang="en" b="1" dirty="0"/>
              <a:t>Research Guide.</a:t>
            </a:r>
            <a:endParaRPr b="1" dirty="0"/>
          </a:p>
        </p:txBody>
      </p:sp>
      <p:sp>
        <p:nvSpPr>
          <p:cNvPr id="166" name="Google Shape;166;p31"/>
          <p:cNvSpPr txBox="1">
            <a:spLocks noGrp="1"/>
          </p:cNvSpPr>
          <p:nvPr>
            <p:ph type="body" idx="1"/>
          </p:nvPr>
        </p:nvSpPr>
        <p:spPr>
          <a:xfrm>
            <a:off x="311700" y="1482175"/>
            <a:ext cx="8520600" cy="3416400"/>
          </a:xfrm>
          <a:prstGeom prst="rect">
            <a:avLst/>
          </a:prstGeom>
        </p:spPr>
        <p:txBody>
          <a:bodyPr spcFirstLastPara="1" wrap="square" lIns="91425" tIns="91425" rIns="91425" bIns="91425" anchor="t" anchorCtr="0">
            <a:noAutofit/>
          </a:bodyPr>
          <a:lstStyle/>
          <a:p>
            <a:pPr marL="0" lvl="0" indent="0" rtl="0">
              <a:lnSpc>
                <a:spcPct val="118181"/>
              </a:lnSpc>
              <a:spcBef>
                <a:spcPts val="0"/>
              </a:spcBef>
              <a:spcAft>
                <a:spcPts val="0"/>
              </a:spcAft>
              <a:buNone/>
            </a:pPr>
            <a:endParaRPr dirty="0">
              <a:solidFill>
                <a:schemeClr val="dk1"/>
              </a:solidFill>
            </a:endParaRPr>
          </a:p>
          <a:p>
            <a:pPr marL="457200" lvl="0" indent="-342900" rtl="0">
              <a:lnSpc>
                <a:spcPct val="118181"/>
              </a:lnSpc>
              <a:spcBef>
                <a:spcPts val="0"/>
              </a:spcBef>
              <a:spcAft>
                <a:spcPts val="0"/>
              </a:spcAft>
              <a:buClr>
                <a:schemeClr val="dk1"/>
              </a:buClr>
              <a:buSzPts val="1800"/>
              <a:buFont typeface="Century Gothic"/>
              <a:buAutoNum type="arabicPeriod"/>
            </a:pPr>
            <a:r>
              <a:rPr lang="en" dirty="0">
                <a:solidFill>
                  <a:schemeClr val="dk1"/>
                </a:solidFill>
              </a:rPr>
              <a:t>Look at the left-hand column of the </a:t>
            </a:r>
            <a:r>
              <a:rPr lang="en" b="1" dirty="0">
                <a:solidFill>
                  <a:schemeClr val="dk1"/>
                </a:solidFill>
              </a:rPr>
              <a:t>Research Guide</a:t>
            </a:r>
            <a:r>
              <a:rPr lang="en" dirty="0">
                <a:solidFill>
                  <a:schemeClr val="dk1"/>
                </a:solidFill>
              </a:rPr>
              <a:t>. What do you think you are going to record in each row of this column? Why?</a:t>
            </a:r>
          </a:p>
          <a:p>
            <a:pPr marL="457200" lvl="0" indent="-342900" rtl="0">
              <a:lnSpc>
                <a:spcPct val="118181"/>
              </a:lnSpc>
              <a:spcBef>
                <a:spcPts val="0"/>
              </a:spcBef>
              <a:spcAft>
                <a:spcPts val="0"/>
              </a:spcAft>
              <a:buClr>
                <a:schemeClr val="dk1"/>
              </a:buClr>
              <a:buSzPts val="1800"/>
              <a:buFont typeface="Century Gothic"/>
              <a:buAutoNum type="arabicPeriod"/>
            </a:pPr>
            <a:endParaRPr lang="en" dirty="0">
              <a:solidFill>
                <a:schemeClr val="dk1"/>
              </a:solidFill>
            </a:endParaRPr>
          </a:p>
          <a:p>
            <a:pPr marL="457200" lvl="0" indent="-342900" rtl="0">
              <a:lnSpc>
                <a:spcPct val="118181"/>
              </a:lnSpc>
              <a:spcBef>
                <a:spcPts val="0"/>
              </a:spcBef>
              <a:spcAft>
                <a:spcPts val="0"/>
              </a:spcAft>
              <a:buClr>
                <a:schemeClr val="dk1"/>
              </a:buClr>
              <a:buSzPts val="1800"/>
              <a:buFont typeface="Century Gothic"/>
              <a:buAutoNum type="arabicPeriod"/>
            </a:pPr>
            <a:r>
              <a:rPr lang="en" dirty="0">
                <a:solidFill>
                  <a:schemeClr val="dk1"/>
                </a:solidFill>
              </a:rPr>
              <a:t>What do you think you are going to record in the right-hand column of the </a:t>
            </a:r>
            <a:r>
              <a:rPr lang="en" b="1" dirty="0">
                <a:solidFill>
                  <a:schemeClr val="dk1"/>
                </a:solidFill>
              </a:rPr>
              <a:t>Research Guide</a:t>
            </a:r>
            <a:r>
              <a:rPr lang="en" dirty="0">
                <a:solidFill>
                  <a:schemeClr val="dk1"/>
                </a:solidFill>
              </a:rPr>
              <a:t>? Why?</a:t>
            </a:r>
            <a:endParaRPr dirty="0">
              <a:solidFill>
                <a:schemeClr val="dk1"/>
              </a:solidFill>
            </a:endParaRPr>
          </a:p>
          <a:p>
            <a:pPr marL="0" lvl="0" indent="0" rtl="0">
              <a:spcBef>
                <a:spcPts val="0"/>
              </a:spcBef>
              <a:spcAft>
                <a:spcPts val="0"/>
              </a:spcAft>
              <a:buNone/>
            </a:pPr>
            <a:endParaRPr dirty="0"/>
          </a:p>
        </p:txBody>
      </p:sp>
      <p:pic>
        <p:nvPicPr>
          <p:cNvPr id="167" name="Google Shape;167;p31"/>
          <p:cNvPicPr preferRelativeResize="0"/>
          <p:nvPr/>
        </p:nvPicPr>
        <p:blipFill>
          <a:blip r:embed="rId3">
            <a:alphaModFix/>
          </a:blip>
          <a:stretch>
            <a:fillRect/>
          </a:stretch>
        </p:blipFill>
        <p:spPr>
          <a:xfrm>
            <a:off x="8442185" y="4463143"/>
            <a:ext cx="527643" cy="5116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427691"/>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our articles for </a:t>
            </a:r>
            <a:r>
              <a:rPr lang="en" b="1" dirty="0"/>
              <a:t>gist!</a:t>
            </a:r>
            <a:endParaRPr b="1" dirty="0"/>
          </a:p>
        </p:txBody>
      </p:sp>
      <p:sp>
        <p:nvSpPr>
          <p:cNvPr id="173" name="Google Shape;173;p32"/>
          <p:cNvSpPr txBox="1">
            <a:spLocks noGrp="1"/>
          </p:cNvSpPr>
          <p:nvPr>
            <p:ph type="body" idx="1"/>
          </p:nvPr>
        </p:nvSpPr>
        <p:spPr>
          <a:xfrm>
            <a:off x="311700" y="1270136"/>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In this lesson, you get to </a:t>
            </a:r>
            <a:r>
              <a:rPr lang="en" b="1" dirty="0">
                <a:solidFill>
                  <a:schemeClr val="dk1"/>
                </a:solidFill>
              </a:rPr>
              <a:t>dig into the research</a:t>
            </a:r>
            <a:r>
              <a:rPr lang="en" dirty="0">
                <a:solidFill>
                  <a:schemeClr val="dk1"/>
                </a:solidFill>
              </a:rPr>
              <a:t> to find out more about a specific group of refugees.  As a team, you’ll read and find the gist of the text that you choose from your Research Folders. </a:t>
            </a:r>
            <a:endParaRPr dirty="0"/>
          </a:p>
        </p:txBody>
      </p:sp>
      <p:pic>
        <p:nvPicPr>
          <p:cNvPr id="174" name="Google Shape;174;p32"/>
          <p:cNvPicPr preferRelativeResize="0"/>
          <p:nvPr/>
        </p:nvPicPr>
        <p:blipFill>
          <a:blip r:embed="rId3">
            <a:alphaModFix/>
          </a:blip>
          <a:stretch>
            <a:fillRect/>
          </a:stretch>
        </p:blipFill>
        <p:spPr>
          <a:xfrm>
            <a:off x="1513113" y="2373086"/>
            <a:ext cx="6484633" cy="2205789"/>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311700" y="334175"/>
            <a:ext cx="8520600" cy="1312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each </a:t>
            </a:r>
            <a:r>
              <a:rPr lang="en" b="1" dirty="0"/>
              <a:t>focus on the details </a:t>
            </a:r>
            <a:r>
              <a:rPr lang="en" dirty="0"/>
              <a:t>of just one text.</a:t>
            </a:r>
            <a:endParaRPr dirty="0"/>
          </a:p>
        </p:txBody>
      </p:sp>
      <p:sp>
        <p:nvSpPr>
          <p:cNvPr id="180" name="Google Shape;180;p33"/>
          <p:cNvSpPr txBox="1">
            <a:spLocks noGrp="1"/>
          </p:cNvSpPr>
          <p:nvPr>
            <p:ph type="body" idx="1"/>
          </p:nvPr>
        </p:nvSpPr>
        <p:spPr>
          <a:xfrm>
            <a:off x="311700" y="1727100"/>
            <a:ext cx="8520600" cy="2746929"/>
          </a:xfrm>
          <a:prstGeom prst="rect">
            <a:avLst/>
          </a:prstGeom>
        </p:spPr>
        <p:txBody>
          <a:bodyPr spcFirstLastPara="1" wrap="square" lIns="91425" tIns="91425" rIns="91425" bIns="91425" anchor="t" anchorCtr="0">
            <a:noAutofit/>
          </a:bodyPr>
          <a:lstStyle/>
          <a:p>
            <a:pPr marL="0" lvl="0" indent="0" rtl="0">
              <a:lnSpc>
                <a:spcPct val="118181"/>
              </a:lnSpc>
              <a:spcBef>
                <a:spcPts val="0"/>
              </a:spcBef>
              <a:spcAft>
                <a:spcPts val="0"/>
              </a:spcAft>
              <a:buNone/>
            </a:pPr>
            <a:r>
              <a:rPr lang="en" sz="700" dirty="0">
                <a:solidFill>
                  <a:schemeClr val="dk1"/>
                </a:solidFill>
                <a:latin typeface="Arial"/>
                <a:ea typeface="Arial"/>
                <a:cs typeface="Arial"/>
                <a:sym typeface="Arial"/>
              </a:rPr>
              <a:t> </a:t>
            </a:r>
            <a:r>
              <a:rPr lang="en" sz="2200" dirty="0">
                <a:solidFill>
                  <a:schemeClr val="dk1"/>
                </a:solidFill>
              </a:rPr>
              <a:t>Take a look at the </a:t>
            </a:r>
            <a:r>
              <a:rPr lang="en" sz="2200" b="1" i="1" dirty="0">
                <a:solidFill>
                  <a:schemeClr val="dk1"/>
                </a:solidFill>
              </a:rPr>
              <a:t>“Who?” “Where?” “Why?”</a:t>
            </a:r>
            <a:r>
              <a:rPr lang="en" sz="2200" dirty="0">
                <a:solidFill>
                  <a:schemeClr val="dk1"/>
                </a:solidFill>
              </a:rPr>
              <a:t> questions on the </a:t>
            </a:r>
            <a:r>
              <a:rPr lang="en" sz="2200" b="1" dirty="0">
                <a:solidFill>
                  <a:schemeClr val="dk1"/>
                </a:solidFill>
              </a:rPr>
              <a:t>Research Guide</a:t>
            </a:r>
            <a:r>
              <a:rPr lang="en" sz="2200" dirty="0">
                <a:solidFill>
                  <a:schemeClr val="dk1"/>
                </a:solidFill>
              </a:rPr>
              <a:t>. </a:t>
            </a:r>
            <a:endParaRPr sz="2200" dirty="0">
              <a:solidFill>
                <a:schemeClr val="dk1"/>
              </a:solidFill>
            </a:endParaRPr>
          </a:p>
          <a:p>
            <a:pPr marL="0" lvl="0" indent="0" rtl="0">
              <a:lnSpc>
                <a:spcPct val="118181"/>
              </a:lnSpc>
              <a:spcBef>
                <a:spcPts val="0"/>
              </a:spcBef>
              <a:spcAft>
                <a:spcPts val="0"/>
              </a:spcAft>
              <a:buNone/>
            </a:pPr>
            <a:endParaRPr sz="2200" dirty="0">
              <a:solidFill>
                <a:schemeClr val="dk1"/>
              </a:solidFill>
            </a:endParaRPr>
          </a:p>
          <a:p>
            <a:pPr marL="0" lvl="0" indent="0" rtl="0">
              <a:lnSpc>
                <a:spcPct val="118181"/>
              </a:lnSpc>
              <a:spcBef>
                <a:spcPts val="0"/>
              </a:spcBef>
              <a:spcAft>
                <a:spcPts val="0"/>
              </a:spcAft>
              <a:buClr>
                <a:schemeClr val="dk1"/>
              </a:buClr>
              <a:buSzPts val="1100"/>
              <a:buFont typeface="Arial"/>
              <a:buNone/>
            </a:pPr>
            <a:r>
              <a:rPr lang="en" sz="2200" dirty="0">
                <a:solidFill>
                  <a:schemeClr val="dk1"/>
                </a:solidFill>
              </a:rPr>
              <a:t>Now that you have gotten a sense of the gist of the various texts in your folders, you will work in pairs to read </a:t>
            </a:r>
            <a:r>
              <a:rPr lang="en" sz="2200" b="1" dirty="0">
                <a:solidFill>
                  <a:schemeClr val="dk1"/>
                </a:solidFill>
              </a:rPr>
              <a:t>just one text in more detail!</a:t>
            </a:r>
            <a:endParaRPr sz="2200" b="1" dirty="0">
              <a:solidFill>
                <a:schemeClr val="dk1"/>
              </a:solidFill>
            </a:endParaRPr>
          </a:p>
          <a:p>
            <a:pPr marL="0" lvl="0" indent="0" rtl="0">
              <a:spcBef>
                <a:spcPts val="0"/>
              </a:spcBef>
              <a:spcAft>
                <a:spcPts val="0"/>
              </a:spcAft>
              <a:buNone/>
            </a:pPr>
            <a:endParaRPr sz="2200" dirty="0"/>
          </a:p>
        </p:txBody>
      </p:sp>
      <p:pic>
        <p:nvPicPr>
          <p:cNvPr id="181" name="Google Shape;181;p33"/>
          <p:cNvPicPr preferRelativeResize="0"/>
          <p:nvPr/>
        </p:nvPicPr>
        <p:blipFill>
          <a:blip r:embed="rId3">
            <a:alphaModFix/>
          </a:blip>
          <a:stretch>
            <a:fillRect/>
          </a:stretch>
        </p:blipFill>
        <p:spPr>
          <a:xfrm>
            <a:off x="8156864" y="4354285"/>
            <a:ext cx="675436" cy="6435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F9510D-E09A-4F63-AF00-9D4D71C3F4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BA8BDA-7948-4073-9D11-5A3EEB3243B3}">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a1502afc-75e6-4a80-976c-76583f90c737"/>
    <ds:schemaRef ds:uri="http://www.w3.org/XML/1998/namespace"/>
  </ds:schemaRefs>
</ds:datastoreItem>
</file>

<file path=customXml/itemProps3.xml><?xml version="1.0" encoding="utf-8"?>
<ds:datastoreItem xmlns:ds="http://schemas.openxmlformats.org/officeDocument/2006/customXml" ds:itemID="{C8DD17E6-2725-4095-B067-B068433424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TotalTime>
  <Words>3508</Words>
  <Application>Microsoft Office PowerPoint</Application>
  <PresentationFormat>On-screen Show (16:9)</PresentationFormat>
  <Paragraphs>336</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Overlock</vt:lpstr>
      <vt:lpstr>Century Gothic</vt:lpstr>
      <vt:lpstr>Calibri</vt:lpstr>
      <vt:lpstr>Arial</vt:lpstr>
      <vt:lpstr>Simple Light</vt:lpstr>
      <vt:lpstr>Grade 8: Module 1: Unit 2: Lesson 19 Teacher slide, before teaching.</vt:lpstr>
      <vt:lpstr>Grade 8: Module 1: Unit 2: Lesson 19 Teacher slide, before teaching.</vt:lpstr>
      <vt:lpstr>Grade 8: Module 1: Unit 2: Lesson 19 Teacher slide, before teaching.</vt:lpstr>
      <vt:lpstr>PowerPoint Presentation</vt:lpstr>
      <vt:lpstr>Hello, Students!</vt:lpstr>
      <vt:lpstr>Let’s take a look at our Learning Targets for today!</vt:lpstr>
      <vt:lpstr>Let’s get familiar with the Research Guide.</vt:lpstr>
      <vt:lpstr>Let’s read our articles for gist!</vt:lpstr>
      <vt:lpstr>Let’s each focus on the details of just one text.</vt:lpstr>
      <vt:lpstr>Let’s record the evidence in our Research Guides.</vt:lpstr>
      <vt:lpstr>Let’s share what you’ve collected so far in your Research Guide.</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19 Teacher slide, before teaching.</dc:title>
  <dc:creator>nbravo</dc:creator>
  <cp:lastModifiedBy>Natalie Ivey</cp:lastModifiedBy>
  <cp:revision>6</cp:revision>
  <dcterms:modified xsi:type="dcterms:W3CDTF">2018-09-07T18:11:23Z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