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 Judy" initials="" lastIdx="1" clrIdx="0"/>
  <p:cmAuthor id="1" name="Alexander Specht" initials="AH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690949-6DAF-4871-9B30-E9FE959C9063}" v="35" dt="2018-09-07T15:04:17.637"/>
  </p1510:revLst>
</p1510:revInfo>
</file>

<file path=ppt/tableStyles.xml><?xml version="1.0" encoding="utf-8"?>
<a:tblStyleLst xmlns:a="http://schemas.openxmlformats.org/drawingml/2006/main" def="{4CF1DC96-D978-4E6B-9897-1C7A1BE2FFA2}">
  <a:tblStyle styleId="{4CF1DC96-D978-4E6B-9897-1C7A1BE2FFA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10" autoAdjust="0"/>
  </p:normalViewPr>
  <p:slideViewPr>
    <p:cSldViewPr snapToGrid="0">
      <p:cViewPr varScale="1">
        <p:scale>
          <a:sx n="135" d="100"/>
          <a:sy n="135" d="100"/>
        </p:scale>
        <p:origin x="92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6.fntdata"/><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43690949-6DAF-4871-9B30-E9FE959C9063}"/>
    <pc:docChg chg="modSld modMainMaster">
      <pc:chgData name="Natalie Ivey" userId="2c81a4b0-7596-4a42-b4da-e7aac4dfeff9" providerId="ADAL" clId="{43690949-6DAF-4871-9B30-E9FE959C9063}" dt="2018-09-07T15:04:17.637" v="34" actId="1076"/>
      <pc:docMkLst>
        <pc:docMk/>
      </pc:docMkLst>
      <pc:sldChg chg="addSp modSp">
        <pc:chgData name="Natalie Ivey" userId="2c81a4b0-7596-4a42-b4da-e7aac4dfeff9" providerId="ADAL" clId="{43690949-6DAF-4871-9B30-E9FE959C9063}" dt="2018-09-07T15:01:33.940" v="3" actId="1076"/>
        <pc:sldMkLst>
          <pc:docMk/>
          <pc:sldMk cId="0" sldId="259"/>
        </pc:sldMkLst>
        <pc:picChg chg="add mod">
          <ac:chgData name="Natalie Ivey" userId="2c81a4b0-7596-4a42-b4da-e7aac4dfeff9" providerId="ADAL" clId="{43690949-6DAF-4871-9B30-E9FE959C9063}" dt="2018-09-07T15:01:33.940" v="3" actId="1076"/>
          <ac:picMkLst>
            <pc:docMk/>
            <pc:sldMk cId="0" sldId="259"/>
            <ac:picMk id="3" creationId="{279A85B4-0DBE-4AEB-82F3-7D32FC5BF465}"/>
          </ac:picMkLst>
        </pc:picChg>
      </pc:sldChg>
      <pc:sldChg chg="modSp">
        <pc:chgData name="Natalie Ivey" userId="2c81a4b0-7596-4a42-b4da-e7aac4dfeff9" providerId="ADAL" clId="{43690949-6DAF-4871-9B30-E9FE959C9063}" dt="2018-09-07T15:04:17.637" v="34" actId="1076"/>
        <pc:sldMkLst>
          <pc:docMk/>
          <pc:sldMk cId="0" sldId="263"/>
        </pc:sldMkLst>
        <pc:picChg chg="mod">
          <ac:chgData name="Natalie Ivey" userId="2c81a4b0-7596-4a42-b4da-e7aac4dfeff9" providerId="ADAL" clId="{43690949-6DAF-4871-9B30-E9FE959C9063}" dt="2018-09-07T15:04:15.208" v="33" actId="14100"/>
          <ac:picMkLst>
            <pc:docMk/>
            <pc:sldMk cId="0" sldId="263"/>
            <ac:picMk id="225" creationId="{00000000-0000-0000-0000-000000000000}"/>
          </ac:picMkLst>
        </pc:picChg>
        <pc:picChg chg="mod">
          <ac:chgData name="Natalie Ivey" userId="2c81a4b0-7596-4a42-b4da-e7aac4dfeff9" providerId="ADAL" clId="{43690949-6DAF-4871-9B30-E9FE959C9063}" dt="2018-09-07T15:04:17.637" v="34" actId="1076"/>
          <ac:picMkLst>
            <pc:docMk/>
            <pc:sldMk cId="0" sldId="263"/>
            <ac:picMk id="226" creationId="{00000000-0000-0000-0000-000000000000}"/>
          </ac:picMkLst>
        </pc:picChg>
      </pc:sldChg>
      <pc:sldChg chg="modSp">
        <pc:chgData name="Natalie Ivey" userId="2c81a4b0-7596-4a42-b4da-e7aac4dfeff9" providerId="ADAL" clId="{43690949-6DAF-4871-9B30-E9FE959C9063}" dt="2018-09-07T15:04:02.597" v="32" actId="1076"/>
        <pc:sldMkLst>
          <pc:docMk/>
          <pc:sldMk cId="0" sldId="268"/>
        </pc:sldMkLst>
        <pc:picChg chg="mod">
          <ac:chgData name="Natalie Ivey" userId="2c81a4b0-7596-4a42-b4da-e7aac4dfeff9" providerId="ADAL" clId="{43690949-6DAF-4871-9B30-E9FE959C9063}" dt="2018-09-07T15:04:02.597" v="32" actId="1076"/>
          <ac:picMkLst>
            <pc:docMk/>
            <pc:sldMk cId="0" sldId="268"/>
            <ac:picMk id="9" creationId="{00000000-0000-0000-0000-000000000000}"/>
          </ac:picMkLst>
        </pc:picChg>
        <pc:picChg chg="mod">
          <ac:chgData name="Natalie Ivey" userId="2c81a4b0-7596-4a42-b4da-e7aac4dfeff9" providerId="ADAL" clId="{43690949-6DAF-4871-9B30-E9FE959C9063}" dt="2018-09-07T15:03:59.429" v="31" actId="14100"/>
          <ac:picMkLst>
            <pc:docMk/>
            <pc:sldMk cId="0" sldId="268"/>
            <ac:picMk id="265" creationId="{00000000-0000-0000-0000-000000000000}"/>
          </ac:picMkLst>
        </pc:picChg>
      </pc:sldChg>
      <pc:sldChg chg="addSp modSp">
        <pc:chgData name="Natalie Ivey" userId="2c81a4b0-7596-4a42-b4da-e7aac4dfeff9" providerId="ADAL" clId="{43690949-6DAF-4871-9B30-E9FE959C9063}" dt="2018-09-07T15:02:02.381" v="12" actId="1076"/>
        <pc:sldMkLst>
          <pc:docMk/>
          <pc:sldMk cId="55417960" sldId="272"/>
        </pc:sldMkLst>
        <pc:spChg chg="mod">
          <ac:chgData name="Natalie Ivey" userId="2c81a4b0-7596-4a42-b4da-e7aac4dfeff9" providerId="ADAL" clId="{43690949-6DAF-4871-9B30-E9FE959C9063}" dt="2018-09-07T15:01:45.324" v="7" actId="14100"/>
          <ac:spMkLst>
            <pc:docMk/>
            <pc:sldMk cId="55417960" sldId="272"/>
            <ac:spMk id="130" creationId="{00000000-0000-0000-0000-000000000000}"/>
          </ac:spMkLst>
        </pc:spChg>
        <pc:spChg chg="mod">
          <ac:chgData name="Natalie Ivey" userId="2c81a4b0-7596-4a42-b4da-e7aac4dfeff9" providerId="ADAL" clId="{43690949-6DAF-4871-9B30-E9FE959C9063}" dt="2018-09-07T15:01:41.797" v="5" actId="14100"/>
          <ac:spMkLst>
            <pc:docMk/>
            <pc:sldMk cId="55417960" sldId="272"/>
            <ac:spMk id="131" creationId="{00000000-0000-0000-0000-000000000000}"/>
          </ac:spMkLst>
        </pc:spChg>
        <pc:picChg chg="add mod">
          <ac:chgData name="Natalie Ivey" userId="2c81a4b0-7596-4a42-b4da-e7aac4dfeff9" providerId="ADAL" clId="{43690949-6DAF-4871-9B30-E9FE959C9063}" dt="2018-09-07T15:02:02.381" v="12" actId="1076"/>
          <ac:picMkLst>
            <pc:docMk/>
            <pc:sldMk cId="55417960" sldId="272"/>
            <ac:picMk id="3" creationId="{D4854232-9339-470C-B86B-B44D90FB21E5}"/>
          </ac:picMkLst>
        </pc:picChg>
      </pc:sldChg>
      <pc:sldMasterChg chg="addSp modSp">
        <pc:chgData name="Natalie Ivey" userId="2c81a4b0-7596-4a42-b4da-e7aac4dfeff9" providerId="ADAL" clId="{43690949-6DAF-4871-9B30-E9FE959C9063}" dt="2018-09-07T15:02:59.149" v="21" actId="1076"/>
        <pc:sldMasterMkLst>
          <pc:docMk/>
          <pc:sldMasterMk cId="0" sldId="2147483681"/>
        </pc:sldMasterMkLst>
        <pc:picChg chg="add mod">
          <ac:chgData name="Natalie Ivey" userId="2c81a4b0-7596-4a42-b4da-e7aac4dfeff9" providerId="ADAL" clId="{43690949-6DAF-4871-9B30-E9FE959C9063}" dt="2018-09-07T15:02:33.678" v="14" actId="1076"/>
          <ac:picMkLst>
            <pc:docMk/>
            <pc:sldMasterMk cId="0" sldId="2147483681"/>
            <ac:picMk id="3" creationId="{7147F8F9-CF82-49BD-9D86-C1D43E043636}"/>
          </ac:picMkLst>
        </pc:picChg>
        <pc:picChg chg="add mod">
          <ac:chgData name="Natalie Ivey" userId="2c81a4b0-7596-4a42-b4da-e7aac4dfeff9" providerId="ADAL" clId="{43690949-6DAF-4871-9B30-E9FE959C9063}" dt="2018-09-07T15:02:59.149" v="21" actId="1076"/>
          <ac:picMkLst>
            <pc:docMk/>
            <pc:sldMasterMk cId="0" sldId="2147483681"/>
            <ac:picMk id="5" creationId="{04433D0E-111E-4C66-866B-510587E763D1}"/>
          </ac:picMkLst>
        </pc:picChg>
        <pc:picChg chg="add mod">
          <ac:chgData name="Natalie Ivey" userId="2c81a4b0-7596-4a42-b4da-e7aac4dfeff9" providerId="ADAL" clId="{43690949-6DAF-4871-9B30-E9FE959C9063}" dt="2018-09-07T15:02:54.525" v="19" actId="1076"/>
          <ac:picMkLst>
            <pc:docMk/>
            <pc:sldMasterMk cId="0" sldId="2147483681"/>
            <ac:picMk id="10" creationId="{0421D3C9-ED65-4BC4-AEAF-F2063D4B56AE}"/>
          </ac:picMkLst>
        </pc:picChg>
      </pc:sldMasterChg>
      <pc:sldMasterChg chg="addSp modSp">
        <pc:chgData name="Natalie Ivey" userId="2c81a4b0-7596-4a42-b4da-e7aac4dfeff9" providerId="ADAL" clId="{43690949-6DAF-4871-9B30-E9FE959C9063}" dt="2018-09-07T15:03:38.784" v="28" actId="1076"/>
        <pc:sldMasterMkLst>
          <pc:docMk/>
          <pc:sldMasterMk cId="0" sldId="2147483682"/>
        </pc:sldMasterMkLst>
        <pc:picChg chg="add mod">
          <ac:chgData name="Natalie Ivey" userId="2c81a4b0-7596-4a42-b4da-e7aac4dfeff9" providerId="ADAL" clId="{43690949-6DAF-4871-9B30-E9FE959C9063}" dt="2018-09-07T15:03:14.079" v="23" actId="1076"/>
          <ac:picMkLst>
            <pc:docMk/>
            <pc:sldMasterMk cId="0" sldId="2147483682"/>
            <ac:picMk id="3" creationId="{94F8B99C-EFB0-4B0A-B1FE-5ABA313F6495}"/>
          </ac:picMkLst>
        </pc:picChg>
        <pc:picChg chg="add mod">
          <ac:chgData name="Natalie Ivey" userId="2c81a4b0-7596-4a42-b4da-e7aac4dfeff9" providerId="ADAL" clId="{43690949-6DAF-4871-9B30-E9FE959C9063}" dt="2018-09-07T15:03:28.599" v="26" actId="1076"/>
          <ac:picMkLst>
            <pc:docMk/>
            <pc:sldMasterMk cId="0" sldId="2147483682"/>
            <ac:picMk id="5" creationId="{5050970E-918E-42C7-AC80-81FA80D29EDE}"/>
          </ac:picMkLst>
        </pc:picChg>
        <pc:picChg chg="add mod">
          <ac:chgData name="Natalie Ivey" userId="2c81a4b0-7596-4a42-b4da-e7aac4dfeff9" providerId="ADAL" clId="{43690949-6DAF-4871-9B30-E9FE959C9063}" dt="2018-09-07T15:03:38.784" v="28" actId="1076"/>
          <ac:picMkLst>
            <pc:docMk/>
            <pc:sldMasterMk cId="0" sldId="2147483682"/>
            <ac:picMk id="7" creationId="{85C2847C-6F9E-4B52-9E4E-CCBC2FD96F41}"/>
          </ac:picMkLst>
        </pc:picChg>
      </pc:sldMasterChg>
    </pc:docChg>
  </pc:docChgLst>
  <pc:docChgLst>
    <pc:chgData clId="Web-{F7517CD9-F026-453C-9369-B14B10948798}"/>
    <pc:docChg chg="modSld">
      <pc:chgData name="" userId="" providerId="" clId="Web-{F7517CD9-F026-453C-9369-B14B10948798}" dt="2018-08-11T22:21:24.454" v="1" actId="1076"/>
      <pc:docMkLst>
        <pc:docMk/>
      </pc:docMkLst>
      <pc:sldChg chg="addSp modSp">
        <pc:chgData name="" userId="" providerId="" clId="Web-{F7517CD9-F026-453C-9369-B14B10948798}" dt="2018-08-11T22:21:24.454" v="1" actId="1076"/>
        <pc:sldMkLst>
          <pc:docMk/>
          <pc:sldMk cId="0" sldId="266"/>
        </pc:sldMkLst>
        <pc:picChg chg="add mod">
          <ac:chgData name="" userId="" providerId="" clId="Web-{F7517CD9-F026-453C-9369-B14B10948798}" dt="2018-08-11T22:21:24.454" v="1" actId="1076"/>
          <ac:picMkLst>
            <pc:docMk/>
            <pc:sldMk cId="0" sldId="266"/>
            <ac:picMk id="2" creationId="{A9011A1B-BBCE-4221-9BAE-BFB6917D6A4B}"/>
          </ac:picMkLst>
        </pc:picChg>
      </pc:sldChg>
    </pc:docChg>
  </pc:docChgLst>
  <pc:docChgLst>
    <pc:chgData clId="Web-{C315F161-DBFF-408C-876B-601E5A44661B}"/>
    <pc:docChg chg="modSld">
      <pc:chgData name="" userId="" providerId="" clId="Web-{C315F161-DBFF-408C-876B-601E5A44661B}" dt="2018-08-11T22:44:12.984" v="3" actId="1076"/>
      <pc:docMkLst>
        <pc:docMk/>
      </pc:docMkLst>
      <pc:sldChg chg="addSp modSp">
        <pc:chgData name="" userId="" providerId="" clId="Web-{C315F161-DBFF-408C-876B-601E5A44661B}" dt="2018-08-11T22:43:53.140" v="1" actId="1076"/>
        <pc:sldMkLst>
          <pc:docMk/>
          <pc:sldMk cId="0" sldId="270"/>
        </pc:sldMkLst>
        <pc:picChg chg="add mod">
          <ac:chgData name="" userId="" providerId="" clId="Web-{C315F161-DBFF-408C-876B-601E5A44661B}" dt="2018-08-11T22:43:53.140" v="1" actId="1076"/>
          <ac:picMkLst>
            <pc:docMk/>
            <pc:sldMk cId="0" sldId="270"/>
            <ac:picMk id="2" creationId="{5EF2587A-D58C-4397-B51B-9F99097A4B3C}"/>
          </ac:picMkLst>
        </pc:picChg>
      </pc:sldChg>
      <pc:sldChg chg="addSp modSp">
        <pc:chgData name="" userId="" providerId="" clId="Web-{C315F161-DBFF-408C-876B-601E5A44661B}" dt="2018-08-11T22:44:12.984" v="3" actId="1076"/>
        <pc:sldMkLst>
          <pc:docMk/>
          <pc:sldMk cId="782654169" sldId="275"/>
        </pc:sldMkLst>
        <pc:picChg chg="add mod">
          <ac:chgData name="" userId="" providerId="" clId="Web-{C315F161-DBFF-408C-876B-601E5A44661B}" dt="2018-08-11T22:44:12.984" v="3" actId="1076"/>
          <ac:picMkLst>
            <pc:docMk/>
            <pc:sldMk cId="782654169" sldId="275"/>
            <ac:picMk id="2" creationId="{FD6FE031-57EF-4AF8-836E-4A2FC4C89A2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853524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76ffcfdf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d76ffcfdf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50-75 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Introducing the Assessment Prompt (7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Transitioning from the Physical Fleeing and Finding Home to the Emotional “Inside Out” and “Back Again” (15-17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Reading the Model Essay for Gist: “How Ha’s Mother is Turned ‘Inside Out’” (25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A</a:t>
            </a:r>
            <a:r>
              <a:rPr lang="en" sz="1200" b="0" i="0" u="none" strike="noStrike" cap="none" dirty="0">
                <a:solidFill>
                  <a:srgbClr val="000000"/>
                </a:solidFill>
                <a:latin typeface="Calibri"/>
                <a:ea typeface="Calibri"/>
                <a:cs typeface="Calibri"/>
                <a:sym typeface="Calibri"/>
              </a:rPr>
              <a:t>nalyzing the Content of the Model Essay: Answering Text-Dependent Questions (15-20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Whole Group Sharing Answers to Two of the Text-Dependent Questions (5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(3 minute)</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Complete a first read of pages 213–234. Take notes (in your journal) using the </a:t>
            </a:r>
            <a:r>
              <a:rPr lang="en" sz="1200" b="1" i="0" u="none" strike="noStrike" cap="none" dirty="0">
                <a:solidFill>
                  <a:srgbClr val="000000"/>
                </a:solidFill>
                <a:latin typeface="Calibri"/>
                <a:ea typeface="Calibri"/>
                <a:cs typeface="Calibri"/>
                <a:sym typeface="Calibri"/>
              </a:rPr>
              <a:t>Structured Notes graphic organizer</a:t>
            </a:r>
            <a:r>
              <a:rPr lang="en" sz="1200" b="0" i="0" u="none" strike="noStrike" cap="none" dirty="0">
                <a:solidFill>
                  <a:srgbClr val="000000"/>
                </a:solidFill>
                <a:latin typeface="Calibri"/>
                <a:ea typeface="Calibri"/>
                <a:cs typeface="Calibri"/>
                <a:sym typeface="Calibri"/>
              </a:rPr>
              <a:t>. Focus on the strongest evidence that reveals how Ha is a dynamic character who is growing/changing over time. </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25052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d76ffcfdf_1_5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g3d76ffcfdf_1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Reading the Model Essay for Gist: “How Ha’s Mother is Turned ‘Inside Out’”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 class to read the second learning target with you: </a:t>
            </a:r>
            <a:r>
              <a:rPr lang="en" sz="1200" b="0" i="1" u="none" strike="noStrike" cap="none" dirty="0">
                <a:solidFill>
                  <a:schemeClr val="dk1"/>
                </a:solidFill>
                <a:latin typeface="Calibri"/>
                <a:ea typeface="Calibri"/>
                <a:cs typeface="Calibri"/>
                <a:sym typeface="Calibri"/>
              </a:rPr>
              <a:t>“I can find the gist of a model essay.”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now read the essay “like a reader</a:t>
            </a:r>
            <a:r>
              <a:rPr lang="en" sz="1200"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reminding them that during a first read good readers read for the gist.</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550647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d76ffcfdf_1_6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g3d76ffcfdf_1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15-18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Reading the Model Essay for Gist: “How Ha’s Mother is Turned ‘Inside Out’” </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writing prompt for the model essay and the essay itself for students to reference as model annotating.</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get into numbered heads groups. Pair up numbers 1 and 2 and numbers 3 and 4.</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the </a:t>
            </a:r>
            <a:r>
              <a:rPr lang="en" sz="1200" b="1" i="0" u="none" strike="noStrike" cap="none" dirty="0">
                <a:solidFill>
                  <a:schemeClr val="dk1"/>
                </a:solidFill>
                <a:latin typeface="Calibri"/>
                <a:ea typeface="Calibri"/>
                <a:cs typeface="Calibri"/>
                <a:sym typeface="Calibri"/>
              </a:rPr>
              <a:t>Model Essay: “How Ha’s Mother Is Turned ‘Inside Out.’” </a:t>
            </a:r>
            <a:endParaRPr b="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this model essay responds to a prompt that is similar to (but not exactly the same as) the prompt they have as their end of unit assessment. But it focuses only on the “Inside Out” part, since students are still reading the novel. And this model essay is about a member of Ha’s family: Ha’s mother.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prompt and the model essay aloud and invite students to follow along silently.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notice?”</a:t>
            </a:r>
            <a:endParaRPr i="1"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wonder?”</a:t>
            </a:r>
            <a:endParaRPr i="1"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consider the gist of the first paragraph. Ask them to Think-Pair-Share: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what is your initial sense of what this first paragraph is mostly about?</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annotating the gist in the margin, directing students to do the same with their copy of the model.</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pairs to read the rest of the essay, annotating the gist of each paragraph.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in rereading the essay for the gist.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“So what is your initial sense of what this paragraph is mostly about?”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get back into numbered heads groups to share their gist ideas for each paragraph with one another.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the gist of paragraph 1: “It introduces the idea of refugees turning inside out and back again as they flee and find home, and it introduces the idea that Ha’s mother turned inside out when she had to flee Vietnam with her family.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in on student discussions for appropriate gist statements for the remaining paragraphs.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Reviewing academic vocabulary words benefits all students developing academic language. Consider allowing students to grapple with a complex text before explicit teaching of vocabulary. After students have read for gist, they can identify challenging vocabulary for themselves. Teachers can address student-selected vocabulary as well as predetermined vocabulary upon subsequent encounters with the text. However, in some cases and with some students, pre-teaching selected vocabulary may be necessary.</a:t>
            </a:r>
            <a:endParaRPr dirty="0"/>
          </a:p>
        </p:txBody>
      </p:sp>
    </p:spTree>
    <p:extLst>
      <p:ext uri="{BB962C8B-B14F-4D97-AF65-F5344CB8AC3E}">
        <p14:creationId xmlns:p14="http://schemas.microsoft.com/office/powerpoint/2010/main" val="3775692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e0ee18a5e_0_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1" name="Google Shape;251;g3e0ee18a5e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2</a:t>
            </a:r>
            <a:r>
              <a:rPr lang="en-US" sz="1200" b="1"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Reading the Model Essay for Gist: “How Ha’s Mother is Turned ‘Inside Out’”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Now, students will be engaging in work to meet the final two learning targets. This slide sets up that work.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 class to read the </a:t>
            </a:r>
            <a:r>
              <a:rPr lang="en" sz="1200" dirty="0">
                <a:solidFill>
                  <a:schemeClr val="dk1"/>
                </a:solidFill>
                <a:latin typeface="Calibri"/>
                <a:ea typeface="Calibri"/>
                <a:cs typeface="Calibri"/>
                <a:sym typeface="Calibri"/>
              </a:rPr>
              <a:t>third and fourth </a:t>
            </a:r>
            <a:r>
              <a:rPr lang="en" sz="1200" b="0" i="0" u="none" strike="noStrike" cap="none" dirty="0">
                <a:solidFill>
                  <a:schemeClr val="dk1"/>
                </a:solidFill>
                <a:latin typeface="Calibri"/>
                <a:ea typeface="Calibri"/>
                <a:cs typeface="Calibri"/>
                <a:sym typeface="Calibri"/>
              </a:rPr>
              <a:t>learning targets with you.</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definitions to </a:t>
            </a:r>
            <a:r>
              <a:rPr lang="en" sz="1200" b="0" i="1" dirty="0">
                <a:solidFill>
                  <a:schemeClr val="dk1"/>
                </a:solidFill>
                <a:latin typeface="Calibri"/>
                <a:ea typeface="Calibri"/>
                <a:cs typeface="Calibri"/>
                <a:sym typeface="Calibri"/>
              </a:rPr>
              <a:t>evaluate, support, </a:t>
            </a:r>
            <a:r>
              <a:rPr lang="en" sz="1200" b="0" i="0" dirty="0">
                <a:solidFill>
                  <a:schemeClr val="dk1"/>
                </a:solidFill>
                <a:latin typeface="Calibri"/>
                <a:ea typeface="Calibri"/>
                <a:cs typeface="Calibri"/>
                <a:sym typeface="Calibri"/>
              </a:rPr>
              <a:t>and</a:t>
            </a:r>
            <a:r>
              <a:rPr lang="en" sz="1200" b="0" i="1" dirty="0">
                <a:solidFill>
                  <a:schemeClr val="dk1"/>
                </a:solidFill>
                <a:latin typeface="Calibri"/>
                <a:ea typeface="Calibri"/>
                <a:cs typeface="Calibri"/>
                <a:sym typeface="Calibri"/>
              </a:rPr>
              <a:t> claims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they’ll be doing work to meet the last two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535630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d76ffcfdf_1_6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g3d76ffcfdf_1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C. Analyzing the Content of the Model Essay: Answering Text-Dependent Questions (15 minutes) </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Pair up students in their numbered heads groups—odd numbers together and even numbers together.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t>
            </a:r>
            <a:r>
              <a:rPr lang="en" sz="1200" b="1" i="0" u="none" strike="noStrike" cap="none" dirty="0">
                <a:solidFill>
                  <a:schemeClr val="dk1"/>
                </a:solidFill>
                <a:latin typeface="Calibri"/>
                <a:ea typeface="Calibri"/>
                <a:cs typeface="Calibri"/>
                <a:sym typeface="Calibri"/>
              </a:rPr>
              <a:t>Questions about the Model Essay</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Draw the students’ attention to the questions that say they must provide evidence to answer the question.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this means they must find details in the essay to support their answers.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begin.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in rereading the text to answer the questions.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will return to this model essay several more times in future lessons. Be sure they file it away.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annotating the text as indicated on the handout.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citing details from the text(s) in their responses.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Some students may benefit from having access to “hint cards”: small slips of paper or index cards that they turn over for hints about how/where to find the answers to text-dependent questions. For example, a hint card might say, “Check back in the third paragraph.”</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For ELLs, consider providing extended time for tasks and answering questions in class discussions.</a:t>
            </a:r>
            <a:r>
              <a:rPr lang="en" sz="1100" b="0" i="0" u="none" strike="noStrike" cap="none" dirty="0">
                <a:solidFill>
                  <a:srgbClr val="000000"/>
                </a:solidFill>
                <a:latin typeface="Arial"/>
                <a:ea typeface="Arial"/>
                <a:cs typeface="Arial"/>
                <a:sym typeface="Arial"/>
              </a:rPr>
              <a:t> </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124321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d76ffcfdf_1_7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3d76ffcfdf_1_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Whole Group Sharing Answers to Two of the Text-Dependent Questions (5 minutes) </a:t>
            </a:r>
            <a:br>
              <a:rPr lang="en" sz="1200" b="1" i="0" u="none" strike="noStrike" cap="none" dirty="0">
                <a:solidFill>
                  <a:schemeClr val="dk1"/>
                </a:solidFill>
                <a:latin typeface="Calibri"/>
                <a:ea typeface="Calibri"/>
                <a:cs typeface="Calibri"/>
                <a:sym typeface="Calibri"/>
              </a:rPr>
            </a:b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means to display the first paragraph of the model essay.</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pairs to share answers to the first question with the class.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Correct as necessary, instruct students to underline the correct claim in the essay.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pairs to share answers to the second question.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to evaluate the qu</a:t>
            </a:r>
            <a:r>
              <a:rPr lang="en" sz="1200" dirty="0">
                <a:solidFill>
                  <a:schemeClr val="dk1"/>
                </a:solidFill>
                <a:latin typeface="Calibri"/>
                <a:ea typeface="Calibri"/>
                <a:cs typeface="Calibri"/>
                <a:sym typeface="Calibri"/>
              </a:rPr>
              <a:t>ality of evidence used in the model</a:t>
            </a:r>
            <a:r>
              <a:rPr lang="en" sz="1200" b="0" i="0" u="none" strike="noStrike" cap="none"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Does the writer support his or her claim with relevant</a:t>
            </a:r>
            <a:r>
              <a:rPr lang="en" sz="1200" b="1" i="1"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and complete</a:t>
            </a:r>
            <a:r>
              <a:rPr lang="en" sz="1200" b="1" i="1"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evidence?”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Listen for students to cite specific evidence to justify their analysis of the model essay. </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underline the claim in the essay:</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Once Mother decides to flee, she and her children become refugees who try to find a new place to call home. Mother’s life feels like it is being turned “inside out” in the same way other refugees all over the world feel.</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indicate that the writer supports the claim that “Many refugees feel scared and worried when war comes to their home country, just like Ha’s mother” by using evidence (quotes from “Children of War”).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Text-dependent questions can be answered only by referring explicitly to the text being read. This encourages students to reread the text for further analysis and allows for a deeper understanding.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74183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e19b93915_0_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6" name="Google Shape;276;g3e19b93915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3-5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a:t>
            </a:r>
            <a:r>
              <a:rPr lang="en" sz="1200" b="1" i="0" u="none" strike="noStrike" cap="none" dirty="0">
                <a:solidFill>
                  <a:schemeClr val="dk1"/>
                </a:solidFill>
                <a:latin typeface="Calibri"/>
                <a:ea typeface="Calibri"/>
                <a:cs typeface="Calibri"/>
                <a:sym typeface="Calibri"/>
              </a:rPr>
              <a:t>ouping: Whole </a:t>
            </a:r>
            <a:r>
              <a:rPr lang="en" sz="1200" b="1" dirty="0">
                <a:solidFill>
                  <a:schemeClr val="dk1"/>
                </a:solidFill>
                <a:latin typeface="Calibri"/>
                <a:ea typeface="Calibri"/>
                <a:cs typeface="Calibri"/>
                <a:sym typeface="Calibri"/>
              </a:rPr>
              <a:t>Class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t>
            </a:r>
            <a:br>
              <a:rPr lang="en" sz="1200" b="1"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worked with many learning targets. This slide provides them an opportunity to see all the learning that they have engaged in during this lesson.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Call on volunteers to read each of the learning targets.</a:t>
            </a:r>
            <a:endParaRPr sz="1200" dirty="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dirty="0">
                <a:latin typeface="Calibri"/>
                <a:ea typeface="Calibri"/>
                <a:cs typeface="Calibri"/>
                <a:sym typeface="Calibri"/>
              </a:rPr>
              <a:t>Tell students that they have done a lot of important work in this lesson that will help prepare them for the End of Unit Assessment.</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br>
              <a:rPr lang="en" sz="1200" dirty="0">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a:t>
            </a:r>
            <a:r>
              <a:rPr lang="en" sz="1200" i="0" u="none" strike="noStrike" cap="none" dirty="0">
                <a:solidFill>
                  <a:srgbClr val="000000"/>
                </a:solidFill>
                <a:latin typeface="Calibri"/>
                <a:ea typeface="Calibri"/>
                <a:cs typeface="Calibri"/>
                <a:sym typeface="Calibri"/>
              </a:rPr>
              <a:t> </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60975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d76ffcfdf_1_8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g3d76ffcfdf_1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Homework</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comprehension of the homework task.</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a brief list with explanations of the challenging vocabulary words from the reading homework. This should be done only for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On pages 213–234, these words might include the following: </a:t>
            </a:r>
            <a:r>
              <a:rPr lang="en" sz="1200" b="0" i="1" u="none" strike="noStrike" cap="none" dirty="0">
                <a:solidFill>
                  <a:schemeClr val="dk1"/>
                </a:solidFill>
                <a:latin typeface="Calibri"/>
                <a:ea typeface="Calibri"/>
                <a:cs typeface="Calibri"/>
                <a:sym typeface="Calibri"/>
              </a:rPr>
              <a:t>shoulder the world (carry a lot of worries) (214), superstitious </a:t>
            </a:r>
            <a:r>
              <a:rPr lang="en" sz="1200" b="0" i="0" u="none" strike="noStrike" cap="none" dirty="0">
                <a:solidFill>
                  <a:schemeClr val="dk1"/>
                </a:solidFill>
                <a:latin typeface="Calibri"/>
                <a:ea typeface="Calibri"/>
                <a:cs typeface="Calibri"/>
                <a:sym typeface="Calibri"/>
              </a:rPr>
              <a:t>(believes that things happen caused by the supernatural) </a:t>
            </a:r>
            <a:r>
              <a:rPr lang="en" sz="1200" b="0" i="1" u="none" strike="noStrike" cap="none" dirty="0">
                <a:solidFill>
                  <a:schemeClr val="dk1"/>
                </a:solidFill>
                <a:latin typeface="Calibri"/>
                <a:ea typeface="Calibri"/>
                <a:cs typeface="Calibri"/>
                <a:sym typeface="Calibri"/>
              </a:rPr>
              <a:t>(215), writhes </a:t>
            </a:r>
            <a:r>
              <a:rPr lang="en" sz="1200" b="0" i="0" u="none" strike="noStrike" cap="none" dirty="0">
                <a:solidFill>
                  <a:schemeClr val="dk1"/>
                </a:solidFill>
                <a:latin typeface="Calibri"/>
                <a:ea typeface="Calibri"/>
                <a:cs typeface="Calibri"/>
                <a:sym typeface="Calibri"/>
              </a:rPr>
              <a:t>(squirming, twisting, and turning</a:t>
            </a:r>
            <a:r>
              <a:rPr lang="en" sz="1200" b="0" i="1" u="none" strike="noStrike" cap="none" dirty="0">
                <a:solidFill>
                  <a:schemeClr val="dk1"/>
                </a:solidFill>
                <a:latin typeface="Calibri"/>
                <a:ea typeface="Calibri"/>
                <a:cs typeface="Calibri"/>
                <a:sym typeface="Calibri"/>
              </a:rPr>
              <a:t>) (225), compromise </a:t>
            </a:r>
            <a:r>
              <a:rPr lang="en" sz="1200" b="0" i="0" u="none" strike="noStrike" cap="none" dirty="0">
                <a:solidFill>
                  <a:schemeClr val="dk1"/>
                </a:solidFill>
                <a:latin typeface="Calibri"/>
                <a:ea typeface="Calibri"/>
                <a:cs typeface="Calibri"/>
                <a:sym typeface="Calibri"/>
              </a:rPr>
              <a:t>(reach an agreement by adjusting</a:t>
            </a:r>
            <a:r>
              <a:rPr lang="en" sz="1200" b="0" i="1" u="none" strike="noStrike" cap="none" dirty="0">
                <a:solidFill>
                  <a:schemeClr val="dk1"/>
                </a:solidFill>
                <a:latin typeface="Calibri"/>
                <a:ea typeface="Calibri"/>
                <a:cs typeface="Calibri"/>
                <a:sym typeface="Calibri"/>
              </a:rPr>
              <a:t>) (233), and incense </a:t>
            </a:r>
            <a:r>
              <a:rPr lang="en" sz="1200" b="0" i="0" u="none" strike="noStrike" cap="none" dirty="0">
                <a:solidFill>
                  <a:schemeClr val="dk1"/>
                </a:solidFill>
                <a:latin typeface="Calibri"/>
                <a:ea typeface="Calibri"/>
                <a:cs typeface="Calibri"/>
                <a:sym typeface="Calibri"/>
              </a:rPr>
              <a:t>(a spice that is burned because it releases a perfume smell)</a:t>
            </a:r>
            <a:r>
              <a:rPr lang="en" sz="1200" b="0" i="1" u="none" strike="noStrike" cap="none" dirty="0">
                <a:solidFill>
                  <a:schemeClr val="dk1"/>
                </a:solidFill>
                <a:latin typeface="Calibri"/>
                <a:ea typeface="Calibri"/>
                <a:cs typeface="Calibri"/>
                <a:sym typeface="Calibri"/>
              </a:rPr>
              <a:t> (233</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5657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6390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8753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2456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76ffcfdf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d76ffcfdf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model essay, “How Ha’s Mother Is Turned ‘Inside Out,”  </a:t>
            </a:r>
            <a:r>
              <a:rPr lang="en" sz="1200" b="0" i="0" u="none" strike="noStrike" cap="none" dirty="0">
                <a:solidFill>
                  <a:schemeClr val="dk1"/>
                </a:solidFill>
                <a:latin typeface="Calibri"/>
                <a:ea typeface="Calibri"/>
                <a:cs typeface="Calibri"/>
                <a:sym typeface="Calibri"/>
              </a:rPr>
              <a:t>with a focus on the content of the essay. Annotate the essay, noting the gist of each paragraph. </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Questions about the Model Essay </a:t>
            </a:r>
            <a:r>
              <a:rPr lang="en" sz="1200" b="0" i="0" u="none" strike="noStrike" cap="none" dirty="0">
                <a:solidFill>
                  <a:schemeClr val="dk1"/>
                </a:solidFill>
                <a:latin typeface="Calibri"/>
                <a:ea typeface="Calibri"/>
                <a:cs typeface="Calibri"/>
                <a:sym typeface="Calibri"/>
              </a:rPr>
              <a:t>(Answers for Teacher Reference)</a:t>
            </a:r>
            <a:endParaRPr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Familiarize yourself with the End of Unit assessment writing prompt. </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pages 196–212 from the novel (tonight’s  homework).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6486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2492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308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12242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76ffcfdf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d76ffcfdf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End of unit 2 assessment prompt (one per student and one for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anchor chart </a:t>
            </a:r>
            <a:r>
              <a:rPr lang="en" sz="1200" b="0" i="0" u="none" strike="noStrike" cap="none" dirty="0">
                <a:solidFill>
                  <a:schemeClr val="dk1"/>
                </a:solidFill>
                <a:latin typeface="Calibri"/>
                <a:ea typeface="Calibri"/>
                <a:cs typeface="Calibri"/>
                <a:sym typeface="Calibri"/>
              </a:rPr>
              <a:t>and </a:t>
            </a:r>
            <a:r>
              <a:rPr lang="en" sz="1200" b="1" i="0" u="none" strike="noStrike" cap="none" dirty="0">
                <a:solidFill>
                  <a:schemeClr val="dk1"/>
                </a:solidFill>
                <a:latin typeface="Calibri"/>
                <a:ea typeface="Calibri"/>
                <a:cs typeface="Calibri"/>
                <a:sym typeface="Calibri"/>
              </a:rPr>
              <a:t>Back Again anchor chart </a:t>
            </a:r>
            <a:r>
              <a:rPr lang="en" sz="1200" b="0" i="0" u="none" strike="noStrike" cap="none" dirty="0">
                <a:solidFill>
                  <a:schemeClr val="dk1"/>
                </a:solidFill>
                <a:latin typeface="Calibri"/>
                <a:ea typeface="Calibri"/>
                <a:cs typeface="Calibri"/>
                <a:sym typeface="Calibri"/>
              </a:rPr>
              <a:t>(both new; teacher-created; see example in supporting materials)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Model Essay: “How Ha’s Mother Is Turned ‘Inside Out’” </a:t>
            </a:r>
            <a:r>
              <a:rPr lang="en" sz="1200" b="0" i="0" u="none" strike="noStrike" cap="none" dirty="0">
                <a:solidFill>
                  <a:schemeClr val="dk1"/>
                </a:solidFill>
                <a:latin typeface="Calibri"/>
                <a:ea typeface="Calibri"/>
                <a:cs typeface="Calibri"/>
                <a:sym typeface="Calibri"/>
              </a:rPr>
              <a:t>(one per student and one for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Questions about the Model Essay </a:t>
            </a:r>
            <a:r>
              <a:rPr lang="en" sz="1200" b="0" i="0" u="none" strike="noStrike" cap="none" dirty="0">
                <a:solidFill>
                  <a:schemeClr val="dk1"/>
                </a:solidFill>
                <a:latin typeface="Calibri"/>
                <a:ea typeface="Calibri"/>
                <a:cs typeface="Calibri"/>
                <a:sym typeface="Calibri"/>
              </a:rPr>
              <a:t>(one per student and one for display)</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Numbered Heads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Think-Pair-Share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Prefixes note-catcher </a:t>
            </a:r>
            <a:r>
              <a:rPr lang="en" sz="1200" b="0" i="0" u="none" strike="noStrike" cap="none" dirty="0">
                <a:solidFill>
                  <a:schemeClr val="dk1"/>
                </a:solidFill>
                <a:latin typeface="Calibri"/>
                <a:ea typeface="Calibri"/>
                <a:cs typeface="Calibri"/>
                <a:sym typeface="Calibri"/>
              </a:rPr>
              <a:t>(from Lesson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Fleeing Home and Finding Home anchor charts </a:t>
            </a:r>
            <a:r>
              <a:rPr lang="en" sz="1200" b="0" i="0" u="none" strike="noStrike" cap="none" dirty="0">
                <a:solidFill>
                  <a:schemeClr val="dk1"/>
                </a:solidFill>
                <a:latin typeface="Calibri"/>
                <a:ea typeface="Calibri"/>
                <a:cs typeface="Calibri"/>
                <a:sym typeface="Calibri"/>
              </a:rPr>
              <a:t>(created in Lesson 5; post around the room where students can see the charts).</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learning targets posted in the classroom.</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the anchor charts used during the lesson prior the beginning of class.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 or other means of projecting the model essay</a:t>
            </a:r>
            <a:r>
              <a:rPr lang="en-US"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7811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76ffcfdf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d76ffcfdf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Analyzing the Content of a Model Essay:</a:t>
            </a:r>
            <a:r>
              <a:rPr lang="en" sz="1200">
                <a:solidFill>
                  <a:schemeClr val="dk1"/>
                </a:solidFill>
                <a:latin typeface="Calibri"/>
                <a:ea typeface="Calibri"/>
                <a:cs typeface="Calibri"/>
                <a:sym typeface="Calibri"/>
              </a:rPr>
              <a:t>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“How Ha’s Mother Is Turned ‘Inside Out’”</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rgbClr val="000000"/>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a:solidFill>
                  <a:srgbClr val="000000"/>
                </a:solidFill>
                <a:latin typeface="Calibri"/>
                <a:ea typeface="Calibri"/>
                <a:cs typeface="Calibri"/>
                <a:sym typeface="Calibri"/>
              </a:rPr>
              <a:t>Share the slide.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34660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76ffcfdf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d76ffcfdf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6069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76ffcfdf_1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d76ffcfdf_1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group, Partners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Opening A. Introducing the Assessment Prompt </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It is important that students have a clear understanding of the writing prompt and the expectations for the essay that they’ll be writing in the End of Unit assessment.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a copy of the prompt displayed on the document camera, written on the board for annotating, or share the slide on an interactive whiteboard.</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a:t>
            </a:r>
            <a:r>
              <a:rPr lang="en" sz="1200" b="1" i="0" u="none" strike="noStrike" cap="none" dirty="0">
                <a:solidFill>
                  <a:schemeClr val="dk1"/>
                </a:solidFill>
                <a:latin typeface="Calibri"/>
                <a:ea typeface="Calibri"/>
                <a:cs typeface="Calibri"/>
                <a:sym typeface="Calibri"/>
              </a:rPr>
              <a:t>Prefix Note-Catcher </a:t>
            </a:r>
            <a:r>
              <a:rPr lang="en" sz="1200" b="0" i="0" u="none" strike="noStrike" cap="none" dirty="0">
                <a:solidFill>
                  <a:schemeClr val="dk1"/>
                </a:solidFill>
                <a:latin typeface="Calibri"/>
                <a:ea typeface="Calibri"/>
                <a:cs typeface="Calibri"/>
                <a:sym typeface="Calibri"/>
              </a:rPr>
              <a:t>from Lesson 3.</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and distribute the End of Unit 2 Assessment Prompt, and invite students to read </a:t>
            </a:r>
            <a:r>
              <a:rPr lang="en" sz="1200" dirty="0">
                <a:solidFill>
                  <a:schemeClr val="dk1"/>
                </a:solidFill>
                <a:latin typeface="Calibri"/>
                <a:ea typeface="Calibri"/>
                <a:cs typeface="Calibri"/>
                <a:sym typeface="Calibri"/>
              </a:rPr>
              <a:t>the slide </a:t>
            </a:r>
            <a:r>
              <a:rPr lang="en" sz="1200" b="0" i="0" u="none" strike="noStrike" cap="none" dirty="0">
                <a:solidFill>
                  <a:schemeClr val="dk1"/>
                </a:solidFill>
                <a:latin typeface="Calibri"/>
                <a:ea typeface="Calibri"/>
                <a:cs typeface="Calibri"/>
                <a:sym typeface="Calibri"/>
              </a:rPr>
              <a:t>aloud with you</a:t>
            </a:r>
            <a:r>
              <a:rPr lang="en" sz="1200"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“Your end of unit assessment will be an essay in which you respond to this question by finding the strongest evidence to connect the experiences of Ha from Inside Out &amp; Back Again with the experiences of real-life refugees in informational texts.”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any time one writes in response to a prompt, it is important to take time to fully understand what the prompt is asking. </a:t>
            </a:r>
            <a:endParaRPr dirty="0"/>
          </a:p>
          <a:p>
            <a:pPr marL="457200" marR="0" lvl="0" indent="-298450" algn="l" rtl="0">
              <a:lnSpc>
                <a:spcPct val="100000"/>
              </a:lnSpc>
              <a:spcBef>
                <a:spcPts val="0"/>
              </a:spcBef>
              <a:spcAft>
                <a:spcPts val="0"/>
              </a:spcAft>
              <a:buSzPts val="1100"/>
              <a:buAutoNum type="arabicPeriod"/>
            </a:pPr>
            <a:r>
              <a:rPr lang="en" sz="1200" dirty="0">
                <a:solidFill>
                  <a:schemeClr val="dk1"/>
                </a:solidFill>
                <a:latin typeface="Calibri"/>
                <a:ea typeface="Calibri"/>
                <a:cs typeface="Calibri"/>
                <a:sym typeface="Calibri"/>
              </a:rPr>
              <a:t>Direct the students to  </a:t>
            </a:r>
            <a:r>
              <a:rPr lang="en" sz="1200" b="0" i="0" u="none" strike="noStrike" cap="none" dirty="0">
                <a:solidFill>
                  <a:schemeClr val="dk1"/>
                </a:solidFill>
                <a:latin typeface="Calibri"/>
                <a:ea typeface="Calibri"/>
                <a:cs typeface="Calibri"/>
                <a:sym typeface="Calibri"/>
              </a:rPr>
              <a:t>the circled word </a:t>
            </a:r>
            <a:r>
              <a:rPr lang="en" sz="1200" b="0" i="1" u="none" strike="noStrike" cap="none" dirty="0">
                <a:solidFill>
                  <a:schemeClr val="dk1"/>
                </a:solidFill>
                <a:latin typeface="Calibri"/>
                <a:ea typeface="Calibri"/>
                <a:cs typeface="Calibri"/>
                <a:sym typeface="Calibri"/>
              </a:rPr>
              <a:t>universal</a:t>
            </a:r>
            <a:r>
              <a:rPr lang="en" sz="1200" b="0" i="0" u="none" strike="noStrike" cap="none" dirty="0">
                <a:solidFill>
                  <a:schemeClr val="dk1"/>
                </a:solidFill>
                <a:latin typeface="Calibri"/>
                <a:ea typeface="Calibri"/>
                <a:cs typeface="Calibri"/>
                <a:sym typeface="Calibri"/>
              </a:rPr>
              <a:t>, (which has been a focus throughout the unit</a:t>
            </a:r>
            <a:r>
              <a:rPr lang="en" sz="1200" dirty="0">
                <a:solidFill>
                  <a:schemeClr val="dk1"/>
                </a:solidFill>
                <a:latin typeface="Calibri"/>
                <a:ea typeface="Calibri"/>
                <a:cs typeface="Calibri"/>
                <a:sym typeface="Calibri"/>
              </a:rPr>
              <a:t>) and</a:t>
            </a:r>
            <a:r>
              <a:rPr lang="en" dirty="0"/>
              <a:t> the </a:t>
            </a:r>
            <a:r>
              <a:rPr lang="en" sz="1200" dirty="0">
                <a:solidFill>
                  <a:schemeClr val="dk1"/>
                </a:solidFill>
                <a:latin typeface="Calibri"/>
                <a:ea typeface="Calibri"/>
                <a:cs typeface="Calibri"/>
                <a:sym typeface="Calibri"/>
              </a:rPr>
              <a:t>u</a:t>
            </a:r>
            <a:r>
              <a:rPr lang="en" sz="1200" b="0" i="0" u="none" strike="noStrike" cap="none" dirty="0">
                <a:solidFill>
                  <a:schemeClr val="dk1"/>
                </a:solidFill>
                <a:latin typeface="Calibri"/>
                <a:ea typeface="Calibri"/>
                <a:cs typeface="Calibri"/>
                <a:sym typeface="Calibri"/>
              </a:rPr>
              <a:t>nderlined word part </a:t>
            </a:r>
            <a:r>
              <a:rPr lang="en" sz="1200" b="0" i="1" u="none" strike="noStrike" cap="none" dirty="0">
                <a:solidFill>
                  <a:schemeClr val="dk1"/>
                </a:solidFill>
                <a:latin typeface="Calibri"/>
                <a:ea typeface="Calibri"/>
                <a:cs typeface="Calibri"/>
                <a:sym typeface="Calibri"/>
              </a:rPr>
              <a:t>univers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t>
            </a:r>
            <a:r>
              <a:rPr lang="en" sz="1200" b="0" i="1" u="none" strike="noStrike" cap="none" dirty="0">
                <a:solidFill>
                  <a:schemeClr val="dk1"/>
                </a:solidFill>
                <a:latin typeface="Calibri"/>
                <a:ea typeface="Calibri"/>
                <a:cs typeface="Calibri"/>
                <a:sym typeface="Calibri"/>
              </a:rPr>
              <a:t>“How does the word universal relate to the word universe?” </a:t>
            </a: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the prefix ‘uni-’ mean?”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Be sure that students have the prefix “uni-” on their </a:t>
            </a:r>
            <a:r>
              <a:rPr lang="en" sz="1200" b="1" i="0" u="none" strike="noStrike" cap="none" dirty="0">
                <a:solidFill>
                  <a:schemeClr val="dk1"/>
                </a:solidFill>
                <a:latin typeface="Calibri"/>
                <a:ea typeface="Calibri"/>
                <a:cs typeface="Calibri"/>
                <a:sym typeface="Calibri"/>
              </a:rPr>
              <a:t>Prefixes note-catcher</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Underline the phrases “Inside Out” and “Back Again.” </a:t>
            </a:r>
            <a:endParaRPr b="0"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 you think it means to turn ‘inside out,’ as the title of the novel suggests?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“What does it mean to turn ‘back again,’ as the title of the novel suggests?”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Be sure all students understand the figurative language in the novel’s title, as this will be crucial for their success on the end of unit assessment.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remember universal means common to all people in a particular group, so “the universal refugee experience” means experiences common to all refugees around the world, of which Ha is one.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responses that “inside out” means “Turning inside out is everything changing and things becoming challenging—feeling very confused and uncertain.”</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responses that “back again” means “Everything settling down and going back to normal. Feeling more comfortable and less confused.” </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need assistance distinguishing between literal and figurative language, especially in relation to the novel’s title.</a:t>
            </a:r>
            <a:endParaRPr dirty="0"/>
          </a:p>
        </p:txBody>
      </p:sp>
    </p:spTree>
    <p:extLst>
      <p:ext uri="{BB962C8B-B14F-4D97-AF65-F5344CB8AC3E}">
        <p14:creationId xmlns:p14="http://schemas.microsoft.com/office/powerpoint/2010/main" val="1208113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76ffcfdf_1_3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d76ffcfdf_1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Transitioning from the Physical Fleeing and Finding Home to the Emotional “Inside Out” and “Back Again”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In this lesson, the learning targets are reviewed and discussed individually in conjunction with their corresponding activity, so they will be spread out over several slides.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have their copy of the novel handy.</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read the first learning target with you</a:t>
            </a:r>
            <a:r>
              <a:rPr lang="en-US" sz="1200" i="0" u="none" strike="noStrike" cap="none" dirty="0">
                <a:solidFill>
                  <a:schemeClr val="dk1"/>
                </a:solidFill>
                <a:latin typeface="Calibri"/>
                <a:ea typeface="Calibri"/>
                <a:cs typeface="Calibri"/>
                <a:sym typeface="Calibri"/>
              </a:rPr>
              <a:t>.</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that they are going to connect refugees’ universal </a:t>
            </a:r>
            <a:r>
              <a:rPr lang="en" sz="1200" b="0" i="0" u="none" strike="noStrike" cap="none" dirty="0">
                <a:solidFill>
                  <a:schemeClr val="dk1"/>
                </a:solidFill>
                <a:latin typeface="Calibri"/>
                <a:ea typeface="Calibri"/>
                <a:cs typeface="Calibri"/>
                <a:sym typeface="Calibri"/>
              </a:rPr>
              <a:t>physical</a:t>
            </a:r>
            <a:r>
              <a:rPr lang="en" sz="1200" i="0" u="none" strike="noStrike" cap="none" dirty="0">
                <a:solidFill>
                  <a:schemeClr val="dk1"/>
                </a:solidFill>
                <a:latin typeface="Calibri"/>
                <a:ea typeface="Calibri"/>
                <a:cs typeface="Calibri"/>
                <a:sym typeface="Calibri"/>
              </a:rPr>
              <a:t> experience of fleeing and finding home (leaving a country and going somewhere new) to the universal </a:t>
            </a:r>
            <a:r>
              <a:rPr lang="en" sz="1200" b="0" i="0" u="none" strike="noStrike" cap="none" dirty="0">
                <a:solidFill>
                  <a:schemeClr val="dk1"/>
                </a:solidFill>
                <a:latin typeface="Calibri"/>
                <a:ea typeface="Calibri"/>
                <a:cs typeface="Calibri"/>
                <a:sym typeface="Calibri"/>
              </a:rPr>
              <a:t>emotional</a:t>
            </a:r>
            <a:r>
              <a:rPr lang="en" sz="1200" i="0" u="none" strike="noStrike" cap="none" dirty="0">
                <a:solidFill>
                  <a:schemeClr val="dk1"/>
                </a:solidFill>
                <a:latin typeface="Calibri"/>
                <a:ea typeface="Calibri"/>
                <a:cs typeface="Calibri"/>
                <a:sym typeface="Calibri"/>
              </a:rPr>
              <a:t> experience of being turned “inside out” and then coming “back again” just as Ha does in the novel.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Illustrate this idea with a concrete example: </a:t>
            </a:r>
            <a:r>
              <a:rPr lang="en" sz="1200" i="1" u="none" strike="noStrike" cap="none" dirty="0">
                <a:solidFill>
                  <a:schemeClr val="dk1"/>
                </a:solidFill>
                <a:latin typeface="Calibri"/>
                <a:ea typeface="Calibri"/>
                <a:cs typeface="Calibri"/>
                <a:sym typeface="Calibri"/>
              </a:rPr>
              <a:t>“When Ha is in Alabama, she is no longer fleeing home—she is beginning to find home; however, she is still turning inside out because she doesn’t understand anything and the other children are mean to her when she first starts school. She only really turns ‘back again’ when she begins to settle in by making friends and understanding the language.”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comprehended that physically fleeing home is related to but not the same as being turned inside out, and that  physically finding a new home is related to but not the same as coming “back again.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Provide additional concrete examples as needed. Consider having students share their own experiences with moving to a new home, school, etc. to help them connect to this concept.</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50458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d76ffcfdf_1_3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g3d76ffcfdf_1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Transitioning from the Physical Fleeing and Finding Home to the Emotional “Inside Out” and “Back Again”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To reflect the transition in thinking from physical to emotional aspects of the universal experience of refugees, students work as a class to transfer the details collected on the </a:t>
            </a:r>
            <a:r>
              <a:rPr lang="en" sz="1200" b="1" i="0" u="none" strike="noStrike" cap="none" dirty="0">
                <a:solidFill>
                  <a:schemeClr val="dk1"/>
                </a:solidFill>
                <a:latin typeface="Calibri"/>
                <a:ea typeface="Calibri"/>
                <a:cs typeface="Calibri"/>
                <a:sym typeface="Calibri"/>
              </a:rPr>
              <a:t>Fleeing Home and Finding Home anchor charts </a:t>
            </a:r>
            <a:r>
              <a:rPr lang="en" sz="1200" b="0" i="0" u="none" strike="noStrike" cap="none" dirty="0">
                <a:solidFill>
                  <a:schemeClr val="dk1"/>
                </a:solidFill>
                <a:latin typeface="Calibri"/>
                <a:ea typeface="Calibri"/>
                <a:cs typeface="Calibri"/>
                <a:sym typeface="Calibri"/>
              </a:rPr>
              <a:t>onto two new anchor charts: Inside Out and Back Again. This helps students begin to focus on the figurative language in the title of the novel.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two new </a:t>
            </a:r>
            <a:r>
              <a:rPr lang="en" sz="1200" b="1" i="0" u="none" strike="noStrike" cap="none" dirty="0">
                <a:solidFill>
                  <a:schemeClr val="dk1"/>
                </a:solidFill>
                <a:latin typeface="Calibri"/>
                <a:ea typeface="Calibri"/>
                <a:cs typeface="Calibri"/>
                <a:sym typeface="Calibri"/>
              </a:rPr>
              <a:t>Inside Out and</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Back Again anchor charts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You are going to start thinking about how the strongest evidence you have recorded on the </a:t>
            </a:r>
            <a:r>
              <a:rPr lang="en" sz="1200" b="1" i="1" u="none" strike="noStrike" cap="none" dirty="0">
                <a:solidFill>
                  <a:schemeClr val="dk1"/>
                </a:solidFill>
                <a:latin typeface="Calibri"/>
                <a:ea typeface="Calibri"/>
                <a:cs typeface="Calibri"/>
                <a:sym typeface="Calibri"/>
              </a:rPr>
              <a:t>Fleeing Home and Finding Home anchor charts </a:t>
            </a:r>
            <a:r>
              <a:rPr lang="en" sz="1200" b="0" i="1" u="none" strike="noStrike" cap="none" dirty="0">
                <a:solidFill>
                  <a:schemeClr val="dk1"/>
                </a:solidFill>
                <a:latin typeface="Calibri"/>
                <a:ea typeface="Calibri"/>
                <a:cs typeface="Calibri"/>
                <a:sym typeface="Calibri"/>
              </a:rPr>
              <a:t>connects with the title of the novel Inside Out and Back Again.”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on the new </a:t>
            </a:r>
            <a:r>
              <a:rPr lang="en" sz="1200" b="1" i="0" u="none" strike="noStrike" cap="none" dirty="0">
                <a:solidFill>
                  <a:schemeClr val="dk1"/>
                </a:solidFill>
                <a:latin typeface="Calibri"/>
                <a:ea typeface="Calibri"/>
                <a:cs typeface="Calibri"/>
                <a:sym typeface="Calibri"/>
              </a:rPr>
              <a:t>Inside Out and Back Again anchor charts</a:t>
            </a:r>
            <a:r>
              <a:rPr lang="en" sz="1200" b="0" i="0" u="none" strike="noStrike" cap="none" dirty="0">
                <a:solidFill>
                  <a:schemeClr val="dk1"/>
                </a:solidFill>
                <a:latin typeface="Calibri"/>
                <a:ea typeface="Calibri"/>
                <a:cs typeface="Calibri"/>
                <a:sym typeface="Calibri"/>
              </a:rPr>
              <a:t>, the top half of each one is for details from the novel. The bottom half is for evidence from informational texts.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not all of the evidence they gathered before (about refugees fleeing and finding home) will be relevant to the emotional aspect. That is fine.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a class, review some of the key details on the </a:t>
            </a:r>
            <a:r>
              <a:rPr lang="en" sz="1200" b="1" i="0" u="none" strike="noStrike" cap="none" dirty="0">
                <a:solidFill>
                  <a:schemeClr val="dk1"/>
                </a:solidFill>
                <a:latin typeface="Calibri"/>
                <a:ea typeface="Calibri"/>
                <a:cs typeface="Calibri"/>
                <a:sym typeface="Calibri"/>
              </a:rPr>
              <a:t>Fleeing Home and Finding Home anchor charts </a:t>
            </a:r>
            <a:r>
              <a:rPr lang="en" sz="1200" b="0" i="0" u="none" strike="noStrike" cap="none" dirty="0">
                <a:solidFill>
                  <a:schemeClr val="dk1"/>
                </a:solidFill>
                <a:latin typeface="Calibri"/>
                <a:ea typeface="Calibri"/>
                <a:cs typeface="Calibri"/>
                <a:sym typeface="Calibri"/>
              </a:rPr>
              <a:t>and consider whether and how these relate to the more emotional experience of turning “inside out” or “back again”:</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“Is this evidence about turning inside out? Or turning back again? Why do you think that?</a:t>
            </a:r>
            <a:r>
              <a:rPr lang="en-US"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“Is it evidence from the novel? Or from an informational text? So should it go on the top or bottom of the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anchor chart?”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Move the most relevant evidence onto either the </a:t>
            </a:r>
            <a:r>
              <a:rPr lang="en" sz="1200" b="1" i="0" u="none" strike="noStrike" cap="none" dirty="0">
                <a:solidFill>
                  <a:schemeClr val="dk1"/>
                </a:solidFill>
                <a:latin typeface="Calibri"/>
                <a:ea typeface="Calibri"/>
                <a:cs typeface="Calibri"/>
                <a:sym typeface="Calibri"/>
              </a:rPr>
              <a:t>Inside Out anchor chart </a:t>
            </a:r>
            <a:r>
              <a:rPr lang="en" sz="1200" b="0" i="0" u="none" strike="noStrike" cap="none" dirty="0">
                <a:solidFill>
                  <a:schemeClr val="dk1"/>
                </a:solidFill>
                <a:latin typeface="Calibri"/>
                <a:ea typeface="Calibri"/>
                <a:cs typeface="Calibri"/>
                <a:sym typeface="Calibri"/>
              </a:rPr>
              <a:t>or onto the </a:t>
            </a:r>
            <a:r>
              <a:rPr lang="en" sz="1200" b="1" i="0" u="none" strike="noStrike" cap="none" dirty="0">
                <a:solidFill>
                  <a:schemeClr val="dk1"/>
                </a:solidFill>
                <a:latin typeface="Calibri"/>
                <a:ea typeface="Calibri"/>
                <a:cs typeface="Calibri"/>
                <a:sym typeface="Calibri"/>
              </a:rPr>
              <a:t>Back Again anchor chart</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things involving emotional turmoil are about turning “inside out” and things related to settling in and becoming more comfortable are about turning “back again.”</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644385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d76ffcfdf_1_4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9" name="Google Shape;229;g3d76ffcfdf_1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2-3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B. Reading the Model Essay for Gist: “How Ha’s Mother Is Turned ‘Inside Out’”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spend much of this lesson reading and analyzing a </a:t>
            </a:r>
            <a:r>
              <a:rPr lang="en" sz="1200" b="1" i="0" u="none" strike="noStrike" cap="none" dirty="0">
                <a:solidFill>
                  <a:schemeClr val="dk1"/>
                </a:solidFill>
                <a:latin typeface="Calibri"/>
                <a:ea typeface="Calibri"/>
                <a:cs typeface="Calibri"/>
                <a:sym typeface="Calibri"/>
              </a:rPr>
              <a:t>model essay: “How Ha’s Mother Is Turned ‘Inside Out.’” </a:t>
            </a:r>
            <a:r>
              <a:rPr lang="en" sz="1200" b="0" i="0" u="none" strike="noStrike" cap="none" dirty="0">
                <a:solidFill>
                  <a:schemeClr val="dk1"/>
                </a:solidFill>
                <a:latin typeface="Calibri"/>
                <a:ea typeface="Calibri"/>
                <a:cs typeface="Calibri"/>
                <a:sym typeface="Calibri"/>
              </a:rPr>
              <a:t>Because the model is about Ha’s mother, it gives students an opportunity to consider her character more closely while they also learn about the structure of the essay they eventually will write about Ha. Students “read like readers,” for gist and then dig deeper into the content of the essay by answering text-dependent questions.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375441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85298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69689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147F8F9-CF82-49BD-9D86-C1D43E043636}"/>
              </a:ext>
            </a:extLst>
          </p:cNvPr>
          <p:cNvPicPr>
            <a:picLocks noChangeAspect="1"/>
          </p:cNvPicPr>
          <p:nvPr userDrawn="1"/>
        </p:nvPicPr>
        <p:blipFill>
          <a:blip r:embed="rId13"/>
          <a:stretch>
            <a:fillRect/>
          </a:stretch>
        </p:blipFill>
        <p:spPr>
          <a:xfrm>
            <a:off x="8259158" y="4913942"/>
            <a:ext cx="762000" cy="142875"/>
          </a:xfrm>
          <a:prstGeom prst="rect">
            <a:avLst/>
          </a:prstGeom>
        </p:spPr>
      </p:pic>
      <p:pic>
        <p:nvPicPr>
          <p:cNvPr id="5" name="Picture 4">
            <a:extLst>
              <a:ext uri="{FF2B5EF4-FFF2-40B4-BE49-F238E27FC236}">
                <a16:creationId xmlns:a16="http://schemas.microsoft.com/office/drawing/2014/main" id="{04433D0E-111E-4C66-866B-510587E763D1}"/>
              </a:ext>
            </a:extLst>
          </p:cNvPr>
          <p:cNvPicPr>
            <a:picLocks noChangeAspect="1"/>
          </p:cNvPicPr>
          <p:nvPr userDrawn="1"/>
        </p:nvPicPr>
        <p:blipFill>
          <a:blip r:embed="rId14"/>
          <a:stretch>
            <a:fillRect/>
          </a:stretch>
        </p:blipFill>
        <p:spPr>
          <a:xfrm>
            <a:off x="4182597" y="4485024"/>
            <a:ext cx="778806" cy="649005"/>
          </a:xfrm>
          <a:prstGeom prst="rect">
            <a:avLst/>
          </a:prstGeom>
        </p:spPr>
      </p:pic>
      <p:pic>
        <p:nvPicPr>
          <p:cNvPr id="10" name="Picture 9">
            <a:extLst>
              <a:ext uri="{FF2B5EF4-FFF2-40B4-BE49-F238E27FC236}">
                <a16:creationId xmlns:a16="http://schemas.microsoft.com/office/drawing/2014/main" id="{0421D3C9-ED65-4BC4-AEAF-F2063D4B56AE}"/>
              </a:ext>
            </a:extLst>
          </p:cNvPr>
          <p:cNvPicPr>
            <a:picLocks noChangeAspect="1"/>
          </p:cNvPicPr>
          <p:nvPr userDrawn="1"/>
        </p:nvPicPr>
        <p:blipFill>
          <a:blip r:embed="rId15"/>
          <a:stretch>
            <a:fillRect/>
          </a:stretch>
        </p:blipFill>
        <p:spPr>
          <a:xfrm>
            <a:off x="0" y="45920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4F8B99C-EFB0-4B0A-B1FE-5ABA313F6495}"/>
              </a:ext>
            </a:extLst>
          </p:cNvPr>
          <p:cNvPicPr>
            <a:picLocks noChangeAspect="1"/>
          </p:cNvPicPr>
          <p:nvPr userDrawn="1"/>
        </p:nvPicPr>
        <p:blipFill>
          <a:blip r:embed="rId15"/>
          <a:stretch>
            <a:fillRect/>
          </a:stretch>
        </p:blipFill>
        <p:spPr>
          <a:xfrm>
            <a:off x="8312063" y="4913942"/>
            <a:ext cx="762000" cy="142875"/>
          </a:xfrm>
          <a:prstGeom prst="rect">
            <a:avLst/>
          </a:prstGeom>
        </p:spPr>
      </p:pic>
      <p:pic>
        <p:nvPicPr>
          <p:cNvPr id="5" name="Picture 4">
            <a:extLst>
              <a:ext uri="{FF2B5EF4-FFF2-40B4-BE49-F238E27FC236}">
                <a16:creationId xmlns:a16="http://schemas.microsoft.com/office/drawing/2014/main" id="{5050970E-918E-42C7-AC80-81FA80D29EDE}"/>
              </a:ext>
            </a:extLst>
          </p:cNvPr>
          <p:cNvPicPr>
            <a:picLocks noChangeAspect="1"/>
          </p:cNvPicPr>
          <p:nvPr userDrawn="1"/>
        </p:nvPicPr>
        <p:blipFill>
          <a:blip r:embed="rId16"/>
          <a:stretch>
            <a:fillRect/>
          </a:stretch>
        </p:blipFill>
        <p:spPr>
          <a:xfrm>
            <a:off x="4276542" y="4613802"/>
            <a:ext cx="590915" cy="492429"/>
          </a:xfrm>
          <a:prstGeom prst="rect">
            <a:avLst/>
          </a:prstGeom>
        </p:spPr>
      </p:pic>
      <p:pic>
        <p:nvPicPr>
          <p:cNvPr id="7" name="Picture 6">
            <a:extLst>
              <a:ext uri="{FF2B5EF4-FFF2-40B4-BE49-F238E27FC236}">
                <a16:creationId xmlns:a16="http://schemas.microsoft.com/office/drawing/2014/main" id="{85C2847C-6F9E-4B52-9E4E-CCBC2FD96F41}"/>
              </a:ext>
            </a:extLst>
          </p:cNvPr>
          <p:cNvPicPr>
            <a:picLocks noChangeAspect="1"/>
          </p:cNvPicPr>
          <p:nvPr userDrawn="1"/>
        </p:nvPicPr>
        <p:blipFill>
          <a:blip r:embed="rId17"/>
          <a:stretch>
            <a:fillRect/>
          </a:stretch>
        </p:blipFill>
        <p:spPr>
          <a:xfrm>
            <a:off x="-12527"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2: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359589"/>
            <a:ext cx="8520600" cy="3430125"/>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This lesson will take approximately 50-75 minutes to complete. </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In this lesson, students are introduced to the end of unit assessment prompt which allows them to focus on the more psychological and emotional aspects of being turned “inside out.” Students spend much of this lesson reading and analyzing a model essay: “How Ha’s Mother Is Turned ‘Inside Out.’” This essay is similar in structure to part of the essay students will write about Ha in the end of unit assessment.</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400" b="0" i="0" u="none" strike="noStrike" cap="none" dirty="0">
                <a:solidFill>
                  <a:schemeClr val="dk1"/>
                </a:solidFill>
                <a:latin typeface="Century Gothic"/>
                <a:ea typeface="Century Gothic"/>
                <a:cs typeface="Century Gothic"/>
                <a:sym typeface="Century Gothic"/>
              </a:rPr>
              <a:t>The Learning Targets for students today are</a:t>
            </a:r>
            <a:r>
              <a:rPr lang="en-US" sz="14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make connections between the universal refugee experiences of fleeing/finding home and the title of the novel </a:t>
            </a:r>
            <a:r>
              <a:rPr lang="en" sz="1400" b="0" i="1" u="none" strike="noStrike" cap="none" dirty="0">
                <a:solidFill>
                  <a:schemeClr val="dk1"/>
                </a:solidFill>
                <a:latin typeface="Century Gothic"/>
                <a:ea typeface="Century Gothic"/>
                <a:cs typeface="Century Gothic"/>
                <a:sym typeface="Century Gothic"/>
              </a:rPr>
              <a:t>Inside Out &amp; Back Again</a:t>
            </a:r>
            <a:r>
              <a:rPr lang="en" sz="1400" b="0" i="0" u="none" strike="noStrike" cap="none" dirty="0">
                <a:solidFill>
                  <a:schemeClr val="dk1"/>
                </a:solidFill>
                <a:latin typeface="Century Gothic"/>
                <a:ea typeface="Century Gothic"/>
                <a:cs typeface="Century Gothic"/>
                <a:sym typeface="Century Gothic"/>
              </a:rPr>
              <a:t>.</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find the gist of a model essay.</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choose the strongest evidence to support my answers to questions about a model essay.</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Clr>
                <a:schemeClr val="dk1"/>
              </a:buClr>
              <a:buSzPts val="1400"/>
              <a:buFont typeface="Century Gothic"/>
              <a:buAutoNum type="arabicPeriod"/>
            </a:pPr>
            <a:r>
              <a:rPr lang="en" sz="1400" b="0" i="0" u="none" strike="noStrike" cap="none" dirty="0">
                <a:solidFill>
                  <a:schemeClr val="dk1"/>
                </a:solidFill>
                <a:latin typeface="Century Gothic"/>
                <a:ea typeface="Century Gothic"/>
                <a:cs typeface="Century Gothic"/>
                <a:sym typeface="Century Gothic"/>
              </a:rPr>
              <a:t>I can evaluate the quality of evidence used to support the claims made in the model essay “How Ha’s Mother Is Turned ‘Inside Out</a:t>
            </a:r>
            <a:r>
              <a:rPr lang="en-US" sz="1400" b="0" i="0" u="none" strike="noStrike" cap="none" dirty="0">
                <a:solidFill>
                  <a:schemeClr val="dk1"/>
                </a:solidFill>
                <a:latin typeface="Century Gothic"/>
                <a:ea typeface="Century Gothic"/>
                <a:cs typeface="Century Gothic"/>
                <a:sym typeface="Century Gothic"/>
              </a:rPr>
              <a:t>.</a:t>
            </a:r>
            <a:r>
              <a:rPr lang="en" sz="1400" b="0" i="0" u="none" strike="noStrike" cap="none" dirty="0">
                <a:solidFill>
                  <a:schemeClr val="dk1"/>
                </a:solidFill>
                <a:latin typeface="Century Gothic"/>
                <a:ea typeface="Century Gothic"/>
                <a:cs typeface="Century Gothic"/>
                <a:sym typeface="Century Gothic"/>
              </a:rPr>
              <a:t>’”</a:t>
            </a:r>
            <a:endParaRPr sz="14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Google Shape;239;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latin typeface="Century Gothic"/>
                <a:ea typeface="Century Gothic"/>
                <a:cs typeface="Century Gothic"/>
                <a:sym typeface="Century Gothic"/>
              </a:rPr>
              <a:t>Let’s Look at Our Second Learning</a:t>
            </a:r>
            <a:br>
              <a:rPr lang="en" sz="3400" b="0" i="0" u="none" strike="noStrike" cap="none" dirty="0">
                <a:solidFill>
                  <a:schemeClr val="dk1"/>
                </a:solidFill>
                <a:latin typeface="Century Gothic"/>
                <a:ea typeface="Century Gothic"/>
                <a:cs typeface="Century Gothic"/>
                <a:sym typeface="Century Gothic"/>
              </a:rPr>
            </a:br>
            <a:r>
              <a:rPr lang="en" sz="3400" b="0" i="0" u="none" strike="noStrike" cap="none" dirty="0">
                <a:solidFill>
                  <a:schemeClr val="dk1"/>
                </a:solidFill>
                <a:latin typeface="Century Gothic"/>
                <a:ea typeface="Century Gothic"/>
                <a:cs typeface="Century Gothic"/>
                <a:sym typeface="Century Gothic"/>
              </a:rPr>
              <a:t>Target</a:t>
            </a:r>
            <a:br>
              <a:rPr lang="en" sz="3400" b="0" i="0" u="none" strike="noStrike" cap="none" dirty="0">
                <a:solidFill>
                  <a:schemeClr val="dk1"/>
                </a:solidFill>
                <a:latin typeface="Century Gothic"/>
                <a:ea typeface="Century Gothic"/>
                <a:cs typeface="Century Gothic"/>
                <a:sym typeface="Century Gothic"/>
              </a:rPr>
            </a:br>
            <a:endParaRPr sz="3400" b="0" i="0" u="none" strike="noStrike" cap="none" dirty="0">
              <a:solidFill>
                <a:schemeClr val="dk1"/>
              </a:solidFill>
              <a:latin typeface="Century Gothic"/>
              <a:ea typeface="Century Gothic"/>
              <a:cs typeface="Century Gothic"/>
              <a:sym typeface="Century Gothic"/>
            </a:endParaRPr>
          </a:p>
        </p:txBody>
      </p:sp>
      <p:sp>
        <p:nvSpPr>
          <p:cNvPr id="240" name="Google Shape;240;p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39700" marR="0" lvl="0" indent="0" algn="l" rtl="0">
              <a:lnSpc>
                <a:spcPct val="115000"/>
              </a:lnSpc>
              <a:spcBef>
                <a:spcPts val="0"/>
              </a:spcBef>
              <a:spcAft>
                <a:spcPts val="0"/>
              </a:spcAft>
              <a:buClr>
                <a:srgbClr val="000000"/>
              </a:buClr>
              <a:buSzPts val="1400"/>
              <a:buFont typeface="Century Gothic"/>
              <a:buNone/>
            </a:pPr>
            <a:endParaRPr sz="3200" b="0" i="0" u="none" strike="noStrike" cap="none" dirty="0">
              <a:solidFill>
                <a:srgbClr val="000000"/>
              </a:solidFill>
              <a:latin typeface="Century Gothic"/>
              <a:ea typeface="Century Gothic"/>
              <a:cs typeface="Century Gothic"/>
              <a:sym typeface="Century Gothic"/>
            </a:endParaRPr>
          </a:p>
          <a:p>
            <a:pPr marL="596900" marR="0" lvl="0" indent="-457200" algn="l" rtl="0">
              <a:lnSpc>
                <a:spcPct val="115000"/>
              </a:lnSpc>
              <a:spcBef>
                <a:spcPts val="0"/>
              </a:spcBef>
              <a:spcAft>
                <a:spcPts val="0"/>
              </a:spcAft>
              <a:buClr>
                <a:srgbClr val="000000"/>
              </a:buClr>
              <a:buSzPct val="100000"/>
              <a:buFont typeface="+mj-lt"/>
              <a:buAutoNum type="arabicPeriod" startAt="2"/>
            </a:pPr>
            <a:r>
              <a:rPr lang="en" sz="2400" b="0" i="0" u="none" strike="noStrike" cap="none" dirty="0">
                <a:solidFill>
                  <a:srgbClr val="000000"/>
                </a:solidFill>
                <a:latin typeface="Century Gothic"/>
                <a:ea typeface="Century Gothic"/>
                <a:cs typeface="Century Gothic"/>
                <a:sym typeface="Century Gothic"/>
              </a:rPr>
              <a:t>I can find the gist of a model essay.</a:t>
            </a:r>
            <a:endParaRPr sz="2400" b="0" i="0" u="none" strike="noStrike" cap="none" dirty="0">
              <a:solidFill>
                <a:srgbClr val="000000"/>
              </a:solidFill>
              <a:latin typeface="Century Gothic"/>
              <a:ea typeface="Century Gothic"/>
              <a:cs typeface="Century Gothic"/>
              <a:sym typeface="Century Gothic"/>
            </a:endParaRPr>
          </a:p>
          <a:p>
            <a:pPr marL="139700" marR="0" lvl="0" indent="0" algn="l" rtl="0">
              <a:lnSpc>
                <a:spcPct val="115000"/>
              </a:lnSpc>
              <a:spcBef>
                <a:spcPts val="0"/>
              </a:spcBef>
              <a:spcAft>
                <a:spcPts val="0"/>
              </a:spcAft>
              <a:buClr>
                <a:srgbClr val="000000"/>
              </a:buClr>
              <a:buSzPts val="1400"/>
              <a:buFont typeface="Century Gothic"/>
              <a:buNone/>
            </a:pPr>
            <a:endParaRPr sz="2400" dirty="0"/>
          </a:p>
          <a:p>
            <a:pPr marL="139700" marR="0" lvl="0" indent="0" algn="l" rtl="0">
              <a:lnSpc>
                <a:spcPct val="115000"/>
              </a:lnSpc>
              <a:spcBef>
                <a:spcPts val="0"/>
              </a:spcBef>
              <a:spcAft>
                <a:spcPts val="0"/>
              </a:spcAft>
              <a:buClr>
                <a:srgbClr val="000000"/>
              </a:buClr>
              <a:buSzPts val="1400"/>
              <a:buFont typeface="Century Gothic"/>
              <a:buNone/>
            </a:pPr>
            <a:endParaRPr sz="2400" dirty="0"/>
          </a:p>
          <a:p>
            <a:pPr marL="139700" marR="0" lvl="0" indent="0" algn="l" rtl="0">
              <a:lnSpc>
                <a:spcPct val="115000"/>
              </a:lnSpc>
              <a:spcBef>
                <a:spcPts val="0"/>
              </a:spcBef>
              <a:spcAft>
                <a:spcPts val="0"/>
              </a:spcAft>
              <a:buClr>
                <a:srgbClr val="000000"/>
              </a:buClr>
              <a:buSzPts val="1400"/>
              <a:buFont typeface="Century Gothic"/>
              <a:buNone/>
            </a:pPr>
            <a:endParaRPr sz="2400" dirty="0"/>
          </a:p>
          <a:p>
            <a:pPr marL="6997700" marR="0" lvl="0" indent="317500" algn="l" rtl="0">
              <a:lnSpc>
                <a:spcPct val="115000"/>
              </a:lnSpc>
              <a:spcBef>
                <a:spcPts val="0"/>
              </a:spcBef>
              <a:spcAft>
                <a:spcPts val="0"/>
              </a:spcAft>
              <a:buClr>
                <a:srgbClr val="000000"/>
              </a:buClr>
              <a:buSzPts val="1400"/>
              <a:buFont typeface="Century Gothic"/>
              <a:buNone/>
            </a:pPr>
            <a:br>
              <a:rPr lang="en" sz="2400" b="0" i="0" u="none" strike="noStrike" cap="none" dirty="0">
                <a:solidFill>
                  <a:srgbClr val="000000"/>
                </a:solidFill>
                <a:latin typeface="Century Gothic"/>
                <a:ea typeface="Century Gothic"/>
                <a:cs typeface="Century Gothic"/>
                <a:sym typeface="Century Gothic"/>
              </a:rPr>
            </a:br>
            <a:endParaRPr sz="2400" b="0" i="0" u="none" strike="noStrike" cap="none" dirty="0">
              <a:solidFill>
                <a:srgbClr val="000000"/>
              </a:solidFill>
              <a:latin typeface="Century Gothic"/>
              <a:ea typeface="Century Gothic"/>
              <a:cs typeface="Century Gothic"/>
              <a:sym typeface="Century Gothic"/>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7" name="Google Shape;215;p43"/>
          <p:cNvPicPr preferRelativeResize="0"/>
          <p:nvPr/>
        </p:nvPicPr>
        <p:blipFill>
          <a:blip r:embed="rId4">
            <a:alphaModFix/>
          </a:blip>
          <a:stretch>
            <a:fillRect/>
          </a:stretch>
        </p:blipFill>
        <p:spPr>
          <a:xfrm>
            <a:off x="8131416" y="4312210"/>
            <a:ext cx="749652" cy="58648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7" name="Google Shape;247;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Read </a:t>
            </a:r>
            <a:r>
              <a:rPr lang="en" sz="3400" dirty="0"/>
              <a:t>for the Gist</a:t>
            </a:r>
            <a:endParaRPr sz="3400" b="0" i="0" u="none" strike="noStrike" cap="none" dirty="0">
              <a:solidFill>
                <a:schemeClr val="dk1"/>
              </a:solidFill>
              <a:sym typeface="Century Gothic"/>
            </a:endParaRPr>
          </a:p>
        </p:txBody>
      </p:sp>
      <p:sp>
        <p:nvSpPr>
          <p:cNvPr id="248" name="Google Shape;248;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39700" marR="0" lvl="0" indent="0" algn="l" rtl="0">
              <a:lnSpc>
                <a:spcPct val="115000"/>
              </a:lnSpc>
              <a:spcBef>
                <a:spcPts val="0"/>
              </a:spcBef>
              <a:spcAft>
                <a:spcPts val="0"/>
              </a:spcAft>
              <a:buClr>
                <a:srgbClr val="000000"/>
              </a:buClr>
              <a:buSzPts val="1400"/>
              <a:buFont typeface="Century Gothic"/>
              <a:buNone/>
            </a:pPr>
            <a:r>
              <a:rPr lang="en" sz="2400" b="0" i="0" u="none" strike="noStrike" cap="none" dirty="0">
                <a:solidFill>
                  <a:srgbClr val="000000"/>
                </a:solidFill>
                <a:latin typeface="Century Gothic"/>
                <a:ea typeface="Century Gothic"/>
                <a:cs typeface="Century Gothic"/>
                <a:sym typeface="Century Gothic"/>
              </a:rPr>
              <a:t>Read along silently in your head as your teacher </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reads aloud.</a:t>
            </a:r>
            <a:endParaRPr dirty="0"/>
          </a:p>
          <a:p>
            <a:pPr marL="139700" marR="0" lvl="0" indent="0" algn="l" rtl="0">
              <a:lnSpc>
                <a:spcPct val="115000"/>
              </a:lnSpc>
              <a:spcBef>
                <a:spcPts val="0"/>
              </a:spcBef>
              <a:spcAft>
                <a:spcPts val="0"/>
              </a:spcAft>
              <a:buClr>
                <a:srgbClr val="000000"/>
              </a:buClr>
              <a:buSzPts val="1400"/>
              <a:buFont typeface="Century Gothic"/>
              <a:buNone/>
            </a:pP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Think-Pair-Share:</a:t>
            </a:r>
            <a:endParaRPr dirty="0"/>
          </a:p>
          <a:p>
            <a:pPr marL="457200" marR="0" lvl="0" indent="-317500" algn="l" rtl="0">
              <a:lnSpc>
                <a:spcPct val="115000"/>
              </a:lnSpc>
              <a:spcBef>
                <a:spcPts val="0"/>
              </a:spcBef>
              <a:spcAft>
                <a:spcPts val="0"/>
              </a:spcAft>
              <a:buClr>
                <a:srgbClr val="000000"/>
              </a:buClr>
              <a:buSzPts val="14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do you notice?</a:t>
            </a:r>
            <a:endParaRPr dirty="0"/>
          </a:p>
          <a:p>
            <a:pPr marL="457200" marR="0" lvl="0" indent="-317500" algn="l" rtl="0">
              <a:lnSpc>
                <a:spcPct val="115000"/>
              </a:lnSpc>
              <a:spcBef>
                <a:spcPts val="0"/>
              </a:spcBef>
              <a:spcAft>
                <a:spcPts val="0"/>
              </a:spcAft>
              <a:buClr>
                <a:srgbClr val="000000"/>
              </a:buClr>
              <a:buSzPts val="14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do you wonder?</a:t>
            </a:r>
            <a:endParaRPr dirty="0"/>
          </a:p>
          <a:p>
            <a:pPr marL="457200" marR="0" lvl="0" indent="-317500" algn="l" rtl="0">
              <a:lnSpc>
                <a:spcPct val="115000"/>
              </a:lnSpc>
              <a:spcBef>
                <a:spcPts val="0"/>
              </a:spcBef>
              <a:spcAft>
                <a:spcPts val="0"/>
              </a:spcAft>
              <a:buClr>
                <a:srgbClr val="000000"/>
              </a:buClr>
              <a:buSzPts val="1400"/>
              <a:buFont typeface="Century Gothic"/>
              <a:buChar char="●"/>
            </a:pPr>
            <a:r>
              <a:rPr lang="en" sz="2400" b="0" i="0" u="none" strike="noStrike" cap="none" dirty="0">
                <a:solidFill>
                  <a:srgbClr val="000000"/>
                </a:solidFill>
                <a:latin typeface="Century Gothic"/>
                <a:ea typeface="Century Gothic"/>
                <a:cs typeface="Century Gothic"/>
                <a:sym typeface="Century Gothic"/>
              </a:rPr>
              <a:t>What is your initial sense of what the first paragraph is mostly about?</a:t>
            </a:r>
            <a:endParaRPr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A9011A1B-BBCE-4221-9BAE-BFB6917D6A4B}"/>
              </a:ext>
            </a:extLst>
          </p:cNvPr>
          <p:cNvPicPr>
            <a:picLocks noChangeAspect="1"/>
          </p:cNvPicPr>
          <p:nvPr/>
        </p:nvPicPr>
        <p:blipFill>
          <a:blip r:embed="rId4"/>
          <a:stretch>
            <a:fillRect/>
          </a:stretch>
        </p:blipFill>
        <p:spPr>
          <a:xfrm>
            <a:off x="8471246" y="4468663"/>
            <a:ext cx="476250" cy="476250"/>
          </a:xfrm>
          <a:prstGeom prst="rect">
            <a:avLst/>
          </a:prstGeom>
        </p:spPr>
      </p:pic>
      <p:pic>
        <p:nvPicPr>
          <p:cNvPr id="1026"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8840" y="4377104"/>
            <a:ext cx="644880" cy="6448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4" name="Google Shape;254;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400" b="0" i="0" u="none" strike="noStrike" cap="none" dirty="0">
                <a:solidFill>
                  <a:schemeClr val="dk1"/>
                </a:solidFill>
                <a:sym typeface="Century Gothic"/>
              </a:rPr>
              <a:t>Let’s Look at Our </a:t>
            </a:r>
            <a:r>
              <a:rPr lang="en" sz="3400" dirty="0"/>
              <a:t>Next </a:t>
            </a:r>
            <a:r>
              <a:rPr lang="en" sz="3400" b="0" i="0" u="none" strike="noStrike" cap="none" dirty="0">
                <a:solidFill>
                  <a:schemeClr val="dk1"/>
                </a:solidFill>
                <a:sym typeface="Century Gothic"/>
              </a:rPr>
              <a:t>Learning</a:t>
            </a:r>
            <a:br>
              <a:rPr lang="en" sz="3400" b="0" i="0" u="none" strike="noStrike" cap="none" dirty="0">
                <a:solidFill>
                  <a:schemeClr val="dk1"/>
                </a:solidFill>
                <a:sym typeface="Century Gothic"/>
              </a:rPr>
            </a:br>
            <a:r>
              <a:rPr lang="en" sz="3400" b="0" i="0" u="none" strike="noStrike" cap="none" dirty="0">
                <a:solidFill>
                  <a:schemeClr val="dk1"/>
                </a:solidFill>
                <a:sym typeface="Century Gothic"/>
              </a:rPr>
              <a:t>Targets</a:t>
            </a:r>
            <a:endParaRPr sz="3400" b="0" i="0" u="none" strike="noStrike" cap="none" dirty="0">
              <a:solidFill>
                <a:schemeClr val="dk1"/>
              </a:solidFill>
              <a:sym typeface="Century Gothic"/>
            </a:endParaRPr>
          </a:p>
        </p:txBody>
      </p:sp>
      <p:sp>
        <p:nvSpPr>
          <p:cNvPr id="255" name="Google Shape;255;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139700" marR="0" lvl="0" indent="0" algn="l" rtl="0">
              <a:lnSpc>
                <a:spcPct val="115000"/>
              </a:lnSpc>
              <a:spcBef>
                <a:spcPts val="0"/>
              </a:spcBef>
              <a:spcAft>
                <a:spcPts val="0"/>
              </a:spcAft>
              <a:buClr>
                <a:srgbClr val="000000"/>
              </a:buClr>
              <a:buSzPts val="1400"/>
              <a:buFont typeface="Century Gothic"/>
              <a:buNone/>
            </a:pPr>
            <a:endParaRPr sz="3200" b="0" i="0" u="none" strike="noStrike" cap="none" dirty="0">
              <a:solidFill>
                <a:srgbClr val="000000"/>
              </a:solidFill>
              <a:latin typeface="Century Gothic"/>
              <a:ea typeface="Century Gothic"/>
              <a:cs typeface="Century Gothic"/>
              <a:sym typeface="Century Gothic"/>
            </a:endParaRPr>
          </a:p>
          <a:p>
            <a:pPr marL="514350" lvl="0" indent="-514350" rtl="0">
              <a:lnSpc>
                <a:spcPct val="100000"/>
              </a:lnSpc>
              <a:spcBef>
                <a:spcPts val="0"/>
              </a:spcBef>
              <a:spcAft>
                <a:spcPts val="0"/>
              </a:spcAft>
              <a:buClr>
                <a:schemeClr val="dk1"/>
              </a:buClr>
              <a:buSzPct val="100000"/>
              <a:buFont typeface="+mj-lt"/>
              <a:buAutoNum type="arabicPeriod" startAt="3"/>
            </a:pPr>
            <a:r>
              <a:rPr lang="en" sz="2600" dirty="0">
                <a:solidFill>
                  <a:schemeClr val="dk1"/>
                </a:solidFill>
              </a:rPr>
              <a:t>I can choose the </a:t>
            </a:r>
            <a:r>
              <a:rPr lang="en" sz="2600" b="1" dirty="0">
                <a:solidFill>
                  <a:schemeClr val="dk1"/>
                </a:solidFill>
              </a:rPr>
              <a:t>strongest evidence </a:t>
            </a:r>
            <a:r>
              <a:rPr lang="en" sz="2600" dirty="0">
                <a:solidFill>
                  <a:schemeClr val="dk1"/>
                </a:solidFill>
              </a:rPr>
              <a:t>to support my answers to questions about a model essay.</a:t>
            </a:r>
          </a:p>
          <a:p>
            <a:pPr marL="514350" lvl="0" indent="-514350" rtl="0">
              <a:lnSpc>
                <a:spcPct val="100000"/>
              </a:lnSpc>
              <a:spcBef>
                <a:spcPts val="0"/>
              </a:spcBef>
              <a:spcAft>
                <a:spcPts val="0"/>
              </a:spcAft>
              <a:buClr>
                <a:schemeClr val="dk1"/>
              </a:buClr>
              <a:buSzPct val="100000"/>
              <a:buFont typeface="+mj-lt"/>
              <a:buAutoNum type="arabicPeriod" startAt="3"/>
            </a:pPr>
            <a:endParaRPr lang="en" sz="2600" dirty="0">
              <a:solidFill>
                <a:schemeClr val="dk1"/>
              </a:solidFill>
            </a:endParaRPr>
          </a:p>
          <a:p>
            <a:pPr marL="514350" lvl="0" indent="-514350" rtl="0">
              <a:lnSpc>
                <a:spcPct val="100000"/>
              </a:lnSpc>
              <a:spcBef>
                <a:spcPts val="0"/>
              </a:spcBef>
              <a:spcAft>
                <a:spcPts val="0"/>
              </a:spcAft>
              <a:buClr>
                <a:schemeClr val="dk1"/>
              </a:buClr>
              <a:buSzPct val="100000"/>
              <a:buFont typeface="+mj-lt"/>
              <a:buAutoNum type="arabicPeriod" startAt="3"/>
            </a:pPr>
            <a:r>
              <a:rPr lang="en" sz="2600" dirty="0">
                <a:solidFill>
                  <a:schemeClr val="dk1"/>
                </a:solidFill>
              </a:rPr>
              <a:t>I can evaluate the </a:t>
            </a:r>
            <a:r>
              <a:rPr lang="en" sz="2600" b="1" dirty="0">
                <a:solidFill>
                  <a:schemeClr val="dk1"/>
                </a:solidFill>
              </a:rPr>
              <a:t>quality </a:t>
            </a:r>
            <a:r>
              <a:rPr lang="en" sz="2600" dirty="0">
                <a:solidFill>
                  <a:schemeClr val="dk1"/>
                </a:solidFill>
              </a:rPr>
              <a:t>of evidence used to support the claims made in the model essay “How Ha’s Mother Is Turned ‘Inside Out.’”</a:t>
            </a:r>
            <a:endParaRPr sz="2600" dirty="0">
              <a:solidFill>
                <a:schemeClr val="dk1"/>
              </a:solidFill>
            </a:endParaRPr>
          </a:p>
          <a:p>
            <a:pPr marL="0" lvl="0" indent="0" rtl="0">
              <a:lnSpc>
                <a:spcPct val="100000"/>
              </a:lnSpc>
              <a:spcBef>
                <a:spcPts val="0"/>
              </a:spcBef>
              <a:spcAft>
                <a:spcPts val="0"/>
              </a:spcAft>
              <a:buClr>
                <a:schemeClr val="dk1"/>
              </a:buClr>
              <a:buSzPts val="1800"/>
              <a:buFont typeface="Century Gothic"/>
              <a:buNone/>
            </a:pPr>
            <a:endParaRPr sz="2600" dirty="0">
              <a:solidFill>
                <a:schemeClr val="dk1"/>
              </a:solidFill>
            </a:endParaRPr>
          </a:p>
          <a:p>
            <a:pPr marL="0" lvl="0" indent="0" rtl="0">
              <a:lnSpc>
                <a:spcPct val="100000"/>
              </a:lnSpc>
              <a:spcBef>
                <a:spcPts val="0"/>
              </a:spcBef>
              <a:spcAft>
                <a:spcPts val="0"/>
              </a:spcAft>
              <a:buClr>
                <a:schemeClr val="dk1"/>
              </a:buClr>
              <a:buSzPts val="1800"/>
              <a:buFont typeface="Century Gothic"/>
              <a:buNone/>
            </a:pPr>
            <a:r>
              <a:rPr lang="en" sz="2600" dirty="0">
                <a:solidFill>
                  <a:schemeClr val="dk1"/>
                </a:solidFill>
              </a:rPr>
              <a:t>																</a:t>
            </a:r>
            <a:endParaRPr sz="2600" dirty="0">
              <a:solidFill>
                <a:schemeClr val="dk1"/>
              </a:solidFill>
            </a:endParaRPr>
          </a:p>
          <a:p>
            <a:pPr marL="139700" marR="0" lvl="0" indent="0" algn="l" rtl="0">
              <a:lnSpc>
                <a:spcPct val="115000"/>
              </a:lnSpc>
              <a:spcBef>
                <a:spcPts val="0"/>
              </a:spcBef>
              <a:spcAft>
                <a:spcPts val="0"/>
              </a:spcAft>
              <a:buClr>
                <a:srgbClr val="000000"/>
              </a:buClr>
              <a:buSzPts val="1400"/>
              <a:buFont typeface="Century Gothic"/>
              <a:buNone/>
            </a:pPr>
            <a:endParaRPr sz="3200" dirty="0"/>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7" name="Google Shape;215;p43"/>
          <p:cNvPicPr preferRelativeResize="0"/>
          <p:nvPr/>
        </p:nvPicPr>
        <p:blipFill>
          <a:blip r:embed="rId4">
            <a:alphaModFix/>
          </a:blip>
          <a:stretch>
            <a:fillRect/>
          </a:stretch>
        </p:blipFill>
        <p:spPr>
          <a:xfrm>
            <a:off x="8131416" y="4312210"/>
            <a:ext cx="749652" cy="5864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Answer Questions about the </a:t>
            </a:r>
            <a:br>
              <a:rPr lang="en" dirty="0"/>
            </a:br>
            <a:r>
              <a:rPr lang="en" dirty="0"/>
              <a:t>Model Essay</a:t>
            </a:r>
            <a:endParaRPr b="0" i="0" u="none" strike="noStrike" cap="none" dirty="0">
              <a:solidFill>
                <a:schemeClr val="dk1"/>
              </a:solidFill>
              <a:sym typeface="Century Gothic"/>
            </a:endParaRPr>
          </a:p>
        </p:txBody>
      </p:sp>
      <p:sp>
        <p:nvSpPr>
          <p:cNvPr id="262" name="Google Shape;262;p4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p:txBody>
      </p:sp>
      <p:sp>
        <p:nvSpPr>
          <p:cNvPr id="264" name="Google Shape;264;p49"/>
          <p:cNvSpPr/>
          <p:nvPr/>
        </p:nvSpPr>
        <p:spPr>
          <a:xfrm>
            <a:off x="147445" y="1115832"/>
            <a:ext cx="6910200" cy="708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a:p>
        </p:txBody>
      </p:sp>
      <p:pic>
        <p:nvPicPr>
          <p:cNvPr id="265" name="Google Shape;265;p49"/>
          <p:cNvPicPr preferRelativeResize="0"/>
          <p:nvPr/>
        </p:nvPicPr>
        <p:blipFill rotWithShape="1">
          <a:blip r:embed="rId3">
            <a:alphaModFix/>
          </a:blip>
          <a:srcRect/>
          <a:stretch/>
        </p:blipFill>
        <p:spPr>
          <a:xfrm>
            <a:off x="4197783" y="1511119"/>
            <a:ext cx="4101021" cy="3185158"/>
          </a:xfrm>
          <a:prstGeom prst="rect">
            <a:avLst/>
          </a:prstGeom>
          <a:noFill/>
          <a:ln>
            <a:noFill/>
          </a:ln>
        </p:spPr>
      </p:pic>
      <p:sp>
        <p:nvSpPr>
          <p:cNvPr id="266" name="Google Shape;266;p49"/>
          <p:cNvSpPr txBox="1"/>
          <p:nvPr/>
        </p:nvSpPr>
        <p:spPr>
          <a:xfrm>
            <a:off x="311700" y="1860361"/>
            <a:ext cx="3812400" cy="2246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200" b="0" i="0" u="none" strike="noStrike" cap="none" dirty="0">
                <a:solidFill>
                  <a:srgbClr val="000000"/>
                </a:solidFill>
                <a:latin typeface="Century Gothic"/>
                <a:ea typeface="Century Gothic"/>
                <a:cs typeface="Century Gothic"/>
                <a:sym typeface="Century Gothic"/>
              </a:rPr>
              <a:t>Working with your partner:</a:t>
            </a:r>
            <a:br>
              <a:rPr lang="en" sz="2200" b="0" i="0" u="none" strike="noStrike" cap="none" dirty="0">
                <a:solidFill>
                  <a:srgbClr val="000000"/>
                </a:solidFill>
                <a:latin typeface="Century Gothic"/>
                <a:ea typeface="Century Gothic"/>
                <a:cs typeface="Century Gothic"/>
                <a:sym typeface="Century Gothic"/>
              </a:rPr>
            </a:br>
            <a:endParaRPr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Char char="•"/>
            </a:pPr>
            <a:r>
              <a:rPr lang="en" sz="2200" b="0" i="0" u="none" strike="noStrike" cap="none" dirty="0">
                <a:solidFill>
                  <a:srgbClr val="000000"/>
                </a:solidFill>
                <a:latin typeface="Century Gothic"/>
                <a:ea typeface="Century Gothic"/>
                <a:cs typeface="Century Gothic"/>
                <a:sym typeface="Century Gothic"/>
              </a:rPr>
              <a:t>Reread the essay to answer the questions.</a:t>
            </a:r>
            <a:endParaRPr lang="en" sz="22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Char char="•"/>
            </a:pPr>
            <a:endParaRPr lang="en" sz="22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Char char="•"/>
            </a:pPr>
            <a:r>
              <a:rPr lang="en" sz="2200" b="0" i="0" u="none" strike="noStrike" cap="none" dirty="0">
                <a:solidFill>
                  <a:srgbClr val="000000"/>
                </a:solidFill>
                <a:latin typeface="Century Gothic"/>
                <a:ea typeface="Century Gothic"/>
                <a:cs typeface="Century Gothic"/>
                <a:sym typeface="Century Gothic"/>
              </a:rPr>
              <a:t>Find details in the text to support your answers.</a:t>
            </a:r>
            <a:endParaRPr sz="2200" dirty="0"/>
          </a:p>
        </p:txBody>
      </p:sp>
      <p:pic>
        <p:nvPicPr>
          <p:cNvPr id="8"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9" name="Picture 2" descr="https://lh4.googleusercontent.com/ukO5c-5az-VViQ3hfbbD4UG5CN6KeSkG1QlQuHH_Q_xaBIs2AdddibDUU1r9qOFQYeCLy8vpxs2kdhiLsTLYidDK2pmPWC_dW5FOJIx93QYLyAww0VxulKlmQ3aBpHvdY4XfXer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1675" y="4246435"/>
            <a:ext cx="644880" cy="6448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Share Some of Our Answers</a:t>
            </a:r>
            <a:endParaRPr b="0" i="0" u="none" strike="noStrike" cap="none" dirty="0">
              <a:solidFill>
                <a:schemeClr val="dk1"/>
              </a:solidFill>
              <a:sym typeface="Century Gothic"/>
            </a:endParaRPr>
          </a:p>
        </p:txBody>
      </p:sp>
      <p:sp>
        <p:nvSpPr>
          <p:cNvPr id="272" name="Google Shape;272;p50"/>
          <p:cNvSpPr txBox="1">
            <a:spLocks noGrp="1"/>
          </p:cNvSpPr>
          <p:nvPr>
            <p:ph type="body" idx="1"/>
          </p:nvPr>
        </p:nvSpPr>
        <p:spPr>
          <a:xfrm>
            <a:off x="311700" y="1206375"/>
            <a:ext cx="8520600" cy="3416400"/>
          </a:xfrm>
          <a:prstGeom prst="rect">
            <a:avLst/>
          </a:prstGeom>
          <a:noFill/>
          <a:ln>
            <a:noFill/>
          </a:ln>
        </p:spPr>
        <p:txBody>
          <a:bodyPr spcFirstLastPara="1" wrap="square" lIns="91425" tIns="91425" rIns="91425" bIns="91425" anchor="t" anchorCtr="0">
            <a:noAutofit/>
          </a:bodyPr>
          <a:lstStyle/>
          <a:p>
            <a:pPr marL="457200" lvl="0" indent="-342900" rtl="0">
              <a:lnSpc>
                <a:spcPct val="145454"/>
              </a:lnSpc>
              <a:spcBef>
                <a:spcPts val="0"/>
              </a:spcBef>
              <a:spcAft>
                <a:spcPts val="0"/>
              </a:spcAft>
              <a:buClr>
                <a:schemeClr val="dk1"/>
              </a:buClr>
              <a:buSzPct val="100000"/>
              <a:buFont typeface="Arial"/>
              <a:buAutoNum type="arabicPeriod"/>
            </a:pPr>
            <a:r>
              <a:rPr lang="en" sz="2000" dirty="0">
                <a:solidFill>
                  <a:schemeClr val="dk1"/>
                </a:solidFill>
              </a:rPr>
              <a:t>In the introductory paragraph, what is the essay writer’s       claim to connect the universal refugee experience with the novel of the title?</a:t>
            </a:r>
          </a:p>
          <a:p>
            <a:pPr marL="457200" lvl="0" indent="-342900" rtl="0">
              <a:lnSpc>
                <a:spcPct val="145454"/>
              </a:lnSpc>
              <a:spcBef>
                <a:spcPts val="0"/>
              </a:spcBef>
              <a:spcAft>
                <a:spcPts val="0"/>
              </a:spcAft>
              <a:buClr>
                <a:schemeClr val="dk1"/>
              </a:buClr>
              <a:buSzPct val="100000"/>
              <a:buFont typeface="Arial"/>
              <a:buAutoNum type="arabicPeriod"/>
            </a:pPr>
            <a:endParaRPr lang="en" sz="2000" dirty="0">
              <a:solidFill>
                <a:schemeClr val="dk1"/>
              </a:solidFill>
            </a:endParaRPr>
          </a:p>
          <a:p>
            <a:pPr marL="457200" lvl="0" indent="-342900" rtl="0">
              <a:lnSpc>
                <a:spcPct val="145454"/>
              </a:lnSpc>
              <a:spcBef>
                <a:spcPts val="0"/>
              </a:spcBef>
              <a:spcAft>
                <a:spcPts val="0"/>
              </a:spcAft>
              <a:buClr>
                <a:schemeClr val="dk1"/>
              </a:buClr>
              <a:buSzPct val="100000"/>
              <a:buFont typeface="Arial"/>
              <a:buAutoNum type="arabicPeriod"/>
            </a:pPr>
            <a:r>
              <a:rPr lang="en" sz="2000" dirty="0">
                <a:solidFill>
                  <a:schemeClr val="dk1"/>
                </a:solidFill>
              </a:rPr>
              <a:t>How does the writer support the claim? What evidence is used to support the claim?</a:t>
            </a:r>
            <a:endParaRPr sz="2000" dirty="0">
              <a:solidFill>
                <a:schemeClr val="dk1"/>
              </a:solidFill>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A9011A1B-BBCE-4221-9BAE-BFB6917D6A4B}"/>
              </a:ext>
            </a:extLst>
          </p:cNvPr>
          <p:cNvPicPr>
            <a:picLocks noChangeAspect="1"/>
          </p:cNvPicPr>
          <p:nvPr/>
        </p:nvPicPr>
        <p:blipFill>
          <a:blip r:embed="rId4"/>
          <a:stretch>
            <a:fillRect/>
          </a:stretch>
        </p:blipFill>
        <p:spPr>
          <a:xfrm>
            <a:off x="8471246" y="4468663"/>
            <a:ext cx="476250" cy="4762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sym typeface="Century Gothic"/>
              </a:rPr>
              <a:t>Let’s </a:t>
            </a:r>
            <a:r>
              <a:rPr lang="en" sz="3300" dirty="0"/>
              <a:t>Review All Our Learning Targets </a:t>
            </a:r>
            <a:br>
              <a:rPr lang="en" sz="3300" dirty="0"/>
            </a:br>
            <a:r>
              <a:rPr lang="en" sz="3300" dirty="0"/>
              <a:t>for Today</a:t>
            </a:r>
            <a:endParaRPr sz="3300" b="0" i="0" u="none" strike="noStrike" cap="none" dirty="0">
              <a:solidFill>
                <a:schemeClr val="dk1"/>
              </a:solidFill>
              <a:sym typeface="Century Gothic"/>
            </a:endParaRPr>
          </a:p>
        </p:txBody>
      </p:sp>
      <p:sp>
        <p:nvSpPr>
          <p:cNvPr id="279" name="Google Shape;279;p51"/>
          <p:cNvSpPr txBox="1">
            <a:spLocks noGrp="1"/>
          </p:cNvSpPr>
          <p:nvPr>
            <p:ph type="body" idx="1"/>
          </p:nvPr>
        </p:nvSpPr>
        <p:spPr>
          <a:xfrm>
            <a:off x="311700" y="1685850"/>
            <a:ext cx="8520600" cy="3171900"/>
          </a:xfrm>
          <a:prstGeom prst="rect">
            <a:avLst/>
          </a:prstGeom>
          <a:noFill/>
          <a:ln>
            <a:noFill/>
          </a:ln>
        </p:spPr>
        <p:txBody>
          <a:bodyPr spcFirstLastPara="1" wrap="square" lIns="91425" tIns="91425" rIns="91425" bIns="91425" anchor="t" anchorCtr="0">
            <a:noAutofit/>
          </a:bodyPr>
          <a:lstStyle/>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make connections between the universal refugee experiences of fleeing/finding home and the title of the novel </a:t>
            </a:r>
            <a:r>
              <a:rPr lang="en" sz="2000" i="1" dirty="0">
                <a:solidFill>
                  <a:schemeClr val="dk1"/>
                </a:solidFill>
              </a:rPr>
              <a:t>Inside Out &amp; Back Again</a:t>
            </a:r>
            <a:r>
              <a:rPr lang="en" sz="2000" dirty="0">
                <a:solidFill>
                  <a:schemeClr val="dk1"/>
                </a:solidFill>
              </a:rPr>
              <a:t>.</a:t>
            </a:r>
            <a:br>
              <a:rPr lang="en" sz="2000" dirty="0">
                <a:solidFill>
                  <a:schemeClr val="dk1"/>
                </a:solidFill>
              </a:rPr>
            </a:br>
            <a:endParaRPr sz="1000" dirty="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find the gist of a model essay.</a:t>
            </a:r>
            <a:br>
              <a:rPr lang="en" sz="2000" dirty="0">
                <a:solidFill>
                  <a:schemeClr val="dk1"/>
                </a:solidFill>
              </a:rPr>
            </a:br>
            <a:endParaRPr sz="1000" dirty="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choose the strongest evidence to support my answers to questions about a model essay.</a:t>
            </a:r>
            <a:br>
              <a:rPr lang="en" sz="2000" dirty="0">
                <a:solidFill>
                  <a:schemeClr val="dk1"/>
                </a:solidFill>
              </a:rPr>
            </a:br>
            <a:endParaRPr sz="1000" dirty="0">
              <a:solidFill>
                <a:schemeClr val="dk1"/>
              </a:solidFill>
            </a:endParaRPr>
          </a:p>
          <a:p>
            <a:pPr marL="457200" lvl="0" indent="-355600" rtl="0">
              <a:lnSpc>
                <a:spcPct val="90000"/>
              </a:lnSpc>
              <a:spcBef>
                <a:spcPts val="0"/>
              </a:spcBef>
              <a:spcAft>
                <a:spcPts val="0"/>
              </a:spcAft>
              <a:buClr>
                <a:schemeClr val="dk1"/>
              </a:buClr>
              <a:buSzPts val="2000"/>
              <a:buAutoNum type="arabicPeriod"/>
            </a:pPr>
            <a:r>
              <a:rPr lang="en" sz="2000" dirty="0">
                <a:solidFill>
                  <a:schemeClr val="dk1"/>
                </a:solidFill>
              </a:rPr>
              <a:t>I can evaluate the quality of evidence used to support the claims made in the </a:t>
            </a:r>
            <a:r>
              <a:rPr lang="en" sz="2000" b="1" dirty="0">
                <a:solidFill>
                  <a:schemeClr val="dk1"/>
                </a:solidFill>
              </a:rPr>
              <a:t>model essay “How Ha’s Mother Is Turned ‘Inside Out</a:t>
            </a:r>
            <a:r>
              <a:rPr lang="en-US" sz="2000" b="1" dirty="0">
                <a:solidFill>
                  <a:schemeClr val="dk1"/>
                </a:solidFill>
              </a:rPr>
              <a:t>.</a:t>
            </a:r>
            <a:r>
              <a:rPr lang="en" sz="2000" b="1" dirty="0">
                <a:solidFill>
                  <a:schemeClr val="dk1"/>
                </a:solidFill>
              </a:rPr>
              <a:t>’</a:t>
            </a:r>
            <a:r>
              <a:rPr lang="en" sz="2400" b="1" dirty="0">
                <a:solidFill>
                  <a:schemeClr val="dk1"/>
                </a:solidFill>
              </a:rPr>
              <a:t>”</a:t>
            </a:r>
            <a:endParaRPr sz="2400" b="1" dirty="0">
              <a:solidFill>
                <a:schemeClr val="dk1"/>
              </a:solidFill>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a:extLst>
              <a:ext uri="{FF2B5EF4-FFF2-40B4-BE49-F238E27FC236}">
                <a16:creationId xmlns:a16="http://schemas.microsoft.com/office/drawing/2014/main" id="{5EF2587A-D58C-4397-B51B-9F99097A4B3C}"/>
              </a:ext>
            </a:extLst>
          </p:cNvPr>
          <p:cNvPicPr>
            <a:picLocks noChangeAspect="1"/>
          </p:cNvPicPr>
          <p:nvPr/>
        </p:nvPicPr>
        <p:blipFill>
          <a:blip r:embed="rId4"/>
          <a:stretch>
            <a:fillRect/>
          </a:stretch>
        </p:blipFill>
        <p:spPr>
          <a:xfrm>
            <a:off x="8334645" y="4515299"/>
            <a:ext cx="561975" cy="4476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6" name="Google Shape;286;p52"/>
          <p:cNvSpPr txBox="1">
            <a:spLocks noGrp="1"/>
          </p:cNvSpPr>
          <p:nvPr>
            <p:ph type="body" idx="1"/>
          </p:nvPr>
        </p:nvSpPr>
        <p:spPr>
          <a:xfrm>
            <a:off x="311700" y="1182575"/>
            <a:ext cx="8520600" cy="2929200"/>
          </a:xfrm>
          <a:prstGeom prst="rect">
            <a:avLst/>
          </a:prstGeom>
          <a:noFill/>
          <a:ln>
            <a:noFill/>
          </a:ln>
        </p:spPr>
        <p:txBody>
          <a:bodyPr spcFirstLastPara="1" wrap="square" lIns="91425" tIns="91425" rIns="91425" bIns="91425" anchor="t" anchorCtr="0">
            <a:noAutofit/>
          </a:bodyPr>
          <a:lstStyle/>
          <a:p>
            <a:pPr marL="285750" indent="-285750">
              <a:buSzPct val="100000"/>
            </a:pPr>
            <a:r>
              <a:rPr lang="en" sz="2000" dirty="0"/>
              <a:t>Complete a first read of pages 196–212. </a:t>
            </a:r>
          </a:p>
          <a:p>
            <a:pPr marL="0" indent="0">
              <a:buSzPct val="100000"/>
              <a:buNone/>
            </a:pPr>
            <a:endParaRPr sz="2000" dirty="0"/>
          </a:p>
          <a:p>
            <a:pPr marL="285750" indent="-285750">
              <a:buSzPct val="100000"/>
            </a:pPr>
            <a:r>
              <a:rPr lang="en" sz="2000" dirty="0"/>
              <a:t>Take notes (in your journal) using the </a:t>
            </a:r>
            <a:r>
              <a:rPr lang="en" sz="2000" b="1" dirty="0"/>
              <a:t>Structured Notes graphic organizer. </a:t>
            </a:r>
          </a:p>
          <a:p>
            <a:pPr marL="0" indent="0">
              <a:buSzPct val="100000"/>
              <a:buNone/>
            </a:pPr>
            <a:endParaRPr sz="2000" dirty="0"/>
          </a:p>
          <a:p>
            <a:pPr marL="285750" indent="-285750">
              <a:buSzPct val="100000"/>
            </a:pPr>
            <a:r>
              <a:rPr lang="en" sz="2000" dirty="0"/>
              <a:t>Focus on the strongest evidence that reveals how Ha is being turned “inside out” (the challenges Ha faces and her dynamic character), plus vocabulary that helps you understand her challenges and responses.</a:t>
            </a:r>
            <a:endParaRPr sz="20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027813"/>
            <a:ext cx="7886700" cy="786809"/>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332074"/>
            <a:ext cx="7886700" cy="95693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4854232-9339-470C-B86B-B44D90FB21E5}"/>
              </a:ext>
            </a:extLst>
          </p:cNvPr>
          <p:cNvPicPr>
            <a:picLocks noChangeAspect="1"/>
          </p:cNvPicPr>
          <p:nvPr/>
        </p:nvPicPr>
        <p:blipFill>
          <a:blip r:embed="rId3"/>
          <a:stretch>
            <a:fillRect/>
          </a:stretch>
        </p:blipFill>
        <p:spPr>
          <a:xfrm>
            <a:off x="3696008" y="291726"/>
            <a:ext cx="1742459" cy="800827"/>
          </a:xfrm>
          <a:prstGeom prst="rect">
            <a:avLst/>
          </a:prstGeom>
        </p:spPr>
      </p:pic>
    </p:spTree>
    <p:extLst>
      <p:ext uri="{BB962C8B-B14F-4D97-AF65-F5344CB8AC3E}">
        <p14:creationId xmlns:p14="http://schemas.microsoft.com/office/powerpoint/2010/main" val="55417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40937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231756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2: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sym typeface="Century Gothic"/>
              </a:rPr>
              <a:t>Preparing for Lesson 8</a:t>
            </a:r>
            <a:endParaRPr sz="2000" dirty="0"/>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sym typeface="Century Gothic"/>
              </a:rPr>
              <a:t>Review the model essay with a focus on the </a:t>
            </a:r>
            <a:r>
              <a:rPr lang="en" sz="2000" b="1" i="0" u="none" strike="noStrike" cap="none" dirty="0">
                <a:solidFill>
                  <a:schemeClr val="dk1"/>
                </a:solidFill>
                <a:sym typeface="Century Gothic"/>
              </a:rPr>
              <a:t>content</a:t>
            </a:r>
            <a:r>
              <a:rPr lang="en" sz="2000" b="0" i="0" u="none" strike="noStrike" cap="none" dirty="0">
                <a:solidFill>
                  <a:schemeClr val="dk1"/>
                </a:solidFill>
                <a:sym typeface="Century Gothic"/>
              </a:rPr>
              <a:t> of the essay.</a:t>
            </a:r>
            <a:br>
              <a:rPr lang="en" sz="2000" b="0" i="0" u="none" strike="noStrike" cap="none" dirty="0">
                <a:solidFill>
                  <a:schemeClr val="dk1"/>
                </a:solidFill>
                <a:sym typeface="Century Gothic"/>
              </a:rPr>
            </a:br>
            <a:endParaRPr sz="2000" b="0" i="0" u="none" strike="noStrike" cap="none" dirty="0">
              <a:solidFill>
                <a:schemeClr val="dk1"/>
              </a:solidFill>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sym typeface="Century Gothic"/>
              </a:rPr>
              <a:t>Review the </a:t>
            </a:r>
            <a:r>
              <a:rPr lang="en" sz="2000" b="1" i="0" u="none" strike="noStrike" cap="none" dirty="0">
                <a:solidFill>
                  <a:schemeClr val="dk1"/>
                </a:solidFill>
                <a:sym typeface="Century Gothic"/>
              </a:rPr>
              <a:t>Questions about the Model Essay </a:t>
            </a:r>
            <a:r>
              <a:rPr lang="en" sz="2000" b="0" i="0" u="none" strike="noStrike" cap="none" dirty="0">
                <a:solidFill>
                  <a:schemeClr val="dk1"/>
                </a:solidFill>
                <a:sym typeface="Century Gothic"/>
              </a:rPr>
              <a:t>and the answers for teacher reference.</a:t>
            </a:r>
            <a:br>
              <a:rPr lang="en" sz="2000" b="0" i="0" u="none" strike="noStrike" cap="none" dirty="0">
                <a:solidFill>
                  <a:schemeClr val="dk1"/>
                </a:solidFill>
                <a:sym typeface="Century Gothic"/>
              </a:rPr>
            </a:br>
            <a:endParaRPr sz="2000" b="0" i="0" u="none" strike="noStrike" cap="none" dirty="0">
              <a:solidFill>
                <a:schemeClr val="dk1"/>
              </a:solidFill>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b="0" i="0" u="none" strike="noStrike" cap="none" dirty="0">
                <a:solidFill>
                  <a:schemeClr val="dk1"/>
                </a:solidFill>
                <a:sym typeface="Century Gothic"/>
              </a:rPr>
              <a:t>Review the End of Unit Assessment prompt.</a:t>
            </a:r>
            <a:br>
              <a:rPr lang="en" sz="2000" b="0" i="0" u="none" strike="noStrike" cap="none" dirty="0">
                <a:solidFill>
                  <a:schemeClr val="dk1"/>
                </a:solidFill>
                <a:sym typeface="Century Gothic"/>
              </a:rPr>
            </a:br>
            <a:endParaRPr sz="2000" b="0" i="0" u="none" strike="noStrike" cap="none" dirty="0">
              <a:solidFill>
                <a:schemeClr val="dk1"/>
              </a:solidFill>
              <a:sym typeface="Century Gothic"/>
            </a:endParaRPr>
          </a:p>
          <a:p>
            <a:pPr marL="342900" marR="0" lvl="0" indent="-311150" algn="l" rtl="0">
              <a:lnSpc>
                <a:spcPct val="90000"/>
              </a:lnSpc>
              <a:spcBef>
                <a:spcPts val="0"/>
              </a:spcBef>
              <a:spcAft>
                <a:spcPts val="0"/>
              </a:spcAft>
              <a:buClr>
                <a:schemeClr val="dk1"/>
              </a:buClr>
              <a:buSzPts val="2000"/>
              <a:buFont typeface="Century Gothic"/>
              <a:buChar char="●"/>
            </a:pPr>
            <a:r>
              <a:rPr lang="en" sz="2000" dirty="0">
                <a:solidFill>
                  <a:schemeClr val="dk1"/>
                </a:solidFill>
              </a:rPr>
              <a:t>Reread pages 196–212 from </a:t>
            </a:r>
            <a:r>
              <a:rPr lang="en" sz="2000" i="1" dirty="0">
                <a:solidFill>
                  <a:schemeClr val="dk1"/>
                </a:solidFill>
              </a:rPr>
              <a:t>Inside Out and Back Again</a:t>
            </a:r>
            <a:r>
              <a:rPr lang="en" sz="2000" dirty="0">
                <a:solidFill>
                  <a:schemeClr val="dk1"/>
                </a:solidFill>
              </a:rPr>
              <a:t> in preparation for homework.</a:t>
            </a:r>
            <a:endParaRPr sz="2000" dirty="0">
              <a:solidFill>
                <a:schemeClr val="dk1"/>
              </a:solidFill>
            </a:endParaRPr>
          </a:p>
          <a:p>
            <a:pPr marL="342900" marR="0" lvl="0" indent="-18415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sym typeface="Century Gothic"/>
            </a:endParaRPr>
          </a:p>
          <a:p>
            <a:pPr marL="342900" marR="0" lvl="0" indent="-184150" algn="l" rtl="0">
              <a:lnSpc>
                <a:spcPct val="90000"/>
              </a:lnSpc>
              <a:spcBef>
                <a:spcPts val="0"/>
              </a:spcBef>
              <a:spcAft>
                <a:spcPts val="0"/>
              </a:spcAft>
              <a:buClr>
                <a:schemeClr val="dk1"/>
              </a:buClr>
              <a:buSzPts val="2500"/>
              <a:buFont typeface="Century Gothic"/>
              <a:buNone/>
            </a:pPr>
            <a:endParaRPr sz="2000" b="0" i="0" u="none" strike="noStrike" cap="none" dirty="0">
              <a:solidFill>
                <a:schemeClr val="dk1"/>
              </a:solidFill>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i="0" u="none" strike="noStrike" cap="none">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Finally, let’s talk as a class about that gist of the passage.</a:t>
            </a:r>
            <a:endParaRPr sz="2000" i="0" u="none" strike="noStrike" cap="none">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D6FE031-57EF-4AF8-836E-4A2FC4C89A27}"/>
              </a:ext>
            </a:extLst>
          </p:cNvPr>
          <p:cNvPicPr>
            <a:picLocks noChangeAspect="1"/>
          </p:cNvPicPr>
          <p:nvPr/>
        </p:nvPicPr>
        <p:blipFill>
          <a:blip r:embed="rId3"/>
          <a:stretch>
            <a:fillRect/>
          </a:stretch>
        </p:blipFill>
        <p:spPr>
          <a:xfrm>
            <a:off x="8298444" y="4378817"/>
            <a:ext cx="627020" cy="627020"/>
          </a:xfrm>
          <a:prstGeom prst="rect">
            <a:avLst/>
          </a:prstGeom>
        </p:spPr>
      </p:pic>
    </p:spTree>
    <p:extLst>
      <p:ext uri="{BB962C8B-B14F-4D97-AF65-F5344CB8AC3E}">
        <p14:creationId xmlns:p14="http://schemas.microsoft.com/office/powerpoint/2010/main" val="782654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6142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041260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 Module 1: Unit 2: Lesson 8</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8: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End of Unit 2 assessment prompt </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Inside Out anchor chart </a:t>
            </a:r>
            <a:r>
              <a:rPr lang="en" sz="1800" b="0" i="0" u="none" strike="noStrike" cap="none" dirty="0">
                <a:solidFill>
                  <a:schemeClr val="dk1"/>
                </a:solidFill>
                <a:latin typeface="Century Gothic"/>
                <a:ea typeface="Century Gothic"/>
                <a:cs typeface="Century Gothic"/>
                <a:sym typeface="Century Gothic"/>
              </a:rPr>
              <a:t>and Back </a:t>
            </a:r>
            <a:r>
              <a:rPr lang="en" sz="1800" b="1" i="0" u="none" strike="noStrike" cap="none" dirty="0">
                <a:solidFill>
                  <a:schemeClr val="dk1"/>
                </a:solidFill>
                <a:sym typeface="Century Gothic"/>
              </a:rPr>
              <a:t>Again anchor chart </a:t>
            </a:r>
            <a:endParaRPr b="1"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sym typeface="Century Gothic"/>
              </a:rPr>
              <a:t>Model Essay: “How Ha’s Mother Is Turned ‘Inside Out’” </a:t>
            </a:r>
            <a:endParaRPr b="1"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Questions about the Model Essay </a:t>
            </a:r>
            <a:r>
              <a:rPr lang="en" sz="1800" b="0" i="0" u="none" strike="noStrike" cap="none" dirty="0">
                <a:solidFill>
                  <a:schemeClr val="dk1"/>
                </a:solidFill>
                <a:latin typeface="Century Gothic"/>
                <a:ea typeface="Century Gothic"/>
                <a:cs typeface="Century Gothic"/>
                <a:sym typeface="Century Gothic"/>
              </a:rPr>
              <a:t>	</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a:solidFill>
                  <a:srgbClr val="000000"/>
                </a:solidFill>
                <a:latin typeface="Century Gothic"/>
                <a:ea typeface="Century Gothic"/>
                <a:cs typeface="Century Gothic"/>
                <a:sym typeface="Century Gothic"/>
              </a:rPr>
              <a:t>Grade 8: Module 1: Unit 2: Lesson 8</a:t>
            </a:r>
            <a:br>
              <a:rPr lang="en" sz="4000" b="1" i="0" u="none" strike="noStrike" cap="none">
                <a:solidFill>
                  <a:srgbClr val="000000"/>
                </a:solidFill>
                <a:latin typeface="Century Gothic"/>
                <a:ea typeface="Century Gothic"/>
                <a:cs typeface="Century Gothic"/>
                <a:sym typeface="Century Gothic"/>
              </a:rPr>
            </a:b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279A85B4-0DBE-4AEB-82F3-7D32FC5BF465}"/>
              </a:ext>
            </a:extLst>
          </p:cNvPr>
          <p:cNvPicPr>
            <a:picLocks noChangeAspect="1"/>
          </p:cNvPicPr>
          <p:nvPr/>
        </p:nvPicPr>
        <p:blipFill>
          <a:blip r:embed="rId3"/>
          <a:stretch>
            <a:fillRect/>
          </a:stretch>
        </p:blipFill>
        <p:spPr>
          <a:xfrm>
            <a:off x="3632268" y="255785"/>
            <a:ext cx="1879464" cy="86379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a:solidFill>
                  <a:srgbClr val="000000"/>
                </a:solidFill>
                <a:latin typeface="Century Gothic"/>
                <a:ea typeface="Century Gothic"/>
                <a:cs typeface="Century Gothic"/>
                <a:sym typeface="Century Gothic"/>
              </a:rPr>
              <a:t>Over the past few lessons, you’ve been learning </a:t>
            </a:r>
            <a:endParaRPr/>
          </a:p>
          <a:p>
            <a:pPr marL="0" marR="0" lvl="0" indent="0" algn="l" rtl="0">
              <a:lnSpc>
                <a:spcPct val="100000"/>
              </a:lnSpc>
              <a:spcBef>
                <a:spcPts val="0"/>
              </a:spcBef>
              <a:spcAft>
                <a:spcPts val="0"/>
              </a:spcAft>
              <a:buClr>
                <a:srgbClr val="000000"/>
              </a:buClr>
              <a:buSzPts val="1800"/>
              <a:buFont typeface="Century Gothic"/>
              <a:buNone/>
            </a:pPr>
            <a:r>
              <a:rPr lang="en" sz="2000" b="0" i="0" u="none" strike="noStrike" cap="none">
                <a:solidFill>
                  <a:srgbClr val="000000"/>
                </a:solidFill>
                <a:latin typeface="Century Gothic"/>
                <a:ea typeface="Century Gothic"/>
                <a:cs typeface="Century Gothic"/>
                <a:sym typeface="Century Gothic"/>
              </a:rPr>
              <a:t>about the many challenges that refugees face and how that impacts their lives. Today, you’ll </a:t>
            </a:r>
            <a:r>
              <a:rPr lang="en" sz="2000"/>
              <a:t> t</a:t>
            </a:r>
            <a:r>
              <a:rPr lang="en" sz="2000" b="0" i="0" u="none" strike="noStrike" cap="none">
                <a:solidFill>
                  <a:srgbClr val="000000"/>
                </a:solidFill>
                <a:latin typeface="Century Gothic"/>
                <a:ea typeface="Century Gothic"/>
                <a:cs typeface="Century Gothic"/>
                <a:sym typeface="Century Gothic"/>
              </a:rPr>
              <a:t>hink about how to share that learning in writing</a:t>
            </a:r>
            <a:r>
              <a:rPr lang="en" sz="2000"/>
              <a:t>, which will help you begin to prepare for your  End of Unit Assessment.</a:t>
            </a:r>
            <a:endParaRPr/>
          </a:p>
          <a:p>
            <a:pPr marL="0" marR="0" lvl="0" indent="0" algn="l" rtl="0">
              <a:lnSpc>
                <a:spcPct val="100000"/>
              </a:lnSpc>
              <a:spcBef>
                <a:spcPts val="0"/>
              </a:spcBef>
              <a:spcAft>
                <a:spcPts val="0"/>
              </a:spcAft>
              <a:buClr>
                <a:srgbClr val="000000"/>
              </a:buClr>
              <a:buSzPts val="1800"/>
              <a:buFont typeface="Century Gothic"/>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000" b="1" i="0" u="none" strike="noStrike" cap="none">
                <a:solidFill>
                  <a:srgbClr val="000000"/>
                </a:solidFill>
              </a:rPr>
              <a:t>Here is what you’ll do today:</a:t>
            </a:r>
            <a:endParaRPr b="1"/>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Review the writing prompt for your End of Unit Assessment</a:t>
            </a:r>
            <a:endParaRPr/>
          </a:p>
          <a:p>
            <a:pPr marL="285750" marR="0" lvl="0" indent="-285750" algn="l" rtl="0">
              <a:lnSpc>
                <a:spcPct val="100000"/>
              </a:lnSpc>
              <a:spcBef>
                <a:spcPts val="0"/>
              </a:spcBef>
              <a:spcAft>
                <a:spcPts val="0"/>
              </a:spcAft>
              <a:buClr>
                <a:srgbClr val="000000"/>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Read and review a model essay both as a reader and as a writer</a:t>
            </a:r>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75091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the Prompt</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596729"/>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Consider the meaning of the novel’s title, </a:t>
            </a:r>
            <a:r>
              <a:rPr lang="en" sz="2400" b="0" i="1" u="none" strike="noStrike" cap="none">
                <a:solidFill>
                  <a:srgbClr val="000000"/>
                </a:solidFill>
                <a:latin typeface="Century Gothic"/>
                <a:ea typeface="Century Gothic"/>
                <a:cs typeface="Century Gothic"/>
                <a:sym typeface="Century Gothic"/>
              </a:rPr>
              <a:t>Inside Out &amp; Back Again</a:t>
            </a:r>
            <a:r>
              <a:rPr lang="en" sz="2400" b="0" i="0" u="none" strike="noStrike" cap="none">
                <a:solidFill>
                  <a:srgbClr val="000000"/>
                </a:solidFill>
                <a:latin typeface="Century Gothic"/>
                <a:ea typeface="Century Gothic"/>
                <a:cs typeface="Century Gothic"/>
                <a:sym typeface="Century Gothic"/>
              </a:rPr>
              <a:t>. </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2400"/>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How does this title relate to the </a:t>
            </a:r>
            <a:r>
              <a:rPr lang="en" sz="2400" b="0" i="0" u="sng" strike="noStrike" cap="none">
                <a:solidFill>
                  <a:srgbClr val="000000"/>
                </a:solidFill>
                <a:latin typeface="Century Gothic"/>
                <a:ea typeface="Century Gothic"/>
                <a:cs typeface="Century Gothic"/>
                <a:sym typeface="Century Gothic"/>
              </a:rPr>
              <a:t>univers</a:t>
            </a:r>
            <a:r>
              <a:rPr lang="en" sz="2400" b="0" i="0" u="none" strike="noStrike" cap="none">
                <a:solidFill>
                  <a:srgbClr val="000000"/>
                </a:solidFill>
                <a:latin typeface="Century Gothic"/>
                <a:ea typeface="Century Gothic"/>
                <a:cs typeface="Century Gothic"/>
                <a:sym typeface="Century Gothic"/>
              </a:rPr>
              <a:t>al refugee experience of fleeing and finding home, and in what ways is Ha’s experience an example of this universal experience?</a:t>
            </a:r>
            <a:endParaRPr sz="2400"/>
          </a:p>
        </p:txBody>
      </p:sp>
      <p:sp>
        <p:nvSpPr>
          <p:cNvPr id="207" name="Google Shape;207;p42"/>
          <p:cNvSpPr/>
          <p:nvPr/>
        </p:nvSpPr>
        <p:spPr>
          <a:xfrm>
            <a:off x="4822371" y="2675229"/>
            <a:ext cx="1652650" cy="5562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Look at Our First Learning </a:t>
            </a:r>
            <a:br>
              <a:rPr lang="en" b="0" i="0" u="none" strike="noStrike" cap="none" dirty="0">
                <a:solidFill>
                  <a:schemeClr val="dk1"/>
                </a:solidFill>
                <a:latin typeface="Century Gothic"/>
                <a:ea typeface="Century Gothic"/>
                <a:cs typeface="Century Gothic"/>
                <a:sym typeface="Century Gothic"/>
              </a:rPr>
            </a:br>
            <a:r>
              <a:rPr lang="en" b="0" i="0" u="none" strike="noStrike" cap="none" dirty="0">
                <a:solidFill>
                  <a:schemeClr val="dk1"/>
                </a:solidFill>
                <a:latin typeface="Century Gothic"/>
                <a:ea typeface="Century Gothic"/>
                <a:cs typeface="Century Gothic"/>
                <a:sym typeface="Century Gothic"/>
              </a:rPr>
              <a:t>Target</a:t>
            </a:r>
            <a:endParaRPr b="0" i="0" u="none" strike="noStrike" cap="none" dirty="0">
              <a:solidFill>
                <a:schemeClr val="dk1"/>
              </a:solidFill>
              <a:latin typeface="Century Gothic"/>
              <a:ea typeface="Century Gothic"/>
              <a:cs typeface="Century Gothic"/>
              <a:sym typeface="Century Gothic"/>
            </a:endParaRPr>
          </a:p>
        </p:txBody>
      </p:sp>
      <p:sp>
        <p:nvSpPr>
          <p:cNvPr id="213" name="Google Shape;213;p43"/>
          <p:cNvSpPr txBox="1">
            <a:spLocks noGrp="1"/>
          </p:cNvSpPr>
          <p:nvPr>
            <p:ph type="body" idx="1"/>
          </p:nvPr>
        </p:nvSpPr>
        <p:spPr>
          <a:xfrm>
            <a:off x="311700" y="1053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000" b="1"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000" b="1"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000" b="1"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ct val="100000"/>
              <a:buFont typeface="Arial"/>
              <a:buAutoNum type="arabicPeriod"/>
            </a:pPr>
            <a:r>
              <a:rPr lang="en" sz="2400" b="0" i="0" u="none" strike="noStrike" cap="none" dirty="0">
                <a:solidFill>
                  <a:srgbClr val="000000"/>
                </a:solidFill>
                <a:latin typeface="Century Gothic"/>
                <a:ea typeface="Century Gothic"/>
                <a:cs typeface="Century Gothic"/>
                <a:sym typeface="Century Gothic"/>
              </a:rPr>
              <a:t>I can make connections between the universal refugee experiences of fleeing/finding home and the title of the novel </a:t>
            </a:r>
            <a:r>
              <a:rPr lang="en" sz="2400" b="0" i="1" u="none" strike="noStrike" cap="none" dirty="0">
                <a:solidFill>
                  <a:srgbClr val="000000"/>
                </a:solidFill>
                <a:latin typeface="Century Gothic"/>
                <a:ea typeface="Century Gothic"/>
                <a:cs typeface="Century Gothic"/>
                <a:sym typeface="Century Gothic"/>
              </a:rPr>
              <a:t>Inside Out &amp; Back Again</a:t>
            </a:r>
            <a:r>
              <a:rPr lang="en" sz="2400" b="0" i="0" u="none" strike="noStrike" cap="none" dirty="0">
                <a:solidFill>
                  <a:srgbClr val="000000"/>
                </a:solidFill>
                <a:latin typeface="Century Gothic"/>
                <a:ea typeface="Century Gothic"/>
                <a:cs typeface="Century Gothic"/>
                <a:sym typeface="Century Gothic"/>
              </a:rPr>
              <a:t>.</a:t>
            </a:r>
            <a:endParaRPr sz="2400" b="0" i="0" u="none" strike="noStrike" cap="none" dirty="0">
              <a:solidFill>
                <a:srgbClr val="000000"/>
              </a:solidFill>
              <a:latin typeface="Century Gothic"/>
              <a:ea typeface="Century Gothic"/>
              <a:cs typeface="Century Gothic"/>
              <a:sym typeface="Century Gothic"/>
            </a:endParaRPr>
          </a:p>
          <a:p>
            <a:pPr marL="342900" marR="0" lvl="0" indent="0" algn="l" rtl="0">
              <a:lnSpc>
                <a:spcPct val="100000"/>
              </a:lnSpc>
              <a:spcBef>
                <a:spcPts val="0"/>
              </a:spcBef>
              <a:spcAft>
                <a:spcPts val="0"/>
              </a:spcAft>
              <a:buNone/>
            </a:pPr>
            <a:endParaRPr sz="2800" dirty="0"/>
          </a:p>
          <a:p>
            <a:pPr marL="342900" marR="0" lvl="0" indent="0" algn="l" rtl="0">
              <a:lnSpc>
                <a:spcPct val="100000"/>
              </a:lnSpc>
              <a:spcBef>
                <a:spcPts val="0"/>
              </a:spcBef>
              <a:spcAft>
                <a:spcPts val="0"/>
              </a:spcAft>
              <a:buNone/>
            </a:pPr>
            <a:endParaRPr sz="2800" dirty="0"/>
          </a:p>
          <a:p>
            <a:pPr marL="7200900" marR="0" lvl="0" indent="114300" algn="l" rtl="0">
              <a:lnSpc>
                <a:spcPct val="100000"/>
              </a:lnSpc>
              <a:spcBef>
                <a:spcPts val="0"/>
              </a:spcBef>
              <a:spcAft>
                <a:spcPts val="0"/>
              </a:spcAft>
              <a:buNone/>
            </a:pPr>
            <a:br>
              <a:rPr lang="en" sz="2800" b="0" i="0" u="none" strike="noStrike" cap="none" dirty="0">
                <a:solidFill>
                  <a:srgbClr val="000000"/>
                </a:solidFill>
                <a:latin typeface="Century Gothic"/>
                <a:ea typeface="Century Gothic"/>
                <a:cs typeface="Century Gothic"/>
                <a:sym typeface="Century Gothic"/>
              </a:rPr>
            </a:br>
            <a:endParaRPr sz="28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2200" b="0" i="0" u="none" strike="noStrike" cap="none" dirty="0">
              <a:solidFill>
                <a:srgbClr val="000000"/>
              </a:solidFill>
              <a:latin typeface="Century Gothic"/>
              <a:ea typeface="Century Gothic"/>
              <a:cs typeface="Century Gothic"/>
              <a:sym typeface="Century Gothic"/>
            </a:endParaRPr>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15" name="Google Shape;215;p43"/>
          <p:cNvPicPr preferRelativeResize="0"/>
          <p:nvPr/>
        </p:nvPicPr>
        <p:blipFill>
          <a:blip r:embed="rId3">
            <a:alphaModFix/>
          </a:blip>
          <a:stretch>
            <a:fillRect/>
          </a:stretch>
        </p:blipFill>
        <p:spPr>
          <a:xfrm>
            <a:off x="8131416" y="4312210"/>
            <a:ext cx="749652" cy="586481"/>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Create New Anchor Charts</a:t>
            </a:r>
            <a:endParaRPr b="0" i="0" u="none" strike="noStrike" cap="none" dirty="0">
              <a:solidFill>
                <a:schemeClr val="dk1"/>
              </a:solidFill>
              <a:latin typeface="Century Gothic"/>
              <a:ea typeface="Century Gothic"/>
              <a:cs typeface="Century Gothic"/>
              <a:sym typeface="Century Gothic"/>
            </a:endParaRPr>
          </a:p>
        </p:txBody>
      </p:sp>
      <p:graphicFrame>
        <p:nvGraphicFramePr>
          <p:cNvPr id="222" name="Google Shape;222;p44"/>
          <p:cNvGraphicFramePr/>
          <p:nvPr/>
        </p:nvGraphicFramePr>
        <p:xfrm>
          <a:off x="715108" y="1529399"/>
          <a:ext cx="2274275" cy="2731000"/>
        </p:xfrm>
        <a:graphic>
          <a:graphicData uri="http://schemas.openxmlformats.org/drawingml/2006/table">
            <a:tbl>
              <a:tblPr firstRow="1" bandRow="1">
                <a:noFill/>
                <a:tableStyleId>{4CF1DC96-D978-4E6B-9897-1C7A1BE2FFA2}</a:tableStyleId>
              </a:tblPr>
              <a:tblGrid>
                <a:gridCol w="2274275">
                  <a:extLst>
                    <a:ext uri="{9D8B030D-6E8A-4147-A177-3AD203B41FA5}">
                      <a16:colId xmlns:a16="http://schemas.microsoft.com/office/drawing/2014/main" val="20000"/>
                    </a:ext>
                  </a:extLst>
                </a:gridCol>
              </a:tblGrid>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0"/>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1"/>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2"/>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graphicFrame>
        <p:nvGraphicFramePr>
          <p:cNvPr id="223" name="Google Shape;223;p44"/>
          <p:cNvGraphicFramePr/>
          <p:nvPr/>
        </p:nvGraphicFramePr>
        <p:xfrm>
          <a:off x="4572000" y="1683643"/>
          <a:ext cx="2274275" cy="2731000"/>
        </p:xfrm>
        <a:graphic>
          <a:graphicData uri="http://schemas.openxmlformats.org/drawingml/2006/table">
            <a:tbl>
              <a:tblPr firstRow="1" bandRow="1">
                <a:noFill/>
                <a:tableStyleId>{4CF1DC96-D978-4E6B-9897-1C7A1BE2FFA2}</a:tableStyleId>
              </a:tblPr>
              <a:tblGrid>
                <a:gridCol w="2274275">
                  <a:extLst>
                    <a:ext uri="{9D8B030D-6E8A-4147-A177-3AD203B41FA5}">
                      <a16:colId xmlns:a16="http://schemas.microsoft.com/office/drawing/2014/main" val="20000"/>
                    </a:ext>
                  </a:extLst>
                </a:gridCol>
              </a:tblGrid>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0"/>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1"/>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2"/>
                  </a:ext>
                </a:extLst>
              </a:tr>
              <a:tr h="6827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tc>
                <a:extLst>
                  <a:ext uri="{0D108BD9-81ED-4DB2-BD59-A6C34878D82A}">
                    <a16:rowId xmlns:a16="http://schemas.microsoft.com/office/drawing/2014/main" val="10003"/>
                  </a:ext>
                </a:extLst>
              </a:tr>
            </a:tbl>
          </a:graphicData>
        </a:graphic>
      </p:graphicFrame>
      <p:sp>
        <p:nvSpPr>
          <p:cNvPr id="224" name="Google Shape;224;p44"/>
          <p:cNvSpPr txBox="1"/>
          <p:nvPr/>
        </p:nvSpPr>
        <p:spPr>
          <a:xfrm>
            <a:off x="6326155" y="1755635"/>
            <a:ext cx="2506200" cy="28623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Look at the key details from our </a:t>
            </a:r>
            <a:r>
              <a:rPr lang="en" sz="1500" b="1" i="0" u="none" strike="noStrike" cap="none" dirty="0">
                <a:solidFill>
                  <a:srgbClr val="000000"/>
                </a:solidFill>
                <a:latin typeface="Century Gothic"/>
                <a:ea typeface="Century Gothic"/>
                <a:cs typeface="Century Gothic"/>
                <a:sym typeface="Century Gothic"/>
              </a:rPr>
              <a:t>Fleeing Home and Finding Home anchor charts.</a:t>
            </a:r>
            <a:endParaRPr b="1" dirty="0"/>
          </a:p>
          <a:p>
            <a:pPr marL="0" marR="0" lvl="0" indent="0" algn="l" rtl="0">
              <a:lnSpc>
                <a:spcPct val="100000"/>
              </a:lnSpc>
              <a:spcBef>
                <a:spcPts val="0"/>
              </a:spcBef>
              <a:spcAft>
                <a:spcPts val="0"/>
              </a:spcAft>
              <a:buNone/>
            </a:pPr>
            <a:endParaRPr sz="15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What’s the strongest evidence about turning inside out?</a:t>
            </a:r>
            <a:endParaRPr dirty="0"/>
          </a:p>
          <a:p>
            <a:pPr marL="0" marR="0" lvl="0" indent="0" algn="l" rtl="0">
              <a:lnSpc>
                <a:spcPct val="100000"/>
              </a:lnSpc>
              <a:spcBef>
                <a:spcPts val="0"/>
              </a:spcBef>
              <a:spcAft>
                <a:spcPts val="0"/>
              </a:spcAft>
              <a:buNone/>
            </a:pPr>
            <a:endParaRPr sz="15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500" b="0" i="0" u="none" strike="noStrike" cap="none" dirty="0">
                <a:solidFill>
                  <a:srgbClr val="000000"/>
                </a:solidFill>
                <a:latin typeface="Century Gothic"/>
                <a:ea typeface="Century Gothic"/>
                <a:cs typeface="Century Gothic"/>
                <a:sym typeface="Century Gothic"/>
              </a:rPr>
              <a:t>What’s the strongest evidence about turning back again?</a:t>
            </a:r>
            <a:endParaRPr dirty="0"/>
          </a:p>
        </p:txBody>
      </p:sp>
      <p:pic>
        <p:nvPicPr>
          <p:cNvPr id="225" name="Google Shape;225;p44"/>
          <p:cNvPicPr preferRelativeResize="0"/>
          <p:nvPr/>
        </p:nvPicPr>
        <p:blipFill>
          <a:blip r:embed="rId3">
            <a:alphaModFix/>
          </a:blip>
          <a:stretch>
            <a:fillRect/>
          </a:stretch>
        </p:blipFill>
        <p:spPr>
          <a:xfrm>
            <a:off x="480924" y="1192085"/>
            <a:ext cx="2742623" cy="3425850"/>
          </a:xfrm>
          <a:prstGeom prst="rect">
            <a:avLst/>
          </a:prstGeom>
          <a:noFill/>
          <a:ln>
            <a:noFill/>
          </a:ln>
        </p:spPr>
      </p:pic>
      <p:pic>
        <p:nvPicPr>
          <p:cNvPr id="226" name="Google Shape;226;p44"/>
          <p:cNvPicPr preferRelativeResize="0"/>
          <p:nvPr/>
        </p:nvPicPr>
        <p:blipFill>
          <a:blip r:embed="rId4">
            <a:alphaModFix/>
          </a:blip>
          <a:stretch>
            <a:fillRect/>
          </a:stretch>
        </p:blipFill>
        <p:spPr>
          <a:xfrm>
            <a:off x="3401181" y="977525"/>
            <a:ext cx="2684713" cy="3640410"/>
          </a:xfrm>
          <a:prstGeom prst="rect">
            <a:avLst/>
          </a:prstGeom>
          <a:noFill/>
          <a:ln>
            <a:noFill/>
          </a:ln>
        </p:spPr>
      </p:pic>
      <p:pic>
        <p:nvPicPr>
          <p:cNvPr id="9"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Think About Writing An Essay</a:t>
            </a:r>
            <a:endParaRPr b="0" i="0" u="none" strike="noStrike" cap="none" dirty="0">
              <a:solidFill>
                <a:schemeClr val="dk1"/>
              </a:solidFill>
              <a:sym typeface="Century Gothic"/>
            </a:endParaRPr>
          </a:p>
        </p:txBody>
      </p:sp>
      <p:sp>
        <p:nvSpPr>
          <p:cNvPr id="232" name="Google Shape;232;p45"/>
          <p:cNvSpPr txBox="1">
            <a:spLocks noGrp="1"/>
          </p:cNvSpPr>
          <p:nvPr>
            <p:ph type="body" idx="1"/>
          </p:nvPr>
        </p:nvSpPr>
        <p:spPr>
          <a:xfrm>
            <a:off x="311700" y="1253613"/>
            <a:ext cx="8520600"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You’ll be writing a literary analysis essay for the</a:t>
            </a:r>
            <a:br>
              <a:rPr lang="en" sz="2400" b="0" i="0" u="none" strike="noStrike" cap="none" dirty="0">
                <a:solidFill>
                  <a:srgbClr val="000000"/>
                </a:solidFill>
                <a:latin typeface="Century Gothic"/>
                <a:ea typeface="Century Gothic"/>
                <a:cs typeface="Century Gothic"/>
                <a:sym typeface="Century Gothic"/>
              </a:rPr>
            </a:br>
            <a:r>
              <a:rPr lang="en" sz="2400" b="0" i="0" u="none" strike="noStrike" cap="none" dirty="0">
                <a:solidFill>
                  <a:srgbClr val="000000"/>
                </a:solidFill>
                <a:latin typeface="Century Gothic"/>
                <a:ea typeface="Century Gothic"/>
                <a:cs typeface="Century Gothic"/>
                <a:sym typeface="Century Gothic"/>
              </a:rPr>
              <a:t>End of Unit 2 assessment. </a:t>
            </a:r>
            <a:r>
              <a:rPr lang="en" sz="2400" dirty="0"/>
              <a:t>To </a:t>
            </a:r>
            <a:r>
              <a:rPr lang="en" sz="2400" b="0" i="0" u="none" strike="noStrike" cap="none" dirty="0">
                <a:solidFill>
                  <a:srgbClr val="000000"/>
                </a:solidFill>
                <a:latin typeface="Century Gothic"/>
                <a:ea typeface="Century Gothic"/>
                <a:cs typeface="Century Gothic"/>
                <a:sym typeface="Century Gothic"/>
              </a:rPr>
              <a:t>prepare for that assessment, you’ll be studying a model essay.</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You’ll read the essay in </a:t>
            </a:r>
            <a:r>
              <a:rPr lang="en" sz="2400" b="1" i="0" u="none" strike="noStrike" cap="none" dirty="0">
                <a:solidFill>
                  <a:srgbClr val="000000"/>
                </a:solidFill>
                <a:latin typeface="Century Gothic"/>
                <a:ea typeface="Century Gothic"/>
                <a:cs typeface="Century Gothic"/>
                <a:sym typeface="Century Gothic"/>
              </a:rPr>
              <a:t>two</a:t>
            </a:r>
            <a:r>
              <a:rPr lang="en" sz="2400" b="0" i="0" u="none" strike="noStrike" cap="none" dirty="0">
                <a:solidFill>
                  <a:srgbClr val="000000"/>
                </a:solidFill>
                <a:latin typeface="Century Gothic"/>
                <a:ea typeface="Century Gothic"/>
                <a:cs typeface="Century Gothic"/>
                <a:sym typeface="Century Gothic"/>
              </a:rPr>
              <a:t> ways:</a:t>
            </a:r>
            <a:endParaRPr dirty="0"/>
          </a:p>
          <a:p>
            <a:pPr marL="457200" marR="0" lvl="0" indent="-45720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As a reader</a:t>
            </a:r>
            <a:r>
              <a:rPr lang="en" sz="2400" dirty="0"/>
              <a:t>: </a:t>
            </a:r>
            <a:r>
              <a:rPr lang="en" sz="2400" b="0" i="0" u="none" strike="noStrike" cap="none" dirty="0">
                <a:solidFill>
                  <a:srgbClr val="000000"/>
                </a:solidFill>
                <a:latin typeface="Century Gothic"/>
                <a:ea typeface="Century Gothic"/>
                <a:cs typeface="Century Gothic"/>
                <a:sym typeface="Century Gothic"/>
              </a:rPr>
              <a:t>Think about the content. What is the author trying to tell you?</a:t>
            </a:r>
            <a:endParaRPr dirty="0"/>
          </a:p>
          <a:p>
            <a:pPr marL="457200" marR="0" lvl="0" indent="-457200" algn="l" rtl="0">
              <a:lnSpc>
                <a:spcPct val="100000"/>
              </a:lnSpc>
              <a:spcBef>
                <a:spcPts val="0"/>
              </a:spcBef>
              <a:spcAft>
                <a:spcPts val="0"/>
              </a:spcAft>
              <a:buClr>
                <a:srgbClr val="000000"/>
              </a:buClr>
              <a:buSzPct val="100000"/>
              <a:buFont typeface="Century Gothic"/>
              <a:buAutoNum type="arabicPeriod"/>
            </a:pPr>
            <a:r>
              <a:rPr lang="en" sz="2400" b="0" i="0" u="none" strike="noStrike" cap="none" dirty="0">
                <a:solidFill>
                  <a:srgbClr val="000000"/>
                </a:solidFill>
                <a:latin typeface="Century Gothic"/>
                <a:ea typeface="Century Gothic"/>
                <a:cs typeface="Century Gothic"/>
                <a:sym typeface="Century Gothic"/>
              </a:rPr>
              <a:t>As a writer</a:t>
            </a:r>
            <a:r>
              <a:rPr lang="en" sz="2400" dirty="0"/>
              <a:t>: </a:t>
            </a:r>
            <a:r>
              <a:rPr lang="en" sz="2400" b="0" i="0" u="none" strike="noStrike" cap="none" dirty="0">
                <a:solidFill>
                  <a:srgbClr val="000000"/>
                </a:solidFill>
                <a:latin typeface="Century Gothic"/>
                <a:ea typeface="Century Gothic"/>
                <a:cs typeface="Century Gothic"/>
                <a:sym typeface="Century Gothic"/>
              </a:rPr>
              <a:t>Think about how the author actually wrote it.</a:t>
            </a:r>
            <a:endParaRPr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AA8D2F-CBA5-43EA-85B9-FD7852B5CFEE}">
  <ds:schemaRefs>
    <ds:schemaRef ds:uri="http://schemas.microsoft.com/sharepoint/v3/contenttype/forms"/>
  </ds:schemaRefs>
</ds:datastoreItem>
</file>

<file path=customXml/itemProps2.xml><?xml version="1.0" encoding="utf-8"?>
<ds:datastoreItem xmlns:ds="http://schemas.openxmlformats.org/officeDocument/2006/customXml" ds:itemID="{EAE66111-71F8-4484-9817-8CBA128BA2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494719-23B5-427B-B40C-AD18BBDDEDAA}">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43</TotalTime>
  <Words>2914</Words>
  <Application>Microsoft Office PowerPoint</Application>
  <PresentationFormat>On-screen Show (16:9)</PresentationFormat>
  <Paragraphs>456</Paragraphs>
  <Slides>22</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Century Gothic</vt:lpstr>
      <vt:lpstr>Overlock</vt:lpstr>
      <vt:lpstr>Calibri</vt:lpstr>
      <vt:lpstr>Simple Light</vt:lpstr>
      <vt:lpstr>Simple Light</vt:lpstr>
      <vt:lpstr>Grade 8: Module 1: Unit 2: Lesson 8 Teacher slide, before teaching.</vt:lpstr>
      <vt:lpstr>Grade 8: Module 1: Unit 2: Lesson 8 Teacher slide, before teaching.</vt:lpstr>
      <vt:lpstr>Grade 8 : Module 1: Unit 2: Lesson 8 Teacher slide, before teaching.</vt:lpstr>
      <vt:lpstr>PowerPoint Presentation</vt:lpstr>
      <vt:lpstr>Hello, Students!</vt:lpstr>
      <vt:lpstr>Let’s Review the Prompt</vt:lpstr>
      <vt:lpstr>Let’s Look at Our First Learning  Target</vt:lpstr>
      <vt:lpstr>Let’s Create New Anchor Charts</vt:lpstr>
      <vt:lpstr>Let’s Think About Writing An Essay</vt:lpstr>
      <vt:lpstr>Let’s Look at Our Second Learning Target </vt:lpstr>
      <vt:lpstr>Let’s Read for the Gist</vt:lpstr>
      <vt:lpstr>Let’s Look at Our Next Learning Targets</vt:lpstr>
      <vt:lpstr>Let’s Answer Questions about the  Model Essay</vt:lpstr>
      <vt:lpstr>Let’s Share Some of Our Answers</vt:lpstr>
      <vt:lpstr>Let’s Review All Our Learning Targets  for Today</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8 Teacher slide, before teaching.</dc:title>
  <dc:creator>nbravo</dc:creator>
  <cp:lastModifiedBy>Natalie Ivey</cp:lastModifiedBy>
  <cp:revision>16</cp:revision>
  <dcterms:modified xsi:type="dcterms:W3CDTF">2018-09-07T15:04:25Z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