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18"/>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Lst>
  <p:sldSz cx="9144000" cy="5143500" type="screen16x9"/>
  <p:notesSz cx="6858000" cy="9144000"/>
  <p:embeddedFontLst>
    <p:embeddedFont>
      <p:font typeface="Calibri" panose="020F0502020204030204" pitchFamily="34" charset="0"/>
      <p:regular r:id="rId19"/>
      <p:bold r:id="rId20"/>
      <p:italic r:id="rId21"/>
      <p:boldItalic r:id="rId22"/>
    </p:embeddedFont>
    <p:embeddedFont>
      <p:font typeface="Century Gothic" panose="020B0502020202020204" pitchFamily="34" charset="0"/>
      <p:regular r:id="rId23"/>
      <p:bold r:id="rId24"/>
      <p:italic r:id="rId25"/>
      <p:boldItalic r:id="rId2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9EB00D8-0409-43E7-B9C3-07D909202190}" v="22" dt="2018-09-12T16:03:35.766"/>
  </p1510:revLst>
</p1510:revInfo>
</file>

<file path=ppt/tableStyles.xml><?xml version="1.0" encoding="utf-8"?>
<a:tblStyleLst xmlns:a="http://schemas.openxmlformats.org/drawingml/2006/main" def="{E0E0D5DD-1F9D-406C-BFFB-ADA22321A2C9}">
  <a:tblStyle styleId="{E0E0D5DD-1F9D-406C-BFFB-ADA22321A2C9}"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27648" autoAdjust="0"/>
  </p:normalViewPr>
  <p:slideViewPr>
    <p:cSldViewPr snapToGrid="0">
      <p:cViewPr varScale="1">
        <p:scale>
          <a:sx n="46" d="100"/>
          <a:sy n="46" d="100"/>
        </p:scale>
        <p:origin x="3474" y="4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notesMaster" Target="notesMasters/notesMaster1.xml"/><Relationship Id="rId26" Type="http://schemas.openxmlformats.org/officeDocument/2006/relationships/font" Target="fonts/font8.fntdata"/><Relationship Id="rId3" Type="http://schemas.openxmlformats.org/officeDocument/2006/relationships/customXml" Target="../customXml/item3.xml"/><Relationship Id="rId21" Type="http://schemas.openxmlformats.org/officeDocument/2006/relationships/font" Target="fonts/font3.fntdata"/><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7.fntdata"/><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font" Target="fonts/font2.fntdata"/><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6.fntdata"/><Relationship Id="rId32"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5.fntdata"/><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font" Target="fonts/font1.fntdata"/><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4.fntdata"/><Relationship Id="rId27" Type="http://schemas.openxmlformats.org/officeDocument/2006/relationships/commentAuthors" Target="commentAuthors.xml"/><Relationship Id="rId30"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29EB00D8-0409-43E7-B9C3-07D909202190}"/>
    <pc:docChg chg="modSld modMainMaster">
      <pc:chgData name="Natalie Ivey" userId="2c81a4b0-7596-4a42-b4da-e7aac4dfeff9" providerId="ADAL" clId="{29EB00D8-0409-43E7-B9C3-07D909202190}" dt="2018-09-12T16:03:35.766" v="21" actId="1076"/>
      <pc:docMkLst>
        <pc:docMk/>
      </pc:docMkLst>
      <pc:sldChg chg="addSp modSp">
        <pc:chgData name="Natalie Ivey" userId="2c81a4b0-7596-4a42-b4da-e7aac4dfeff9" providerId="ADAL" clId="{29EB00D8-0409-43E7-B9C3-07D909202190}" dt="2018-09-12T16:01:39.013" v="4" actId="1076"/>
        <pc:sldMkLst>
          <pc:docMk/>
          <pc:sldMk cId="0" sldId="259"/>
        </pc:sldMkLst>
        <pc:picChg chg="add mod">
          <ac:chgData name="Natalie Ivey" userId="2c81a4b0-7596-4a42-b4da-e7aac4dfeff9" providerId="ADAL" clId="{29EB00D8-0409-43E7-B9C3-07D909202190}" dt="2018-09-12T16:01:39.013" v="4" actId="1076"/>
          <ac:picMkLst>
            <pc:docMk/>
            <pc:sldMk cId="0" sldId="259"/>
            <ac:picMk id="3" creationId="{2C4038A3-53AD-4D6E-B834-40FE4B55F473}"/>
          </ac:picMkLst>
        </pc:picChg>
      </pc:sldChg>
      <pc:sldChg chg="modSp">
        <pc:chgData name="Natalie Ivey" userId="2c81a4b0-7596-4a42-b4da-e7aac4dfeff9" providerId="ADAL" clId="{29EB00D8-0409-43E7-B9C3-07D909202190}" dt="2018-09-12T16:03:35.766" v="21" actId="1076"/>
        <pc:sldMkLst>
          <pc:docMk/>
          <pc:sldMk cId="0" sldId="262"/>
        </pc:sldMkLst>
        <pc:picChg chg="mod">
          <ac:chgData name="Natalie Ivey" userId="2c81a4b0-7596-4a42-b4da-e7aac4dfeff9" providerId="ADAL" clId="{29EB00D8-0409-43E7-B9C3-07D909202190}" dt="2018-09-12T16:03:32.382" v="20" actId="14100"/>
          <ac:picMkLst>
            <pc:docMk/>
            <pc:sldMk cId="0" sldId="262"/>
            <ac:picMk id="173" creationId="{00000000-0000-0000-0000-000000000000}"/>
          </ac:picMkLst>
        </pc:picChg>
        <pc:picChg chg="mod">
          <ac:chgData name="Natalie Ivey" userId="2c81a4b0-7596-4a42-b4da-e7aac4dfeff9" providerId="ADAL" clId="{29EB00D8-0409-43E7-B9C3-07D909202190}" dt="2018-09-12T16:03:35.766" v="21" actId="1076"/>
          <ac:picMkLst>
            <pc:docMk/>
            <pc:sldMk cId="0" sldId="262"/>
            <ac:picMk id="174" creationId="{00000000-0000-0000-0000-000000000000}"/>
          </ac:picMkLst>
        </pc:picChg>
      </pc:sldChg>
      <pc:sldMasterChg chg="addSp modSp">
        <pc:chgData name="Natalie Ivey" userId="2c81a4b0-7596-4a42-b4da-e7aac4dfeff9" providerId="ADAL" clId="{29EB00D8-0409-43E7-B9C3-07D909202190}" dt="2018-09-12T16:02:38.881" v="12" actId="1076"/>
        <pc:sldMasterMkLst>
          <pc:docMk/>
          <pc:sldMasterMk cId="0" sldId="2147483670"/>
        </pc:sldMasterMkLst>
        <pc:picChg chg="add mod">
          <ac:chgData name="Natalie Ivey" userId="2c81a4b0-7596-4a42-b4da-e7aac4dfeff9" providerId="ADAL" clId="{29EB00D8-0409-43E7-B9C3-07D909202190}" dt="2018-09-12T16:02:13.279" v="6" actId="1076"/>
          <ac:picMkLst>
            <pc:docMk/>
            <pc:sldMasterMk cId="0" sldId="2147483670"/>
            <ac:picMk id="3" creationId="{5032C015-1E48-4FED-BDBB-8E614F876FE2}"/>
          </ac:picMkLst>
        </pc:picChg>
        <pc:picChg chg="add mod">
          <ac:chgData name="Natalie Ivey" userId="2c81a4b0-7596-4a42-b4da-e7aac4dfeff9" providerId="ADAL" clId="{29EB00D8-0409-43E7-B9C3-07D909202190}" dt="2018-09-12T16:02:28.238" v="10" actId="1076"/>
          <ac:picMkLst>
            <pc:docMk/>
            <pc:sldMasterMk cId="0" sldId="2147483670"/>
            <ac:picMk id="5" creationId="{412D68B7-B43C-4401-B67B-CE4A8F6EF5FD}"/>
          </ac:picMkLst>
        </pc:picChg>
        <pc:picChg chg="add mod">
          <ac:chgData name="Natalie Ivey" userId="2c81a4b0-7596-4a42-b4da-e7aac4dfeff9" providerId="ADAL" clId="{29EB00D8-0409-43E7-B9C3-07D909202190}" dt="2018-09-12T16:02:38.881" v="12" actId="1076"/>
          <ac:picMkLst>
            <pc:docMk/>
            <pc:sldMasterMk cId="0" sldId="2147483670"/>
            <ac:picMk id="10" creationId="{C6261132-AD29-42AE-9EF3-69FC2FF7362E}"/>
          </ac:picMkLst>
        </pc:picChg>
      </pc:sldMasterChg>
      <pc:sldMasterChg chg="addSp modSp">
        <pc:chgData name="Natalie Ivey" userId="2c81a4b0-7596-4a42-b4da-e7aac4dfeff9" providerId="ADAL" clId="{29EB00D8-0409-43E7-B9C3-07D909202190}" dt="2018-09-12T16:03:17.734" v="19" actId="1076"/>
        <pc:sldMasterMkLst>
          <pc:docMk/>
          <pc:sldMasterMk cId="0" sldId="2147483671"/>
        </pc:sldMasterMkLst>
        <pc:picChg chg="add mod">
          <ac:chgData name="Natalie Ivey" userId="2c81a4b0-7596-4a42-b4da-e7aac4dfeff9" providerId="ADAL" clId="{29EB00D8-0409-43E7-B9C3-07D909202190}" dt="2018-09-12T16:02:55.287" v="14" actId="1076"/>
          <ac:picMkLst>
            <pc:docMk/>
            <pc:sldMasterMk cId="0" sldId="2147483671"/>
            <ac:picMk id="3" creationId="{62BD56B6-F178-44C5-B1A2-6C1A562AD9E4}"/>
          </ac:picMkLst>
        </pc:picChg>
        <pc:picChg chg="add mod">
          <ac:chgData name="Natalie Ivey" userId="2c81a4b0-7596-4a42-b4da-e7aac4dfeff9" providerId="ADAL" clId="{29EB00D8-0409-43E7-B9C3-07D909202190}" dt="2018-09-12T16:03:07.863" v="17" actId="1076"/>
          <ac:picMkLst>
            <pc:docMk/>
            <pc:sldMasterMk cId="0" sldId="2147483671"/>
            <ac:picMk id="5" creationId="{D44168E0-AE41-41F5-8FB7-C43F39EFAAAB}"/>
          </ac:picMkLst>
        </pc:picChg>
        <pc:picChg chg="add mod">
          <ac:chgData name="Natalie Ivey" userId="2c81a4b0-7596-4a42-b4da-e7aac4dfeff9" providerId="ADAL" clId="{29EB00D8-0409-43E7-B9C3-07D909202190}" dt="2018-09-12T16:03:17.734" v="19" actId="1076"/>
          <ac:picMkLst>
            <pc:docMk/>
            <pc:sldMasterMk cId="0" sldId="2147483671"/>
            <ac:picMk id="7" creationId="{553E7D0B-5CC1-48B1-84EB-AB899474C8F4}"/>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93671823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curriculum.eleducation.org/sites/default/files/g4m1u2_all-block_072017.pdf"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1/unit-3/lesson-1"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eleducation.org/resources/general-protocols-and-strategies-from-management-in-the-active-classroo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a2ea51330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7" name="Google Shape;1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31894130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3a2ea51330_1_3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1" name="Google Shape;191;g3a2ea51330_1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5-10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Partners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a:t>
            </a:r>
            <a:r>
              <a:rPr lang="en" sz="1200" b="1" dirty="0">
                <a:solidFill>
                  <a:schemeClr val="dk1"/>
                </a:solidFill>
                <a:latin typeface="Calibri"/>
                <a:ea typeface="Calibri"/>
                <a:cs typeface="Calibri"/>
                <a:sym typeface="Calibri"/>
              </a:rPr>
              <a:t> Working to Become Ethical People anchor chart</a:t>
            </a:r>
            <a:r>
              <a:rPr lang="en" sz="1200" dirty="0">
                <a:solidFill>
                  <a:schemeClr val="dk1"/>
                </a:solidFill>
                <a:latin typeface="Calibri"/>
                <a:ea typeface="Calibri"/>
                <a:cs typeface="Calibri"/>
                <a:sym typeface="Calibri"/>
              </a:rPr>
              <a:t> and remind them of what respect looks and sounds like.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now have the opportunity to talk about the inspiration for their poem with a partner. Give students 30 seconds to consider whether they feel comfortable doing this. If students do not wish to share, they should keep working on their poem individually.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those students wishing to share with a partner to turn to </a:t>
            </a:r>
            <a:r>
              <a:rPr lang="en" sz="1200" b="0" dirty="0">
                <a:solidFill>
                  <a:schemeClr val="dk1"/>
                </a:solidFill>
                <a:latin typeface="Calibri"/>
                <a:ea typeface="Calibri"/>
                <a:cs typeface="Calibri"/>
                <a:sym typeface="Calibri"/>
              </a:rPr>
              <a:t>an elbow partner </a:t>
            </a:r>
            <a:r>
              <a:rPr lang="en" sz="1200" dirty="0">
                <a:solidFill>
                  <a:schemeClr val="dk1"/>
                </a:solidFill>
                <a:latin typeface="Calibri"/>
                <a:ea typeface="Calibri"/>
                <a:cs typeface="Calibri"/>
                <a:sym typeface="Calibri"/>
              </a:rPr>
              <a:t>and to label themselves A and B.</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Post the question and read it aloud for the group: “</a:t>
            </a:r>
            <a:r>
              <a:rPr lang="en" sz="1200" i="1" dirty="0">
                <a:solidFill>
                  <a:schemeClr val="dk1"/>
                </a:solidFill>
                <a:latin typeface="Calibri"/>
                <a:ea typeface="Calibri"/>
                <a:cs typeface="Calibri"/>
                <a:sym typeface="Calibri"/>
              </a:rPr>
              <a:t>What inspired you to write poetry, and where can you see evidence of this in your poem</a:t>
            </a:r>
            <a:r>
              <a:rPr lang="en" sz="1200" dirty="0">
                <a:solidFill>
                  <a:schemeClr val="dk1"/>
                </a:solidFill>
                <a:latin typeface="Calibri"/>
                <a:ea typeface="Calibri"/>
                <a:cs typeface="Calibri"/>
                <a:sym typeface="Calibri"/>
              </a:rPr>
              <a:t>?” — Give students 30 seconds to look at their poems and to think. — Invite partner B to share first. — After 1 minute, invite partner A to share. — Select volunteers to share their responses with the whole group.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students through the</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Thumb-O-Meter protocol </a:t>
            </a:r>
            <a:r>
              <a:rPr lang="en" sz="1200" dirty="0">
                <a:solidFill>
                  <a:schemeClr val="dk1"/>
                </a:solidFill>
                <a:latin typeface="Calibri"/>
                <a:ea typeface="Calibri"/>
                <a:cs typeface="Calibri"/>
                <a:sym typeface="Calibri"/>
              </a:rPr>
              <a:t>to self-assess against how well they persevered and showed respect in this lesson. Scan student responses and make a note of students who may need more support with this moving forward.</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being able to identify evidence in their poem to show their inspiration.</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sentence stems for heavier support. (Example: “_____ inspired me to write poetry. You can see evidence of this in the line _____.”) </a:t>
            </a:r>
            <a:endParaRPr dirty="0"/>
          </a:p>
        </p:txBody>
      </p:sp>
    </p:spTree>
    <p:extLst>
      <p:ext uri="{BB962C8B-B14F-4D97-AF65-F5344CB8AC3E}">
        <p14:creationId xmlns:p14="http://schemas.microsoft.com/office/powerpoint/2010/main" val="35789302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3e37fd3400_0_1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8" name="Google Shape;198;g3e37fd3400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homework task with students.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slide or have a fluent student read it aloud. </a:t>
            </a:r>
            <a:endParaRPr sz="1200" dirty="0">
              <a:solidFill>
                <a:schemeClr val="dk1"/>
              </a:solidFill>
              <a:latin typeface="Calibri"/>
              <a:ea typeface="Calibri"/>
              <a:cs typeface="Calibri"/>
              <a:sym typeface="Calibri"/>
            </a:endParaRPr>
          </a:p>
          <a:p>
            <a:pPr marL="228600" lvl="0" indent="-15240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note the homework task.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479973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3e37fd3400_0_6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4" name="Google Shape;204;g3e37fd3400_0_6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slide can be customized with the group assignments for ALL block for today’s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focus on ALL block in Module 1 is on building fluency and allowing time for independent reading.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Refer to the ALL Block Teacher Guide and Supporting Materials document found here: </a:t>
            </a:r>
            <a:r>
              <a:rPr lang="en" sz="1200" u="sng">
                <a:solidFill>
                  <a:srgbClr val="0097A7"/>
                </a:solidFill>
                <a:latin typeface="Calibri"/>
                <a:ea typeface="Calibri"/>
                <a:cs typeface="Calibri"/>
                <a:sym typeface="Calibri"/>
                <a:hlinkClick r:id="rId3"/>
              </a:rPr>
              <a:t>http://curriculum.eleducation.org/sites/default/files/g4m1u3_all-block_072017.pdf</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p:txBody>
      </p:sp>
      <p:sp>
        <p:nvSpPr>
          <p:cNvPr id="205" name="Google Shape;205;g3e37fd3400_0_6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213538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a2ea51330_0_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3" name="Google Shape;13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Resources and downloads for this lesson can be found at: </a:t>
            </a:r>
            <a:r>
              <a:rPr lang="en" sz="1200" u="sng" dirty="0">
                <a:solidFill>
                  <a:schemeClr val="hlink"/>
                </a:solidFill>
                <a:latin typeface="Calibri"/>
                <a:ea typeface="Calibri"/>
                <a:cs typeface="Calibri"/>
                <a:sym typeface="Calibri"/>
                <a:hlinkClick r:id="rId3"/>
              </a:rPr>
              <a:t>http://curriculum.eleducation.org/curriculum/ela/grade-4/module-1/unit-3/lesson-1</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Writing a Poem: Planning graphic organizer</a:t>
            </a:r>
            <a:r>
              <a:rPr lang="en" sz="1200" dirty="0">
                <a:solidFill>
                  <a:schemeClr val="dk1"/>
                </a:solidFill>
                <a:latin typeface="Calibri"/>
                <a:ea typeface="Calibri"/>
                <a:cs typeface="Calibri"/>
                <a:sym typeface="Calibri"/>
              </a:rPr>
              <a:t> (one per student and one to display)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Poetry Options handout</a:t>
            </a:r>
            <a:r>
              <a:rPr lang="en" sz="1200" dirty="0">
                <a:solidFill>
                  <a:schemeClr val="dk1"/>
                </a:solidFill>
                <a:latin typeface="Calibri"/>
                <a:ea typeface="Calibri"/>
                <a:cs typeface="Calibri"/>
                <a:sym typeface="Calibri"/>
              </a:rPr>
              <a:t> (one per student and one to display)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Photographs to inspire poetry (optional; for students needing additional support)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Paper (blank and lined; one piece of each per student)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Affix List </a:t>
            </a:r>
            <a:r>
              <a:rPr lang="en" sz="1200" dirty="0">
                <a:solidFill>
                  <a:schemeClr val="dk1"/>
                </a:solidFill>
                <a:latin typeface="Calibri"/>
                <a:ea typeface="Calibri"/>
                <a:cs typeface="Calibri"/>
                <a:sym typeface="Calibri"/>
              </a:rPr>
              <a:t>(from Unit 1, Lesson 11;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Vocabulary logs </a:t>
            </a:r>
            <a:r>
              <a:rPr lang="en" sz="1200" dirty="0">
                <a:solidFill>
                  <a:schemeClr val="dk1"/>
                </a:solidFill>
                <a:latin typeface="Calibri"/>
                <a:ea typeface="Calibri"/>
                <a:cs typeface="Calibri"/>
                <a:sym typeface="Calibri"/>
              </a:rPr>
              <a:t>(from Unit 1, Lesson 3;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Performance Task anchor chart</a:t>
            </a:r>
            <a:r>
              <a:rPr lang="en" sz="1200" dirty="0">
                <a:solidFill>
                  <a:schemeClr val="dk1"/>
                </a:solidFill>
                <a:latin typeface="Calibri"/>
                <a:ea typeface="Calibri"/>
                <a:cs typeface="Calibri"/>
                <a:sym typeface="Calibri"/>
              </a:rPr>
              <a:t> (begun in Unit 1, Lesson 1)</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Discussion Norms anchor chart</a:t>
            </a:r>
            <a:r>
              <a:rPr lang="en" sz="1200" dirty="0">
                <a:solidFill>
                  <a:schemeClr val="dk1"/>
                </a:solidFill>
                <a:latin typeface="Calibri"/>
                <a:ea typeface="Calibri"/>
                <a:cs typeface="Calibri"/>
                <a:sym typeface="Calibri"/>
              </a:rPr>
              <a:t> (begun in Unit 1, Lesson 1; added to with students during Work Time C)</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Discussion Norms anchor chart</a:t>
            </a:r>
            <a:r>
              <a:rPr lang="en" sz="1200" dirty="0">
                <a:solidFill>
                  <a:schemeClr val="dk1"/>
                </a:solidFill>
                <a:latin typeface="Calibri"/>
                <a:ea typeface="Calibri"/>
                <a:cs typeface="Calibri"/>
                <a:sym typeface="Calibri"/>
              </a:rPr>
              <a:t> (example, for teacher reference)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Ethical People anchor chart</a:t>
            </a:r>
            <a:r>
              <a:rPr lang="en" sz="1200" dirty="0">
                <a:solidFill>
                  <a:schemeClr val="dk1"/>
                </a:solidFill>
                <a:latin typeface="Calibri"/>
                <a:ea typeface="Calibri"/>
                <a:cs typeface="Calibri"/>
                <a:sym typeface="Calibri"/>
              </a:rPr>
              <a:t> (begun in Unit 1, Lesson 2)</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(begun in Unit 2, Lesson 1)</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Make sure you have prepared the printed versions of the photographs to inspire poetry</a:t>
            </a:r>
            <a:r>
              <a:rPr lang="en-US" sz="120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ahead of time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077142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g3a30a3459f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2" name="Google Shape;142;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r>
              <a:rPr lang="en-US" sz="1200" baseline="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all (introduced) (used) in this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Thumb-O-Meter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u="sng" dirty="0">
                <a:solidFill>
                  <a:schemeClr val="accent5"/>
                </a:solidFill>
                <a:latin typeface="Calibri"/>
                <a:ea typeface="Calibri"/>
                <a:cs typeface="Calibri"/>
                <a:sym typeface="Calibri"/>
                <a:hlinkClick r:id="rId3"/>
              </a:rPr>
              <a:t>https://eleducation.org/resources/general-protocols-and-strategies-from-management-in-the-active-classroom</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864042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a2ea51330_0_1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8" name="Google Shape;148;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27883621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3a2ea51330_0_1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4" name="Google Shape;154;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a:t>
            </a:r>
            <a:r>
              <a:rPr lang="en-US" sz="1200" b="1" dirty="0">
                <a:solidFill>
                  <a:schemeClr val="dk1"/>
                </a:solidFill>
                <a:latin typeface="Calibri"/>
                <a:ea typeface="Calibri"/>
                <a:cs typeface="Calibri"/>
                <a:sym typeface="Calibri"/>
              </a:rPr>
              <a:t>C</a:t>
            </a:r>
            <a:r>
              <a:rPr lang="en" sz="1200" b="1" dirty="0">
                <a:solidFill>
                  <a:schemeClr val="dk1"/>
                </a:solidFill>
                <a:latin typeface="Calibri"/>
                <a:ea typeface="Calibri"/>
                <a:cs typeface="Calibri"/>
                <a:sym typeface="Calibri"/>
              </a:rPr>
              <a:t>lass</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Follow the slide and build excitement for the task</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123842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g3a2ea51330_1_2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0" name="Google Shape;160;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8-</a:t>
            </a:r>
            <a:r>
              <a:rPr lang="en" sz="1200" b="1" dirty="0">
                <a:solidFill>
                  <a:schemeClr val="dk1"/>
                </a:solidFill>
                <a:latin typeface="Calibri"/>
                <a:ea typeface="Calibri"/>
                <a:cs typeface="Calibri"/>
                <a:sym typeface="Calibri"/>
              </a:rPr>
              <a:t>10 minutes </a:t>
            </a:r>
            <a:endParaRPr sz="1200"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 sz="1200" b="1" dirty="0">
                <a:solidFill>
                  <a:schemeClr val="dk1"/>
                </a:solidFill>
                <a:latin typeface="Calibri"/>
                <a:ea typeface="Calibri"/>
                <a:cs typeface="Calibri"/>
                <a:sym typeface="Calibri"/>
              </a:rPr>
              <a:t>Grouping: Whole Class</a:t>
            </a:r>
            <a:endParaRPr lang="en"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 and select a volunteer to read it aloud: </a:t>
            </a:r>
            <a:r>
              <a:rPr lang="en" sz="1200" b="1" dirty="0">
                <a:solidFill>
                  <a:schemeClr val="dk1"/>
                </a:solidFill>
                <a:latin typeface="Calibri"/>
                <a:ea typeface="Calibri"/>
                <a:cs typeface="Calibri"/>
                <a:sym typeface="Calibri"/>
              </a:rPr>
              <a:t>“I can write a poem inspired by something meaningful to me.”</a:t>
            </a:r>
            <a:r>
              <a:rPr lang="en" sz="1200" dirty="0">
                <a:solidFill>
                  <a:schemeClr val="dk1"/>
                </a:solidFill>
                <a:latin typeface="Calibri"/>
                <a:ea typeface="Calibri"/>
                <a:cs typeface="Calibri"/>
                <a:sym typeface="Calibri"/>
              </a:rPr>
              <a:t>  Underline the word </a:t>
            </a:r>
            <a:r>
              <a:rPr lang="en" sz="1200" i="1" dirty="0">
                <a:solidFill>
                  <a:schemeClr val="dk1"/>
                </a:solidFill>
                <a:latin typeface="Calibri"/>
                <a:ea typeface="Calibri"/>
                <a:cs typeface="Calibri"/>
                <a:sym typeface="Calibri"/>
              </a:rPr>
              <a:t>meaningful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Clap out the syllables and invite students to clap with you.</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 </a:t>
            </a:r>
            <a:r>
              <a:rPr lang="en" sz="1200" b="0" dirty="0">
                <a:solidFill>
                  <a:schemeClr val="dk1"/>
                </a:solidFill>
                <a:latin typeface="Calibri"/>
                <a:ea typeface="Calibri"/>
                <a:cs typeface="Calibri"/>
                <a:sym typeface="Calibri"/>
              </a:rPr>
              <a:t>total participation technique</a:t>
            </a:r>
            <a:r>
              <a:rPr lang="en" sz="1200" dirty="0">
                <a:solidFill>
                  <a:schemeClr val="dk1"/>
                </a:solidFill>
                <a:latin typeface="Calibri"/>
                <a:ea typeface="Calibri"/>
                <a:cs typeface="Calibri"/>
                <a:sym typeface="Calibri"/>
              </a:rPr>
              <a:t>, invite responses from the group: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is the root here?</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(mean)</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What are the affixes?</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(-ing and -ful)</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Complete the table using student responses.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 </a:t>
            </a:r>
            <a:r>
              <a:rPr lang="en" sz="1200" b="0" dirty="0">
                <a:solidFill>
                  <a:schemeClr val="dk1"/>
                </a:solidFill>
                <a:latin typeface="Calibri"/>
                <a:ea typeface="Calibri"/>
                <a:cs typeface="Calibri"/>
                <a:sym typeface="Calibri"/>
              </a:rPr>
              <a:t>total participation technique,</a:t>
            </a:r>
            <a:r>
              <a:rPr lang="en" sz="1200" dirty="0">
                <a:solidFill>
                  <a:schemeClr val="dk1"/>
                </a:solidFill>
                <a:latin typeface="Calibri"/>
                <a:ea typeface="Calibri"/>
                <a:cs typeface="Calibri"/>
                <a:sym typeface="Calibri"/>
              </a:rPr>
              <a:t> invite responses from the group: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does meaningful mean</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(full of meaning) </a:t>
            </a:r>
            <a:endParaRPr sz="1200" b="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is the translation of meaningful in our home languages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this word to the </a:t>
            </a:r>
            <a:r>
              <a:rPr lang="en" sz="1200" b="1" dirty="0">
                <a:solidFill>
                  <a:schemeClr val="dk1"/>
                </a:solidFill>
                <a:latin typeface="Calibri"/>
                <a:ea typeface="Calibri"/>
                <a:cs typeface="Calibri"/>
                <a:sym typeface="Calibri"/>
              </a:rPr>
              <a:t>Academic Word Wall</a:t>
            </a:r>
            <a:r>
              <a:rPr lang="en" sz="1200" dirty="0">
                <a:solidFill>
                  <a:schemeClr val="dk1"/>
                </a:solidFill>
                <a:latin typeface="Calibri"/>
                <a:ea typeface="Calibri"/>
                <a:cs typeface="Calibri"/>
                <a:sym typeface="Calibri"/>
              </a:rPr>
              <a:t> and invite students to record it in their </a:t>
            </a:r>
            <a:r>
              <a:rPr lang="en" sz="1200" b="1" dirty="0">
                <a:solidFill>
                  <a:schemeClr val="dk1"/>
                </a:solidFill>
                <a:latin typeface="Calibri"/>
                <a:ea typeface="Calibri"/>
                <a:cs typeface="Calibri"/>
                <a:sym typeface="Calibri"/>
              </a:rPr>
              <a:t>vocabulary logs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a:t>
            </a:r>
            <a:r>
              <a:rPr lang="en" sz="1200" b="1" dirty="0">
                <a:solidFill>
                  <a:schemeClr val="dk1"/>
                </a:solidFill>
                <a:latin typeface="Calibri"/>
                <a:ea typeface="Calibri"/>
                <a:cs typeface="Calibri"/>
                <a:sym typeface="Calibri"/>
              </a:rPr>
              <a:t>Performance Task anchor chart </a:t>
            </a:r>
            <a:r>
              <a:rPr lang="en" sz="1200" dirty="0">
                <a:solidFill>
                  <a:schemeClr val="dk1"/>
                </a:solidFill>
                <a:latin typeface="Calibri"/>
                <a:ea typeface="Calibri"/>
                <a:cs typeface="Calibri"/>
                <a:sym typeface="Calibri"/>
              </a:rPr>
              <a:t>and select volunteers to read parts of the prompt aloud.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in the previous units, they have been considering the questions: — “What inspired Jack to write poetry?” — “What inspired your expert group’s poet to write poetry?”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Emphasize the change in focus for the unit to being about what inspires them to write poetry with the question: — “What inspires you to write poetry?”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in this lesson, students will be working on creating the work products required by the performance task.</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Help students understand the power of words, such as in poetry and stories, to contribute to a community and to a better world, and emphasize that students’ poems will also have that power.</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Understanding of the work meaningful and understanding of the learning target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Tell students that you will give them time to think and write or sketch before you cold call.</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816228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3a425ba501_0_2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0" name="Google Shape;170;g3a425ba501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Individuals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 display the </a:t>
            </a:r>
            <a:r>
              <a:rPr lang="en" sz="1200" b="1" dirty="0">
                <a:solidFill>
                  <a:schemeClr val="dk1"/>
                </a:solidFill>
                <a:latin typeface="Calibri"/>
                <a:ea typeface="Calibri"/>
                <a:cs typeface="Calibri"/>
                <a:sym typeface="Calibri"/>
              </a:rPr>
              <a:t>Writing a Poem: Planning graphic organizer.</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 top of the organizer is for them to brainstorm some ideas about what their poem could be about.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and distribute the </a:t>
            </a:r>
            <a:r>
              <a:rPr lang="en" sz="1200" b="1" dirty="0">
                <a:solidFill>
                  <a:schemeClr val="dk1"/>
                </a:solidFill>
                <a:latin typeface="Calibri"/>
                <a:ea typeface="Calibri"/>
                <a:cs typeface="Calibri"/>
                <a:sym typeface="Calibri"/>
              </a:rPr>
              <a:t>Poetry Options handout</a:t>
            </a:r>
            <a:r>
              <a:rPr lang="en" sz="1200" dirty="0">
                <a:solidFill>
                  <a:schemeClr val="dk1"/>
                </a:solidFill>
                <a:latin typeface="Calibri"/>
                <a:ea typeface="Calibri"/>
                <a:cs typeface="Calibri"/>
                <a:sym typeface="Calibri"/>
              </a:rPr>
              <a:t>. Remind students that poetry needs to be about something meaningful to them or something that inspires them, or it will be very difficult for them to write.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through the options with students and explain that these might provide some ideas. Emphasize that they do not have to use any of the ideas if they already have ideas about things to write about that are not on the list.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brainstorm ideas in the top box of their organizer.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as they brainstorm. If students require additional support, consider providing photographs to inspire poetry</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completing the graphic organizer and choosing a topic that inspires them to write poetry</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brainstorming ideas: Provide directed instruction in the brainstorming process. Consider offering a scaffolded version of the graphic organizer with more directed lists (e.g., “My Favorite Hobbies,” “My Family and Friends,” or “Things That Make Me Happy/Sad/Mad.”)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 brainstorming meaningful topics with a think aloud. Provide non-examples of topics that may be of interest to you but not necessarily meaningful.</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579570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3a425ba501_0_3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8" name="Google Shape;178;g3a425ba501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15-20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Individual</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whole group. Focus students on the two columns underneath the topic ideas on the </a:t>
            </a:r>
            <a:r>
              <a:rPr lang="en" sz="1200" b="1" dirty="0">
                <a:solidFill>
                  <a:schemeClr val="dk1"/>
                </a:solidFill>
                <a:latin typeface="Calibri"/>
                <a:ea typeface="Calibri"/>
                <a:cs typeface="Calibri"/>
                <a:sym typeface="Calibri"/>
              </a:rPr>
              <a:t>Writing a Poem: Planning graphic organizer.</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these two columns are for students to build out two of the topic ideas they have chosen.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a couple of minutes to consider which two topics they are the most inspired by. Explain that a good way to know whether they are inspired is to think about how much they have to write about that topic. Invite students to write each of those topics at the top of each column.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these columns are for students to brainstorm ideas about each of these topics. Focus students on the examples of things they can brainstorm, listed in parentheses at the top of each column. Remind students that these are the elements of poetry they analyzed in Unit 2.</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examples of the kinds of things they might write in these columns: words and phrases that come to mind, rhyming words that come to mind, repetition that comes to mind, a structure that they can imagine.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brainstorm the first topic idea. Emphasize that these are just notes and thoughts—not a structured poem.</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as they work. If students require additional support, consider prompting them with questions such as: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can you see in your photograph?” </a:t>
            </a:r>
            <a:endParaRPr sz="1200" i="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“Close your eyes and imagine you are there. What can you hear? What can you smell?”</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6 minutes, invite students to move on to brainstorm the second topic idea.</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6 minutes, refocus the group. Ask: </a:t>
            </a:r>
            <a:r>
              <a:rPr lang="en" sz="1200" i="1" dirty="0">
                <a:solidFill>
                  <a:schemeClr val="dk1"/>
                </a:solidFill>
                <a:latin typeface="Calibri"/>
                <a:ea typeface="Calibri"/>
                <a:cs typeface="Calibri"/>
                <a:sym typeface="Calibri"/>
              </a:rPr>
              <a:t>“Which one was the easiest to write about? Which one do you think you will have the most ideas about to write a poem?”</a:t>
            </a:r>
            <a:r>
              <a:rPr lang="en" sz="1200" b="1" i="1"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write their choice of topic in the box at the bottom of the graphic organizer.</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have chosen a topic and started completing the bottom section of the graphic organizer</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Reassure students that it is okay to realize that they may not have enough ideas to write about the first topic they chose. Provide additional graphic organizers if necessary for more topics. Emphasize that this is part of the writing process and they do not have to find the perfect topic right away. </a:t>
            </a:r>
            <a:endParaRPr dirty="0"/>
          </a:p>
        </p:txBody>
      </p:sp>
    </p:spTree>
    <p:extLst>
      <p:ext uri="{BB962C8B-B14F-4D97-AF65-F5344CB8AC3E}">
        <p14:creationId xmlns:p14="http://schemas.microsoft.com/office/powerpoint/2010/main" val="25318265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3a2ea51330_1_2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4" name="Google Shape;184;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that </a:t>
            </a:r>
            <a:r>
              <a:rPr lang="en" sz="1200" b="1" dirty="0">
                <a:solidFill>
                  <a:schemeClr val="dk1"/>
                </a:solidFill>
                <a:latin typeface="Calibri"/>
                <a:ea typeface="Calibri"/>
                <a:cs typeface="Calibri"/>
                <a:sym typeface="Calibri"/>
              </a:rPr>
              <a:t>Working to Become Ethical People anchor chart </a:t>
            </a:r>
            <a:r>
              <a:rPr lang="en" sz="1200" dirty="0">
                <a:solidFill>
                  <a:schemeClr val="dk1"/>
                </a:solidFill>
                <a:latin typeface="Calibri"/>
                <a:ea typeface="Calibri"/>
                <a:cs typeface="Calibri"/>
                <a:sym typeface="Calibri"/>
              </a:rPr>
              <a:t>and</a:t>
            </a:r>
            <a:r>
              <a:rPr lang="en" sz="1200" b="1" dirty="0">
                <a:solidFill>
                  <a:schemeClr val="dk1"/>
                </a:solidFill>
                <a:latin typeface="Calibri"/>
                <a:ea typeface="Calibri"/>
                <a:cs typeface="Calibri"/>
                <a:sym typeface="Calibri"/>
              </a:rPr>
              <a:t> Working to Become Effective Learners anchor chart </a:t>
            </a:r>
            <a:r>
              <a:rPr lang="en" sz="1200" dirty="0">
                <a:solidFill>
                  <a:schemeClr val="dk1"/>
                </a:solidFill>
                <a:latin typeface="Calibri"/>
                <a:ea typeface="Calibri"/>
                <a:cs typeface="Calibri"/>
                <a:sym typeface="Calibri"/>
              </a:rPr>
              <a:t> are posted nearby as reference to these will be required.</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total participation technique, </a:t>
            </a:r>
            <a:r>
              <a:rPr lang="en" sz="1200" dirty="0">
                <a:solidFill>
                  <a:schemeClr val="dk1"/>
                </a:solidFill>
                <a:latin typeface="Calibri"/>
                <a:ea typeface="Calibri"/>
                <a:cs typeface="Calibri"/>
                <a:sym typeface="Calibri"/>
              </a:rPr>
              <a:t>invite responses from the group: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When you write your poem, should you write in formal or informal English? Why</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(Informal because writing in formal English means following the rules of writing, which poetry does not have to do.)</a:t>
            </a:r>
            <a:r>
              <a:rPr lang="en" sz="1200" dirty="0">
                <a:solidFill>
                  <a:schemeClr val="dk1"/>
                </a:solidFill>
                <a:latin typeface="Calibri"/>
                <a:ea typeface="Calibri"/>
                <a:cs typeface="Calibri"/>
                <a:sym typeface="Calibri"/>
              </a:rPr>
              <a:t> Remind students of the comparison they did between the poetry of </a:t>
            </a:r>
            <a:r>
              <a:rPr lang="en" sz="1200" i="1" dirty="0">
                <a:solidFill>
                  <a:schemeClr val="dk1"/>
                </a:solidFill>
                <a:latin typeface="Calibri"/>
                <a:ea typeface="Calibri"/>
                <a:cs typeface="Calibri"/>
                <a:sym typeface="Calibri"/>
              </a:rPr>
              <a:t>Love That Dog</a:t>
            </a:r>
            <a:r>
              <a:rPr lang="en" sz="1200" dirty="0">
                <a:solidFill>
                  <a:schemeClr val="dk1"/>
                </a:solidFill>
                <a:latin typeface="Calibri"/>
                <a:ea typeface="Calibri"/>
                <a:cs typeface="Calibri"/>
                <a:sym typeface="Calibri"/>
              </a:rPr>
              <a:t> and a narrative journal entry in Unit 1.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is the difference between formal and informal English in writing?</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(Writing in formal English means following the rules, such as writing in complete sentences and using punctuation correctly. When you write informally, you don’t have to follow those rules.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 </a:t>
            </a:r>
            <a:r>
              <a:rPr lang="en" sz="1200" b="0" dirty="0">
                <a:solidFill>
                  <a:schemeClr val="dk1"/>
                </a:solidFill>
                <a:latin typeface="Calibri"/>
                <a:ea typeface="Calibri"/>
                <a:cs typeface="Calibri"/>
                <a:sym typeface="Calibri"/>
              </a:rPr>
              <a:t>total participation technique, </a:t>
            </a:r>
            <a:r>
              <a:rPr lang="en" sz="1200" dirty="0">
                <a:solidFill>
                  <a:schemeClr val="dk1"/>
                </a:solidFill>
                <a:latin typeface="Calibri"/>
                <a:ea typeface="Calibri"/>
                <a:cs typeface="Calibri"/>
                <a:sym typeface="Calibri"/>
              </a:rPr>
              <a:t>invite responses from the group: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Why is it useful to repeat or paraphrase what a classmate said?</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(Repeating shows that we are listening carefully and that we heard exactly what a classmate said. Paraphrasing shows that we are listening carefully and that we are attempting to understand what a classmate said.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this new cue will be added to the</a:t>
            </a:r>
            <a:r>
              <a:rPr lang="en" sz="1200" b="1" dirty="0">
                <a:solidFill>
                  <a:schemeClr val="dk1"/>
                </a:solidFill>
                <a:latin typeface="Calibri"/>
                <a:ea typeface="Calibri"/>
                <a:cs typeface="Calibri"/>
                <a:sym typeface="Calibri"/>
              </a:rPr>
              <a:t> Discussion Norms anchor chart today.</a:t>
            </a:r>
            <a:r>
              <a:rPr lang="en" sz="1200" dirty="0">
                <a:solidFill>
                  <a:schemeClr val="dk1"/>
                </a:solidFill>
                <a:latin typeface="Calibri"/>
                <a:ea typeface="Calibri"/>
                <a:cs typeface="Calibri"/>
                <a:sym typeface="Calibri"/>
              </a:rPr>
              <a:t> Focus students’ attention on the </a:t>
            </a:r>
            <a:r>
              <a:rPr lang="en" sz="1200" b="1" dirty="0">
                <a:solidFill>
                  <a:schemeClr val="dk1"/>
                </a:solidFill>
                <a:latin typeface="Calibri"/>
                <a:ea typeface="Calibri"/>
                <a:cs typeface="Calibri"/>
                <a:sym typeface="Calibri"/>
              </a:rPr>
              <a:t>Discussion Norms anchor chart </a:t>
            </a:r>
            <a:r>
              <a:rPr lang="en" sz="1200" dirty="0">
                <a:solidFill>
                  <a:schemeClr val="dk1"/>
                </a:solidFill>
                <a:latin typeface="Calibri"/>
                <a:ea typeface="Calibri"/>
                <a:cs typeface="Calibri"/>
                <a:sym typeface="Calibri"/>
              </a:rPr>
              <a:t>and add the cue. See </a:t>
            </a:r>
            <a:r>
              <a:rPr lang="en" sz="1200" b="1" dirty="0">
                <a:solidFill>
                  <a:schemeClr val="dk1"/>
                </a:solidFill>
                <a:latin typeface="Calibri"/>
                <a:ea typeface="Calibri"/>
                <a:cs typeface="Calibri"/>
                <a:sym typeface="Calibri"/>
              </a:rPr>
              <a:t>Discussion Norms anchor chart </a:t>
            </a:r>
            <a:r>
              <a:rPr lang="en" sz="1200" b="0" dirty="0">
                <a:solidFill>
                  <a:schemeClr val="dk1"/>
                </a:solidFill>
                <a:latin typeface="Calibri"/>
                <a:ea typeface="Calibri"/>
                <a:cs typeface="Calibri"/>
                <a:sym typeface="Calibri"/>
              </a:rPr>
              <a:t>(example, for teacher reference). </a:t>
            </a:r>
            <a:r>
              <a:rPr lang="en" sz="1200" dirty="0">
                <a:solidFill>
                  <a:schemeClr val="dk1"/>
                </a:solidFill>
                <a:latin typeface="Calibri"/>
                <a:ea typeface="Calibri"/>
                <a:cs typeface="Calibri"/>
                <a:sym typeface="Calibri"/>
              </a:rPr>
              <a:t>Ensure students understand how to use these cues.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are going to begin writing their poems in this lesson, and they will have more time in the next lesson to finish their poems, so there is no need for them to rush.</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Allocate an area of the room for discussion. Tell students if they need to discuss something about their poems while they are working or need a thought partner, they are to come to this area of the room to discuss ideas. Ensure students understand that discussion must be quiet in this area of the room so as not to distract students working in other areas of the room. Consider inviting students to discuss ideas first in their home language if they desire.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Working to Become Ethical People anchor chart </a:t>
            </a:r>
            <a:r>
              <a:rPr lang="en" sz="1200" dirty="0">
                <a:solidFill>
                  <a:schemeClr val="dk1"/>
                </a:solidFill>
                <a:latin typeface="Calibri"/>
                <a:ea typeface="Calibri"/>
                <a:cs typeface="Calibri"/>
                <a:sym typeface="Calibri"/>
              </a:rPr>
              <a:t>and remind them specifically of </a:t>
            </a:r>
            <a:r>
              <a:rPr lang="en" sz="1200" i="1" dirty="0">
                <a:solidFill>
                  <a:schemeClr val="dk1"/>
                </a:solidFill>
                <a:latin typeface="Calibri"/>
                <a:ea typeface="Calibri"/>
                <a:cs typeface="Calibri"/>
                <a:sym typeface="Calibri"/>
              </a:rPr>
              <a:t>respect</a:t>
            </a:r>
            <a:r>
              <a:rPr lang="en" sz="1200" dirty="0">
                <a:solidFill>
                  <a:schemeClr val="dk1"/>
                </a:solidFill>
                <a:latin typeface="Calibri"/>
                <a:ea typeface="Calibri"/>
                <a:cs typeface="Calibri"/>
                <a:sym typeface="Calibri"/>
              </a:rPr>
              <a:t>. Remind students that these poems will be personal to students because they are inspired by things that are meaningful to them, so they need to remember to practice listening and discussing respectfully. Remind students of the “What does it look like?” and “What does it sound like?” columns to guide their actions in the discussion area of the room.</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paper and explain that students can choose whichever paper works best for their poem.</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and remind them specifically of perseverance. Remind them that because they will be writing their poems independently, they will need to persevere. Remind them of the “What does it look like?” and “What does it sound like?” columns.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Emphasize that this first draft does not need to look good—they may need to make multiple drafts before it is finished. Consider inviting students to sketch first or to write in their home language before writing in English. Invite students to begin writing their poems.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as they write. If a student goes to the discussion area and no other students join, be available as a thought partner so the student can return to writing.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5 minutes, refocus whole group. Tell students they are now going to use the </a:t>
            </a:r>
            <a:r>
              <a:rPr lang="en" sz="1200" b="0" dirty="0">
                <a:solidFill>
                  <a:schemeClr val="dk1"/>
                </a:solidFill>
                <a:latin typeface="Calibri"/>
                <a:ea typeface="Calibri"/>
                <a:cs typeface="Calibri"/>
                <a:sym typeface="Calibri"/>
              </a:rPr>
              <a:t>Thumb O-Meter </a:t>
            </a:r>
            <a:r>
              <a:rPr lang="en" sz="1200" dirty="0">
                <a:solidFill>
                  <a:schemeClr val="dk1"/>
                </a:solidFill>
                <a:latin typeface="Calibri"/>
                <a:ea typeface="Calibri"/>
                <a:cs typeface="Calibri"/>
                <a:sym typeface="Calibri"/>
              </a:rPr>
              <a:t>protocol to consider how close they feel they are to meeting the learning target now. Remind students that they used this protocol in Unit 2 and review as necessary. Refer to the </a:t>
            </a:r>
            <a:r>
              <a:rPr lang="en" sz="1200" b="1" dirty="0">
                <a:solidFill>
                  <a:schemeClr val="dk1"/>
                </a:solidFill>
                <a:latin typeface="Calibri"/>
                <a:ea typeface="Calibri"/>
                <a:cs typeface="Calibri"/>
                <a:sym typeface="Calibri"/>
              </a:rPr>
              <a:t>Classroom Protocols document </a:t>
            </a:r>
            <a:r>
              <a:rPr lang="en" sz="1200" dirty="0">
                <a:solidFill>
                  <a:schemeClr val="dk1"/>
                </a:solidFill>
                <a:latin typeface="Calibri"/>
                <a:ea typeface="Calibri"/>
                <a:cs typeface="Calibri"/>
                <a:sym typeface="Calibri"/>
              </a:rPr>
              <a:t>for the full version of the protocol.</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participation in classroom discussion</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of the difference between formal and informal english.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Point to the rules of formal, complete sentences on the </a:t>
            </a:r>
            <a:r>
              <a:rPr lang="en" sz="1200" b="1" dirty="0">
                <a:solidFill>
                  <a:schemeClr val="dk1"/>
                </a:solidFill>
                <a:latin typeface="Calibri"/>
                <a:ea typeface="Calibri"/>
                <a:cs typeface="Calibri"/>
                <a:sym typeface="Calibri"/>
              </a:rPr>
              <a:t>Writing Complete Sentences anchor chart </a:t>
            </a:r>
            <a:r>
              <a:rPr lang="en" sz="1200" dirty="0">
                <a:solidFill>
                  <a:schemeClr val="dk1"/>
                </a:solidFill>
                <a:latin typeface="Calibri"/>
                <a:ea typeface="Calibri"/>
                <a:cs typeface="Calibri"/>
                <a:sym typeface="Calibri"/>
              </a:rPr>
              <a:t>from Unit 2. Tell them that fragments and run-ons are often used in poetry, and sometimes in fiction writing, but they are not okay in formal informative writing.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models of different types of poems that students could use as models (e.g., free verse, rhyming, acrostic, haiku, etc.). Discuss the characteristics of each and how they all convey meaning.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110334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Google Shape;84;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5032C015-1E48-4FED-BDBB-8E614F876FE2}"/>
              </a:ext>
            </a:extLst>
          </p:cNvPr>
          <p:cNvPicPr>
            <a:picLocks noChangeAspect="1"/>
          </p:cNvPicPr>
          <p:nvPr userDrawn="1"/>
        </p:nvPicPr>
        <p:blipFill>
          <a:blip r:embed="rId13"/>
          <a:stretch>
            <a:fillRect/>
          </a:stretch>
        </p:blipFill>
        <p:spPr>
          <a:xfrm>
            <a:off x="8318326" y="4913942"/>
            <a:ext cx="762000" cy="142875"/>
          </a:xfrm>
          <a:prstGeom prst="rect">
            <a:avLst/>
          </a:prstGeom>
        </p:spPr>
      </p:pic>
      <p:pic>
        <p:nvPicPr>
          <p:cNvPr id="5" name="Picture 4">
            <a:extLst>
              <a:ext uri="{FF2B5EF4-FFF2-40B4-BE49-F238E27FC236}">
                <a16:creationId xmlns:a16="http://schemas.microsoft.com/office/drawing/2014/main" id="{412D68B7-B43C-4401-B67B-CE4A8F6EF5FD}"/>
              </a:ext>
            </a:extLst>
          </p:cNvPr>
          <p:cNvPicPr>
            <a:picLocks noChangeAspect="1"/>
          </p:cNvPicPr>
          <p:nvPr userDrawn="1"/>
        </p:nvPicPr>
        <p:blipFill>
          <a:blip r:embed="rId14"/>
          <a:stretch>
            <a:fillRect/>
          </a:stretch>
        </p:blipFill>
        <p:spPr>
          <a:xfrm>
            <a:off x="4335839" y="4747375"/>
            <a:ext cx="472321" cy="393601"/>
          </a:xfrm>
          <a:prstGeom prst="rect">
            <a:avLst/>
          </a:prstGeom>
        </p:spPr>
      </p:pic>
      <p:pic>
        <p:nvPicPr>
          <p:cNvPr id="10" name="Picture 9">
            <a:extLst>
              <a:ext uri="{FF2B5EF4-FFF2-40B4-BE49-F238E27FC236}">
                <a16:creationId xmlns:a16="http://schemas.microsoft.com/office/drawing/2014/main" id="{C6261132-AD29-42AE-9EF3-69FC2FF7362E}"/>
              </a:ext>
            </a:extLst>
          </p:cNvPr>
          <p:cNvPicPr>
            <a:picLocks noChangeAspect="1"/>
          </p:cNvPicPr>
          <p:nvPr userDrawn="1"/>
        </p:nvPicPr>
        <p:blipFill>
          <a:blip r:embed="rId15"/>
          <a:stretch>
            <a:fillRect/>
          </a:stretch>
        </p:blipFill>
        <p:spPr>
          <a:xfrm>
            <a:off x="0" y="4531933"/>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dirty="0"/>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62BD56B6-F178-44C5-B1A2-6C1A562AD9E4}"/>
              </a:ext>
            </a:extLst>
          </p:cNvPr>
          <p:cNvPicPr>
            <a:picLocks noChangeAspect="1"/>
          </p:cNvPicPr>
          <p:nvPr userDrawn="1"/>
        </p:nvPicPr>
        <p:blipFill>
          <a:blip r:embed="rId13"/>
          <a:stretch>
            <a:fillRect/>
          </a:stretch>
        </p:blipFill>
        <p:spPr>
          <a:xfrm>
            <a:off x="7911230" y="4969725"/>
            <a:ext cx="762000" cy="142875"/>
          </a:xfrm>
          <a:prstGeom prst="rect">
            <a:avLst/>
          </a:prstGeom>
        </p:spPr>
      </p:pic>
      <p:pic>
        <p:nvPicPr>
          <p:cNvPr id="5" name="Picture 4">
            <a:extLst>
              <a:ext uri="{FF2B5EF4-FFF2-40B4-BE49-F238E27FC236}">
                <a16:creationId xmlns:a16="http://schemas.microsoft.com/office/drawing/2014/main" id="{D44168E0-AE41-41F5-8FB7-C43F39EFAAAB}"/>
              </a:ext>
            </a:extLst>
          </p:cNvPr>
          <p:cNvPicPr>
            <a:picLocks noChangeAspect="1"/>
          </p:cNvPicPr>
          <p:nvPr userDrawn="1"/>
        </p:nvPicPr>
        <p:blipFill>
          <a:blip r:embed="rId14"/>
          <a:stretch>
            <a:fillRect/>
          </a:stretch>
        </p:blipFill>
        <p:spPr>
          <a:xfrm>
            <a:off x="4274507" y="4632619"/>
            <a:ext cx="594986" cy="495822"/>
          </a:xfrm>
          <a:prstGeom prst="rect">
            <a:avLst/>
          </a:prstGeom>
        </p:spPr>
      </p:pic>
      <p:pic>
        <p:nvPicPr>
          <p:cNvPr id="7" name="Picture 6">
            <a:extLst>
              <a:ext uri="{FF2B5EF4-FFF2-40B4-BE49-F238E27FC236}">
                <a16:creationId xmlns:a16="http://schemas.microsoft.com/office/drawing/2014/main" id="{553E7D0B-5CC1-48B1-84EB-AB899474C8F4}"/>
              </a:ext>
            </a:extLst>
          </p:cNvPr>
          <p:cNvPicPr>
            <a:picLocks noChangeAspect="1"/>
          </p:cNvPicPr>
          <p:nvPr userDrawn="1"/>
        </p:nvPicPr>
        <p:blipFill>
          <a:blip r:embed="rId15"/>
          <a:stretch>
            <a:fillRect/>
          </a:stretch>
        </p:blipFill>
        <p:spPr>
          <a:xfrm>
            <a:off x="-3132" y="4573657"/>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4</a:t>
            </a:r>
            <a:r>
              <a:rPr lang="en" sz="3400"/>
              <a:t>: Module </a:t>
            </a:r>
            <a:r>
              <a:rPr lang="en"/>
              <a:t>1</a:t>
            </a:r>
            <a:r>
              <a:rPr lang="en" sz="3400"/>
              <a:t>: Unit </a:t>
            </a:r>
            <a:r>
              <a:rPr lang="en"/>
              <a:t>3</a:t>
            </a:r>
            <a:r>
              <a:rPr lang="en" sz="3400"/>
              <a:t>: Lesson </a:t>
            </a:r>
            <a:r>
              <a:rPr lang="en"/>
              <a:t>1</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30" name="Google Shape;130;p25"/>
          <p:cNvSpPr txBox="1">
            <a:spLocks noGrp="1"/>
          </p:cNvSpPr>
          <p:nvPr>
            <p:ph type="body" idx="1"/>
          </p:nvPr>
        </p:nvSpPr>
        <p:spPr>
          <a:xfrm>
            <a:off x="311700" y="13997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dirty="0">
                <a:solidFill>
                  <a:schemeClr val="dk1"/>
                </a:solidFill>
              </a:rPr>
              <a:t>This lesson will take approximately 60-80 minutes to complete. </a:t>
            </a:r>
            <a:endParaRPr sz="1600" dirty="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purpose of today’s lesson is to:</a:t>
            </a:r>
            <a:endParaRPr sz="1600" dirty="0">
              <a:solidFill>
                <a:schemeClr val="dk1"/>
              </a:solidFill>
            </a:endParaRPr>
          </a:p>
          <a:p>
            <a:pPr marL="457200" lvl="0" indent="-330200" rtl="0">
              <a:lnSpc>
                <a:spcPct val="90000"/>
              </a:lnSpc>
              <a:spcBef>
                <a:spcPts val="0"/>
              </a:spcBef>
              <a:spcAft>
                <a:spcPts val="0"/>
              </a:spcAft>
              <a:buClr>
                <a:schemeClr val="dk1"/>
              </a:buClr>
              <a:buSzPts val="1600"/>
              <a:buChar char="●"/>
            </a:pPr>
            <a:r>
              <a:rPr lang="en" sz="1600" dirty="0">
                <a:solidFill>
                  <a:schemeClr val="dk1"/>
                </a:solidFill>
              </a:rPr>
              <a:t>In this lesson students consider the question, “What inspires me to write poetry?” while they begin to plan for the writing of their first poem inspired by something meaningful to them.  They will consider structure, imagery, rhythm</a:t>
            </a:r>
            <a:r>
              <a:rPr lang="en-US" sz="1600" dirty="0">
                <a:solidFill>
                  <a:schemeClr val="dk1"/>
                </a:solidFill>
              </a:rPr>
              <a:t>, </a:t>
            </a:r>
            <a:r>
              <a:rPr lang="en" sz="1600" dirty="0">
                <a:solidFill>
                  <a:schemeClr val="dk1"/>
                </a:solidFill>
              </a:rPr>
              <a:t>rhyme, and repetition.  Through this</a:t>
            </a:r>
            <a:r>
              <a:rPr lang="en-US" sz="1600" dirty="0">
                <a:solidFill>
                  <a:schemeClr val="dk1"/>
                </a:solidFill>
              </a:rPr>
              <a:t>,</a:t>
            </a:r>
            <a:r>
              <a:rPr lang="en" sz="1600" dirty="0">
                <a:solidFill>
                  <a:schemeClr val="dk1"/>
                </a:solidFill>
              </a:rPr>
              <a:t> students will understand the importance of writing about something special to them.</a:t>
            </a: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Learning Target for students today is:</a:t>
            </a:r>
            <a:endParaRPr sz="1600" dirty="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1600" dirty="0">
                <a:solidFill>
                  <a:schemeClr val="dk1"/>
                </a:solidFill>
              </a:rPr>
              <a:t>I can write a poem inspired by something meaningful to me.</a:t>
            </a:r>
            <a:endParaRPr sz="1600" b="1"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3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Partner Share...</a:t>
            </a:r>
            <a:endParaRPr/>
          </a:p>
        </p:txBody>
      </p:sp>
      <p:sp>
        <p:nvSpPr>
          <p:cNvPr id="194" name="Google Shape;194;p3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400">
                <a:solidFill>
                  <a:schemeClr val="dk1"/>
                </a:solidFill>
              </a:rPr>
              <a:t>What inspired you to write poetry, and where can you see evidence of this in your poem?</a:t>
            </a:r>
            <a:endParaRPr sz="2400"/>
          </a:p>
        </p:txBody>
      </p:sp>
      <p:pic>
        <p:nvPicPr>
          <p:cNvPr id="5" name="Google Shape;188;p33"/>
          <p:cNvPicPr preferRelativeResize="0"/>
          <p:nvPr/>
        </p:nvPicPr>
        <p:blipFill>
          <a:blip r:embed="rId3">
            <a:alphaModFix/>
          </a:blip>
          <a:stretch>
            <a:fillRect/>
          </a:stretch>
        </p:blipFill>
        <p:spPr>
          <a:xfrm>
            <a:off x="8361406" y="4430484"/>
            <a:ext cx="470744" cy="48376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3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Homework</a:t>
            </a:r>
            <a:endParaRPr/>
          </a:p>
        </p:txBody>
      </p:sp>
      <p:sp>
        <p:nvSpPr>
          <p:cNvPr id="201" name="Google Shape;201;p35"/>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sz="2400"/>
          </a:p>
          <a:p>
            <a:pPr marL="0" lvl="0" indent="0" rtl="0">
              <a:spcBef>
                <a:spcPts val="0"/>
              </a:spcBef>
              <a:spcAft>
                <a:spcPts val="0"/>
              </a:spcAft>
              <a:buNone/>
            </a:pPr>
            <a:r>
              <a:rPr lang="en" sz="2400"/>
              <a:t>Accountable Research Reading. Select a prompt and respond in the front of your independent reading journal. </a:t>
            </a:r>
            <a:endParaRPr sz="2400"/>
          </a:p>
          <a:p>
            <a:pPr marL="0" lvl="0" indent="0" rtl="0">
              <a:spcBef>
                <a:spcPts val="0"/>
              </a:spcBef>
              <a:spcAft>
                <a:spcPts val="0"/>
              </a:spcAft>
              <a:buNone/>
            </a:pPr>
            <a:endParaRPr sz="24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3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208" name="Google Shape;208;p36"/>
          <p:cNvSpPr txBox="1">
            <a:spLocks noGrp="1"/>
          </p:cNvSpPr>
          <p:nvPr>
            <p:ph type="body" idx="1"/>
          </p:nvPr>
        </p:nvSpPr>
        <p:spPr>
          <a:xfrm>
            <a:off x="628650" y="799702"/>
            <a:ext cx="7886700" cy="34188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Activities for today:</a:t>
            </a:r>
            <a:endParaRPr sz="2100" i="0" u="none" strike="noStrike" cap="none">
              <a:solidFill>
                <a:schemeClr val="dk1"/>
              </a:solidFill>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Welcome to the time in our day where we get to work on a activities in small groups related to building our skills as readers. </a:t>
            </a:r>
            <a:endParaRPr sz="1800">
              <a:latin typeface="Century Gothic"/>
              <a:ea typeface="Century Gothic"/>
              <a:cs typeface="Century Gothic"/>
              <a:sym typeface="Century Gothic"/>
            </a:endParaRPr>
          </a:p>
          <a:p>
            <a:pPr marL="0" lvl="0" indent="0" rtl="0">
              <a:spcBef>
                <a:spcPts val="2100"/>
              </a:spcBef>
              <a:spcAft>
                <a:spcPts val="0"/>
              </a:spcAft>
              <a:buClr>
                <a:schemeClr val="dk1"/>
              </a:buClr>
              <a:buSzPts val="1100"/>
              <a:buFont typeface="Arial"/>
              <a:buNone/>
            </a:pPr>
            <a:r>
              <a:rPr lang="en" sz="1800">
                <a:latin typeface="Century Gothic"/>
                <a:ea typeface="Century Gothic"/>
                <a:cs typeface="Century Gothic"/>
                <a:sym typeface="Century Gothic"/>
              </a:rPr>
              <a:t>During this time, you will get a chance to work in pairs or groups to support each other as you read. </a:t>
            </a:r>
            <a:endParaRPr>
              <a:latin typeface="Century Gothic"/>
              <a:ea typeface="Century Gothic"/>
              <a:cs typeface="Century Gothic"/>
              <a:sym typeface="Century Gothic"/>
            </a:endParaRPr>
          </a:p>
          <a:p>
            <a:pPr marL="0" lvl="0" indent="0" rtl="0">
              <a:spcBef>
                <a:spcPts val="2100"/>
              </a:spcBef>
              <a:spcAft>
                <a:spcPts val="2100"/>
              </a:spcAft>
              <a:buClr>
                <a:schemeClr val="dk1"/>
              </a:buClr>
              <a:buSzPts val="1100"/>
              <a:buFont typeface="Arial"/>
              <a:buNone/>
            </a:pPr>
            <a:r>
              <a:rPr lang="en">
                <a:latin typeface="Century Gothic"/>
                <a:ea typeface="Century Gothic"/>
                <a:cs typeface="Century Gothic"/>
                <a:sym typeface="Century Gothic"/>
              </a:rPr>
              <a:t>G</a:t>
            </a:r>
            <a:r>
              <a:rPr lang="en" sz="2100" i="0" u="none" strike="noStrike" cap="none">
                <a:solidFill>
                  <a:schemeClr val="dk1"/>
                </a:solidFill>
                <a:latin typeface="Century Gothic"/>
                <a:ea typeface="Century Gothic"/>
                <a:cs typeface="Century Gothic"/>
                <a:sym typeface="Century Gothic"/>
              </a:rPr>
              <a:t>roups assigned:</a:t>
            </a:r>
            <a:endParaRPr sz="2100" i="0" u="none" strike="noStrike" cap="none">
              <a:solidFill>
                <a:schemeClr val="dk1"/>
              </a:solidFill>
              <a:latin typeface="Century Gothic"/>
              <a:ea typeface="Century Gothic"/>
              <a:cs typeface="Century Gothic"/>
              <a:sym typeface="Century Gothic"/>
            </a:endParaRPr>
          </a:p>
        </p:txBody>
      </p:sp>
      <p:graphicFrame>
        <p:nvGraphicFramePr>
          <p:cNvPr id="209" name="Google Shape;209;p36"/>
          <p:cNvGraphicFramePr/>
          <p:nvPr/>
        </p:nvGraphicFramePr>
        <p:xfrm>
          <a:off x="773775" y="3463850"/>
          <a:ext cx="7239000" cy="1471550"/>
        </p:xfrm>
        <a:graphic>
          <a:graphicData uri="http://schemas.openxmlformats.org/drawingml/2006/table">
            <a:tbl>
              <a:tblPr>
                <a:noFill/>
                <a:tableStyleId>{E0E0D5DD-1F9D-406C-BFFB-ADA22321A2C9}</a:tableStyleId>
              </a:tblPr>
              <a:tblGrid>
                <a:gridCol w="1809750">
                  <a:extLst>
                    <a:ext uri="{9D8B030D-6E8A-4147-A177-3AD203B41FA5}">
                      <a16:colId xmlns:a16="http://schemas.microsoft.com/office/drawing/2014/main" val="20000"/>
                    </a:ext>
                  </a:extLst>
                </a:gridCol>
                <a:gridCol w="1809750">
                  <a:extLst>
                    <a:ext uri="{9D8B030D-6E8A-4147-A177-3AD203B41FA5}">
                      <a16:colId xmlns:a16="http://schemas.microsoft.com/office/drawing/2014/main" val="20001"/>
                    </a:ext>
                  </a:extLst>
                </a:gridCol>
                <a:gridCol w="1809750">
                  <a:extLst>
                    <a:ext uri="{9D8B030D-6E8A-4147-A177-3AD203B41FA5}">
                      <a16:colId xmlns:a16="http://schemas.microsoft.com/office/drawing/2014/main" val="20002"/>
                    </a:ext>
                  </a:extLst>
                </a:gridCol>
                <a:gridCol w="1809750">
                  <a:extLst>
                    <a:ext uri="{9D8B030D-6E8A-4147-A177-3AD203B41FA5}">
                      <a16:colId xmlns:a16="http://schemas.microsoft.com/office/drawing/2014/main" val="20003"/>
                    </a:ext>
                  </a:extLst>
                </a:gridCol>
              </a:tblGrid>
              <a:tr h="432125">
                <a:tc>
                  <a:txBody>
                    <a:bodyPr/>
                    <a:lstStyle/>
                    <a:p>
                      <a:pPr marL="0" lvl="0" indent="0" rtl="0">
                        <a:spcBef>
                          <a:spcPts val="0"/>
                        </a:spcBef>
                        <a:spcAft>
                          <a:spcPts val="0"/>
                        </a:spcAft>
                        <a:buNone/>
                      </a:pPr>
                      <a:r>
                        <a:rPr lang="en"/>
                        <a:t>Group 1</a:t>
                      </a:r>
                      <a:endParaRPr/>
                    </a:p>
                  </a:txBody>
                  <a:tcPr marL="91425" marR="91425" marT="91425" marB="91425"/>
                </a:tc>
                <a:tc>
                  <a:txBody>
                    <a:bodyPr/>
                    <a:lstStyle/>
                    <a:p>
                      <a:pPr marL="0" lvl="0" indent="0" rtl="0">
                        <a:spcBef>
                          <a:spcPts val="0"/>
                        </a:spcBef>
                        <a:spcAft>
                          <a:spcPts val="0"/>
                        </a:spcAft>
                        <a:buNone/>
                      </a:pPr>
                      <a:r>
                        <a:rPr lang="en"/>
                        <a:t>Group 2</a:t>
                      </a:r>
                      <a:endParaRPr/>
                    </a:p>
                  </a:txBody>
                  <a:tcPr marL="91425" marR="91425" marT="91425" marB="91425"/>
                </a:tc>
                <a:tc>
                  <a:txBody>
                    <a:bodyPr/>
                    <a:lstStyle/>
                    <a:p>
                      <a:pPr marL="0" lvl="0" indent="0" rtl="0">
                        <a:spcBef>
                          <a:spcPts val="0"/>
                        </a:spcBef>
                        <a:spcAft>
                          <a:spcPts val="0"/>
                        </a:spcAft>
                        <a:buNone/>
                      </a:pPr>
                      <a:r>
                        <a:rPr lang="en"/>
                        <a:t>Group 3</a:t>
                      </a:r>
                      <a:endParaRPr/>
                    </a:p>
                  </a:txBody>
                  <a:tcPr marL="91425" marR="91425" marT="91425" marB="91425"/>
                </a:tc>
                <a:tc>
                  <a:txBody>
                    <a:bodyPr/>
                    <a:lstStyle/>
                    <a:p>
                      <a:pPr marL="0" lvl="0" indent="0" rtl="0">
                        <a:spcBef>
                          <a:spcPts val="0"/>
                        </a:spcBef>
                        <a:spcAft>
                          <a:spcPts val="0"/>
                        </a:spcAft>
                        <a:buNone/>
                      </a:pPr>
                      <a:r>
                        <a:rPr lang="en"/>
                        <a:t>Group 4</a:t>
                      </a:r>
                      <a:endParaRPr/>
                    </a:p>
                  </a:txBody>
                  <a:tcPr marL="91425" marR="91425" marT="91425" marB="91425"/>
                </a:tc>
                <a:extLst>
                  <a:ext uri="{0D108BD9-81ED-4DB2-BD59-A6C34878D82A}">
                    <a16:rowId xmlns:a16="http://schemas.microsoft.com/office/drawing/2014/main" val="10000"/>
                  </a:ext>
                </a:extLst>
              </a:tr>
              <a:tr h="1039425">
                <a:tc>
                  <a:txBody>
                    <a:bodyPr/>
                    <a:lstStyle/>
                    <a:p>
                      <a:pPr marL="0" lvl="0" indent="0" rtl="0">
                        <a:spcBef>
                          <a:spcPts val="0"/>
                        </a:spcBef>
                        <a:spcAft>
                          <a:spcPts val="0"/>
                        </a:spcAft>
                        <a:buNone/>
                      </a:pPr>
                      <a:endParaRPr/>
                    </a:p>
                  </a:txBody>
                  <a:tcPr marL="91425" marR="91425" marT="91425" marB="91425"/>
                </a:tc>
                <a:tc>
                  <a:txBody>
                    <a:bodyPr/>
                    <a:lstStyle/>
                    <a:p>
                      <a:pPr marL="0" lvl="0" indent="0" rtl="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tc>
                  <a:txBody>
                    <a:bodyPr/>
                    <a:lstStyle/>
                    <a:p>
                      <a:pPr marL="0" lvl="0" indent="0" rtl="0">
                        <a:spcBef>
                          <a:spcPts val="0"/>
                        </a:spcBef>
                        <a:spcAft>
                          <a:spcPts val="0"/>
                        </a:spcAft>
                        <a:buNone/>
                      </a:pPr>
                      <a:endParaRPr/>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3</a:t>
            </a:r>
            <a:r>
              <a:rPr lang="en" sz="3400"/>
              <a:t>: Lesson </a:t>
            </a:r>
            <a:r>
              <a:rPr lang="en"/>
              <a:t>1</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36" name="Google Shape;136;p26"/>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a:t>
            </a:r>
            <a:r>
              <a:rPr lang="en-US" b="1" dirty="0">
                <a:solidFill>
                  <a:schemeClr val="dk1"/>
                </a:solidFill>
              </a:rPr>
              <a:t>1:</a:t>
            </a:r>
            <a:endParaRPr dirty="0">
              <a:solidFill>
                <a:schemeClr val="dk1"/>
              </a:solidFill>
            </a:endParaRPr>
          </a:p>
          <a:p>
            <a:pPr marL="0" lvl="0" indent="0" rtl="0">
              <a:lnSpc>
                <a:spcPct val="90000"/>
              </a:lnSpc>
              <a:spcBef>
                <a:spcPts val="1000"/>
              </a:spcBef>
              <a:spcAft>
                <a:spcPts val="0"/>
              </a:spcAft>
              <a:buNone/>
            </a:pPr>
            <a:endParaRPr dirty="0">
              <a:solidFill>
                <a:schemeClr val="dk1"/>
              </a:solidFill>
            </a:endParaRPr>
          </a:p>
          <a:p>
            <a:pPr marL="0" lvl="0" indent="0" rtl="0">
              <a:lnSpc>
                <a:spcPct val="90000"/>
              </a:lnSpc>
              <a:spcBef>
                <a:spcPts val="1000"/>
              </a:spcBef>
              <a:spcAft>
                <a:spcPts val="0"/>
              </a:spcAft>
              <a:buNone/>
            </a:pPr>
            <a:endParaRPr dirty="0">
              <a:solidFill>
                <a:schemeClr val="dk1"/>
              </a:solidFill>
            </a:endParaRPr>
          </a:p>
        </p:txBody>
      </p:sp>
      <p:pic>
        <p:nvPicPr>
          <p:cNvPr id="137" name="Google Shape;137;p26"/>
          <p:cNvPicPr preferRelativeResize="0"/>
          <p:nvPr/>
        </p:nvPicPr>
        <p:blipFill rotWithShape="1">
          <a:blip r:embed="rId3">
            <a:alphaModFix/>
          </a:blip>
          <a:srcRect l="26114" t="17530" r="26977" b="5069"/>
          <a:stretch/>
        </p:blipFill>
        <p:spPr>
          <a:xfrm>
            <a:off x="5104825" y="1372712"/>
            <a:ext cx="3848015" cy="3569426"/>
          </a:xfrm>
          <a:prstGeom prst="rect">
            <a:avLst/>
          </a:prstGeom>
          <a:noFill/>
          <a:ln w="19050" cap="flat" cmpd="sng">
            <a:solidFill>
              <a:schemeClr val="dk2"/>
            </a:solidFill>
            <a:prstDash val="solid"/>
            <a:round/>
            <a:headEnd type="none" w="sm" len="sm"/>
            <a:tailEnd type="none" w="sm" len="sm"/>
          </a:ln>
        </p:spPr>
      </p:pic>
      <p:pic>
        <p:nvPicPr>
          <p:cNvPr id="138" name="Google Shape;138;p26"/>
          <p:cNvPicPr preferRelativeResize="0"/>
          <p:nvPr/>
        </p:nvPicPr>
        <p:blipFill rotWithShape="1">
          <a:blip r:embed="rId4">
            <a:alphaModFix/>
          </a:blip>
          <a:srcRect l="25508" t="17203" r="31189" b="43908"/>
          <a:stretch/>
        </p:blipFill>
        <p:spPr>
          <a:xfrm>
            <a:off x="3979063" y="2942975"/>
            <a:ext cx="3959525" cy="1999175"/>
          </a:xfrm>
          <a:prstGeom prst="rect">
            <a:avLst/>
          </a:prstGeom>
          <a:noFill/>
          <a:ln w="19050" cap="flat" cmpd="sng">
            <a:solidFill>
              <a:schemeClr val="dk2"/>
            </a:solidFill>
            <a:prstDash val="solid"/>
            <a:round/>
            <a:headEnd type="none" w="sm" len="sm"/>
            <a:tailEnd type="none" w="sm" len="sm"/>
          </a:ln>
        </p:spPr>
      </p:pic>
      <p:pic>
        <p:nvPicPr>
          <p:cNvPr id="139" name="Google Shape;139;p26"/>
          <p:cNvPicPr preferRelativeResize="0"/>
          <p:nvPr/>
        </p:nvPicPr>
        <p:blipFill rotWithShape="1">
          <a:blip r:embed="rId5">
            <a:alphaModFix/>
          </a:blip>
          <a:srcRect l="30566" t="17615" r="30375" b="6586"/>
          <a:stretch/>
        </p:blipFill>
        <p:spPr>
          <a:xfrm>
            <a:off x="390650" y="1903125"/>
            <a:ext cx="2785175" cy="3039026"/>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3</a:t>
            </a:r>
            <a:r>
              <a:rPr lang="en" sz="3400"/>
              <a:t>: Lesson </a:t>
            </a:r>
            <a:r>
              <a:rPr lang="en"/>
              <a:t>1</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45" name="Google Shape;145;p27"/>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a:t>
            </a:r>
            <a:r>
              <a:rPr lang="en-US" b="1" dirty="0">
                <a:solidFill>
                  <a:schemeClr val="dk1"/>
                </a:solidFill>
              </a:rPr>
              <a:t>1:</a:t>
            </a:r>
            <a:endParaRPr dirty="0">
              <a:solidFill>
                <a:schemeClr val="dk1"/>
              </a:solidFill>
            </a:endParaRPr>
          </a:p>
          <a:p>
            <a:pPr marL="0" lvl="0" indent="0" rtl="0">
              <a:lnSpc>
                <a:spcPct val="90000"/>
              </a:lnSpc>
              <a:spcBef>
                <a:spcPts val="1000"/>
              </a:spcBef>
              <a:spcAft>
                <a:spcPts val="0"/>
              </a:spcAft>
              <a:buNone/>
            </a:pPr>
            <a:r>
              <a:rPr lang="en" dirty="0">
                <a:solidFill>
                  <a:schemeClr val="dk1"/>
                </a:solidFill>
              </a:rPr>
              <a:t>Reading and protocols to read in preparation:</a:t>
            </a:r>
            <a:endParaRPr dirty="0">
              <a:solidFill>
                <a:schemeClr val="dk1"/>
              </a:solidFill>
            </a:endParaRPr>
          </a:p>
          <a:p>
            <a:pPr marL="0" lvl="0" indent="0" rtl="0">
              <a:lnSpc>
                <a:spcPct val="90000"/>
              </a:lnSpc>
              <a:spcBef>
                <a:spcPts val="1000"/>
              </a:spcBef>
              <a:spcAft>
                <a:spcPts val="0"/>
              </a:spcAft>
              <a:buClr>
                <a:schemeClr val="dk1"/>
              </a:buClr>
              <a:buSzPts val="1100"/>
              <a:buFont typeface="Arial"/>
              <a:buNone/>
            </a:pPr>
            <a:r>
              <a:rPr lang="en" dirty="0">
                <a:solidFill>
                  <a:schemeClr val="dk1"/>
                </a:solidFill>
              </a:rPr>
              <a:t>Read ahead of time the paragraphs to inspire poetry.</a:t>
            </a:r>
            <a:endParaRPr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8"/>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4</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3</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1</a:t>
            </a:r>
            <a:endParaRPr sz="4000" b="1">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2C4038A3-53AD-4D6E-B834-40FE4B55F473}"/>
              </a:ext>
            </a:extLst>
          </p:cNvPr>
          <p:cNvPicPr>
            <a:picLocks noChangeAspect="1"/>
          </p:cNvPicPr>
          <p:nvPr/>
        </p:nvPicPr>
        <p:blipFill>
          <a:blip r:embed="rId3"/>
          <a:stretch>
            <a:fillRect/>
          </a:stretch>
        </p:blipFill>
        <p:spPr>
          <a:xfrm>
            <a:off x="3449339" y="342847"/>
            <a:ext cx="2245321" cy="926876"/>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p2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dirty="0"/>
              <a:t>Hello, Students!</a:t>
            </a:r>
            <a:endParaRPr b="1" dirty="0"/>
          </a:p>
        </p:txBody>
      </p:sp>
      <p:sp>
        <p:nvSpPr>
          <p:cNvPr id="157" name="Google Shape;157;p2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a:t>What are we learning and doing today?</a:t>
            </a:r>
            <a:endParaRPr/>
          </a:p>
          <a:p>
            <a:pPr marL="0" lvl="0" indent="0" rtl="0">
              <a:lnSpc>
                <a:spcPct val="100000"/>
              </a:lnSpc>
              <a:spcBef>
                <a:spcPts val="0"/>
              </a:spcBef>
              <a:spcAft>
                <a:spcPts val="0"/>
              </a:spcAft>
              <a:buNone/>
            </a:pPr>
            <a:endParaRPr/>
          </a:p>
          <a:p>
            <a:pPr marL="457200" lvl="0" indent="-342900" rtl="0">
              <a:lnSpc>
                <a:spcPct val="100000"/>
              </a:lnSpc>
              <a:spcBef>
                <a:spcPts val="0"/>
              </a:spcBef>
              <a:spcAft>
                <a:spcPts val="0"/>
              </a:spcAft>
              <a:buSzPts val="1800"/>
              <a:buChar char="●"/>
            </a:pPr>
            <a:r>
              <a:rPr lang="en"/>
              <a:t>Today we will begin to write our own poetry based on something that inspires us.</a:t>
            </a:r>
            <a:endParaRPr/>
          </a:p>
          <a:p>
            <a:pPr marL="0" lvl="0" indent="0">
              <a:lnSpc>
                <a:spcPct val="100000"/>
              </a:lnSpc>
              <a:spcBef>
                <a:spcPts val="0"/>
              </a:spcBef>
              <a:spcAft>
                <a:spcPts val="0"/>
              </a:spcAft>
              <a:buNone/>
            </a:pP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pic>
        <p:nvPicPr>
          <p:cNvPr id="167" name="Google Shape;167;p30"/>
          <p:cNvPicPr preferRelativeResize="0"/>
          <p:nvPr/>
        </p:nvPicPr>
        <p:blipFill>
          <a:blip r:embed="rId3">
            <a:alphaModFix/>
          </a:blip>
          <a:stretch>
            <a:fillRect/>
          </a:stretch>
        </p:blipFill>
        <p:spPr>
          <a:xfrm>
            <a:off x="6977745" y="4443231"/>
            <a:ext cx="629941" cy="618168"/>
          </a:xfrm>
          <a:prstGeom prst="rect">
            <a:avLst/>
          </a:prstGeom>
          <a:noFill/>
          <a:ln>
            <a:noFill/>
          </a:ln>
        </p:spPr>
      </p:pic>
      <p:sp>
        <p:nvSpPr>
          <p:cNvPr id="162" name="Google Shape;162;p3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review our learning targets...</a:t>
            </a:r>
            <a:endParaRPr dirty="0"/>
          </a:p>
        </p:txBody>
      </p:sp>
      <p:sp>
        <p:nvSpPr>
          <p:cNvPr id="163" name="Google Shape;163;p30"/>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a:p>
            <a:pPr marL="457200" lvl="0" indent="-381000" rtl="0">
              <a:lnSpc>
                <a:spcPct val="90000"/>
              </a:lnSpc>
              <a:spcBef>
                <a:spcPts val="1000"/>
              </a:spcBef>
              <a:spcAft>
                <a:spcPts val="0"/>
              </a:spcAft>
              <a:buClr>
                <a:schemeClr val="dk1"/>
              </a:buClr>
              <a:buSzPts val="2400"/>
              <a:buAutoNum type="arabicPeriod"/>
            </a:pPr>
            <a:r>
              <a:rPr lang="en" sz="2400">
                <a:solidFill>
                  <a:schemeClr val="dk1"/>
                </a:solidFill>
              </a:rPr>
              <a:t>I can write a poem inspired by something meaningful to me.</a:t>
            </a:r>
            <a:endParaRPr sz="2400">
              <a:solidFill>
                <a:schemeClr val="dk1"/>
              </a:solidFill>
            </a:endParaRPr>
          </a:p>
          <a:p>
            <a:pPr marL="0" lvl="0" indent="0" rtl="0">
              <a:lnSpc>
                <a:spcPct val="90000"/>
              </a:lnSpc>
              <a:spcBef>
                <a:spcPts val="1000"/>
              </a:spcBef>
              <a:spcAft>
                <a:spcPts val="0"/>
              </a:spcAft>
              <a:buNone/>
            </a:pPr>
            <a:endParaRPr sz="2400">
              <a:solidFill>
                <a:schemeClr val="dk1"/>
              </a:solidFill>
            </a:endParaRPr>
          </a:p>
        </p:txBody>
      </p:sp>
      <p:pic>
        <p:nvPicPr>
          <p:cNvPr id="164" name="Google Shape;164;p30"/>
          <p:cNvPicPr preferRelativeResize="0"/>
          <p:nvPr/>
        </p:nvPicPr>
        <p:blipFill rotWithShape="1">
          <a:blip r:embed="rId4">
            <a:alphaModFix/>
          </a:blip>
          <a:srcRect l="26536" t="43955" r="31436" b="44904"/>
          <a:stretch/>
        </p:blipFill>
        <p:spPr>
          <a:xfrm>
            <a:off x="396625" y="2571752"/>
            <a:ext cx="8350775" cy="1244450"/>
          </a:xfrm>
          <a:prstGeom prst="rect">
            <a:avLst/>
          </a:prstGeom>
          <a:noFill/>
          <a:ln>
            <a:noFill/>
          </a:ln>
        </p:spPr>
      </p:pic>
      <p:pic>
        <p:nvPicPr>
          <p:cNvPr id="165" name="Google Shape;165;p30"/>
          <p:cNvPicPr preferRelativeResize="0"/>
          <p:nvPr/>
        </p:nvPicPr>
        <p:blipFill>
          <a:blip r:embed="rId5">
            <a:alphaModFix/>
          </a:blip>
          <a:stretch>
            <a:fillRect/>
          </a:stretch>
        </p:blipFill>
        <p:spPr>
          <a:xfrm>
            <a:off x="8261075" y="4465003"/>
            <a:ext cx="621050" cy="528287"/>
          </a:xfrm>
          <a:prstGeom prst="rect">
            <a:avLst/>
          </a:prstGeom>
          <a:noFill/>
          <a:ln>
            <a:noFill/>
          </a:ln>
        </p:spPr>
      </p:pic>
      <p:pic>
        <p:nvPicPr>
          <p:cNvPr id="166" name="Google Shape;166;p30"/>
          <p:cNvPicPr preferRelativeResize="0"/>
          <p:nvPr/>
        </p:nvPicPr>
        <p:blipFill>
          <a:blip r:embed="rId6">
            <a:alphaModFix/>
          </a:blip>
          <a:stretch>
            <a:fillRect/>
          </a:stretch>
        </p:blipFill>
        <p:spPr>
          <a:xfrm>
            <a:off x="7498555" y="4396699"/>
            <a:ext cx="767125" cy="63183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3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Selecting a topic for our poems...</a:t>
            </a:r>
            <a:endParaRPr/>
          </a:p>
        </p:txBody>
      </p:sp>
      <p:pic>
        <p:nvPicPr>
          <p:cNvPr id="173" name="Google Shape;173;p31"/>
          <p:cNvPicPr preferRelativeResize="0"/>
          <p:nvPr/>
        </p:nvPicPr>
        <p:blipFill rotWithShape="1">
          <a:blip r:embed="rId3">
            <a:alphaModFix/>
          </a:blip>
          <a:srcRect l="26114" t="17530" r="26977" b="5069"/>
          <a:stretch/>
        </p:blipFill>
        <p:spPr>
          <a:xfrm>
            <a:off x="136000" y="906875"/>
            <a:ext cx="3848015" cy="3815026"/>
          </a:xfrm>
          <a:prstGeom prst="rect">
            <a:avLst/>
          </a:prstGeom>
          <a:noFill/>
          <a:ln w="19050" cap="flat" cmpd="sng">
            <a:solidFill>
              <a:schemeClr val="dk2"/>
            </a:solidFill>
            <a:prstDash val="solid"/>
            <a:round/>
            <a:headEnd type="none" w="sm" len="sm"/>
            <a:tailEnd type="none" w="sm" len="sm"/>
          </a:ln>
        </p:spPr>
      </p:pic>
      <p:pic>
        <p:nvPicPr>
          <p:cNvPr id="174" name="Google Shape;174;p31"/>
          <p:cNvPicPr preferRelativeResize="0"/>
          <p:nvPr/>
        </p:nvPicPr>
        <p:blipFill rotWithShape="1">
          <a:blip r:embed="rId4">
            <a:alphaModFix/>
          </a:blip>
          <a:srcRect l="25508" t="17203" r="31189" b="43908"/>
          <a:stretch/>
        </p:blipFill>
        <p:spPr>
          <a:xfrm>
            <a:off x="136000" y="2571750"/>
            <a:ext cx="3959525" cy="2022851"/>
          </a:xfrm>
          <a:prstGeom prst="rect">
            <a:avLst/>
          </a:prstGeom>
          <a:noFill/>
          <a:ln w="19050" cap="flat" cmpd="sng">
            <a:solidFill>
              <a:schemeClr val="dk2"/>
            </a:solidFill>
            <a:prstDash val="solid"/>
            <a:round/>
            <a:headEnd type="none" w="sm" len="sm"/>
            <a:tailEnd type="none" w="sm" len="sm"/>
          </a:ln>
        </p:spPr>
      </p:pic>
      <p:pic>
        <p:nvPicPr>
          <p:cNvPr id="175" name="Google Shape;175;p31"/>
          <p:cNvPicPr preferRelativeResize="0"/>
          <p:nvPr/>
        </p:nvPicPr>
        <p:blipFill rotWithShape="1">
          <a:blip r:embed="rId5">
            <a:alphaModFix/>
          </a:blip>
          <a:srcRect l="30566" t="17615" r="30375" b="6586"/>
          <a:stretch/>
        </p:blipFill>
        <p:spPr>
          <a:xfrm>
            <a:off x="4707338" y="988775"/>
            <a:ext cx="3571325" cy="3896824"/>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Finishing Our Poetry Planning</a:t>
            </a:r>
            <a:endParaRPr/>
          </a:p>
        </p:txBody>
      </p:sp>
      <p:pic>
        <p:nvPicPr>
          <p:cNvPr id="181" name="Google Shape;181;p32"/>
          <p:cNvPicPr preferRelativeResize="0"/>
          <p:nvPr/>
        </p:nvPicPr>
        <p:blipFill rotWithShape="1">
          <a:blip r:embed="rId3">
            <a:alphaModFix/>
          </a:blip>
          <a:srcRect l="26114" t="17530" r="26977" b="5069"/>
          <a:stretch/>
        </p:blipFill>
        <p:spPr>
          <a:xfrm>
            <a:off x="2274175" y="1167425"/>
            <a:ext cx="3848015" cy="3569426"/>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Writing Our Poetry...</a:t>
            </a:r>
            <a:endParaRPr/>
          </a:p>
        </p:txBody>
      </p:sp>
      <p:sp>
        <p:nvSpPr>
          <p:cNvPr id="187" name="Google Shape;187;p33"/>
          <p:cNvSpPr txBox="1">
            <a:spLocks noGrp="1"/>
          </p:cNvSpPr>
          <p:nvPr>
            <p:ph type="body" idx="1"/>
          </p:nvPr>
        </p:nvSpPr>
        <p:spPr>
          <a:xfrm>
            <a:off x="446314" y="1152475"/>
            <a:ext cx="8385836" cy="3416400"/>
          </a:xfrm>
          <a:prstGeom prst="rect">
            <a:avLst/>
          </a:prstGeom>
        </p:spPr>
        <p:txBody>
          <a:bodyPr spcFirstLastPara="1" wrap="square" lIns="91425" tIns="91425" rIns="91425" bIns="91425" anchor="t" anchorCtr="0">
            <a:noAutofit/>
          </a:bodyPr>
          <a:lstStyle/>
          <a:p>
            <a:pPr marL="457200" lvl="0" indent="-342900" rtl="0">
              <a:spcBef>
                <a:spcPts val="0"/>
              </a:spcBef>
              <a:spcAft>
                <a:spcPts val="0"/>
              </a:spcAft>
              <a:buClr>
                <a:schemeClr val="dk1"/>
              </a:buClr>
              <a:buSzPts val="1800"/>
              <a:buFont typeface="Century Gothic"/>
              <a:buAutoNum type="arabicPeriod"/>
            </a:pPr>
            <a:r>
              <a:rPr lang="en" dirty="0">
                <a:solidFill>
                  <a:schemeClr val="dk1"/>
                </a:solidFill>
              </a:rPr>
              <a:t>When you write your poem, should you write in formal or informal English? Why?</a:t>
            </a:r>
          </a:p>
          <a:p>
            <a:pPr marL="457200" lvl="0" indent="-342900" rtl="0">
              <a:spcBef>
                <a:spcPts val="0"/>
              </a:spcBef>
              <a:spcAft>
                <a:spcPts val="0"/>
              </a:spcAft>
              <a:buClr>
                <a:schemeClr val="dk1"/>
              </a:buClr>
              <a:buSzPts val="1800"/>
              <a:buFont typeface="Century Gothic"/>
              <a:buAutoNum type="arabicPeriod"/>
            </a:pPr>
            <a:endParaRPr lang="en" dirty="0">
              <a:solidFill>
                <a:schemeClr val="dk1"/>
              </a:solidFill>
            </a:endParaRPr>
          </a:p>
          <a:p>
            <a:pPr marL="457200" lvl="0" indent="-342900" rtl="0">
              <a:spcBef>
                <a:spcPts val="0"/>
              </a:spcBef>
              <a:spcAft>
                <a:spcPts val="0"/>
              </a:spcAft>
              <a:buClr>
                <a:schemeClr val="dk1"/>
              </a:buClr>
              <a:buSzPts val="1800"/>
              <a:buFont typeface="Century Gothic"/>
              <a:buAutoNum type="arabicPeriod"/>
            </a:pPr>
            <a:r>
              <a:rPr lang="en" dirty="0">
                <a:solidFill>
                  <a:schemeClr val="dk1"/>
                </a:solidFill>
              </a:rPr>
              <a:t>What is the difference between formal and informal English in writing?</a:t>
            </a:r>
          </a:p>
          <a:p>
            <a:pPr marL="457200" lvl="0" indent="-342900" rtl="0">
              <a:spcBef>
                <a:spcPts val="0"/>
              </a:spcBef>
              <a:spcAft>
                <a:spcPts val="0"/>
              </a:spcAft>
              <a:buClr>
                <a:schemeClr val="dk1"/>
              </a:buClr>
              <a:buSzPts val="1800"/>
              <a:buFont typeface="Century Gothic"/>
              <a:buAutoNum type="arabicPeriod"/>
            </a:pPr>
            <a:endParaRPr lang="en" dirty="0">
              <a:solidFill>
                <a:schemeClr val="dk1"/>
              </a:solidFill>
            </a:endParaRPr>
          </a:p>
          <a:p>
            <a:pPr marL="457200" lvl="0" indent="-342900" rtl="0">
              <a:spcBef>
                <a:spcPts val="0"/>
              </a:spcBef>
              <a:spcAft>
                <a:spcPts val="0"/>
              </a:spcAft>
              <a:buClr>
                <a:schemeClr val="dk1"/>
              </a:buClr>
              <a:buSzPts val="1800"/>
              <a:buFont typeface="Century Gothic"/>
              <a:buAutoNum type="arabicPeriod"/>
            </a:pPr>
            <a:r>
              <a:rPr lang="en" dirty="0">
                <a:solidFill>
                  <a:schemeClr val="dk1"/>
                </a:solidFill>
              </a:rPr>
              <a:t>Why is it useful to repeat or paraphrase what a classmate said?</a:t>
            </a:r>
            <a:endParaRPr dirty="0">
              <a:solidFill>
                <a:schemeClr val="dk1"/>
              </a:solidFill>
            </a:endParaRPr>
          </a:p>
        </p:txBody>
      </p:sp>
      <p:pic>
        <p:nvPicPr>
          <p:cNvPr id="188" name="Google Shape;188;p33"/>
          <p:cNvPicPr preferRelativeResize="0"/>
          <p:nvPr/>
        </p:nvPicPr>
        <p:blipFill>
          <a:blip r:embed="rId3">
            <a:alphaModFix/>
          </a:blip>
          <a:stretch>
            <a:fillRect/>
          </a:stretch>
        </p:blipFill>
        <p:spPr>
          <a:xfrm>
            <a:off x="8361406" y="4430484"/>
            <a:ext cx="470744" cy="483761"/>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F22519B-62A2-4284-A4A5-B6B721932D4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46087CE-76A8-4B20-B1B4-59858572F886}">
  <ds:schemaRefs>
    <ds:schemaRef ds:uri="http://schemas.microsoft.com/office/2006/documentManagement/types"/>
    <ds:schemaRef ds:uri="http://purl.org/dc/elements/1.1/"/>
    <ds:schemaRef ds:uri="http://schemas.microsoft.com/office/2006/metadata/properti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a1502afc-75e6-4a80-976c-76583f90c737"/>
    <ds:schemaRef ds:uri="http://www.w3.org/XML/1998/namespace"/>
  </ds:schemaRefs>
</ds:datastoreItem>
</file>

<file path=customXml/itemProps3.xml><?xml version="1.0" encoding="utf-8"?>
<ds:datastoreItem xmlns:ds="http://schemas.openxmlformats.org/officeDocument/2006/customXml" ds:itemID="{0838BF9D-8238-4E89-A299-A9126B21AFF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18</TotalTime>
  <Words>3033</Words>
  <Application>Microsoft Office PowerPoint</Application>
  <PresentationFormat>On-screen Show (16:9)</PresentationFormat>
  <Paragraphs>214</Paragraphs>
  <Slides>12</Slides>
  <Notes>12</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12</vt:i4>
      </vt:variant>
    </vt:vector>
  </HeadingPairs>
  <TitlesOfParts>
    <vt:vector size="18" baseType="lpstr">
      <vt:lpstr>Arial</vt:lpstr>
      <vt:lpstr>Century Gothic</vt:lpstr>
      <vt:lpstr>Overlock</vt:lpstr>
      <vt:lpstr>Calibri</vt:lpstr>
      <vt:lpstr>Simple Light</vt:lpstr>
      <vt:lpstr>Office Theme</vt:lpstr>
      <vt:lpstr>Grade 4: Module 1: Unit 3: Lesson 1 Teacher slide, before teaching.</vt:lpstr>
      <vt:lpstr>Grade 4: Module 1: Unit 3: Lesson 1 Teacher slide, before teaching.</vt:lpstr>
      <vt:lpstr>Grade 4: Module 1: Unit 3: Lesson 1 Teacher slide, before teaching.</vt:lpstr>
      <vt:lpstr>PowerPoint Presentation</vt:lpstr>
      <vt:lpstr>Hello, Students!</vt:lpstr>
      <vt:lpstr>Let’s review our learning targets...</vt:lpstr>
      <vt:lpstr>Selecting a topic for our poems...</vt:lpstr>
      <vt:lpstr>Finishing Our Poetry Planning</vt:lpstr>
      <vt:lpstr>Writing Our Poetry...</vt:lpstr>
      <vt:lpstr>Partner Share...</vt:lpstr>
      <vt:lpstr>Homework</vt:lpstr>
      <vt:lpstr>Small Group Block /All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1: Unit 3: Lesson 1 Teacher slide, before teaching.</dc:title>
  <dc:creator>nbravo</dc:creator>
  <cp:lastModifiedBy>Natalie Ivey</cp:lastModifiedBy>
  <cp:revision>4</cp:revision>
  <dcterms:modified xsi:type="dcterms:W3CDTF">2018-09-12T16:03:42Z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