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7.xml" ContentType="application/vnd.openxmlformats-officedocument.presentationml.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notesSlides/notesSlide4.xml" ContentType="application/vnd.openxmlformats-officedocument.presentationml.notesSlide+xml"/>
  <Override PartName="/ppt/notesSlides/notesSlide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Slides/notesSlide1.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3.xml" ContentType="application/vnd.openxmlformats-officedocument.presentationml.slideLayout+xml"/>
  <Override PartName="/ppt/slideLayouts/slideLayout11.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4.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 id="2147483674" r:id="rId2"/>
  </p:sldMasterIdLst>
  <p:notesMasterIdLst>
    <p:notesMasterId r:id="rId1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9144000" cy="5143500" type="screen16x9"/>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396"/>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font" Target="fonts/font4.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7.fntdata"/><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6300692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Remind students to listen carefully during Sentence Dictation so they are able to write the entire sentence.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0403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5661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which sentence students will have dictated to them (or make up your own).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it’s your turn to write a sentence. But first I’ll quiz you on all that you know about how to spell words with closed, open, and ‘magic e’ syllable types.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a:t>
            </a:r>
            <a:r>
              <a:rPr lang="en" sz="1200" b="1" dirty="0">
                <a:solidFill>
                  <a:schemeClr val="dk1"/>
                </a:solidFill>
                <a:latin typeface="Calibri"/>
                <a:ea typeface="Calibri"/>
                <a:cs typeface="Calibri"/>
                <a:sym typeface="Calibri"/>
              </a:rPr>
              <a:t>white boards, dry erase markers, and eraser</a:t>
            </a:r>
            <a:r>
              <a:rPr lang="en" sz="1200" dirty="0">
                <a:solidFill>
                  <a:schemeClr val="dk1"/>
                </a:solidFill>
                <a:latin typeface="Calibri"/>
                <a:ea typeface="Calibri"/>
                <a:cs typeface="Calibri"/>
                <a:sym typeface="Calibri"/>
              </a:rPr>
              <a:t>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“Pretend.”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many syllables are in the word?” </a:t>
            </a:r>
            <a:r>
              <a:rPr lang="en" sz="1200" b="1" dirty="0">
                <a:solidFill>
                  <a:schemeClr val="dk1"/>
                </a:solidFill>
                <a:latin typeface="Calibri"/>
                <a:ea typeface="Calibri"/>
                <a:cs typeface="Calibri"/>
                <a:sym typeface="Calibri"/>
              </a:rPr>
              <a:t>(two)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first syllable? </a:t>
            </a:r>
            <a:r>
              <a:rPr lang="en" sz="1200" b="1" dirty="0">
                <a:solidFill>
                  <a:schemeClr val="dk1"/>
                </a:solidFill>
                <a:latin typeface="Calibri"/>
                <a:ea typeface="Calibri"/>
                <a:cs typeface="Calibri"/>
                <a:sym typeface="Calibri"/>
              </a:rPr>
              <a:t>(pre) “</a:t>
            </a:r>
            <a:r>
              <a:rPr lang="en" sz="1200" i="1" dirty="0">
                <a:solidFill>
                  <a:schemeClr val="dk1"/>
                </a:solidFill>
                <a:latin typeface="Calibri"/>
                <a:ea typeface="Calibri"/>
                <a:cs typeface="Calibri"/>
                <a:sym typeface="Calibri"/>
              </a:rPr>
              <a:t>What vowel sound do you hear?” </a:t>
            </a:r>
            <a:r>
              <a:rPr lang="en" sz="1200" b="1" dirty="0">
                <a:solidFill>
                  <a:schemeClr val="dk1"/>
                </a:solidFill>
                <a:latin typeface="Calibri"/>
                <a:ea typeface="Calibri"/>
                <a:cs typeface="Calibri"/>
                <a:sym typeface="Calibri"/>
              </a:rPr>
              <a:t>(long e)</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syllable type is it?” </a:t>
            </a:r>
            <a:r>
              <a:rPr lang="en" sz="1200" b="1" dirty="0">
                <a:solidFill>
                  <a:schemeClr val="dk1"/>
                </a:solidFill>
                <a:latin typeface="Calibri"/>
                <a:ea typeface="Calibri"/>
                <a:cs typeface="Calibri"/>
                <a:sym typeface="Calibri"/>
              </a:rPr>
              <a:t>(open)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write first syllable on their white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word again: </a:t>
            </a:r>
            <a:r>
              <a:rPr lang="en" sz="1200" i="1" dirty="0">
                <a:solidFill>
                  <a:schemeClr val="dk1"/>
                </a:solidFill>
                <a:latin typeface="Calibri"/>
                <a:ea typeface="Calibri"/>
                <a:cs typeface="Calibri"/>
                <a:sym typeface="Calibri"/>
              </a:rPr>
              <a:t>“Pretend.”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Analyze second syllable using steps above. Invite students to write the second syllable on their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“Now we’re going to write a whole sentence on our board. Listen up to hear the sentence so you can spell it corrctly on your own.”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Steven ate a gumdrop and 10 donuts in the state contest.” Repeat sentence a few times.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sentence on their whiteboard. Go as fast or slow as needed, depending on the needs to students. Stop to analyze words as they spell them on their own.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the support students. When they are done, click on slide to reveal sentence. Invite students to check their spelling.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thinking of how word is spelled.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spelling words in sentence correctly.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together to help each other. </a:t>
            </a:r>
            <a:endParaRPr sz="1200" dirty="0"/>
          </a:p>
        </p:txBody>
      </p:sp>
    </p:spTree>
    <p:extLst>
      <p:ext uri="{BB962C8B-B14F-4D97-AF65-F5344CB8AC3E}">
        <p14:creationId xmlns:p14="http://schemas.microsoft.com/office/powerpoint/2010/main" val="2276647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4" name="Google Shape;254;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okay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1" dirty="0">
                <a:solidFill>
                  <a:schemeClr val="dk1"/>
                </a:solidFill>
                <a:latin typeface="Calibri"/>
                <a:ea typeface="Calibri"/>
                <a:cs typeface="Calibri"/>
                <a:sym typeface="Calibri"/>
              </a:rPr>
              <a:t>I found all the words that ‘don’t play fair’ in the decodable reader and highlighted them.”)</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reading the words for Snap or Trap, I __________.”</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 When I work with a partner, I _______________.”</a:t>
            </a:r>
            <a:endParaRPr sz="1200" i="1"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i="0" u="none" strike="noStrike" cap="none" dirty="0">
              <a:solidFill>
                <a:schemeClr val="dk1"/>
              </a:solidFill>
              <a:latin typeface="Calibri"/>
              <a:ea typeface="Calibri"/>
              <a:cs typeface="Calibri"/>
              <a:sym typeface="Calibri"/>
            </a:endParaRPr>
          </a:p>
        </p:txBody>
      </p:sp>
      <p:sp>
        <p:nvSpPr>
          <p:cNvPr id="255" name="Google Shape;255;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56" name="Google Shape;256;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675389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What’s Wrong? Sentences  (In supporting materials or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Sentences for Sentence Dictation </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95758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53c6f4be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53c6f4be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r>
              <a:rPr lang="en-US" sz="1200" dirty="0">
                <a:solidFill>
                  <a:schemeClr val="dk1"/>
                </a:solidFill>
                <a:latin typeface="Calibri"/>
                <a:ea typeface="Calibri"/>
                <a:cs typeface="Calibri"/>
                <a:sym typeface="Calibri"/>
              </a:rPr>
              <a:t>None.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8304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spelling patterns and syllable types from Grade One.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and spell one- and two-syllable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Syllable, vowel</a:t>
            </a:r>
            <a:endParaRPr sz="1200" dirty="0">
              <a:latin typeface="Calibri"/>
              <a:ea typeface="Calibri"/>
              <a:cs typeface="Calibri"/>
              <a:sym typeface="Calibri"/>
            </a:endParaRPr>
          </a:p>
        </p:txBody>
      </p:sp>
    </p:spTree>
    <p:extLst>
      <p:ext uri="{BB962C8B-B14F-4D97-AF65-F5344CB8AC3E}">
        <p14:creationId xmlns:p14="http://schemas.microsoft.com/office/powerpoint/2010/main" val="1085792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5931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31067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10 - 15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the 3 Syllable Types they have reviewed so far (closed, open, magic 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 out sentences of click on slides for partnerships to use.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“What’s Wrong” activity. Remind students of the work they did revising “A Moment in Time” to spell all words correctly. Tell them they are going to keep doing this work today with new sentences.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”This game is called ‘What’s Wrong?’ </a:t>
            </a:r>
            <a:r>
              <a:rPr lang="en" sz="1200" dirty="0">
                <a:solidFill>
                  <a:schemeClr val="dk1"/>
                </a:solidFill>
                <a:latin typeface="Calibri"/>
                <a:ea typeface="Calibri"/>
                <a:cs typeface="Calibri"/>
                <a:sym typeface="Calibri"/>
              </a:rPr>
              <a:t>Read each sentence, say what’s wrong, and work with your partner to fix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on slide to reveal first sentence. Read it aloud to students. </a:t>
            </a: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“What’s wrong?”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turn-and-talk about what’s wrong with the sentence. Call on students for possible answers. </a:t>
            </a:r>
            <a:r>
              <a:rPr lang="en" sz="1200" b="1" dirty="0">
                <a:solidFill>
                  <a:schemeClr val="dk1"/>
                </a:solidFill>
                <a:latin typeface="Calibri"/>
                <a:ea typeface="Calibri"/>
                <a:cs typeface="Calibri"/>
                <a:sym typeface="Calibri"/>
              </a:rPr>
              <a:t>(Shad should be shade)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Click on slide to reveal correct sentence. </a:t>
            </a:r>
            <a:r>
              <a:rPr lang="en-US" sz="1200" dirty="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we change ‘shad’ into ‘shade’? </a:t>
            </a:r>
            <a:r>
              <a:rPr lang="en" sz="1200" b="1" dirty="0">
                <a:solidFill>
                  <a:schemeClr val="dk1"/>
                </a:solidFill>
                <a:latin typeface="Calibri"/>
                <a:ea typeface="Calibri"/>
                <a:cs typeface="Calibri"/>
                <a:sym typeface="Calibri"/>
              </a:rPr>
              <a:t>(add a magic e to the end)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Great job! You know ‘shade’ has a long a sound. It needs a ‘magic e’ on the end because it is the ‘magic e’ syllable type. Let’s keep working on this by looking at other sentences.” </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and identifying syllable types, spellings of words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together to find as many words as possible.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0141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a9b0db38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a9b0db38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previous slide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
            </a:r>
            <a:br>
              <a:rPr lang="en" sz="1200" dirty="0">
                <a:latin typeface="Calibri"/>
                <a:ea typeface="Calibri"/>
                <a:cs typeface="Calibri"/>
                <a:sym typeface="Calibri"/>
              </a:rPr>
            </a:b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Display for students or pass out sentence strips.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Continue playing “What’s Wrong” with additional sentences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 </a:t>
            </a: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reading and identifying syllable types, spellings of words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together to find as many words as possible.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744482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5" name="Google Shape;235;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US"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889226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dirty="0"/>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dirty="0"/>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dirty="0"/>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3</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
        <p:nvSpPr>
          <p:cNvPr id="185" name="Google Shape;185;p28"/>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10000"/>
              </a:lnSpc>
              <a:spcBef>
                <a:spcPts val="1000"/>
              </a:spcBef>
              <a:spcAft>
                <a:spcPts val="0"/>
              </a:spcAft>
              <a:buClr>
                <a:srgbClr val="000000"/>
              </a:buClr>
              <a:buSzPts val="1100"/>
              <a:buFont typeface="Arial"/>
              <a:buNone/>
            </a:pPr>
            <a:r>
              <a:rPr lang="en" sz="1600" i="1" dirty="0">
                <a:solidFill>
                  <a:schemeClr val="dk1"/>
                </a:solidFill>
              </a:rPr>
              <a:t>This lesso</a:t>
            </a:r>
            <a:r>
              <a:rPr lang="en" sz="1600" i="1" dirty="0"/>
              <a:t>n reviews continues to review syllable types: closed, open, and ‘magic e’ as well as high-frequency words learned in Grade 1. Students are asked to write a sentence they hear in Sentence Dictation. Choose a sentence suggested in curriculum or make a new one to pique your students interest and review syllable types.  </a:t>
            </a:r>
            <a:endParaRPr sz="1600" b="1" i="1" dirty="0">
              <a:solidFill>
                <a:schemeClr val="dk1"/>
              </a:solidFill>
            </a:endParaRPr>
          </a:p>
          <a:p>
            <a:pPr marL="0" lvl="0" indent="0" algn="l" rtl="0">
              <a:lnSpc>
                <a:spcPct val="11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110000"/>
              </a:lnSpc>
              <a:spcBef>
                <a:spcPts val="1000"/>
              </a:spcBef>
              <a:spcAft>
                <a:spcPts val="0"/>
              </a:spcAft>
              <a:buSzPts val="1600"/>
              <a:buChar char="•"/>
            </a:pPr>
            <a:r>
              <a:rPr lang="en" sz="1600" dirty="0"/>
              <a:t>Knowledge of syllable types</a:t>
            </a:r>
            <a:endParaRPr sz="1600" dirty="0"/>
          </a:p>
          <a:p>
            <a:pPr marL="457200" lvl="0" indent="-330200" algn="l" rtl="0">
              <a:lnSpc>
                <a:spcPct val="110000"/>
              </a:lnSpc>
              <a:spcBef>
                <a:spcPts val="0"/>
              </a:spcBef>
              <a:spcAft>
                <a:spcPts val="0"/>
              </a:spcAft>
              <a:buSzPts val="1600"/>
              <a:buChar char="•"/>
            </a:pPr>
            <a:r>
              <a:rPr lang="en" sz="1600" dirty="0"/>
              <a:t>Ability to spell words using open, closed, and magic e syllables </a:t>
            </a:r>
            <a:endParaRPr sz="1600" dirty="0"/>
          </a:p>
          <a:p>
            <a:pPr marL="457200" lvl="0" indent="-330200" algn="l" rtl="0">
              <a:lnSpc>
                <a:spcPct val="110000"/>
              </a:lnSpc>
              <a:spcBef>
                <a:spcPts val="0"/>
              </a:spcBef>
              <a:spcAft>
                <a:spcPts val="0"/>
              </a:spcAft>
              <a:buSzPts val="1600"/>
              <a:buChar char="•"/>
            </a:pPr>
            <a:r>
              <a:rPr lang="en" sz="1600" dirty="0"/>
              <a:t>Knowledge of high-frequency words from Grade 1</a:t>
            </a:r>
            <a:endParaRPr sz="1600" dirty="0"/>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dirty="0"/>
          </a:p>
        </p:txBody>
      </p:sp>
      <p:sp>
        <p:nvSpPr>
          <p:cNvPr id="244" name="Google Shape;244;p3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a:t>
            </a:r>
            <a:r>
              <a:rPr lang="en" sz="2400"/>
              <a:t> use what I know about syllable types to spell words in a sentence correctly.</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45" name="Google Shape;245;p37"/>
          <p:cNvPicPr preferRelativeResize="0"/>
          <p:nvPr/>
        </p:nvPicPr>
        <p:blipFill>
          <a:blip r:embed="rId3">
            <a:alphaModFix/>
          </a:blip>
          <a:stretch>
            <a:fillRect/>
          </a:stretch>
        </p:blipFill>
        <p:spPr>
          <a:xfrm>
            <a:off x="8247129" y="4247800"/>
            <a:ext cx="792000" cy="6421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a:t>Sentence Dictation </a:t>
            </a:r>
            <a:endParaRPr sz="3000" b="1" dirty="0"/>
          </a:p>
        </p:txBody>
      </p:sp>
      <p:sp>
        <p:nvSpPr>
          <p:cNvPr id="251" name="Google Shape;251;p38"/>
          <p:cNvSpPr txBox="1"/>
          <p:nvPr/>
        </p:nvSpPr>
        <p:spPr>
          <a:xfrm>
            <a:off x="533875" y="1087175"/>
            <a:ext cx="7755900" cy="231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Century Gothic"/>
                <a:ea typeface="Century Gothic"/>
                <a:cs typeface="Century Gothic"/>
                <a:sym typeface="Century Gothic"/>
              </a:rPr>
              <a:t>Steven ate a gumdrop and 10 donuts in the same contest. </a:t>
            </a:r>
            <a:endParaRPr sz="3600" dirty="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fade">
                                      <p:cBhvr>
                                        <p:cTn id="7" dur="1000"/>
                                        <p:tgtEl>
                                          <p:spTgt spid="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dirty="0"/>
          </a:p>
        </p:txBody>
      </p:sp>
      <p:sp>
        <p:nvSpPr>
          <p:cNvPr id="259" name="Google Shape;259;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dirty="0"/>
          </a:p>
        </p:txBody>
      </p:sp>
      <p:pic>
        <p:nvPicPr>
          <p:cNvPr id="260" name="Google Shape;260;p39"/>
          <p:cNvPicPr preferRelativeResize="0"/>
          <p:nvPr/>
        </p:nvPicPr>
        <p:blipFill>
          <a:blip r:embed="rId3">
            <a:alphaModFix/>
          </a:blip>
          <a:stretch>
            <a:fillRect/>
          </a:stretch>
        </p:blipFill>
        <p:spPr>
          <a:xfrm>
            <a:off x="629851" y="1543200"/>
            <a:ext cx="2858673" cy="285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9"/>
          <p:cNvSpPr txBox="1">
            <a:spLocks noGrp="1"/>
          </p:cNvSpPr>
          <p:nvPr>
            <p:ph type="body" idx="1"/>
          </p:nvPr>
        </p:nvSpPr>
        <p:spPr>
          <a:xfrm>
            <a:off x="311700" y="1247175"/>
            <a:ext cx="8520600" cy="3032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a:t>What’s Wrong? Sentences (In supporting materials or on slide)</a:t>
            </a:r>
            <a:endParaRPr sz="1500" dirty="0"/>
          </a:p>
          <a:p>
            <a:pPr marL="457200" lvl="0" indent="-323850" algn="l" rtl="0">
              <a:spcBef>
                <a:spcPts val="0"/>
              </a:spcBef>
              <a:spcAft>
                <a:spcPts val="0"/>
              </a:spcAft>
              <a:buSzPts val="1500"/>
              <a:buChar char="●"/>
            </a:pPr>
            <a:r>
              <a:rPr lang="en" sz="1500"/>
              <a:t>Pre-determine a sentence to use for Sentence Dictation </a:t>
            </a:r>
            <a:endParaRPr sz="1500" dirty="0"/>
          </a:p>
          <a:p>
            <a:pPr marL="520700" lvl="1" indent="-158750" algn="l" rtl="0">
              <a:spcBef>
                <a:spcPts val="0"/>
              </a:spcBef>
              <a:spcAft>
                <a:spcPts val="0"/>
              </a:spcAft>
              <a:buSzPts val="1500"/>
              <a:buChar char="○"/>
            </a:pPr>
            <a:r>
              <a:rPr lang="en" sz="1500"/>
              <a:t>“</a:t>
            </a:r>
            <a:r>
              <a:rPr lang="en" sz="1500" i="1"/>
              <a:t>Steven ate a gum-drop and ten donuts in the same contest.” </a:t>
            </a:r>
            <a:endParaRPr sz="1500" i="1" dirty="0"/>
          </a:p>
          <a:p>
            <a:pPr marL="520700" lvl="1" indent="-158750" algn="l" rtl="0">
              <a:spcBef>
                <a:spcPts val="0"/>
              </a:spcBef>
              <a:spcAft>
                <a:spcPts val="0"/>
              </a:spcAft>
              <a:buSzPts val="1500"/>
              <a:buChar char="○"/>
            </a:pPr>
            <a:r>
              <a:rPr lang="en" sz="1500" i="1"/>
              <a:t>“The hero will punish the bandit with a box of ripe pecans.” </a:t>
            </a:r>
            <a:endParaRPr sz="1500" i="1" dirty="0"/>
          </a:p>
          <a:p>
            <a:pPr marL="0" lvl="0" indent="0" algn="l" rtl="0">
              <a:spcBef>
                <a:spcPts val="1000"/>
              </a:spcBef>
              <a:spcAft>
                <a:spcPts val="0"/>
              </a:spcAft>
              <a:buNone/>
            </a:pPr>
            <a:r>
              <a:rPr lang="en" sz="1500" b="1"/>
              <a:t>Materials to Gather from Previous Lessons; </a:t>
            </a:r>
            <a:endParaRPr sz="1500" b="1" dirty="0"/>
          </a:p>
          <a:p>
            <a:pPr marL="457200" lvl="0" indent="-323850" algn="l" rtl="0">
              <a:spcBef>
                <a:spcPts val="1000"/>
              </a:spcBef>
              <a:spcAft>
                <a:spcPts val="0"/>
              </a:spcAft>
              <a:buSzPts val="1500"/>
              <a:buChar char="•"/>
            </a:pPr>
            <a:r>
              <a:rPr lang="en" sz="1500"/>
              <a:t>White boards, dry erase markers, white board erasers </a:t>
            </a:r>
            <a:endParaRPr sz="1500" dirty="0"/>
          </a:p>
          <a:p>
            <a:pPr marL="177800" lvl="0" indent="0" algn="l" rtl="0">
              <a:spcBef>
                <a:spcPts val="1000"/>
              </a:spcBef>
              <a:spcAft>
                <a:spcPts val="1000"/>
              </a:spcAft>
              <a:buNone/>
            </a:pPr>
            <a:endParaRPr sz="1500" dirty="0">
              <a:solidFill>
                <a:schemeClr val="dk1"/>
              </a:solidFill>
            </a:endParaRPr>
          </a:p>
        </p:txBody>
      </p:sp>
      <p:sp>
        <p:nvSpPr>
          <p:cNvPr id="191" name="Google Shape;191;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1: Cycle 1: Lesson 3</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Instead of small group time, use Assessment from Lesson 1 to progress monitor students. </a:t>
            </a:r>
            <a:endParaRPr sz="1600"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97" name="Google Shape;19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1: Lesson 3</a:t>
            </a:r>
            <a:endParaRPr sz="2800" dirty="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3" name="Google Shape;20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dirty="0">
              <a:solidFill>
                <a:srgbClr val="FFFFFF"/>
              </a:solidFill>
              <a:latin typeface="Calibri"/>
              <a:ea typeface="Calibri"/>
              <a:cs typeface="Calibri"/>
              <a:sym typeface="Calibri"/>
            </a:endParaRPr>
          </a:p>
        </p:txBody>
      </p:sp>
      <p:sp>
        <p:nvSpPr>
          <p:cNvPr id="204" name="Google Shape;204;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1: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 Lesson 3</a:t>
            </a:r>
            <a:endParaRPr sz="3200" b="1" dirty="0">
              <a:solidFill>
                <a:srgbClr val="404040"/>
              </a:solidFill>
              <a:latin typeface="Century Gothic"/>
              <a:ea typeface="Century Gothic"/>
              <a:cs typeface="Century Gothic"/>
              <a:sym typeface="Century Gothic"/>
            </a:endParaRPr>
          </a:p>
        </p:txBody>
      </p:sp>
      <p:pic>
        <p:nvPicPr>
          <p:cNvPr id="205" name="Google Shape;20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6" name="Google Shape;20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12" name="Google Shape;212;p32"/>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Clr>
                <a:schemeClr val="dk1"/>
              </a:buClr>
              <a:buSzPts val="1100"/>
              <a:buFont typeface="Arial"/>
              <a:buNone/>
            </a:pPr>
            <a:r>
              <a:rPr lang="en" sz="2000">
                <a:solidFill>
                  <a:srgbClr val="FF0000"/>
                </a:solidFill>
              </a:rPr>
              <a:t>Teacher: </a:t>
            </a:r>
            <a:r>
              <a:rPr lang="en" sz="2000" i="1">
                <a:solidFill>
                  <a:srgbClr val="FF0000"/>
                </a:solidFill>
              </a:rPr>
              <a:t>“Can you read and find what’s wrong, find what’s wrong, find what’s wrong? Can you read to find what’s wrong with the spelling that you see?”</a:t>
            </a:r>
            <a:endParaRPr sz="2000" i="1" dirty="0">
              <a:solidFill>
                <a:srgbClr val="FF0000"/>
              </a:solidFill>
            </a:endParaRPr>
          </a:p>
          <a:p>
            <a:pPr marL="0" lvl="0" indent="0" algn="ctr" rtl="0">
              <a:lnSpc>
                <a:spcPct val="200000"/>
              </a:lnSpc>
              <a:spcBef>
                <a:spcPts val="800"/>
              </a:spcBef>
              <a:spcAft>
                <a:spcPts val="0"/>
              </a:spcAft>
              <a:buClr>
                <a:schemeClr val="dk1"/>
              </a:buClr>
              <a:buSzPts val="1100"/>
              <a:buFont typeface="Arial"/>
              <a:buNone/>
            </a:pPr>
            <a:r>
              <a:rPr lang="en" sz="2000">
                <a:solidFill>
                  <a:srgbClr val="FF0000"/>
                </a:solidFill>
              </a:rPr>
              <a:t>Students: </a:t>
            </a:r>
            <a:r>
              <a:rPr lang="en" sz="2000" i="1">
                <a:solidFill>
                  <a:srgbClr val="FF0000"/>
                </a:solidFill>
              </a:rPr>
              <a:t>“Yes we’ll read to find what’s wrong, to find what’s wrong, to find what’s wrong. Yes we’ll read to find what’s wrong with the spelling that we see. ”</a:t>
            </a:r>
            <a:endParaRPr sz="2800" dirty="0">
              <a:solidFill>
                <a:srgbClr val="FF0000"/>
              </a:solidFill>
            </a:endParaRPr>
          </a:p>
          <a:p>
            <a:pPr marL="0" lvl="0" indent="0" algn="ctr" rtl="0">
              <a:lnSpc>
                <a:spcPct val="200000"/>
              </a:lnSpc>
              <a:spcBef>
                <a:spcPts val="800"/>
              </a:spcBef>
              <a:spcAft>
                <a:spcPts val="0"/>
              </a:spcAft>
              <a:buClr>
                <a:schemeClr val="dk1"/>
              </a:buClr>
              <a:buSzPts val="1100"/>
              <a:buFont typeface="Arial"/>
              <a:buNone/>
            </a:pPr>
            <a:endParaRPr sz="2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dirty="0"/>
          </a:p>
        </p:txBody>
      </p:sp>
      <p:sp>
        <p:nvSpPr>
          <p:cNvPr id="218" name="Google Shape;218;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a:t>
            </a:r>
            <a:r>
              <a:rPr lang="en" sz="2400"/>
              <a:t>use what I know about spelling patterns to edit words in a sentence. </a:t>
            </a:r>
            <a:endParaRPr sz="2400" dirty="0"/>
          </a:p>
          <a:p>
            <a:pPr marL="0" lvl="0" indent="0" algn="l" rtl="0">
              <a:lnSpc>
                <a:spcPct val="115000"/>
              </a:lnSpc>
              <a:spcBef>
                <a:spcPts val="800"/>
              </a:spcBef>
              <a:spcAft>
                <a:spcPts val="0"/>
              </a:spcAft>
              <a:buClr>
                <a:schemeClr val="dk1"/>
              </a:buClr>
              <a:buSzPts val="1100"/>
              <a:buFont typeface="Arial"/>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19" name="Google Shape;219;p33"/>
          <p:cNvPicPr preferRelativeResize="0"/>
          <p:nvPr/>
        </p:nvPicPr>
        <p:blipFill>
          <a:blip r:embed="rId3">
            <a:alphaModFix/>
          </a:blip>
          <a:stretch>
            <a:fillRect/>
          </a:stretch>
        </p:blipFill>
        <p:spPr>
          <a:xfrm>
            <a:off x="8316685" y="4343400"/>
            <a:ext cx="713807" cy="5465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4"/>
          <p:cNvSpPr txBox="1">
            <a:spLocks noGrp="1"/>
          </p:cNvSpPr>
          <p:nvPr>
            <p:ph type="title"/>
          </p:nvPr>
        </p:nvSpPr>
        <p:spPr>
          <a:xfrm>
            <a:off x="311700" y="31336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What’s Wrong? </a:t>
            </a:r>
            <a:endParaRPr b="1" dirty="0"/>
          </a:p>
        </p:txBody>
      </p:sp>
      <p:sp>
        <p:nvSpPr>
          <p:cNvPr id="225" name="Google Shape;225;p34"/>
          <p:cNvSpPr txBox="1"/>
          <p:nvPr/>
        </p:nvSpPr>
        <p:spPr>
          <a:xfrm>
            <a:off x="688500" y="1286018"/>
            <a:ext cx="7783500" cy="145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latin typeface="Century Gothic"/>
                <a:ea typeface="Century Gothic"/>
                <a:cs typeface="Century Gothic"/>
                <a:sym typeface="Century Gothic"/>
              </a:rPr>
              <a:t>James is hot. He wants to go sit in the shad. </a:t>
            </a:r>
            <a:endParaRPr sz="3600" dirty="0">
              <a:latin typeface="Century Gothic"/>
              <a:ea typeface="Century Gothic"/>
              <a:cs typeface="Century Gothic"/>
              <a:sym typeface="Century Gothic"/>
            </a:endParaRPr>
          </a:p>
        </p:txBody>
      </p:sp>
      <p:sp>
        <p:nvSpPr>
          <p:cNvPr id="226" name="Google Shape;226;p34"/>
          <p:cNvSpPr txBox="1"/>
          <p:nvPr/>
        </p:nvSpPr>
        <p:spPr>
          <a:xfrm>
            <a:off x="729475" y="2658618"/>
            <a:ext cx="7843200" cy="169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James is hot. He wants to go sit in the shade. </a:t>
            </a: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5"/>
                                        </p:tgtEl>
                                        <p:attrNameLst>
                                          <p:attrName>style.visibility</p:attrName>
                                        </p:attrNameLst>
                                      </p:cBhvr>
                                      <p:to>
                                        <p:strVal val="visible"/>
                                      </p:to>
                                    </p:set>
                                    <p:animEffect transition="in" filter="fade">
                                      <p:cBhvr>
                                        <p:cTn id="7" dur="1000"/>
                                        <p:tgtEl>
                                          <p:spTgt spid="2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6"/>
                                        </p:tgtEl>
                                        <p:attrNameLst>
                                          <p:attrName>style.visibility</p:attrName>
                                        </p:attrNameLst>
                                      </p:cBhvr>
                                      <p:to>
                                        <p:strVal val="visible"/>
                                      </p:to>
                                    </p:set>
                                    <p:animEffect transition="in" filter="fade">
                                      <p:cBhvr>
                                        <p:cTn id="12" dur="10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What’s Wrong? </a:t>
            </a:r>
            <a:endParaRPr dirty="0"/>
          </a:p>
        </p:txBody>
      </p:sp>
      <p:pic>
        <p:nvPicPr>
          <p:cNvPr id="232" name="Google Shape;232;p35"/>
          <p:cNvPicPr preferRelativeResize="0"/>
          <p:nvPr/>
        </p:nvPicPr>
        <p:blipFill>
          <a:blip r:embed="rId3">
            <a:alphaModFix/>
          </a:blip>
          <a:stretch>
            <a:fillRect/>
          </a:stretch>
        </p:blipFill>
        <p:spPr>
          <a:xfrm>
            <a:off x="4035200" y="379775"/>
            <a:ext cx="4208080" cy="39318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dirty="0"/>
          </a:p>
        </p:txBody>
      </p:sp>
      <p:sp>
        <p:nvSpPr>
          <p:cNvPr id="238" name="Google Shape;238;p36"/>
          <p:cNvSpPr txBox="1">
            <a:spLocks noGrp="1"/>
          </p:cNvSpPr>
          <p:nvPr>
            <p:ph type="body" idx="1"/>
          </p:nvPr>
        </p:nvSpPr>
        <p:spPr>
          <a:xfrm>
            <a:off x="311700" y="906875"/>
            <a:ext cx="8520600" cy="37332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Clr>
                <a:schemeClr val="dk1"/>
              </a:buClr>
              <a:buSzPts val="1100"/>
              <a:buFont typeface="Arial"/>
              <a:buNone/>
            </a:pPr>
            <a:r>
              <a:rPr lang="en" sz="2000" dirty="0">
                <a:solidFill>
                  <a:srgbClr val="FF0000"/>
                </a:solidFill>
              </a:rPr>
              <a:t>Teacher: </a:t>
            </a:r>
            <a:r>
              <a:rPr lang="en" sz="2000" i="1" dirty="0">
                <a:solidFill>
                  <a:srgbClr val="FF0000"/>
                </a:solidFill>
              </a:rPr>
              <a:t>“Can you write a sentence now, a sentence now, a sentence now? Can you write a sentence now, and use the right syllable types.”</a:t>
            </a:r>
            <a:endParaRPr sz="2000" i="1" dirty="0">
              <a:solidFill>
                <a:srgbClr val="FF0000"/>
              </a:solidFill>
            </a:endParaRPr>
          </a:p>
          <a:p>
            <a:pPr marL="0" lvl="0" indent="0" algn="ctr" rtl="0">
              <a:lnSpc>
                <a:spcPct val="200000"/>
              </a:lnSpc>
              <a:spcBef>
                <a:spcPts val="800"/>
              </a:spcBef>
              <a:spcAft>
                <a:spcPts val="0"/>
              </a:spcAft>
              <a:buClr>
                <a:schemeClr val="dk1"/>
              </a:buClr>
              <a:buSzPts val="1100"/>
              <a:buFont typeface="Arial"/>
              <a:buNone/>
            </a:pPr>
            <a:r>
              <a:rPr lang="en" sz="2000" dirty="0">
                <a:solidFill>
                  <a:srgbClr val="FF0000"/>
                </a:solidFill>
              </a:rPr>
              <a:t>Students: </a:t>
            </a:r>
            <a:r>
              <a:rPr lang="en" sz="2000" i="1" dirty="0">
                <a:solidFill>
                  <a:srgbClr val="FF0000"/>
                </a:solidFill>
              </a:rPr>
              <a:t>“Yes we’ll write a sentence now, a sentence now, a sentence now? Yes we’ll write a sentence now, and use the right syllable types.”</a:t>
            </a:r>
            <a:endParaRPr sz="3000" dirty="0">
              <a:solidFill>
                <a:srgbClr val="FF0000"/>
              </a:solidFill>
            </a:endParaRPr>
          </a:p>
          <a:p>
            <a:pPr marL="0" lvl="0" indent="0" algn="ctr" rtl="0">
              <a:lnSpc>
                <a:spcPct val="180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3532307-679D-4201-82E1-922AF218A12B}"/>
</file>

<file path=customXml/itemProps2.xml><?xml version="1.0" encoding="utf-8"?>
<ds:datastoreItem xmlns:ds="http://schemas.openxmlformats.org/officeDocument/2006/customXml" ds:itemID="{3373D237-ED73-4782-9E87-95BA452C459E}"/>
</file>

<file path=customXml/itemProps3.xml><?xml version="1.0" encoding="utf-8"?>
<ds:datastoreItem xmlns:ds="http://schemas.openxmlformats.org/officeDocument/2006/customXml" ds:itemID="{33C48405-C8F7-4880-8DAD-1B363E99E3CD}"/>
</file>

<file path=docProps/app.xml><?xml version="1.0" encoding="utf-8"?>
<Properties xmlns="http://schemas.openxmlformats.org/officeDocument/2006/extended-properties" xmlns:vt="http://schemas.openxmlformats.org/officeDocument/2006/docPropsVTypes">
  <TotalTime>18</TotalTime>
  <Words>1983</Words>
  <Application>Microsoft Office PowerPoint</Application>
  <PresentationFormat>On-screen Show (16:9)</PresentationFormat>
  <Paragraphs>196</Paragraphs>
  <Slides>12</Slides>
  <Notes>12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Calibri</vt:lpstr>
      <vt:lpstr>Century Gothic</vt:lpstr>
      <vt:lpstr>Times New Roman</vt:lpstr>
      <vt:lpstr>Arial</vt:lpstr>
      <vt:lpstr>Office Theme</vt:lpstr>
      <vt:lpstr>Office Theme</vt:lpstr>
      <vt:lpstr>Grade 2: Module 1: Part 1: Cycle 1: Lesson 3 Teacher slide, before teaching.</vt:lpstr>
      <vt:lpstr>Grade 2: Module 1: Part 1: Cycle 1: Lesson 3 Teacher slide, before teaching.</vt:lpstr>
      <vt:lpstr>Grade 2: Module 1: Part 1: Cycle 1: Lesson 3 Teacher slide, before teaching.</vt:lpstr>
      <vt:lpstr>PowerPoint Presentation</vt:lpstr>
      <vt:lpstr>Transition Song</vt:lpstr>
      <vt:lpstr>Opening Learning Targets</vt:lpstr>
      <vt:lpstr>What’s Wrong? </vt:lpstr>
      <vt:lpstr>What’s Wrong? </vt:lpstr>
      <vt:lpstr>Transition Song</vt:lpstr>
      <vt:lpstr>Work Time Learning Targets</vt:lpstr>
      <vt:lpstr>Sentence Dictation </vt:lpstr>
      <vt:lpstr>Reflection Time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1: Cycle 1: Lesson 3 Teacher slide, before teaching.</dc:title>
  <dc:creator>nbravo</dc:creator>
  <cp:lastModifiedBy>Nicole Bravo</cp:lastModifiedBy>
  <cp:revision>5</cp:revision>
  <dcterms:modified xsi:type="dcterms:W3CDTF">2018-11-07T14:22:46Z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