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A11A7-8BEB-4DFD-AFE3-0E50C2C3587C}" v="23" dt="2018-09-12T15:33:36.977"/>
  </p1510:revLst>
</p1510:revInfo>
</file>

<file path=ppt/tableStyles.xml><?xml version="1.0" encoding="utf-8"?>
<a:tblStyleLst xmlns:a="http://schemas.openxmlformats.org/drawingml/2006/main" def="{174998C4-941B-4270-9A11-5A93A090A915}">
  <a:tblStyle styleId="{174998C4-941B-4270-9A11-5A93A090A91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71" autoAdjust="0"/>
  </p:normalViewPr>
  <p:slideViewPr>
    <p:cSldViewPr snapToGrid="0">
      <p:cViewPr varScale="1">
        <p:scale>
          <a:sx n="148" d="100"/>
          <a:sy n="148" d="100"/>
        </p:scale>
        <p:origin x="53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74EA11A7-8BEB-4DFD-AFE3-0E50C2C3587C}"/>
    <pc:docChg chg="modSld modMainMaster">
      <pc:chgData name="Natalie Ivey" userId="2c81a4b0-7596-4a42-b4da-e7aac4dfeff9" providerId="ADAL" clId="{74EA11A7-8BEB-4DFD-AFE3-0E50C2C3587C}" dt="2018-09-12T15:33:36.977" v="22" actId="1076"/>
      <pc:docMkLst>
        <pc:docMk/>
      </pc:docMkLst>
      <pc:sldChg chg="addSp modSp">
        <pc:chgData name="Natalie Ivey" userId="2c81a4b0-7596-4a42-b4da-e7aac4dfeff9" providerId="ADAL" clId="{74EA11A7-8BEB-4DFD-AFE3-0E50C2C3587C}" dt="2018-09-12T15:33:36.977" v="22" actId="1076"/>
        <pc:sldMkLst>
          <pc:docMk/>
          <pc:sldMk cId="0" sldId="259"/>
        </pc:sldMkLst>
        <pc:picChg chg="add mod">
          <ac:chgData name="Natalie Ivey" userId="2c81a4b0-7596-4a42-b4da-e7aac4dfeff9" providerId="ADAL" clId="{74EA11A7-8BEB-4DFD-AFE3-0E50C2C3587C}" dt="2018-09-12T15:33:36.977" v="22" actId="1076"/>
          <ac:picMkLst>
            <pc:docMk/>
            <pc:sldMk cId="0" sldId="259"/>
            <ac:picMk id="3" creationId="{EA909979-FABB-4C95-91CC-E9D57F261462}"/>
          </ac:picMkLst>
        </pc:picChg>
      </pc:sldChg>
      <pc:sldChg chg="modSp">
        <pc:chgData name="Natalie Ivey" userId="2c81a4b0-7596-4a42-b4da-e7aac4dfeff9" providerId="ADAL" clId="{74EA11A7-8BEB-4DFD-AFE3-0E50C2C3587C}" dt="2018-09-12T15:33:20.433" v="18" actId="14100"/>
        <pc:sldMkLst>
          <pc:docMk/>
          <pc:sldMk cId="0" sldId="265"/>
        </pc:sldMkLst>
        <pc:picChg chg="mod">
          <ac:chgData name="Natalie Ivey" userId="2c81a4b0-7596-4a42-b4da-e7aac4dfeff9" providerId="ADAL" clId="{74EA11A7-8BEB-4DFD-AFE3-0E50C2C3587C}" dt="2018-09-12T15:33:20.433" v="18" actId="14100"/>
          <ac:picMkLst>
            <pc:docMk/>
            <pc:sldMk cId="0" sldId="265"/>
            <ac:picMk id="194" creationId="{00000000-0000-0000-0000-000000000000}"/>
          </ac:picMkLst>
        </pc:picChg>
      </pc:sldChg>
      <pc:sldMasterChg chg="addSp modSp">
        <pc:chgData name="Natalie Ivey" userId="2c81a4b0-7596-4a42-b4da-e7aac4dfeff9" providerId="ADAL" clId="{74EA11A7-8BEB-4DFD-AFE3-0E50C2C3587C}" dt="2018-09-12T15:32:19.673" v="9" actId="1076"/>
        <pc:sldMasterMkLst>
          <pc:docMk/>
          <pc:sldMasterMk cId="0" sldId="2147483670"/>
        </pc:sldMasterMkLst>
        <pc:picChg chg="add mod">
          <ac:chgData name="Natalie Ivey" userId="2c81a4b0-7596-4a42-b4da-e7aac4dfeff9" providerId="ADAL" clId="{74EA11A7-8BEB-4DFD-AFE3-0E50C2C3587C}" dt="2018-09-12T15:31:49.771" v="1" actId="1076"/>
          <ac:picMkLst>
            <pc:docMk/>
            <pc:sldMasterMk cId="0" sldId="2147483670"/>
            <ac:picMk id="3" creationId="{9CF7CBF9-B1B7-4728-B97C-38B952A051F3}"/>
          </ac:picMkLst>
        </pc:picChg>
        <pc:picChg chg="add mod">
          <ac:chgData name="Natalie Ivey" userId="2c81a4b0-7596-4a42-b4da-e7aac4dfeff9" providerId="ADAL" clId="{74EA11A7-8BEB-4DFD-AFE3-0E50C2C3587C}" dt="2018-09-12T15:32:07.130" v="6" actId="1076"/>
          <ac:picMkLst>
            <pc:docMk/>
            <pc:sldMasterMk cId="0" sldId="2147483670"/>
            <ac:picMk id="5" creationId="{8D53AE27-F6ED-4ECC-B88A-8026ABC34637}"/>
          </ac:picMkLst>
        </pc:picChg>
        <pc:picChg chg="add mod">
          <ac:chgData name="Natalie Ivey" userId="2c81a4b0-7596-4a42-b4da-e7aac4dfeff9" providerId="ADAL" clId="{74EA11A7-8BEB-4DFD-AFE3-0E50C2C3587C}" dt="2018-09-12T15:32:19.673" v="9" actId="1076"/>
          <ac:picMkLst>
            <pc:docMk/>
            <pc:sldMasterMk cId="0" sldId="2147483670"/>
            <ac:picMk id="10" creationId="{0EC6E2E7-09CE-4229-AE27-F76A46EDB80D}"/>
          </ac:picMkLst>
        </pc:picChg>
      </pc:sldMasterChg>
      <pc:sldMasterChg chg="addSp modSp">
        <pc:chgData name="Natalie Ivey" userId="2c81a4b0-7596-4a42-b4da-e7aac4dfeff9" providerId="ADAL" clId="{74EA11A7-8BEB-4DFD-AFE3-0E50C2C3587C}" dt="2018-09-12T15:33:05.587" v="17" actId="1076"/>
        <pc:sldMasterMkLst>
          <pc:docMk/>
          <pc:sldMasterMk cId="0" sldId="2147483671"/>
        </pc:sldMasterMkLst>
        <pc:picChg chg="add mod">
          <ac:chgData name="Natalie Ivey" userId="2c81a4b0-7596-4a42-b4da-e7aac4dfeff9" providerId="ADAL" clId="{74EA11A7-8BEB-4DFD-AFE3-0E50C2C3587C}" dt="2018-09-12T15:32:38.437" v="11" actId="1076"/>
          <ac:picMkLst>
            <pc:docMk/>
            <pc:sldMasterMk cId="0" sldId="2147483671"/>
            <ac:picMk id="3" creationId="{87DF2CB0-20E6-48E7-86B4-C8146C2871D2}"/>
          </ac:picMkLst>
        </pc:picChg>
        <pc:picChg chg="add mod">
          <ac:chgData name="Natalie Ivey" userId="2c81a4b0-7596-4a42-b4da-e7aac4dfeff9" providerId="ADAL" clId="{74EA11A7-8BEB-4DFD-AFE3-0E50C2C3587C}" dt="2018-09-12T15:32:51.466" v="14" actId="1076"/>
          <ac:picMkLst>
            <pc:docMk/>
            <pc:sldMasterMk cId="0" sldId="2147483671"/>
            <ac:picMk id="5" creationId="{65FDE095-1A98-424A-A8DF-E14FEB27F5E1}"/>
          </ac:picMkLst>
        </pc:picChg>
        <pc:picChg chg="add mod">
          <ac:chgData name="Natalie Ivey" userId="2c81a4b0-7596-4a42-b4da-e7aac4dfeff9" providerId="ADAL" clId="{74EA11A7-8BEB-4DFD-AFE3-0E50C2C3587C}" dt="2018-09-12T15:33:05.587" v="17" actId="1076"/>
          <ac:picMkLst>
            <pc:docMk/>
            <pc:sldMasterMk cId="0" sldId="2147483671"/>
            <ac:picMk id="7" creationId="{E05ECF5F-7A52-4661-9620-F7FDD9A6E225}"/>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7248972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5"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309962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pairs determined ahead of time.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according to their reading fluency excerpt. Invite them to label themselves A and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a:t>
            </a:r>
            <a:r>
              <a:rPr lang="en" sz="1200" b="1" dirty="0">
                <a:solidFill>
                  <a:schemeClr val="dk1"/>
                </a:solidFill>
                <a:latin typeface="Calibri"/>
                <a:ea typeface="Calibri"/>
                <a:cs typeface="Calibri"/>
                <a:sym typeface="Calibri"/>
              </a:rPr>
              <a:t> Reading Fluency Poem 1</a:t>
            </a:r>
            <a:r>
              <a:rPr lang="en" sz="1200" dirty="0">
                <a:solidFill>
                  <a:schemeClr val="dk1"/>
                </a:solidFill>
                <a:latin typeface="Calibri"/>
                <a:ea typeface="Calibri"/>
                <a:cs typeface="Calibri"/>
                <a:sym typeface="Calibri"/>
              </a:rPr>
              <a:t>. Tell students that this contains excerpts of a poem by a famous poet named Langston Hughes, who was an African American poet who was inspired by African American life, and also by the rhythms in jazz and blues music.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couple of minutes reading their excerpt to themselves to familiarize themselves with the words and what they mean.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Looking at the title, and having read through the poem, what do you think this poem is about? Why?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title seems to be about African dance, and the poem mentions the tomtom drums.)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experience have you had with African dance?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whisper read their excerpt chorally with their partner.  Invite students to whisper read in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reading aloud and listen for common issues to be used as teaching points in the next lesson.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and read the longest excerpt aloud for the whole group so they can hear how it should sound.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think Langston Hughes was inspired by to write this poem?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rhythms of African dance, which are very meaningful to him because of his African culture.)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your knowledge about the poem change what you think about your experience?”</a:t>
            </a:r>
            <a:r>
              <a:rPr lang="en" sz="1200" b="1" dirty="0">
                <a:solidFill>
                  <a:schemeClr val="dk1"/>
                </a:solidFill>
                <a:latin typeface="Calibri"/>
                <a:ea typeface="Calibri"/>
                <a:cs typeface="Calibri"/>
                <a:sym typeface="Calibri"/>
              </a:rPr>
              <a:t> (Responses will vary.)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are now going to take turns to whisper read their excerpt aloud for their partner. Partner B will go first, then partner A. Invite partner Bs to begin whisper reading.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reading aloud and listen for common issues to be used as teaching points in the next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use the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show how close they are to meeting the second learning target. Review what each color represents (red = stuck or not ready; yellow = needs support soon; green = ready) as necessary. Refer to the </a:t>
            </a:r>
            <a:r>
              <a:rPr lang="en" sz="1200" b="1" dirty="0">
                <a:solidFill>
                  <a:schemeClr val="dk1"/>
                </a:solidFill>
                <a:latin typeface="Calibri"/>
                <a:ea typeface="Calibri"/>
                <a:cs typeface="Calibri"/>
                <a:sym typeface="Calibri"/>
              </a:rPr>
              <a:t>Classroom Protocols document</a:t>
            </a:r>
            <a:r>
              <a:rPr lang="en" sz="1200" dirty="0">
                <a:solidFill>
                  <a:schemeClr val="dk1"/>
                </a:solidFill>
                <a:latin typeface="Calibri"/>
                <a:ea typeface="Calibri"/>
                <a:cs typeface="Calibri"/>
                <a:sym typeface="Calibri"/>
              </a:rPr>
              <a:t> for the full version of the protocol.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and guide students through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using the red, yellow, and green objects. Repeat, inviting students to self-assess against how well they collaborated and persevered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comprehension questions from 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the poem fluently.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model reading the first line or two of the poem and have them repeat it back to you or chorally read with you.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prepare for the End of Unit 3 Assessment, invite students to turn to an elbow partner and summarize the poem in 1 minute or less. Have them share out and give them feedback on their language use and summarizing skill. Then invite them to turn to their partner and summarize once again, this time in 30 seconds or less. Repeat the feedback process.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with a highly fluent reader, such as the teacher or a peer model, and have them choral read together.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5546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a8584620a_2_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Google Shape;198;g3a8584620a_2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3060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a8584620a_2_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g3a8584620a_2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05" name="Google Shape;205;g3a8584620a_2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8267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http://curriculum.eleducation.org/curriculum/ela/grade-4/module-1/unit-3/lesson-5</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Proof Paragraph Planning graphic organizer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Proof Paragraph Planning graphic organizer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Red, yellow, and green objects (one of each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Fluency Poem 1</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poetry presentation</a:t>
            </a:r>
            <a:r>
              <a:rPr lang="en" sz="1200" dirty="0">
                <a:solidFill>
                  <a:schemeClr val="dk1"/>
                </a:solidFill>
                <a:latin typeface="Calibri"/>
                <a:ea typeface="Calibri"/>
                <a:cs typeface="Calibri"/>
                <a:sym typeface="Calibri"/>
              </a:rPr>
              <a:t> (from Lesson 4;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Unit 2,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(begun in Lesson 4; added to during Work Time A;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Poetry presentation </a:t>
            </a:r>
            <a:r>
              <a:rPr lang="en" sz="1200" dirty="0">
                <a:solidFill>
                  <a:schemeClr val="dk1"/>
                </a:solidFill>
                <a:latin typeface="Calibri"/>
                <a:ea typeface="Calibri"/>
                <a:cs typeface="Calibri"/>
                <a:sym typeface="Calibri"/>
              </a:rPr>
              <a:t>(begun in Lesson 4; added to during Work Times B and C;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Poem</a:t>
            </a:r>
            <a:r>
              <a:rPr lang="en" sz="1200" dirty="0">
                <a:solidFill>
                  <a:schemeClr val="dk1"/>
                </a:solidFill>
                <a:latin typeface="Calibri"/>
                <a:ea typeface="Calibri"/>
                <a:cs typeface="Calibri"/>
                <a:sym typeface="Calibri"/>
              </a:rPr>
              <a:t> (begun in Lesson 1;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Unit 1,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(begun in Lesson 4)</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1800"/>
              </a:spcBef>
              <a:spcAft>
                <a:spcPts val="0"/>
              </a:spcAft>
              <a:buSzPts val="1200"/>
              <a:buFont typeface="Calibri"/>
              <a:buChar char="●"/>
            </a:pPr>
            <a:r>
              <a:rPr lang="en" sz="1200" dirty="0">
                <a:latin typeface="Calibri"/>
                <a:ea typeface="Calibri"/>
                <a:cs typeface="Calibri"/>
                <a:sym typeface="Calibri"/>
              </a:rPr>
              <a:t>Strategically pair students for Work Time with at least one stronger reader. Consider whether students can remain in the same pairings from Work Time or whether new partnerships will need to be created. For reading fluency practice in Closing and Assessment, students should be paired with someone reading the same excerpt.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Learning targets.</a:t>
            </a:r>
            <a:endParaRPr sz="1200" dirty="0">
              <a:latin typeface="Calibri"/>
              <a:ea typeface="Calibri"/>
              <a:cs typeface="Calibri"/>
              <a:sym typeface="Calibri"/>
            </a:endParaRPr>
          </a:p>
        </p:txBody>
      </p:sp>
    </p:spTree>
    <p:extLst>
      <p:ext uri="{BB962C8B-B14F-4D97-AF65-F5344CB8AC3E}">
        <p14:creationId xmlns:p14="http://schemas.microsoft.com/office/powerpoint/2010/main" val="3500165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Google Shape;143;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Red Light, Green Light protocol</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Red Light/Green Light protocol</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2173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Google Shape;149;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55099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build excitement for the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5347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Google Shape;1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r>
              <a:rPr lang="en" sz="1200" b="1" i="0" dirty="0">
                <a:solidFill>
                  <a:schemeClr val="dk1"/>
                </a:solidFill>
                <a:latin typeface="Calibri"/>
                <a:ea typeface="Calibri"/>
                <a:cs typeface="Calibri"/>
                <a:sym typeface="Calibri"/>
              </a:rPr>
              <a:t>“I can write a proof paragraph for a presentation about what inspired me to write my poem, using complete sentences.” “I can read a new poem aloud fluently.”</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r>
              <a:rPr lang="en" sz="1200" i="1" dirty="0">
                <a:solidFill>
                  <a:schemeClr val="dk1"/>
                </a:solidFill>
                <a:latin typeface="Calibri"/>
                <a:ea typeface="Calibri"/>
                <a:cs typeface="Calibri"/>
                <a:sym typeface="Calibri"/>
              </a:rPr>
              <a:t>Based on these learning targets, what do you think you will be doing in this lesson? Why?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(Writing a proof paragraph for our performance task presentation, and practicing reading fluently in preparation for the end of unit assessment.)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wrote the introductions to their presentations. Inform students that in this lesson, they will write the next part of their presentations: the proof paragraph.</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activate students’ prior knowledge from a previous lesson, ask students to turn and talk to a partner about their introduction paragraph. </a:t>
            </a:r>
            <a:endParaRPr dirty="0"/>
          </a:p>
        </p:txBody>
      </p:sp>
    </p:spTree>
    <p:extLst>
      <p:ext uri="{BB962C8B-B14F-4D97-AF65-F5344CB8AC3E}">
        <p14:creationId xmlns:p14="http://schemas.microsoft.com/office/powerpoint/2010/main" val="100559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Google Shape;167;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Pre-Selected Pairs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you have already strategically grouped students into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pairs. Invite them to label themselves A and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Invite students to retrieve their </a:t>
            </a:r>
            <a:r>
              <a:rPr lang="en" sz="1200" b="1" dirty="0">
                <a:solidFill>
                  <a:schemeClr val="dk1"/>
                </a:solidFill>
                <a:latin typeface="Calibri"/>
                <a:ea typeface="Calibri"/>
                <a:cs typeface="Calibri"/>
                <a:sym typeface="Calibri"/>
              </a:rPr>
              <a:t>model poetry presentation</a:t>
            </a:r>
            <a:r>
              <a:rPr lang="en" sz="1200" dirty="0">
                <a:solidFill>
                  <a:schemeClr val="dk1"/>
                </a:solidFill>
                <a:latin typeface="Calibri"/>
                <a:ea typeface="Calibri"/>
                <a:cs typeface="Calibri"/>
                <a:sym typeface="Calibri"/>
              </a:rPr>
              <a:t>. Ask them to follow along, reading silently in their heads as you read it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Focus students on the proof paragraph of the model. Explain that they are going to work with their partner to answer this (posted) question: — </a:t>
            </a:r>
            <a:r>
              <a:rPr lang="en" sz="1200" i="0" dirty="0">
                <a:solidFill>
                  <a:schemeClr val="dk1"/>
                </a:solidFill>
                <a:latin typeface="Calibri"/>
                <a:ea typeface="Calibri"/>
                <a:cs typeface="Calibri"/>
                <a:sym typeface="Calibri"/>
              </a:rPr>
              <a:t>“What information has the poet included in the proof paragraph? Why?”</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make notes to record their thinking next to the paragraph on their</a:t>
            </a:r>
            <a:r>
              <a:rPr lang="en" sz="1200" b="1" dirty="0">
                <a:solidFill>
                  <a:schemeClr val="dk1"/>
                </a:solidFill>
                <a:latin typeface="Calibri"/>
                <a:ea typeface="Calibri"/>
                <a:cs typeface="Calibri"/>
                <a:sym typeface="Calibri"/>
              </a:rPr>
              <a:t> model poetry presentation</a:t>
            </a:r>
            <a:r>
              <a:rPr lang="en" sz="1200" dirty="0">
                <a:solidFill>
                  <a:schemeClr val="dk1"/>
                </a:solidFill>
                <a:latin typeface="Calibri"/>
                <a:ea typeface="Calibri"/>
                <a:cs typeface="Calibri"/>
                <a:sym typeface="Calibri"/>
              </a:rPr>
              <a:t>. Analyzing the proof paragraph can be cognitively and linguistically demanding. Consider easing the linguistic demands by inviting students to first discuss the paragraph in home language groups.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remind them specifically of collaboration. Remind them that because they are going to be working in pairs, they need to ensure they are working collaboratively.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refocus the group.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to answer the posted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as criteria on the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(example, for teacher reference) as necessary.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answer the question on the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by displaying three bulleted blanks. Invite students to help you label them with the structure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Introduction Paragraph, Proof Paragraph, Conclusion Paragraph).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proof paragraph a second time. Then read it for a third time, pausing to invite students to paraphrase key sentences as you read.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3919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Google Shape;175;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 /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planning to write proof paragraphs.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 and focus them on the question: — </a:t>
            </a:r>
            <a:r>
              <a:rPr lang="en" sz="1200" i="0" dirty="0">
                <a:solidFill>
                  <a:schemeClr val="dk1"/>
                </a:solidFill>
                <a:latin typeface="Calibri"/>
                <a:ea typeface="Calibri"/>
                <a:cs typeface="Calibri"/>
                <a:sym typeface="Calibri"/>
              </a:rPr>
              <a:t>“What inspired you to write poetry, and where can you see evidence of this in your poem?”</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end of the question: “</a:t>
            </a:r>
            <a:r>
              <a:rPr lang="en" sz="1200" i="1" dirty="0">
                <a:solidFill>
                  <a:schemeClr val="dk1"/>
                </a:solidFill>
                <a:latin typeface="Calibri"/>
                <a:ea typeface="Calibri"/>
                <a:cs typeface="Calibri"/>
                <a:sym typeface="Calibri"/>
              </a:rPr>
              <a:t>Where can you see evidence of this in your poem?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poetry presentation and the poem to reread what they wrote about what inspired them alongside their poems.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point on the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about specific things the author focused 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Proof Paragraph Planning graphic organizer</a:t>
            </a:r>
            <a:r>
              <a:rPr lang="en" sz="1200" dirty="0">
                <a:solidFill>
                  <a:schemeClr val="dk1"/>
                </a:solidFill>
                <a:latin typeface="Calibri"/>
                <a:ea typeface="Calibri"/>
                <a:cs typeface="Calibri"/>
                <a:sym typeface="Calibri"/>
              </a:rPr>
              <a:t>. Focus students on the question at the top: — </a:t>
            </a:r>
            <a:r>
              <a:rPr lang="en" sz="1200" i="0" dirty="0">
                <a:solidFill>
                  <a:schemeClr val="dk1"/>
                </a:solidFill>
                <a:latin typeface="Calibri"/>
                <a:ea typeface="Calibri"/>
                <a:cs typeface="Calibri"/>
                <a:sym typeface="Calibri"/>
              </a:rPr>
              <a:t>“Which parts of your poem are the best to support your description of what inspired you in the introduction of your presentation?”</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specific parts of the poem did the author focus on in the presentation? Why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parts of the poem that compared the horse to fire.)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those parts of the poem connect to the poet’s description of what inspired him or her in the introduction of the presentation?”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 the introduction, the poet explained that when the horse runs, he or she sees a “fiery mythical creature.”)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specific words did the poet choose to describe in the presentation? Why?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(fiery, licking)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use their responses to model how to complete the </a:t>
            </a:r>
            <a:r>
              <a:rPr lang="en" sz="1200" b="1" dirty="0">
                <a:solidFill>
                  <a:schemeClr val="dk1"/>
                </a:solidFill>
                <a:latin typeface="Calibri"/>
                <a:ea typeface="Calibri"/>
                <a:cs typeface="Calibri"/>
                <a:sym typeface="Calibri"/>
              </a:rPr>
              <a:t>Proof Paragraph Planning graphic organizer</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Proof Paragraph Planning graphic organizer</a:t>
            </a:r>
            <a:r>
              <a:rPr lang="en" sz="1200" dirty="0">
                <a:solidFill>
                  <a:schemeClr val="dk1"/>
                </a:solidFill>
                <a:latin typeface="Calibri"/>
                <a:ea typeface="Calibri"/>
                <a:cs typeface="Calibri"/>
                <a:sym typeface="Calibri"/>
              </a:rPr>
              <a:t> (example, for teacher reference) 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work in pairs to reread their poems and presentation introductions together and to select two specific parts of the poem to focus on in their presentation. They should underline these sections on their poems for now.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Allocate 3 minutes for students to work on partner A’s work. Then allocate 3 minutes for students to work on partner B’s work. Remind students that the parts they choose should best reflect how they described their inspiration in the introduction of their presentation.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complete their</a:t>
            </a:r>
            <a:r>
              <a:rPr lang="en" sz="1200" b="1" dirty="0">
                <a:solidFill>
                  <a:schemeClr val="dk1"/>
                </a:solidFill>
                <a:latin typeface="Calibri"/>
                <a:ea typeface="Calibri"/>
                <a:cs typeface="Calibri"/>
                <a:sym typeface="Calibri"/>
              </a:rPr>
              <a:t> Proof Paragraph Planning graphic organizer</a:t>
            </a:r>
            <a:r>
              <a:rPr lang="en" sz="1200" dirty="0">
                <a:solidFill>
                  <a:schemeClr val="dk1"/>
                </a:solidFill>
                <a:latin typeface="Calibri"/>
                <a:ea typeface="Calibri"/>
                <a:cs typeface="Calibri"/>
                <a:sym typeface="Calibri"/>
              </a:rPr>
              <a:t>, recording the evidence in the first column, explaining how the evidence they have chosen connects to their description of what inspired them in the introduction of their presentation in the second column, then selecting specific words or phrases to describe in detail in the third column.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 in pairs to complete the graphic organizers.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Completion of the </a:t>
            </a:r>
            <a:r>
              <a:rPr lang="en" sz="1200" b="1" dirty="0">
                <a:solidFill>
                  <a:schemeClr val="dk1"/>
                </a:solidFill>
                <a:latin typeface="Calibri"/>
                <a:ea typeface="Calibri"/>
                <a:cs typeface="Calibri"/>
                <a:sym typeface="Calibri"/>
              </a:rPr>
              <a:t>Proof Paragraph Planning graphic organizer</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think aloud the process of underlining the specific parts of </a:t>
            </a:r>
            <a:r>
              <a:rPr lang="en" sz="1200" i="0" dirty="0">
                <a:solidFill>
                  <a:schemeClr val="dk1"/>
                </a:solidFill>
                <a:latin typeface="Calibri"/>
                <a:ea typeface="Calibri"/>
                <a:cs typeface="Calibri"/>
                <a:sym typeface="Calibri"/>
              </a:rPr>
              <a:t>“Breathing Fire.” </a:t>
            </a:r>
            <a:r>
              <a:rPr lang="en" sz="1200" dirty="0">
                <a:solidFill>
                  <a:schemeClr val="dk1"/>
                </a:solidFill>
                <a:latin typeface="Calibri"/>
                <a:ea typeface="Calibri"/>
                <a:cs typeface="Calibri"/>
                <a:sym typeface="Calibri"/>
              </a:rPr>
              <a:t>Think aloud on these parts to show how these parts best reflect the inspiration described in the model poetry presentation introduction. Think aloud the process of identifying precise word choice and explaining why it is effective. Display the </a:t>
            </a:r>
            <a:r>
              <a:rPr lang="en" sz="1200" b="1" dirty="0">
                <a:solidFill>
                  <a:schemeClr val="dk1"/>
                </a:solidFill>
                <a:latin typeface="Calibri"/>
                <a:ea typeface="Calibri"/>
                <a:cs typeface="Calibri"/>
                <a:sym typeface="Calibri"/>
              </a:rPr>
              <a:t>Proof Paragraph Planning graphic organizer</a:t>
            </a:r>
            <a:r>
              <a:rPr lang="en" sz="1200" dirty="0">
                <a:solidFill>
                  <a:schemeClr val="dk1"/>
                </a:solidFill>
                <a:latin typeface="Calibri"/>
                <a:ea typeface="Calibri"/>
                <a:cs typeface="Calibri"/>
                <a:sym typeface="Calibri"/>
              </a:rPr>
              <a:t>, filling it out as you think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them to use colored markers or pencils to “paint” their presentation as well as the </a:t>
            </a:r>
            <a:r>
              <a:rPr lang="en" sz="1200" b="1" dirty="0">
                <a:solidFill>
                  <a:schemeClr val="dk1"/>
                </a:solidFill>
                <a:latin typeface="Calibri"/>
                <a:ea typeface="Calibri"/>
                <a:cs typeface="Calibri"/>
                <a:sym typeface="Calibri"/>
              </a:rPr>
              <a:t>model presentation</a:t>
            </a:r>
            <a:r>
              <a:rPr lang="en" sz="1200" dirty="0">
                <a:solidFill>
                  <a:schemeClr val="dk1"/>
                </a:solidFill>
                <a:latin typeface="Calibri"/>
                <a:ea typeface="Calibri"/>
                <a:cs typeface="Calibri"/>
                <a:sym typeface="Calibri"/>
              </a:rPr>
              <a:t>, continuing with the proof paragraph. They can use an approach similar to the Painted Essay structure in Unit 2 and refer to this unit’s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9786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Google Shape;18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their planning organizers to write a paragraph providing evidence from their poem of what inspired them to write the poem. First, they will plan, then they will share with their partner, and then they will write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first row of their organizer and to think about how they will write this information to open their proof paragraph.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couple of minutes to think, then give partner B 30 seconds to orally tell partner A how he or she is going to open their proof paragraph. Allocate the same amount of time for partner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this on their lined paper under the introduction. Remind them to write in complete sentences and to leave a line between each line of writing for revisions and editing later.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who need additional support with putting their ideas into writing. Remind students to refer to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as they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each row of the </a:t>
            </a:r>
            <a:r>
              <a:rPr lang="en" sz="1200" b="1" dirty="0">
                <a:solidFill>
                  <a:schemeClr val="dk1"/>
                </a:solidFill>
                <a:latin typeface="Calibri"/>
                <a:ea typeface="Calibri"/>
                <a:cs typeface="Calibri"/>
                <a:sym typeface="Calibri"/>
              </a:rPr>
              <a:t>planning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red, yellow, and green objects.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use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show how close they are to meeting the first learning target. Remind students that they used this protocol in Lessons 2 and 3, and review what each color represents (red = stuck or not ready; yellow = needs support soon; green = ready) as necessary. Refer to the </a:t>
            </a:r>
            <a:r>
              <a:rPr lang="en" sz="1200" b="1" dirty="0">
                <a:solidFill>
                  <a:schemeClr val="dk1"/>
                </a:solidFill>
                <a:latin typeface="Calibri"/>
                <a:ea typeface="Calibri"/>
                <a:cs typeface="Calibri"/>
                <a:sym typeface="Calibri"/>
              </a:rPr>
              <a:t>Classroom Protocols document</a:t>
            </a:r>
            <a:r>
              <a:rPr lang="en" sz="1200" dirty="0">
                <a:solidFill>
                  <a:schemeClr val="dk1"/>
                </a:solidFill>
                <a:latin typeface="Calibri"/>
                <a:ea typeface="Calibri"/>
                <a:cs typeface="Calibri"/>
                <a:sym typeface="Calibri"/>
              </a:rPr>
              <a:t> for the full version of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and guide students through the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using the red, yellow, and green objects.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Completion of the proof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think aloud using the </a:t>
            </a:r>
            <a:r>
              <a:rPr lang="en" sz="1200" b="1" dirty="0">
                <a:solidFill>
                  <a:schemeClr val="dk1"/>
                </a:solidFill>
                <a:latin typeface="Calibri"/>
                <a:ea typeface="Calibri"/>
                <a:cs typeface="Calibri"/>
                <a:sym typeface="Calibri"/>
              </a:rPr>
              <a:t>Proof Paragraph Planning graphic organizer</a:t>
            </a:r>
            <a:r>
              <a:rPr lang="en" sz="1200" dirty="0">
                <a:solidFill>
                  <a:schemeClr val="dk1"/>
                </a:solidFill>
                <a:latin typeface="Calibri"/>
                <a:ea typeface="Calibri"/>
                <a:cs typeface="Calibri"/>
                <a:sym typeface="Calibri"/>
              </a:rPr>
              <a:t> to write before pair work.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pair work, support students as needed but let them engage in productive struggle with the task as well, as successful completion after considerable effort builds both stamina and confidence. Support students in building self-regulatory strategies by providing individualized scaffolds for managing frustration and staying on task.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1894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9CF7CBF9-B1B7-4728-B97C-38B952A051F3}"/>
              </a:ext>
            </a:extLst>
          </p:cNvPr>
          <p:cNvPicPr>
            <a:picLocks noChangeAspect="1"/>
          </p:cNvPicPr>
          <p:nvPr userDrawn="1"/>
        </p:nvPicPr>
        <p:blipFill>
          <a:blip r:embed="rId13"/>
          <a:stretch>
            <a:fillRect/>
          </a:stretch>
        </p:blipFill>
        <p:spPr>
          <a:xfrm>
            <a:off x="8382000" y="4913942"/>
            <a:ext cx="762000" cy="142875"/>
          </a:xfrm>
          <a:prstGeom prst="rect">
            <a:avLst/>
          </a:prstGeom>
        </p:spPr>
      </p:pic>
      <p:pic>
        <p:nvPicPr>
          <p:cNvPr id="5" name="Picture 4">
            <a:extLst>
              <a:ext uri="{FF2B5EF4-FFF2-40B4-BE49-F238E27FC236}">
                <a16:creationId xmlns:a16="http://schemas.microsoft.com/office/drawing/2014/main" id="{8D53AE27-F6ED-4ECC-B88A-8026ABC34637}"/>
              </a:ext>
            </a:extLst>
          </p:cNvPr>
          <p:cNvPicPr>
            <a:picLocks noChangeAspect="1"/>
          </p:cNvPicPr>
          <p:nvPr userDrawn="1"/>
        </p:nvPicPr>
        <p:blipFill>
          <a:blip r:embed="rId14"/>
          <a:stretch>
            <a:fillRect/>
          </a:stretch>
        </p:blipFill>
        <p:spPr>
          <a:xfrm>
            <a:off x="4249455" y="4605925"/>
            <a:ext cx="645090" cy="537575"/>
          </a:xfrm>
          <a:prstGeom prst="rect">
            <a:avLst/>
          </a:prstGeom>
        </p:spPr>
      </p:pic>
      <p:pic>
        <p:nvPicPr>
          <p:cNvPr id="10" name="Picture 9">
            <a:extLst>
              <a:ext uri="{FF2B5EF4-FFF2-40B4-BE49-F238E27FC236}">
                <a16:creationId xmlns:a16="http://schemas.microsoft.com/office/drawing/2014/main" id="{0EC6E2E7-09CE-4229-AE27-F76A46EDB80D}"/>
              </a:ext>
            </a:extLst>
          </p:cNvPr>
          <p:cNvPicPr>
            <a:picLocks noChangeAspect="1"/>
          </p:cNvPicPr>
          <p:nvPr userDrawn="1"/>
        </p:nvPicPr>
        <p:blipFill>
          <a:blip r:embed="rId15"/>
          <a:stretch>
            <a:fillRect/>
          </a:stretch>
        </p:blipFill>
        <p:spPr>
          <a:xfrm>
            <a:off x="67985"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7DF2CB0-20E6-48E7-86B4-C8146C2871D2}"/>
              </a:ext>
            </a:extLst>
          </p:cNvPr>
          <p:cNvPicPr>
            <a:picLocks noChangeAspect="1"/>
          </p:cNvPicPr>
          <p:nvPr userDrawn="1"/>
        </p:nvPicPr>
        <p:blipFill>
          <a:blip r:embed="rId13"/>
          <a:stretch>
            <a:fillRect/>
          </a:stretch>
        </p:blipFill>
        <p:spPr>
          <a:xfrm>
            <a:off x="7886178" y="4969725"/>
            <a:ext cx="762000" cy="142875"/>
          </a:xfrm>
          <a:prstGeom prst="rect">
            <a:avLst/>
          </a:prstGeom>
        </p:spPr>
      </p:pic>
      <p:pic>
        <p:nvPicPr>
          <p:cNvPr id="5" name="Picture 4">
            <a:extLst>
              <a:ext uri="{FF2B5EF4-FFF2-40B4-BE49-F238E27FC236}">
                <a16:creationId xmlns:a16="http://schemas.microsoft.com/office/drawing/2014/main" id="{65FDE095-1A98-424A-A8DF-E14FEB27F5E1}"/>
              </a:ext>
            </a:extLst>
          </p:cNvPr>
          <p:cNvPicPr>
            <a:picLocks noChangeAspect="1"/>
          </p:cNvPicPr>
          <p:nvPr userDrawn="1"/>
        </p:nvPicPr>
        <p:blipFill>
          <a:blip r:embed="rId14"/>
          <a:stretch>
            <a:fillRect/>
          </a:stretch>
        </p:blipFill>
        <p:spPr>
          <a:xfrm>
            <a:off x="4280300" y="4626434"/>
            <a:ext cx="583399" cy="486166"/>
          </a:xfrm>
          <a:prstGeom prst="rect">
            <a:avLst/>
          </a:prstGeom>
        </p:spPr>
      </p:pic>
      <p:pic>
        <p:nvPicPr>
          <p:cNvPr id="7" name="Picture 6">
            <a:extLst>
              <a:ext uri="{FF2B5EF4-FFF2-40B4-BE49-F238E27FC236}">
                <a16:creationId xmlns:a16="http://schemas.microsoft.com/office/drawing/2014/main" id="{E05ECF5F-7A52-4661-9620-F7FDD9A6E225}"/>
              </a:ext>
            </a:extLst>
          </p:cNvPr>
          <p:cNvPicPr>
            <a:picLocks noChangeAspect="1"/>
          </p:cNvPicPr>
          <p:nvPr userDrawn="1"/>
        </p:nvPicPr>
        <p:blipFill>
          <a:blip r:embed="rId15"/>
          <a:stretch>
            <a:fillRect/>
          </a:stretch>
        </p:blipFill>
        <p:spPr>
          <a:xfrm>
            <a:off x="6471" y="457145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 this lesson, students consider the question “What inspired you to write poetry, and where can you see evidence of this in your poem?” as they continue writing their presentations for the performance task.</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write a proof paragraph for a presentation about what inspired me to write my poem using complete sentences.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read a new poem aloud fluently. </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Fluency: Poetry</a:t>
            </a:r>
            <a:endParaRPr/>
          </a:p>
        </p:txBody>
      </p:sp>
      <p:pic>
        <p:nvPicPr>
          <p:cNvPr id="194" name="Google Shape;194;p34"/>
          <p:cNvPicPr preferRelativeResize="0"/>
          <p:nvPr/>
        </p:nvPicPr>
        <p:blipFill rotWithShape="1">
          <a:blip r:embed="rId3">
            <a:alphaModFix/>
          </a:blip>
          <a:srcRect l="26951" t="28757" r="38591" b="22566"/>
          <a:stretch/>
        </p:blipFill>
        <p:spPr>
          <a:xfrm>
            <a:off x="311700" y="1152476"/>
            <a:ext cx="4670351" cy="3406646"/>
          </a:xfrm>
          <a:prstGeom prst="rect">
            <a:avLst/>
          </a:prstGeom>
          <a:noFill/>
          <a:ln w="19050" cap="flat" cmpd="sng">
            <a:solidFill>
              <a:schemeClr val="dk2"/>
            </a:solidFill>
            <a:prstDash val="solid"/>
            <a:round/>
            <a:headEnd type="none" w="sm" len="sm"/>
            <a:tailEnd type="none" w="sm" len="sm"/>
          </a:ln>
        </p:spPr>
      </p:pic>
      <p:pic>
        <p:nvPicPr>
          <p:cNvPr id="6" name="Google Shape;186;p33"/>
          <p:cNvPicPr preferRelativeResize="0"/>
          <p:nvPr/>
        </p:nvPicPr>
        <p:blipFill>
          <a:blip r:embed="rId4">
            <a:alphaModFix/>
          </a:blip>
          <a:stretch>
            <a:fillRect/>
          </a:stretch>
        </p:blipFill>
        <p:spPr>
          <a:xfrm rot="5400000">
            <a:off x="8379175" y="4516423"/>
            <a:ext cx="589609" cy="3166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01" name="Google Shape;201;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dirty="0"/>
          </a:p>
          <a:p>
            <a:pPr lvl="0" indent="-457200">
              <a:spcBef>
                <a:spcPts val="0"/>
              </a:spcBef>
              <a:spcAft>
                <a:spcPts val="0"/>
              </a:spcAft>
              <a:buSzPct val="100000"/>
              <a:buFont typeface="+mj-lt"/>
              <a:buAutoNum type="alphaUcPeriod"/>
            </a:pPr>
            <a:r>
              <a:rPr lang="en" sz="2400" dirty="0"/>
              <a:t>Reading fluency practice. Choose a poem or an excerpt of a poem in your Unit 3 Homework to read aloud for fluency. </a:t>
            </a:r>
          </a:p>
          <a:p>
            <a:pPr lvl="0" indent="-457200">
              <a:spcBef>
                <a:spcPts val="0"/>
              </a:spcBef>
              <a:spcAft>
                <a:spcPts val="0"/>
              </a:spcAft>
              <a:buSzPct val="100000"/>
              <a:buFont typeface="+mj-lt"/>
              <a:buAutoNum type="alphaUcPeriod"/>
            </a:pPr>
            <a:endParaRPr lang="en" sz="2400" dirty="0"/>
          </a:p>
          <a:p>
            <a:pPr lvl="0" indent="-457200">
              <a:spcBef>
                <a:spcPts val="0"/>
              </a:spcBef>
              <a:spcAft>
                <a:spcPts val="0"/>
              </a:spcAft>
              <a:buSzPct val="100000"/>
              <a:buFont typeface="+mj-lt"/>
              <a:buAutoNum type="alphaUcPeriod"/>
            </a:pPr>
            <a:r>
              <a:rPr lang="en" sz="2400" dirty="0"/>
              <a:t>Accountable Research Reading. Select a prompt and respond in the front of your independent reading journal. </a:t>
            </a:r>
            <a:endParaRPr sz="2400" dirty="0"/>
          </a:p>
          <a:p>
            <a:pPr marL="0" lvl="0" indent="0" rtl="0">
              <a:spcBef>
                <a:spcPts val="0"/>
              </a:spcBef>
              <a:spcAft>
                <a:spcPts val="0"/>
              </a:spcAft>
              <a:buNone/>
            </a:pPr>
            <a:endParaRPr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08" name="Google Shape;208;p3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09" name="Google Shape;209;p36"/>
          <p:cNvGraphicFramePr/>
          <p:nvPr/>
        </p:nvGraphicFramePr>
        <p:xfrm>
          <a:off x="773775" y="3463850"/>
          <a:ext cx="7239000" cy="1471550"/>
        </p:xfrm>
        <a:graphic>
          <a:graphicData uri="http://schemas.openxmlformats.org/drawingml/2006/table">
            <a:tbl>
              <a:tblPr>
                <a:noFill/>
                <a:tableStyleId>{174998C4-941B-4270-9A11-5A93A090A915}</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5:</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paration</a:t>
            </a:r>
            <a:endParaRPr dirty="0">
              <a:solidFill>
                <a:schemeClr val="dk1"/>
              </a:solidFill>
            </a:endParaRPr>
          </a:p>
        </p:txBody>
      </p:sp>
      <p:pic>
        <p:nvPicPr>
          <p:cNvPr id="137" name="Google Shape;137;p26"/>
          <p:cNvPicPr preferRelativeResize="0"/>
          <p:nvPr/>
        </p:nvPicPr>
        <p:blipFill rotWithShape="1">
          <a:blip r:embed="rId3">
            <a:alphaModFix/>
          </a:blip>
          <a:srcRect l="25198" t="22386" r="27329" b="20649"/>
          <a:stretch/>
        </p:blipFill>
        <p:spPr>
          <a:xfrm>
            <a:off x="311700" y="1937100"/>
            <a:ext cx="3094950" cy="2088025"/>
          </a:xfrm>
          <a:prstGeom prst="rect">
            <a:avLst/>
          </a:prstGeom>
          <a:noFill/>
          <a:ln w="19050" cap="flat" cmpd="sng">
            <a:solidFill>
              <a:schemeClr val="dk2"/>
            </a:solidFill>
            <a:prstDash val="solid"/>
            <a:round/>
            <a:headEnd type="none" w="sm" len="sm"/>
            <a:tailEnd type="none" w="sm" len="sm"/>
          </a:ln>
        </p:spPr>
      </p:pic>
      <p:pic>
        <p:nvPicPr>
          <p:cNvPr id="138" name="Google Shape;138;p26"/>
          <p:cNvPicPr preferRelativeResize="0"/>
          <p:nvPr/>
        </p:nvPicPr>
        <p:blipFill rotWithShape="1">
          <a:blip r:embed="rId4">
            <a:alphaModFix/>
          </a:blip>
          <a:srcRect l="27600" t="21153" r="29968" b="17834"/>
          <a:stretch/>
        </p:blipFill>
        <p:spPr>
          <a:xfrm>
            <a:off x="3554625" y="1873424"/>
            <a:ext cx="2582775" cy="2088025"/>
          </a:xfrm>
          <a:prstGeom prst="rect">
            <a:avLst/>
          </a:prstGeom>
          <a:noFill/>
          <a:ln w="19050" cap="flat" cmpd="sng">
            <a:solidFill>
              <a:schemeClr val="dk2"/>
            </a:solidFill>
            <a:prstDash val="solid"/>
            <a:round/>
            <a:headEnd type="none" w="sm" len="sm"/>
            <a:tailEnd type="none" w="sm" len="sm"/>
          </a:ln>
        </p:spPr>
      </p:pic>
      <p:pic>
        <p:nvPicPr>
          <p:cNvPr id="139" name="Google Shape;139;p26"/>
          <p:cNvPicPr preferRelativeResize="0"/>
          <p:nvPr/>
        </p:nvPicPr>
        <p:blipFill rotWithShape="1">
          <a:blip r:embed="rId5">
            <a:alphaModFix/>
          </a:blip>
          <a:srcRect l="28205" t="16454" r="30150" b="11311"/>
          <a:stretch/>
        </p:blipFill>
        <p:spPr>
          <a:xfrm>
            <a:off x="6285375" y="1873425"/>
            <a:ext cx="2476298" cy="2414974"/>
          </a:xfrm>
          <a:prstGeom prst="rect">
            <a:avLst/>
          </a:prstGeom>
          <a:noFill/>
          <a:ln w="19050" cap="flat" cmpd="sng">
            <a:solidFill>
              <a:schemeClr val="dk2"/>
            </a:solidFill>
            <a:prstDash val="solid"/>
            <a:round/>
            <a:headEnd type="none" w="sm" len="sm"/>
            <a:tailEnd type="none" w="sm" len="sm"/>
          </a:ln>
        </p:spPr>
      </p:pic>
      <p:pic>
        <p:nvPicPr>
          <p:cNvPr id="140" name="Google Shape;140;p26"/>
          <p:cNvPicPr preferRelativeResize="0"/>
          <p:nvPr/>
        </p:nvPicPr>
        <p:blipFill rotWithShape="1">
          <a:blip r:embed="rId6">
            <a:alphaModFix/>
          </a:blip>
          <a:srcRect l="26951" t="28757" r="38591" b="22566"/>
          <a:stretch/>
        </p:blipFill>
        <p:spPr>
          <a:xfrm>
            <a:off x="1871675" y="2641100"/>
            <a:ext cx="3150723" cy="2502399"/>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10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
                                        </p:tgtEl>
                                        <p:attrNameLst>
                                          <p:attrName>style.visibility</p:attrName>
                                        </p:attrNameLst>
                                      </p:cBhvr>
                                      <p:to>
                                        <p:strVal val="visible"/>
                                      </p:to>
                                    </p:set>
                                    <p:animEffect transition="in" filter="fade">
                                      <p:cBhvr>
                                        <p:cTn id="12" dur="1000"/>
                                        <p:tgtEl>
                                          <p:spTgt spid="1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fade">
                                      <p:cBhvr>
                                        <p:cTn id="17" dur="1000"/>
                                        <p:tgtEl>
                                          <p:spTgt spid="1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9"/>
                                        </p:tgtEl>
                                        <p:attrNameLst>
                                          <p:attrName>style.visibility</p:attrName>
                                        </p:attrNameLst>
                                      </p:cBhvr>
                                      <p:to>
                                        <p:strVal val="visible"/>
                                      </p:to>
                                    </p:set>
                                    <p:animEffect transition="in" filter="fade">
                                      <p:cBhvr>
                                        <p:cTn id="22"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6" name="Google Shape;146;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5:</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Red Light, Green Light protocol</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5</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EA909979-FABB-4C95-91CC-E9D57F261462}"/>
              </a:ext>
            </a:extLst>
          </p:cNvPr>
          <p:cNvPicPr>
            <a:picLocks noChangeAspect="1"/>
          </p:cNvPicPr>
          <p:nvPr/>
        </p:nvPicPr>
        <p:blipFill>
          <a:blip r:embed="rId3"/>
          <a:stretch>
            <a:fillRect/>
          </a:stretch>
        </p:blipFill>
        <p:spPr>
          <a:xfrm>
            <a:off x="3658475" y="264351"/>
            <a:ext cx="1827050" cy="83970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7" name="Google Shape;157;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What are we learning and doing today?</a:t>
            </a:r>
            <a:endParaRPr/>
          </a:p>
          <a:p>
            <a:pPr marL="457200" lvl="0" indent="-342900" rtl="0">
              <a:lnSpc>
                <a:spcPct val="100000"/>
              </a:lnSpc>
              <a:spcBef>
                <a:spcPts val="0"/>
              </a:spcBef>
              <a:spcAft>
                <a:spcPts val="0"/>
              </a:spcAft>
              <a:buSzPts val="1800"/>
              <a:buChar char="●"/>
            </a:pPr>
            <a:r>
              <a:rPr lang="en"/>
              <a:t>Analyze a model proof paragraph </a:t>
            </a:r>
            <a:endParaRPr/>
          </a:p>
          <a:p>
            <a:pPr marL="457200" lvl="0" indent="-342900" rtl="0">
              <a:lnSpc>
                <a:spcPct val="100000"/>
              </a:lnSpc>
              <a:spcBef>
                <a:spcPts val="0"/>
              </a:spcBef>
              <a:spcAft>
                <a:spcPts val="0"/>
              </a:spcAft>
              <a:buSzPts val="1800"/>
              <a:buChar char="●"/>
            </a:pPr>
            <a:r>
              <a:rPr lang="en"/>
              <a:t>Plan and begin writing our own proof paragraph</a:t>
            </a:r>
            <a:endParaRPr/>
          </a:p>
          <a:p>
            <a:pPr marL="457200" lvl="0" indent="-342900" rtl="0">
              <a:lnSpc>
                <a:spcPct val="100000"/>
              </a:lnSpc>
              <a:spcBef>
                <a:spcPts val="0"/>
              </a:spcBef>
              <a:spcAft>
                <a:spcPts val="0"/>
              </a:spcAft>
              <a:buSzPts val="1800"/>
              <a:buChar char="●"/>
            </a:pPr>
            <a:r>
              <a:rPr lang="en"/>
              <a:t>Practice our reading fluency with poetry</a:t>
            </a: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Learning Targets</a:t>
            </a:r>
            <a:endParaRPr/>
          </a:p>
        </p:txBody>
      </p:sp>
      <p:sp>
        <p:nvSpPr>
          <p:cNvPr id="163" name="Google Shape;163;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write a proof paragraph for a presentation about what inspired me to write my poem using complete sentences. </a:t>
            </a:r>
            <a:endParaRPr sz="2400" dirty="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dirty="0">
                <a:solidFill>
                  <a:schemeClr val="dk1"/>
                </a:solidFill>
              </a:rPr>
              <a:t>I can read a new poem aloud fluently. </a:t>
            </a:r>
            <a:endParaRPr sz="2400" dirty="0"/>
          </a:p>
        </p:txBody>
      </p:sp>
      <p:pic>
        <p:nvPicPr>
          <p:cNvPr id="164" name="Google Shape;164;p30"/>
          <p:cNvPicPr preferRelativeResize="0"/>
          <p:nvPr/>
        </p:nvPicPr>
        <p:blipFill>
          <a:blip r:embed="rId3">
            <a:alphaModFix/>
          </a:blip>
          <a:stretch>
            <a:fillRect/>
          </a:stretch>
        </p:blipFill>
        <p:spPr>
          <a:xfrm>
            <a:off x="8252100" y="4385725"/>
            <a:ext cx="708062"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a Model:  Proof Paragraph</a:t>
            </a:r>
            <a:endParaRPr/>
          </a:p>
        </p:txBody>
      </p:sp>
      <p:sp>
        <p:nvSpPr>
          <p:cNvPr id="170" name="Google Shape;170;p31"/>
          <p:cNvSpPr txBox="1">
            <a:spLocks noGrp="1"/>
          </p:cNvSpPr>
          <p:nvPr>
            <p:ph type="body" idx="1"/>
          </p:nvPr>
        </p:nvSpPr>
        <p:spPr>
          <a:xfrm>
            <a:off x="3165300" y="1152475"/>
            <a:ext cx="56670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a:solidFill>
                  <a:schemeClr val="dk1"/>
                </a:solidFill>
              </a:rPr>
              <a:t>What information has the poet included in the proof paragraph? Why?</a:t>
            </a:r>
            <a:endParaRPr/>
          </a:p>
        </p:txBody>
      </p:sp>
      <p:pic>
        <p:nvPicPr>
          <p:cNvPr id="171" name="Google Shape;171;p31"/>
          <p:cNvPicPr preferRelativeResize="0"/>
          <p:nvPr/>
        </p:nvPicPr>
        <p:blipFill rotWithShape="1">
          <a:blip r:embed="rId3">
            <a:alphaModFix/>
          </a:blip>
          <a:srcRect l="37131" t="28165" r="38634" b="18761"/>
          <a:stretch/>
        </p:blipFill>
        <p:spPr>
          <a:xfrm>
            <a:off x="311700" y="1207525"/>
            <a:ext cx="2658349" cy="3273126"/>
          </a:xfrm>
          <a:prstGeom prst="rect">
            <a:avLst/>
          </a:prstGeom>
          <a:noFill/>
          <a:ln w="19050" cap="flat" cmpd="sng">
            <a:solidFill>
              <a:srgbClr val="595959"/>
            </a:solidFill>
            <a:prstDash val="solid"/>
            <a:round/>
            <a:headEnd type="none" w="sm" len="sm"/>
            <a:tailEnd type="none" w="sm" len="sm"/>
          </a:ln>
        </p:spPr>
      </p:pic>
      <p:pic>
        <p:nvPicPr>
          <p:cNvPr id="172" name="Google Shape;172;p31"/>
          <p:cNvPicPr preferRelativeResize="0"/>
          <p:nvPr/>
        </p:nvPicPr>
        <p:blipFill rotWithShape="1">
          <a:blip r:embed="rId4">
            <a:alphaModFix/>
          </a:blip>
          <a:srcRect l="37099" t="26091" r="39798" b="50000"/>
          <a:stretch/>
        </p:blipFill>
        <p:spPr>
          <a:xfrm>
            <a:off x="3463993" y="2571750"/>
            <a:ext cx="3432649" cy="1997124"/>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a Poetry Presentation: Proof Paragraph</a:t>
            </a:r>
            <a:endParaRPr/>
          </a:p>
        </p:txBody>
      </p:sp>
      <p:sp>
        <p:nvSpPr>
          <p:cNvPr id="178" name="Google Shape;178;p32"/>
          <p:cNvSpPr txBox="1">
            <a:spLocks noGrp="1"/>
          </p:cNvSpPr>
          <p:nvPr>
            <p:ph type="body" idx="1"/>
          </p:nvPr>
        </p:nvSpPr>
        <p:spPr>
          <a:xfrm>
            <a:off x="3413625" y="1533675"/>
            <a:ext cx="5418600" cy="30351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What inspired you to write poetry</a:t>
            </a:r>
            <a:r>
              <a:rPr lang="en-US"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Where can you see evidence of this in your poem?</a:t>
            </a:r>
            <a:endParaRPr dirty="0">
              <a:solidFill>
                <a:schemeClr val="dk1"/>
              </a:solidFill>
            </a:endParaRPr>
          </a:p>
        </p:txBody>
      </p:sp>
      <p:pic>
        <p:nvPicPr>
          <p:cNvPr id="179" name="Google Shape;179;p32"/>
          <p:cNvPicPr preferRelativeResize="0"/>
          <p:nvPr/>
        </p:nvPicPr>
        <p:blipFill rotWithShape="1">
          <a:blip r:embed="rId3">
            <a:alphaModFix/>
          </a:blip>
          <a:srcRect l="36622" t="32036" r="31099" b="14245"/>
          <a:stretch/>
        </p:blipFill>
        <p:spPr>
          <a:xfrm>
            <a:off x="56250" y="1566863"/>
            <a:ext cx="3172849" cy="2968725"/>
          </a:xfrm>
          <a:prstGeom prst="rect">
            <a:avLst/>
          </a:prstGeom>
          <a:noFill/>
          <a:ln w="19050" cap="flat" cmpd="sng">
            <a:solidFill>
              <a:srgbClr val="595959"/>
            </a:solidFill>
            <a:prstDash val="solid"/>
            <a:round/>
            <a:headEnd type="none" w="sm" len="sm"/>
            <a:tailEnd type="none" w="sm" len="sm"/>
          </a:ln>
        </p:spPr>
      </p:pic>
      <p:pic>
        <p:nvPicPr>
          <p:cNvPr id="180" name="Google Shape;180;p32"/>
          <p:cNvPicPr preferRelativeResize="0"/>
          <p:nvPr/>
        </p:nvPicPr>
        <p:blipFill rotWithShape="1">
          <a:blip r:embed="rId4">
            <a:alphaModFix/>
          </a:blip>
          <a:srcRect l="28205" t="16454" r="30150" b="11311"/>
          <a:stretch/>
        </p:blipFill>
        <p:spPr>
          <a:xfrm>
            <a:off x="5547300" y="2842150"/>
            <a:ext cx="2133351" cy="208052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Our Proof Paragraph</a:t>
            </a:r>
            <a:endParaRPr/>
          </a:p>
        </p:txBody>
      </p:sp>
      <p:pic>
        <p:nvPicPr>
          <p:cNvPr id="186" name="Google Shape;186;p33"/>
          <p:cNvPicPr preferRelativeResize="0"/>
          <p:nvPr/>
        </p:nvPicPr>
        <p:blipFill>
          <a:blip r:embed="rId3">
            <a:alphaModFix/>
          </a:blip>
          <a:stretch>
            <a:fillRect/>
          </a:stretch>
        </p:blipFill>
        <p:spPr>
          <a:xfrm rot="5400000">
            <a:off x="8379175" y="4516423"/>
            <a:ext cx="589609" cy="316640"/>
          </a:xfrm>
          <a:prstGeom prst="rect">
            <a:avLst/>
          </a:prstGeom>
          <a:noFill/>
          <a:ln>
            <a:noFill/>
          </a:ln>
        </p:spPr>
      </p:pic>
      <p:pic>
        <p:nvPicPr>
          <p:cNvPr id="187" name="Google Shape;187;p33"/>
          <p:cNvPicPr preferRelativeResize="0"/>
          <p:nvPr/>
        </p:nvPicPr>
        <p:blipFill>
          <a:blip r:embed="rId4">
            <a:alphaModFix/>
          </a:blip>
          <a:stretch>
            <a:fillRect/>
          </a:stretch>
        </p:blipFill>
        <p:spPr>
          <a:xfrm>
            <a:off x="653143" y="1262743"/>
            <a:ext cx="4759861" cy="370680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9A145F-E77C-4BEF-81D7-15C5D45770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BD85823-6B57-41C3-85A6-701FA74A731A}">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1D1219EF-8A5C-43AD-9D53-CE1A98DB2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TotalTime>
  <Words>3202</Words>
  <Application>Microsoft Office PowerPoint</Application>
  <PresentationFormat>On-screen Show (16:9)</PresentationFormat>
  <Paragraphs>223</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Century Gothic</vt:lpstr>
      <vt:lpstr>Overlock</vt:lpstr>
      <vt:lpstr>Calibri</vt:lpstr>
      <vt:lpstr>Arial</vt:lpstr>
      <vt:lpstr>Simple Light</vt:lpstr>
      <vt:lpstr>Office Theme</vt:lpstr>
      <vt:lpstr>Grade 4: Module 1: Unit 3: Lesson 5 Teacher slide, before teaching.</vt:lpstr>
      <vt:lpstr>Grade 4: Module 1: Unit 3: Lesson 5 Teacher slide, before teaching.</vt:lpstr>
      <vt:lpstr>Grade 4: Module 1: Unit 3: Lesson 5 Teacher slide, before teaching.</vt:lpstr>
      <vt:lpstr>PowerPoint Presentation</vt:lpstr>
      <vt:lpstr>Hello, Students!</vt:lpstr>
      <vt:lpstr>Reviewing Learning Targets</vt:lpstr>
      <vt:lpstr>Analyzing a Model:  Proof Paragraph</vt:lpstr>
      <vt:lpstr>Writing a Poetry Presentation: Proof Paragraph</vt:lpstr>
      <vt:lpstr>Writing Our Proof Paragraph</vt:lpstr>
      <vt:lpstr>Reading Fluency: Poetry</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5 Teacher slide, before teaching.</dc:title>
  <dc:creator>nbravo</dc:creator>
  <cp:lastModifiedBy>Natalie Ivey</cp:lastModifiedBy>
  <cp:revision>7</cp:revision>
  <dcterms:modified xsi:type="dcterms:W3CDTF">2018-09-12T15:33:44Z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