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56D44CA-A4D9-4643-9BFD-D0541BB81D1E}">
  <a:tblStyle styleId="{856D44CA-A4D9-4643-9BFD-D0541BB81D1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FE86507-7497-4EB4-AD00-C8E48E7AB29D}"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31" autoAdjust="0"/>
  </p:normalViewPr>
  <p:slideViewPr>
    <p:cSldViewPr snapToGrid="0">
      <p:cViewPr varScale="1">
        <p:scale>
          <a:sx n="107" d="100"/>
          <a:sy n="107" d="100"/>
        </p:scale>
        <p:origin x="-1144" y="-112"/>
      </p:cViewPr>
      <p:guideLst>
        <p:guide orient="horz" pos="1620"/>
        <p:guide pos="2880"/>
      </p:guideLst>
    </p:cSldViewPr>
  </p:slideViewPr>
  <p:notesTextViewPr>
    <p:cViewPr>
      <p:scale>
        <a:sx n="1" d="1"/>
        <a:sy n="1" d="1"/>
      </p:scale>
      <p:origin x="0" y="143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337015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3c2847b1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b="1"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Discussing the Gist (8-10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Reviewing Learning Targets (5-6 minute)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Character Study: Miné Okubo (25-30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Quick Write (8-10 minute)</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“The Life of Miné Okubo” and complete the </a:t>
            </a:r>
            <a:r>
              <a:rPr lang="en" sz="1200" b="1" dirty="0">
                <a:solidFill>
                  <a:schemeClr val="dk1"/>
                </a:solidFill>
                <a:latin typeface="Calibri"/>
                <a:ea typeface="Calibri"/>
                <a:cs typeface="Calibri"/>
                <a:sym typeface="Calibri"/>
              </a:rPr>
              <a:t>“The Life of Mine Okudo” structured notes </a:t>
            </a:r>
            <a:r>
              <a:rPr lang="en" sz="1200" dirty="0">
                <a:solidFill>
                  <a:schemeClr val="dk1"/>
                </a:solidFill>
                <a:latin typeface="Calibri"/>
                <a:ea typeface="Calibri"/>
                <a:cs typeface="Calibri"/>
                <a:sym typeface="Calibri"/>
              </a:rPr>
              <a:t>(from Lesson 4</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Answer the focus question: “How did war affect Okubo? Cite two specific examples from the text to support your </a:t>
            </a:r>
            <a:r>
              <a:rPr lang="en" sz="1200" dirty="0" smtClean="0">
                <a:solidFill>
                  <a:schemeClr val="dk1"/>
                </a:solidFill>
                <a:latin typeface="Calibri"/>
                <a:ea typeface="Calibri"/>
                <a:cs typeface="Calibri"/>
                <a:sym typeface="Calibri"/>
              </a:rPr>
              <a:t>answer</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sz="1200" b="1" dirty="0">
              <a:latin typeface="Calibri"/>
              <a:ea typeface="Calibri"/>
              <a:cs typeface="Calibri"/>
              <a:sym typeface="Calibri"/>
            </a:endParaRPr>
          </a:p>
        </p:txBody>
      </p:sp>
      <p:sp>
        <p:nvSpPr>
          <p:cNvPr id="214" name="Google Shape;214;g43c2847b1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3344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1752bd527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Quick Write</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Understanding Miné: Character Traits QuickWrite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this QuickWrite asks them to </a:t>
            </a:r>
            <a:r>
              <a:rPr lang="en" sz="1200" i="1" dirty="0">
                <a:solidFill>
                  <a:schemeClr val="dk1"/>
                </a:solidFill>
                <a:latin typeface="Calibri"/>
                <a:ea typeface="Calibri"/>
                <a:cs typeface="Calibri"/>
                <a:sym typeface="Calibri"/>
              </a:rPr>
              <a:t>infer</a:t>
            </a:r>
            <a:r>
              <a:rPr lang="en" sz="1200" dirty="0">
                <a:solidFill>
                  <a:schemeClr val="dk1"/>
                </a:solidFill>
                <a:latin typeface="Calibri"/>
                <a:ea typeface="Calibri"/>
                <a:cs typeface="Calibri"/>
                <a:sym typeface="Calibri"/>
              </a:rPr>
              <a:t>, which means to make an educated guess based on the evidence in the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they complete a Quick Write, they need to answer the prompt completely, use the strongest evidence, explain the evidence, and include a focus statement and conclusion.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complete the QuickWrite.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dirty="0" smtClean="0">
                <a:solidFill>
                  <a:schemeClr val="dk1"/>
                </a:solidFill>
                <a:latin typeface="Calibri"/>
                <a:ea typeface="Calibri"/>
                <a:cs typeface="Calibri"/>
                <a:sym typeface="Calibri"/>
              </a:rPr>
              <a:t>QuickWrite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criteria for an effective Quick Write.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4" name="Google Shape;284;g41752bd527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6296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1752bd527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in the previous lesson they read “The Life of Mine Okubo” and wrote the gist of what they read on the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homework in this lesson, they are going to reread “The Life of Miné Okubo” and complete the focus question, “How did war affect Okubo</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Cite two specific examples from the text to support your </a:t>
            </a:r>
            <a:r>
              <a:rPr lang="en" sz="1200" dirty="0" smtClean="0">
                <a:solidFill>
                  <a:schemeClr val="dk1"/>
                </a:solidFill>
                <a:latin typeface="Calibri"/>
                <a:ea typeface="Calibri"/>
                <a:cs typeface="Calibri"/>
                <a:sym typeface="Calibri"/>
              </a:rPr>
              <a:t>answer </a:t>
            </a:r>
            <a:r>
              <a:rPr lang="en" sz="1200" dirty="0">
                <a:solidFill>
                  <a:schemeClr val="dk1"/>
                </a:solidFill>
                <a:latin typeface="Calibri"/>
                <a:ea typeface="Calibri"/>
                <a:cs typeface="Calibri"/>
                <a:sym typeface="Calibri"/>
              </a:rPr>
              <a:t>on the  same </a:t>
            </a:r>
            <a:r>
              <a:rPr lang="en" sz="1200" b="1" dirty="0">
                <a:solidFill>
                  <a:schemeClr val="dk1"/>
                </a:solidFill>
                <a:latin typeface="Calibri"/>
                <a:ea typeface="Calibri"/>
                <a:cs typeface="Calibri"/>
                <a:sym typeface="Calibri"/>
              </a:rPr>
              <a:t>Structured Notes</a:t>
            </a:r>
            <a:r>
              <a:rPr lang="en" sz="1200" dirty="0">
                <a:solidFill>
                  <a:schemeClr val="dk1"/>
                </a:solidFill>
                <a:latin typeface="Calibri"/>
                <a:ea typeface="Calibri"/>
                <a:cs typeface="Calibri"/>
                <a:sym typeface="Calibri"/>
              </a:rPr>
              <a:t> from the previous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91" name="Google Shape;291;g41752bd527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4436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8" name="Google Shape;298;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0001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Miné: Character Traits graphic organizer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Miné: Character Traits Quick Write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Understanding Louie: Character Traits anchor chart </a:t>
            </a:r>
            <a:r>
              <a:rPr lang="en" sz="1200" dirty="0">
                <a:solidFill>
                  <a:schemeClr val="dk1"/>
                </a:solidFill>
                <a:latin typeface="Calibri"/>
                <a:ea typeface="Calibri"/>
                <a:cs typeface="Calibri"/>
                <a:sym typeface="Calibri"/>
              </a:rPr>
              <a:t>(begun in Unit 1, Lesson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 Life of Miné Okubo” structured notes </a:t>
            </a:r>
            <a:r>
              <a:rPr lang="en" sz="1200" dirty="0">
                <a:solidFill>
                  <a:schemeClr val="dk1"/>
                </a:solidFill>
                <a:latin typeface="Calibri"/>
                <a:ea typeface="Calibri"/>
                <a:cs typeface="Calibri"/>
                <a:sym typeface="Calibri"/>
              </a:rPr>
              <a:t>(from Lesson 4)</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(Alternative: If a document camera is not available, recreate charts on chart paper for display).</a:t>
            </a:r>
            <a:endParaRPr sz="1200" dirty="0">
              <a:latin typeface="Calibri"/>
              <a:ea typeface="Calibri"/>
              <a:cs typeface="Calibri"/>
              <a:sym typeface="Calibri"/>
            </a:endParaRPr>
          </a:p>
        </p:txBody>
      </p:sp>
      <p:sp>
        <p:nvSpPr>
          <p:cNvPr id="220" name="Google Shape;22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9266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Life of Miné Okubo”</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Quick Write</a:t>
            </a:r>
            <a:endParaRPr sz="1200" dirty="0">
              <a:solidFill>
                <a:schemeClr val="dk1"/>
              </a:solidFill>
              <a:latin typeface="Calibri"/>
              <a:ea typeface="Calibri"/>
              <a:cs typeface="Calibri"/>
              <a:sym typeface="Calibri"/>
            </a:endParaRPr>
          </a:p>
        </p:txBody>
      </p:sp>
      <p:sp>
        <p:nvSpPr>
          <p:cNvPr id="227" name="Google Shape;227;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0006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Background Knowledge: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The Internment of Japanese-Americans during WWII, Part 1</a:t>
            </a:r>
            <a:endParaRPr sz="1200">
              <a:latin typeface="Calibri"/>
              <a:ea typeface="Calibri"/>
              <a:cs typeface="Calibri"/>
              <a:sym typeface="Calibri"/>
            </a:endParaRPr>
          </a:p>
        </p:txBody>
      </p:sp>
      <p:sp>
        <p:nvSpPr>
          <p:cNvPr id="234" name="Google Shape;234;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8962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hole </a:t>
            </a:r>
            <a:r>
              <a:rPr lang="en" sz="1200" b="1" dirty="0">
                <a:solidFill>
                  <a:schemeClr val="dk1"/>
                </a:solidFill>
                <a:latin typeface="Calibri"/>
                <a:ea typeface="Calibri"/>
                <a:cs typeface="Calibri"/>
                <a:sym typeface="Calibri"/>
              </a:rPr>
              <a:t>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263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 (Marshall Islands Discussion Appointment Partner)</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A: Engaging the Reader: Discussing the Gist</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talk through ideas supports comprehension and builds class culture.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short break from reading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can give students who are behind on their reading some time to catch 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last night’s homework (</a:t>
            </a:r>
            <a:r>
              <a:rPr lang="en" sz="1200" b="1" dirty="0">
                <a:solidFill>
                  <a:schemeClr val="dk1"/>
                </a:solidFill>
                <a:latin typeface="Calibri"/>
                <a:ea typeface="Calibri"/>
                <a:cs typeface="Calibri"/>
                <a:sym typeface="Calibri"/>
              </a:rPr>
              <a:t>“The Life of Miné Okubo” structured notes)</a:t>
            </a:r>
            <a:r>
              <a:rPr lang="en" sz="1200" dirty="0">
                <a:solidFill>
                  <a:schemeClr val="dk1"/>
                </a:solidFill>
                <a:latin typeface="Calibri"/>
                <a:ea typeface="Calibri"/>
                <a:cs typeface="Calibri"/>
                <a:sym typeface="Calibri"/>
              </a:rPr>
              <a:t> and sit with their Marshall Islands discussion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discuss the gist of </a:t>
            </a:r>
            <a:r>
              <a:rPr lang="en" sz="1200" b="0" dirty="0">
                <a:solidFill>
                  <a:schemeClr val="dk1"/>
                </a:solidFill>
                <a:latin typeface="Calibri"/>
                <a:ea typeface="Calibri"/>
                <a:cs typeface="Calibri"/>
                <a:sym typeface="Calibri"/>
              </a:rPr>
              <a:t>“The Life of Miné Okubo.”</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After 2 minutes, cold call several pairs to share the gist.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highlighting key sections of the text that guide discussion of the gist for students who may need additional support discussing the gist.</a:t>
            </a:r>
            <a:endParaRPr sz="1200" dirty="0">
              <a:solidFill>
                <a:schemeClr val="dk1"/>
              </a:solidFill>
              <a:latin typeface="Calibri"/>
              <a:ea typeface="Calibri"/>
              <a:cs typeface="Calibri"/>
              <a:sym typeface="Calibri"/>
            </a:endParaRPr>
          </a:p>
        </p:txBody>
      </p:sp>
      <p:sp>
        <p:nvSpPr>
          <p:cNvPr id="250" name="Google Shape;250;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6477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1752bd527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2-3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(Slide 1)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Opening B. On this slide, students will review the Learning Targets and discuss a key term.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along while you read the first learning target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t>
            </a:r>
            <a:r>
              <a:rPr lang="en" sz="1200" i="1" dirty="0">
                <a:solidFill>
                  <a:schemeClr val="dk1"/>
                </a:solidFill>
                <a:latin typeface="Calibri"/>
                <a:ea typeface="Calibri"/>
                <a:cs typeface="Calibri"/>
                <a:sym typeface="Calibri"/>
              </a:rPr>
              <a:t>Based on what you read in ‘The Life of Miné Okubo,’ what does internment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ask for a volunteer to define the term (See look fors below).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another volunteer to explain: </a:t>
            </a:r>
            <a:r>
              <a:rPr lang="en" sz="1200" i="1" dirty="0">
                <a:solidFill>
                  <a:schemeClr val="dk1"/>
                </a:solidFill>
                <a:latin typeface="Calibri"/>
                <a:ea typeface="Calibri"/>
                <a:cs typeface="Calibri"/>
                <a:sym typeface="Calibri"/>
              </a:rPr>
              <a:t>“How does internment connect to the attack on Pearl Harbor?”</a:t>
            </a:r>
            <a:r>
              <a:rPr lang="en" sz="1200" dirty="0">
                <a:solidFill>
                  <a:schemeClr val="dk1"/>
                </a:solidFill>
                <a:latin typeface="Calibri"/>
                <a:ea typeface="Calibri"/>
                <a:cs typeface="Calibri"/>
                <a:sym typeface="Calibri"/>
              </a:rPr>
              <a:t>  (See look fors below). 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they’ll take a break from reading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for the next three days to learn more about Japanese-American internment from Miné Okubo’s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read along while you read the next two learning targets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for the definition of the term internment, listen for a response such as: “Internment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was when Japanese-Americans were forced to move out of their houses and live in camps during World War II.”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connection, listen for him or her to say that internment was the U.S. government’s response to the attack on Pearl Harbor.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8" name="Google Shape;258;g41752bd527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0080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46bc495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Opening B. (Slide 2)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Opening B. On this slide, students will discuss how to find character traits in text.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students to the</a:t>
            </a:r>
            <a:r>
              <a:rPr lang="en" sz="1200" b="1" dirty="0">
                <a:solidFill>
                  <a:schemeClr val="dk1"/>
                </a:solidFill>
                <a:latin typeface="Calibri"/>
                <a:ea typeface="Calibri"/>
                <a:cs typeface="Calibri"/>
                <a:sym typeface="Calibri"/>
              </a:rPr>
              <a:t> Understanding Louie: Character Traits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turn and talk about how the class came up with the character traits listed on the left-hand side of the anchor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moment, ask for a volunteer to explain </a:t>
            </a:r>
            <a:r>
              <a:rPr lang="en-US" sz="1200" dirty="0" smtClean="0">
                <a:solidFill>
                  <a:schemeClr val="dk1"/>
                </a:solidFill>
                <a:latin typeface="Calibri"/>
                <a:ea typeface="Calibri"/>
                <a:cs typeface="Calibri"/>
                <a:sym typeface="Calibri"/>
              </a:rPr>
              <a:t>his or </a:t>
            </a:r>
            <a:r>
              <a:rPr lang="en" sz="1200" dirty="0" smtClean="0">
                <a:solidFill>
                  <a:schemeClr val="dk1"/>
                </a:solidFill>
                <a:latin typeface="Calibri"/>
                <a:ea typeface="Calibri"/>
                <a:cs typeface="Calibri"/>
                <a:sym typeface="Calibri"/>
              </a:rPr>
              <a:t>her </a:t>
            </a:r>
            <a:r>
              <a:rPr lang="en" sz="1200" dirty="0">
                <a:solidFill>
                  <a:schemeClr val="dk1"/>
                </a:solidFill>
                <a:latin typeface="Calibri"/>
                <a:ea typeface="Calibri"/>
                <a:cs typeface="Calibri"/>
                <a:sym typeface="Calibri"/>
              </a:rPr>
              <a:t>thinking (See look fors below).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students will use these same skills to analyze Miné Okubo as a character.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even though “The Life of Miné Okubo” is a nonfiction text (just like </a:t>
            </a:r>
            <a:r>
              <a:rPr lang="en" sz="1200" i="1" dirty="0">
                <a:solidFill>
                  <a:schemeClr val="dk1"/>
                </a:solidFill>
                <a:latin typeface="Calibri"/>
                <a:ea typeface="Calibri"/>
                <a:cs typeface="Calibri"/>
                <a:sym typeface="Calibri"/>
              </a:rPr>
              <a:t>Unbroken</a:t>
            </a:r>
            <a:r>
              <a:rPr lang="en" sz="1200" dirty="0">
                <a:solidFill>
                  <a:schemeClr val="dk1"/>
                </a:solidFill>
                <a:latin typeface="Calibri"/>
                <a:ea typeface="Calibri"/>
                <a:cs typeface="Calibri"/>
                <a:sym typeface="Calibri"/>
              </a:rPr>
              <a:t>), the author uses some narrative techniques, like transition words and description, to make the text more engaging, so they will sometimes analyze her as if she were a fictional character.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students to explain their thinking, listen for an inference about Louie based on evidence from the text.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7" name="Google Shape;267;g446bc495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0358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1752bd52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Character Study: Miné Okubo </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a fluent manner, read “The Life of Miné Okubo” aloud as students follow along silently in their heads. Do not stop to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Understanding Miné: Character Traits graphic organizer</a:t>
            </a:r>
            <a:r>
              <a:rPr lang="en" sz="1200" dirty="0">
                <a:solidFill>
                  <a:schemeClr val="dk1"/>
                </a:solidFill>
                <a:latin typeface="Calibri"/>
                <a:ea typeface="Calibri"/>
                <a:cs typeface="Calibri"/>
                <a:sym typeface="Calibri"/>
              </a:rPr>
              <a:t> using a document camera, on this slide, or recreated on chart paper. Refer students to the </a:t>
            </a:r>
            <a:r>
              <a:rPr lang="en" sz="1200" b="1" dirty="0">
                <a:solidFill>
                  <a:schemeClr val="dk1"/>
                </a:solidFill>
                <a:latin typeface="Calibri"/>
                <a:ea typeface="Calibri"/>
                <a:cs typeface="Calibri"/>
                <a:sym typeface="Calibri"/>
              </a:rPr>
              <a:t>Understanding Louie: Character Traits anchor chart </a:t>
            </a:r>
            <a:r>
              <a:rPr lang="en" sz="1200" dirty="0">
                <a:solidFill>
                  <a:schemeClr val="dk1"/>
                </a:solidFill>
                <a:latin typeface="Calibri"/>
                <a:ea typeface="Calibri"/>
                <a:cs typeface="Calibri"/>
                <a:sym typeface="Calibri"/>
              </a:rPr>
              <a:t>and remind them that character traits are adjectives that describe a character’s personality, like “resilient” or “optimistic.”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something like: “</a:t>
            </a:r>
            <a:r>
              <a:rPr lang="en" sz="1200" i="1" dirty="0">
                <a:solidFill>
                  <a:schemeClr val="dk1"/>
                </a:solidFill>
                <a:latin typeface="Calibri"/>
                <a:ea typeface="Calibri"/>
                <a:cs typeface="Calibri"/>
                <a:sym typeface="Calibri"/>
              </a:rPr>
              <a:t>Based on what I read in this text, I can infer that one of Miné Okubo’s character traits is that she is dedicated, because she is devoted to her artwork and puts a lot of time and energy into it.”</a:t>
            </a:r>
            <a:r>
              <a:rPr lang="en" sz="1200" dirty="0">
                <a:solidFill>
                  <a:schemeClr val="dk1"/>
                </a:solidFill>
                <a:latin typeface="Calibri"/>
                <a:ea typeface="Calibri"/>
                <a:cs typeface="Calibri"/>
                <a:sym typeface="Calibri"/>
              </a:rPr>
              <a:t> Invite students to write “dedicated” in the Trait column of their graphic organizer as you do the same on the displayed copy.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“Details from ‘The Life of Miné Okubo’” column. Say something like: “</a:t>
            </a:r>
            <a:r>
              <a:rPr lang="en" sz="1200" i="1" dirty="0">
                <a:solidFill>
                  <a:schemeClr val="dk1"/>
                </a:solidFill>
                <a:latin typeface="Calibri"/>
                <a:ea typeface="Calibri"/>
                <a:cs typeface="Calibri"/>
                <a:sym typeface="Calibri"/>
              </a:rPr>
              <a:t>One detail from the text that tells me Miné is dedicated is that she painted a different picture of a cat every day when she was a child.</a:t>
            </a:r>
            <a:r>
              <a:rPr lang="en" sz="1200" dirty="0">
                <a:solidFill>
                  <a:schemeClr val="dk1"/>
                </a:solidFill>
                <a:latin typeface="Calibri"/>
                <a:ea typeface="Calibri"/>
                <a:cs typeface="Calibri"/>
                <a:sym typeface="Calibri"/>
              </a:rPr>
              <a:t>” Write this into the Details column and invite students to do the same on their own handout.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another detail from the text that tells us Miné is dedicated to her art?”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volunteer (See look fors below). Add this detail to the displayed handout and invite students to do the same.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work together to finish filling in the character traits chart on the handout.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15–20 minutes, refocus students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character traits and details from the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calling on students, listen for him to say that Miné earned two degrees in art, studied art in Europe, painted murals for the U.S. Army, or continued creating art even when she was interned.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work with their partners, circulate and look for students to be writing down adjectives in the Trait column and supporting their inferences with textual evidence.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who need more support with a version of the text with pre-highlighted details to support character traits.</a:t>
            </a:r>
            <a:endParaRPr sz="1200" dirty="0">
              <a:solidFill>
                <a:schemeClr val="dk1"/>
              </a:solidFill>
              <a:latin typeface="Calibri"/>
              <a:ea typeface="Calibri"/>
              <a:cs typeface="Calibri"/>
              <a:sym typeface="Calibri"/>
            </a:endParaRPr>
          </a:p>
        </p:txBody>
      </p:sp>
      <p:sp>
        <p:nvSpPr>
          <p:cNvPr id="275" name="Google Shape;275;g41752bd52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7865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3" name="Google Shape;14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47" name="Google Shape;147;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48" name="Google Shape;148;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8" name="Google Shape;158;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1"/>
        <p:cNvGrpSpPr/>
        <p:nvPr/>
      </p:nvGrpSpPr>
      <p:grpSpPr>
        <a:xfrm>
          <a:off x="0" y="0"/>
          <a:ext cx="0" cy="0"/>
          <a:chOff x="0" y="0"/>
          <a:chExt cx="0" cy="0"/>
        </a:xfrm>
      </p:grpSpPr>
      <p:sp>
        <p:nvSpPr>
          <p:cNvPr id="162" name="Google Shape;162;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5" name="Google Shape;165;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0" name="Google Shape;170;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3" name="Google Shape;173;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5" name="Google Shape;195;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7" name="Google Shape;197;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2" name="Google Shape;202;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8" name="Google Shape;208;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0" name="Google Shape;210;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37" name="Google Shape;137;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38" name="Google Shape;138;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9" name="Google Shape;139;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7" name="Google Shape;217;p37"/>
          <p:cNvSpPr txBox="1">
            <a:spLocks noGrp="1"/>
          </p:cNvSpPr>
          <p:nvPr>
            <p:ph type="body" idx="1"/>
          </p:nvPr>
        </p:nvSpPr>
        <p:spPr>
          <a:xfrm>
            <a:off x="311700" y="1283079"/>
            <a:ext cx="8298900" cy="3465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introduce a series of lessons in which students enrich their understanding of </a:t>
            </a:r>
            <a:r>
              <a:rPr lang="en" sz="1600" i="1" dirty="0">
                <a:latin typeface="Century Gothic"/>
                <a:ea typeface="Century Gothic"/>
                <a:cs typeface="Century Gothic"/>
                <a:sym typeface="Century Gothic"/>
              </a:rPr>
              <a:t>Unbroken</a:t>
            </a:r>
            <a:r>
              <a:rPr lang="en" sz="1600" dirty="0">
                <a:latin typeface="Century Gothic"/>
                <a:ea typeface="Century Gothic"/>
                <a:cs typeface="Century Gothic"/>
                <a:sym typeface="Century Gothic"/>
              </a:rPr>
              <a:t>’s historical context by building background knowledge about Japanese-American internment and the effects of war on individuals and society during WWII.</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use “The Life of Miné Okubo” to build background knowledge about the internment of Japanese-Americans during WWII.</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how words, phrases, and incidents in “The Life of Miné Okubo” reveal aspects of Okubo as a character.</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cite evidence that supports my analysis of “The Life of Miné Okubo.”</a:t>
            </a:r>
            <a:br>
              <a:rPr lang="en" sz="1600" dirty="0">
                <a:latin typeface="Century Gothic"/>
                <a:ea typeface="Century Gothic"/>
                <a:cs typeface="Century Gothic"/>
                <a:sym typeface="Century Gothic"/>
              </a:rPr>
            </a:br>
            <a:r>
              <a:rPr lang="en" sz="1600" dirty="0">
                <a:latin typeface="Century Gothic"/>
                <a:ea typeface="Century Gothic"/>
                <a:cs typeface="Century Gothic"/>
                <a:sym typeface="Century Gothic"/>
              </a:rPr>
              <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
        <p:nvSpPr>
          <p:cNvPr id="5"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7" name="Google Shape;287;p46"/>
          <p:cNvSpPr txBox="1">
            <a:spLocks noGrp="1"/>
          </p:cNvSpPr>
          <p:nvPr>
            <p:ph type="title"/>
          </p:nvPr>
        </p:nvSpPr>
        <p:spPr>
          <a:xfrm>
            <a:off x="311700" y="288445"/>
            <a:ext cx="8520600" cy="95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Write an Inference About Miné Okubo’s Character  </a:t>
            </a:r>
            <a:endParaRPr dirty="0">
              <a:latin typeface="Century Gothic"/>
              <a:ea typeface="Century Gothic"/>
              <a:cs typeface="Century Gothic"/>
              <a:sym typeface="Century Gothic"/>
            </a:endParaRPr>
          </a:p>
        </p:txBody>
      </p:sp>
      <p:sp>
        <p:nvSpPr>
          <p:cNvPr id="288" name="Google Shape;288;p46"/>
          <p:cNvSpPr txBox="1">
            <a:spLocks noGrp="1"/>
          </p:cNvSpPr>
          <p:nvPr>
            <p:ph type="body" idx="1"/>
          </p:nvPr>
        </p:nvSpPr>
        <p:spPr>
          <a:xfrm>
            <a:off x="311700" y="1390991"/>
            <a:ext cx="8520600" cy="34803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t>Remember, to complete a Quick Write, you need to:</a:t>
            </a:r>
            <a:endParaRPr sz="1600" dirty="0"/>
          </a:p>
          <a:p>
            <a:pPr marL="457200" lvl="0" indent="-336550" algn="l" rtl="0">
              <a:lnSpc>
                <a:spcPct val="100000"/>
              </a:lnSpc>
              <a:spcBef>
                <a:spcPts val="0"/>
              </a:spcBef>
              <a:spcAft>
                <a:spcPts val="0"/>
              </a:spcAft>
              <a:buSzPts val="1700"/>
              <a:buChar char="•"/>
            </a:pPr>
            <a:r>
              <a:rPr lang="en" sz="1600" dirty="0"/>
              <a:t>answer the prompt completely</a:t>
            </a:r>
            <a:endParaRPr sz="1600" dirty="0"/>
          </a:p>
          <a:p>
            <a:pPr marL="457200" lvl="0" indent="-336550" algn="l" rtl="0">
              <a:lnSpc>
                <a:spcPct val="100000"/>
              </a:lnSpc>
              <a:spcBef>
                <a:spcPts val="0"/>
              </a:spcBef>
              <a:spcAft>
                <a:spcPts val="0"/>
              </a:spcAft>
              <a:buSzPts val="1700"/>
              <a:buChar char="•"/>
            </a:pPr>
            <a:r>
              <a:rPr lang="en" sz="1600" dirty="0"/>
              <a:t>use the strongest evidence</a:t>
            </a:r>
            <a:endParaRPr sz="1600" dirty="0"/>
          </a:p>
          <a:p>
            <a:pPr marL="457200" lvl="0" indent="-336550" algn="l" rtl="0">
              <a:lnSpc>
                <a:spcPct val="100000"/>
              </a:lnSpc>
              <a:spcBef>
                <a:spcPts val="0"/>
              </a:spcBef>
              <a:spcAft>
                <a:spcPts val="0"/>
              </a:spcAft>
              <a:buSzPts val="1700"/>
              <a:buChar char="•"/>
            </a:pPr>
            <a:r>
              <a:rPr lang="en" sz="1600" dirty="0"/>
              <a:t>explain the evidence</a:t>
            </a:r>
            <a:endParaRPr sz="1600" dirty="0"/>
          </a:p>
          <a:p>
            <a:pPr marL="457200" lvl="0" indent="-336550" algn="l" rtl="0">
              <a:lnSpc>
                <a:spcPct val="100000"/>
              </a:lnSpc>
              <a:spcBef>
                <a:spcPts val="0"/>
              </a:spcBef>
              <a:spcAft>
                <a:spcPts val="0"/>
              </a:spcAft>
              <a:buSzPts val="1700"/>
              <a:buChar char="•"/>
            </a:pPr>
            <a:r>
              <a:rPr lang="en" sz="1600" dirty="0"/>
              <a:t>include a focus statement and conclusion.</a:t>
            </a:r>
            <a:endParaRPr sz="1600" dirty="0"/>
          </a:p>
          <a:p>
            <a:pPr marL="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dirty="0"/>
              <a:t>Quick Write Prompt:</a:t>
            </a:r>
            <a:endParaRPr sz="1600" dirty="0"/>
          </a:p>
          <a:p>
            <a:pPr marL="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Clr>
                <a:schemeClr val="dk1"/>
              </a:buClr>
              <a:buSzPts val="1100"/>
              <a:buFont typeface="Arial"/>
              <a:buNone/>
            </a:pPr>
            <a:r>
              <a:rPr lang="en" sz="1600" dirty="0"/>
              <a:t>In </a:t>
            </a:r>
            <a:r>
              <a:rPr lang="en" sz="1600" i="1" dirty="0"/>
              <a:t>The Life of Miné Okubo</a:t>
            </a:r>
            <a:r>
              <a:rPr lang="en" sz="1600" dirty="0"/>
              <a:t>, Okubo describes being interviewed at the assembly center when she reported for internment: “As a result of the interview … my family name was reduced to No. 13660. I was given several tags bearing the family number, and was then dismissed.” What can you infer about Okubo based on the way she describes these events?</a:t>
            </a:r>
            <a:endParaRPr sz="1600" dirty="0"/>
          </a:p>
          <a:p>
            <a:pPr marL="0" lvl="0" indent="0" algn="l" rtl="0">
              <a:lnSpc>
                <a:spcPct val="100000"/>
              </a:lnSpc>
              <a:spcBef>
                <a:spcPts val="0"/>
              </a:spcBef>
              <a:spcAft>
                <a:spcPts val="0"/>
              </a:spcAft>
              <a:buNone/>
            </a:pPr>
            <a:endParaRPr sz="1800" dirty="0"/>
          </a:p>
          <a:p>
            <a:pPr marL="0" lvl="0" indent="0" algn="l" rtl="0">
              <a:spcBef>
                <a:spcPts val="800"/>
              </a:spcBef>
              <a:spcAft>
                <a:spcPts val="0"/>
              </a:spcAft>
              <a:buNone/>
            </a:pPr>
            <a:endParaRPr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4" name="Google Shape;294;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95" name="Google Shape;295;p4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Reread “The Life of Miné Okubo” and complete the focus question, “How did war affect Okubo</a:t>
            </a:r>
            <a:r>
              <a:rPr lang="en" sz="2400" dirty="0" smtClean="0"/>
              <a:t>?</a:t>
            </a:r>
            <a:r>
              <a:rPr lang="en-US" sz="2400" dirty="0" smtClean="0"/>
              <a:t>”</a:t>
            </a:r>
            <a:r>
              <a:rPr lang="en" sz="2400" dirty="0" smtClean="0"/>
              <a:t>  </a:t>
            </a:r>
            <a:endParaRPr sz="2400" dirty="0"/>
          </a:p>
          <a:p>
            <a:pPr marL="0" lvl="0" indent="0" algn="l" rtl="0">
              <a:spcBef>
                <a:spcPts val="800"/>
              </a:spcBef>
              <a:spcAft>
                <a:spcPts val="0"/>
              </a:spcAft>
              <a:buNone/>
            </a:pPr>
            <a:r>
              <a:rPr lang="en" sz="2400" dirty="0"/>
              <a:t>Cite two specific examples from the text to support your </a:t>
            </a:r>
            <a:r>
              <a:rPr lang="en" sz="2400" dirty="0" smtClean="0"/>
              <a:t>answer</a:t>
            </a:r>
            <a:r>
              <a:rPr lang="en-US" sz="2400" dirty="0" smtClean="0"/>
              <a:t> o</a:t>
            </a:r>
            <a:r>
              <a:rPr lang="en" sz="2400" dirty="0" smtClean="0"/>
              <a:t>n </a:t>
            </a:r>
            <a:r>
              <a:rPr lang="en" sz="2400" dirty="0"/>
              <a:t>the </a:t>
            </a:r>
            <a:r>
              <a:rPr lang="en" sz="2400" dirty="0" smtClean="0"/>
              <a:t>same </a:t>
            </a:r>
            <a:r>
              <a:rPr lang="en" sz="2400" b="1" dirty="0"/>
              <a:t>Structured Notes</a:t>
            </a:r>
            <a:r>
              <a:rPr lang="en" sz="2400" dirty="0"/>
              <a:t> from the previous lesson.</a:t>
            </a: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301" name="Google Shape;301;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302" name="Google Shape;302;p48"/>
          <p:cNvGraphicFramePr/>
          <p:nvPr/>
        </p:nvGraphicFramePr>
        <p:xfrm>
          <a:off x="577191" y="1248212"/>
          <a:ext cx="7989600" cy="3230175"/>
        </p:xfrm>
        <a:graphic>
          <a:graphicData uri="http://schemas.openxmlformats.org/drawingml/2006/table">
            <a:tbl>
              <a:tblPr firstRow="1" bandRow="1">
                <a:noFill/>
                <a:tableStyleId>{8FE86507-7497-4EB4-AD00-C8E48E7AB29D}</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3" name="Google Shape;223;p38"/>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8</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311700" y="1449225"/>
            <a:ext cx="8520600" cy="3263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a:solidFill>
                  <a:schemeClr val="dk1"/>
                </a:solidFill>
                <a:latin typeface="Century Gothic"/>
                <a:ea typeface="Century Gothic"/>
                <a:cs typeface="Century Gothic"/>
                <a:sym typeface="Century Gothic"/>
              </a:rPr>
              <a:t>Preparing for Lesson </a:t>
            </a:r>
            <a:r>
              <a:rPr lang="en" sz="1800" b="1"/>
              <a:t>5</a:t>
            </a:r>
            <a:r>
              <a:rPr lang="en" sz="1800" b="1">
                <a:solidFill>
                  <a:schemeClr val="dk1"/>
                </a:solidFill>
                <a:latin typeface="Century Gothic"/>
                <a:ea typeface="Century Gothic"/>
                <a:cs typeface="Century Gothic"/>
                <a:sym typeface="Century Gothic"/>
              </a:rPr>
              <a:t>: </a:t>
            </a:r>
            <a:r>
              <a:rPr lang="en" sz="1800">
                <a:solidFill>
                  <a:schemeClr val="dk1"/>
                </a:solidFill>
                <a:latin typeface="Century Gothic"/>
                <a:ea typeface="Century Gothic"/>
                <a:cs typeface="Century Gothic"/>
                <a:sym typeface="Century Gothic"/>
              </a:rPr>
              <a:t>Materials and classroom preparation:</a:t>
            </a:r>
            <a:endParaRPr sz="1800"/>
          </a:p>
          <a:p>
            <a:pPr marL="0" lvl="0" indent="0" algn="l" rtl="0">
              <a:lnSpc>
                <a:spcPct val="90000"/>
              </a:lnSpc>
              <a:spcBef>
                <a:spcPts val="800"/>
              </a:spcBef>
              <a:spcAft>
                <a:spcPts val="0"/>
              </a:spcAft>
              <a:buClr>
                <a:schemeClr val="dk1"/>
              </a:buClr>
              <a:buSzPts val="2500"/>
              <a:buFont typeface="Arial"/>
              <a:buNone/>
            </a:pPr>
            <a:r>
              <a:rPr lang="en" sz="1800"/>
              <a:t>In advance, prepare one per student of the following:</a:t>
            </a:r>
            <a:endParaRPr sz="1800"/>
          </a:p>
          <a:p>
            <a:pPr marL="457200" lvl="0" indent="-342900" algn="l" rtl="0">
              <a:lnSpc>
                <a:spcPct val="100000"/>
              </a:lnSpc>
              <a:spcBef>
                <a:spcPts val="0"/>
              </a:spcBef>
              <a:spcAft>
                <a:spcPts val="0"/>
              </a:spcAft>
              <a:buSzPts val="1800"/>
              <a:buFont typeface="Calibri"/>
              <a:buChar char="●"/>
            </a:pPr>
            <a:r>
              <a:rPr lang="en" sz="1800" b="1"/>
              <a:t>Understanding Miné: Character Traits graphic organizer</a:t>
            </a:r>
            <a:endParaRPr sz="1800"/>
          </a:p>
          <a:p>
            <a:pPr marL="457200" lvl="0" indent="-342900" algn="l" rtl="0">
              <a:lnSpc>
                <a:spcPct val="100000"/>
              </a:lnSpc>
              <a:spcBef>
                <a:spcPts val="0"/>
              </a:spcBef>
              <a:spcAft>
                <a:spcPts val="0"/>
              </a:spcAft>
              <a:buSzPts val="1800"/>
              <a:buFont typeface="Century Gothic"/>
              <a:buChar char="●"/>
            </a:pPr>
            <a:r>
              <a:rPr lang="en" sz="1800" b="1"/>
              <a:t>Understanding Miné: Character Traits QuickWrite </a:t>
            </a:r>
            <a:endParaRPr sz="1800" b="1"/>
          </a:p>
          <a:p>
            <a:pPr marL="0" lvl="0" indent="0" algn="l" rtl="0">
              <a:lnSpc>
                <a:spcPct val="100000"/>
              </a:lnSpc>
              <a:spcBef>
                <a:spcPts val="0"/>
              </a:spcBef>
              <a:spcAft>
                <a:spcPts val="0"/>
              </a:spcAft>
              <a:buNone/>
            </a:pPr>
            <a:endParaRPr sz="1800" b="1"/>
          </a:p>
          <a:p>
            <a:pPr marL="0" lvl="0" indent="0" algn="l" rtl="0">
              <a:lnSpc>
                <a:spcPct val="100000"/>
              </a:lnSpc>
              <a:spcBef>
                <a:spcPts val="0"/>
              </a:spcBef>
              <a:spcAft>
                <a:spcPts val="0"/>
              </a:spcAft>
              <a:buNone/>
            </a:pPr>
            <a:r>
              <a:rPr lang="en" sz="1800"/>
              <a:t>Post Learning Targets and </a:t>
            </a:r>
            <a:r>
              <a:rPr lang="en" sz="1800" b="1"/>
              <a:t>Understanding Louie: Character Traits anchor chart.</a:t>
            </a:r>
            <a:endParaRPr sz="18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0" name="Google Shape;230;p3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8</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5</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231" name="Google Shape;231;p39"/>
          <p:cNvSpPr txBox="1"/>
          <p:nvPr/>
        </p:nvSpPr>
        <p:spPr>
          <a:xfrm>
            <a:off x="311700" y="1455500"/>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5</a:t>
            </a:r>
            <a:r>
              <a:rPr lang="en" sz="1800" b="1" dirty="0">
                <a:solidFill>
                  <a:srgbClr val="000000"/>
                </a:solidFill>
                <a:latin typeface="Century Gothic"/>
                <a:ea typeface="Century Gothic"/>
                <a:cs typeface="Century Gothic"/>
                <a:sym typeface="Century Gothic"/>
              </a:rPr>
              <a:t>: </a:t>
            </a: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In preparation for facilitating the lesson and discussions, read and annotate the central text “The Life of Mine </a:t>
            </a:r>
            <a:r>
              <a:rPr lang="en" sz="1800" dirty="0" smtClean="0">
                <a:latin typeface="Century Gothic"/>
                <a:ea typeface="Century Gothic"/>
                <a:cs typeface="Century Gothic"/>
                <a:sym typeface="Century Gothic"/>
              </a:rPr>
              <a:t>Okubo</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a narrative non-fiction.</a:t>
            </a: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457200" lvl="0" indent="-342900" algn="l" rtl="0">
              <a:lnSpc>
                <a:spcPct val="9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Quick Write protocol.</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pic>
        <p:nvPicPr>
          <p:cNvPr id="236" name="Google Shape;236;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7" name="Google Shape;237;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8" name="Google Shape;238;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39" name="Google Shape;239;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0" name="Google Shape;240;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6" name="Google Shape;246;p41"/>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247" name="Google Shape;247;p41"/>
          <p:cNvSpPr txBox="1"/>
          <p:nvPr/>
        </p:nvSpPr>
        <p:spPr>
          <a:xfrm>
            <a:off x="311700" y="1108150"/>
            <a:ext cx="8520600" cy="294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3200"/>
              <a:buFont typeface="Arial"/>
              <a:buNone/>
            </a:pPr>
            <a:r>
              <a:rPr lang="en" sz="1800" dirty="0">
                <a:solidFill>
                  <a:schemeClr val="dk1"/>
                </a:solidFill>
                <a:latin typeface="Century Gothic"/>
                <a:ea typeface="Century Gothic"/>
                <a:cs typeface="Century Gothic"/>
                <a:sym typeface="Century Gothic"/>
              </a:rPr>
              <a:t>Today’s lesson will be an introduction to a series of lessons that will enrich your understanding of </a:t>
            </a:r>
            <a:r>
              <a:rPr lang="en" sz="1800" i="1" dirty="0">
                <a:solidFill>
                  <a:schemeClr val="dk1"/>
                </a:solidFill>
                <a:latin typeface="Century Gothic"/>
                <a:ea typeface="Century Gothic"/>
                <a:cs typeface="Century Gothic"/>
                <a:sym typeface="Century Gothic"/>
              </a:rPr>
              <a:t>Unbroken</a:t>
            </a:r>
            <a:r>
              <a:rPr lang="en" sz="1800" dirty="0">
                <a:solidFill>
                  <a:schemeClr val="dk1"/>
                </a:solidFill>
                <a:latin typeface="Century Gothic"/>
                <a:ea typeface="Century Gothic"/>
                <a:cs typeface="Century Gothic"/>
                <a:sym typeface="Century Gothic"/>
              </a:rPr>
              <a:t>’s historical context. In this lesson, you will begin to build background knowledge about Japanese-American internment and the effects of war on individuals and society during WWII.</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the gist from the last section of text.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highlight>
                  <a:srgbClr val="FFFFFF"/>
                </a:highlight>
                <a:latin typeface="Century Gothic"/>
                <a:ea typeface="Century Gothic"/>
                <a:cs typeface="Century Gothic"/>
                <a:sym typeface="Century Gothic"/>
              </a:rPr>
              <a:t>Analyze how words, phrases, and incidents reveal aspects of </a:t>
            </a:r>
            <a:r>
              <a:rPr lang="en" sz="1800" dirty="0">
                <a:latin typeface="Century Gothic"/>
                <a:ea typeface="Century Gothic"/>
                <a:cs typeface="Century Gothic"/>
                <a:sym typeface="Century Gothic"/>
              </a:rPr>
              <a:t>the character of Miné Okubo.</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highlight>
                  <a:srgbClr val="FFFFFF"/>
                </a:highlight>
                <a:latin typeface="Century Gothic"/>
                <a:ea typeface="Century Gothic"/>
                <a:cs typeface="Century Gothic"/>
                <a:sym typeface="Century Gothic"/>
              </a:rPr>
              <a:t>Cite evidence that supports my analysis </a:t>
            </a:r>
            <a:r>
              <a:rPr lang="en" sz="1800" dirty="0">
                <a:latin typeface="Century Gothic"/>
                <a:ea typeface="Century Gothic"/>
                <a:cs typeface="Century Gothic"/>
                <a:sym typeface="Century Gothic"/>
              </a:rPr>
              <a:t>about Miné Ok</a:t>
            </a:r>
            <a:r>
              <a:rPr lang="en" sz="1800" dirty="0">
                <a:solidFill>
                  <a:schemeClr val="dk1"/>
                </a:solidFill>
                <a:latin typeface="Century Gothic"/>
                <a:ea typeface="Century Gothic"/>
                <a:cs typeface="Century Gothic"/>
                <a:sym typeface="Century Gothic"/>
              </a:rPr>
              <a:t>ubo</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2"/>
          <p:cNvSpPr txBox="1">
            <a:spLocks noGrp="1"/>
          </p:cNvSpPr>
          <p:nvPr>
            <p:ph type="title"/>
          </p:nvPr>
        </p:nvSpPr>
        <p:spPr>
          <a:xfrm>
            <a:off x="311700" y="308112"/>
            <a:ext cx="8520600" cy="9030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Let’s Discuss the Gist of </a:t>
            </a:r>
            <a:endParaRPr dirty="0"/>
          </a:p>
          <a:p>
            <a:pPr marL="0" lvl="0" indent="0" algn="ctr" rtl="0">
              <a:spcBef>
                <a:spcPts val="0"/>
              </a:spcBef>
              <a:spcAft>
                <a:spcPts val="0"/>
              </a:spcAft>
              <a:buNone/>
            </a:pPr>
            <a:r>
              <a:rPr lang="en" dirty="0"/>
              <a:t>“</a:t>
            </a:r>
            <a:r>
              <a:rPr lang="en" i="1" dirty="0"/>
              <a:t>The Life of Miné Okubo”</a:t>
            </a:r>
            <a:endParaRPr i="1" dirty="0"/>
          </a:p>
        </p:txBody>
      </p:sp>
      <p:pic>
        <p:nvPicPr>
          <p:cNvPr id="253" name="Google Shape;253;p42"/>
          <p:cNvPicPr preferRelativeResize="0"/>
          <p:nvPr/>
        </p:nvPicPr>
        <p:blipFill>
          <a:blip r:embed="rId3">
            <a:alphaModFix/>
          </a:blip>
          <a:stretch>
            <a:fillRect/>
          </a:stretch>
        </p:blipFill>
        <p:spPr>
          <a:xfrm>
            <a:off x="7969893" y="4360790"/>
            <a:ext cx="476720" cy="661975"/>
          </a:xfrm>
          <a:prstGeom prst="rect">
            <a:avLst/>
          </a:prstGeom>
          <a:noFill/>
          <a:ln>
            <a:noFill/>
          </a:ln>
        </p:spPr>
      </p:pic>
      <p:pic>
        <p:nvPicPr>
          <p:cNvPr id="254" name="Google Shape;254;p42"/>
          <p:cNvPicPr preferRelativeResize="0"/>
          <p:nvPr/>
        </p:nvPicPr>
        <p:blipFill>
          <a:blip r:embed="rId4">
            <a:alphaModFix/>
          </a:blip>
          <a:stretch>
            <a:fillRect/>
          </a:stretch>
        </p:blipFill>
        <p:spPr>
          <a:xfrm>
            <a:off x="8449050" y="4463143"/>
            <a:ext cx="540674" cy="457271"/>
          </a:xfrm>
          <a:prstGeom prst="rect">
            <a:avLst/>
          </a:prstGeom>
          <a:noFill/>
          <a:ln>
            <a:noFill/>
          </a:ln>
        </p:spPr>
      </p:pic>
      <p:pic>
        <p:nvPicPr>
          <p:cNvPr id="255" name="Google Shape;255;p42"/>
          <p:cNvPicPr preferRelativeResize="0"/>
          <p:nvPr/>
        </p:nvPicPr>
        <p:blipFill>
          <a:blip r:embed="rId5">
            <a:alphaModFix/>
          </a:blip>
          <a:stretch>
            <a:fillRect/>
          </a:stretch>
        </p:blipFill>
        <p:spPr>
          <a:xfrm>
            <a:off x="1098503" y="1273025"/>
            <a:ext cx="7109750" cy="2843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1" name="Google Shape;26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Today’s Learning Targets</a:t>
            </a:r>
            <a:endParaRPr sz="3400">
              <a:latin typeface="Century Gothic"/>
              <a:ea typeface="Century Gothic"/>
              <a:cs typeface="Century Gothic"/>
              <a:sym typeface="Century Gothic"/>
            </a:endParaRPr>
          </a:p>
        </p:txBody>
      </p:sp>
      <p:sp>
        <p:nvSpPr>
          <p:cNvPr id="262" name="Google Shape;262;p43"/>
          <p:cNvSpPr txBox="1">
            <a:spLocks noGrp="1"/>
          </p:cNvSpPr>
          <p:nvPr>
            <p:ph type="body" idx="1"/>
          </p:nvPr>
        </p:nvSpPr>
        <p:spPr>
          <a:xfrm>
            <a:off x="311700" y="129272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dirty="0"/>
              <a:t>The Learning Targets for today are:</a:t>
            </a:r>
            <a:endParaRPr sz="2000" dirty="0"/>
          </a:p>
          <a:p>
            <a:pPr marL="457200" lvl="0" indent="-355600" algn="l" rtl="0">
              <a:spcBef>
                <a:spcPts val="1000"/>
              </a:spcBef>
              <a:spcAft>
                <a:spcPts val="0"/>
              </a:spcAft>
              <a:buSzPts val="2000"/>
              <a:buAutoNum type="arabicPeriod"/>
            </a:pPr>
            <a:r>
              <a:rPr lang="en" sz="2000" dirty="0"/>
              <a:t>I can use “The Life of Miné Okubo” to build background knowledge about the internment of Japanese-Americans during WWII.</a:t>
            </a:r>
            <a:endParaRPr sz="2000" dirty="0"/>
          </a:p>
          <a:p>
            <a:pPr marL="457200" lvl="0" indent="-355600" algn="l" rtl="0">
              <a:spcBef>
                <a:spcPts val="0"/>
              </a:spcBef>
              <a:spcAft>
                <a:spcPts val="0"/>
              </a:spcAft>
              <a:buSzPts val="2000"/>
              <a:buAutoNum type="arabicPeriod"/>
            </a:pPr>
            <a:r>
              <a:rPr lang="en" sz="2000" dirty="0"/>
              <a:t>I can analyze how words, phrases, and incidents in “The Life of Miné Okubo” reveal aspects of Okubo as a character.</a:t>
            </a:r>
            <a:endParaRPr sz="2000" dirty="0"/>
          </a:p>
          <a:p>
            <a:pPr marL="457200" lvl="0" indent="-355600" algn="l" rtl="0">
              <a:spcBef>
                <a:spcPts val="0"/>
              </a:spcBef>
              <a:spcAft>
                <a:spcPts val="0"/>
              </a:spcAft>
              <a:buSzPts val="2000"/>
              <a:buAutoNum type="arabicPeriod"/>
            </a:pPr>
            <a:r>
              <a:rPr lang="en" sz="2000" dirty="0"/>
              <a:t>I can cite evidence that supports my analysis of “The Life of Miné Okubo.”</a:t>
            </a:r>
            <a:endParaRPr sz="2000" dirty="0"/>
          </a:p>
        </p:txBody>
      </p:sp>
      <p:pic>
        <p:nvPicPr>
          <p:cNvPr id="263" name="Google Shape;263;p43"/>
          <p:cNvPicPr preferRelativeResize="0"/>
          <p:nvPr/>
        </p:nvPicPr>
        <p:blipFill>
          <a:blip r:embed="rId3">
            <a:alphaModFix/>
          </a:blip>
          <a:stretch>
            <a:fillRect/>
          </a:stretch>
        </p:blipFill>
        <p:spPr>
          <a:xfrm>
            <a:off x="8418094" y="4346269"/>
            <a:ext cx="572681" cy="572700"/>
          </a:xfrm>
          <a:prstGeom prst="rect">
            <a:avLst/>
          </a:prstGeom>
          <a:noFill/>
          <a:ln>
            <a:noFill/>
          </a:ln>
        </p:spPr>
      </p:pic>
      <p:pic>
        <p:nvPicPr>
          <p:cNvPr id="264" name="Google Shape;264;p43"/>
          <p:cNvPicPr preferRelativeResize="0"/>
          <p:nvPr/>
        </p:nvPicPr>
        <p:blipFill>
          <a:blip r:embed="rId4">
            <a:alphaModFix/>
          </a:blip>
          <a:stretch>
            <a:fillRect/>
          </a:stretch>
        </p:blipFill>
        <p:spPr>
          <a:xfrm>
            <a:off x="7803342" y="4376824"/>
            <a:ext cx="572675" cy="572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72" name="Google Shape;272;p44"/>
          <p:cNvPicPr preferRelativeResize="0"/>
          <p:nvPr/>
        </p:nvPicPr>
        <p:blipFill>
          <a:blip r:embed="rId3">
            <a:alphaModFix/>
          </a:blip>
          <a:stretch>
            <a:fillRect/>
          </a:stretch>
        </p:blipFill>
        <p:spPr>
          <a:xfrm>
            <a:off x="8428986" y="4389825"/>
            <a:ext cx="572675" cy="572675"/>
          </a:xfrm>
          <a:prstGeom prst="rect">
            <a:avLst/>
          </a:prstGeom>
          <a:noFill/>
          <a:ln>
            <a:noFill/>
          </a:ln>
        </p:spPr>
      </p:pic>
      <p:sp>
        <p:nvSpPr>
          <p:cNvPr id="269" name="Google Shape;269;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0" name="Google Shape;270;p44"/>
          <p:cNvSpPr txBox="1">
            <a:spLocks noGrp="1"/>
          </p:cNvSpPr>
          <p:nvPr>
            <p:ph type="title"/>
          </p:nvPr>
        </p:nvSpPr>
        <p:spPr>
          <a:xfrm>
            <a:off x="311700" y="155125"/>
            <a:ext cx="8520600" cy="958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Let’s Discuss How to Determine  </a:t>
            </a:r>
            <a:endParaRPr/>
          </a:p>
          <a:p>
            <a:pPr marL="0" lvl="0" indent="0" algn="ctr" rtl="0">
              <a:spcBef>
                <a:spcPts val="0"/>
              </a:spcBef>
              <a:spcAft>
                <a:spcPts val="0"/>
              </a:spcAft>
              <a:buNone/>
            </a:pPr>
            <a:r>
              <a:rPr lang="en"/>
              <a:t>Character Traits </a:t>
            </a:r>
            <a:endParaRPr sz="3400">
              <a:latin typeface="Century Gothic"/>
              <a:ea typeface="Century Gothic"/>
              <a:cs typeface="Century Gothic"/>
              <a:sym typeface="Century Gothic"/>
            </a:endParaRPr>
          </a:p>
        </p:txBody>
      </p:sp>
      <p:graphicFrame>
        <p:nvGraphicFramePr>
          <p:cNvPr id="271" name="Google Shape;271;p44"/>
          <p:cNvGraphicFramePr/>
          <p:nvPr>
            <p:extLst>
              <p:ext uri="{D42A27DB-BD31-4B8C-83A1-F6EECF244321}">
                <p14:modId xmlns:p14="http://schemas.microsoft.com/office/powerpoint/2010/main" val="1492385408"/>
              </p:ext>
            </p:extLst>
          </p:nvPr>
        </p:nvGraphicFramePr>
        <p:xfrm>
          <a:off x="311700" y="1227550"/>
          <a:ext cx="8520600" cy="3193550"/>
        </p:xfrm>
        <a:graphic>
          <a:graphicData uri="http://schemas.openxmlformats.org/drawingml/2006/table">
            <a:tbl>
              <a:tblPr>
                <a:noFill/>
                <a:tableStyleId>{856D44CA-A4D9-4643-9BFD-D0541BB81D1E}</a:tableStyleId>
              </a:tblPr>
              <a:tblGrid>
                <a:gridCol w="2495500"/>
                <a:gridCol w="6025100"/>
              </a:tblGrid>
              <a:tr h="532625">
                <a:tc>
                  <a:txBody>
                    <a:bodyPr/>
                    <a:lstStyle/>
                    <a:p>
                      <a:pPr marL="0" lvl="0" indent="0" algn="l" rtl="0">
                        <a:spcBef>
                          <a:spcPts val="0"/>
                        </a:spcBef>
                        <a:spcAft>
                          <a:spcPts val="0"/>
                        </a:spcAft>
                        <a:buNone/>
                      </a:pPr>
                      <a:r>
                        <a:rPr lang="en" sz="1800" dirty="0">
                          <a:latin typeface="Century Gothic"/>
                          <a:ea typeface="Century Gothic"/>
                          <a:cs typeface="Century Gothic"/>
                          <a:sym typeface="Century Gothic"/>
                        </a:rPr>
                        <a:t>Character Trait</a:t>
                      </a:r>
                      <a:endParaRPr sz="1800" dirty="0">
                        <a:latin typeface="Century Gothic"/>
                        <a:ea typeface="Century Gothic"/>
                        <a:cs typeface="Century Gothic"/>
                        <a:sym typeface="Century Gothic"/>
                      </a:endParaRPr>
                    </a:p>
                  </a:txBody>
                  <a:tcPr marL="91425" marR="91425" marT="91425" marB="91425">
                    <a:solidFill>
                      <a:srgbClr val="B7B7B7"/>
                    </a:solidFill>
                  </a:tcPr>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Details from </a:t>
                      </a:r>
                      <a:r>
                        <a:rPr lang="en" sz="1800" i="1">
                          <a:latin typeface="Century Gothic"/>
                          <a:ea typeface="Century Gothic"/>
                          <a:cs typeface="Century Gothic"/>
                          <a:sym typeface="Century Gothic"/>
                        </a:rPr>
                        <a:t>Unbroken</a:t>
                      </a:r>
                      <a:endParaRPr sz="1800" i="1">
                        <a:latin typeface="Century Gothic"/>
                        <a:ea typeface="Century Gothic"/>
                        <a:cs typeface="Century Gothic"/>
                        <a:sym typeface="Century Gothic"/>
                      </a:endParaRPr>
                    </a:p>
                  </a:txBody>
                  <a:tcPr marL="91425" marR="91425" marT="91425" marB="91425">
                    <a:solidFill>
                      <a:srgbClr val="B7B7B7"/>
                    </a:solidFill>
                  </a:tcPr>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Resilient</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Optimistic</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Generous</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tr>
              <a:tr h="5326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Agency</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a:latin typeface="Century Gothic"/>
                        <a:ea typeface="Century Gothic"/>
                        <a:cs typeface="Century Gothic"/>
                        <a:sym typeface="Century Gothic"/>
                      </a:endParaRPr>
                    </a:p>
                  </a:txBody>
                  <a:tcPr marL="91425" marR="91425" marT="91425" marB="91425"/>
                </a:tc>
              </a:tr>
              <a:tr h="530425">
                <a:tc>
                  <a:txBody>
                    <a:bodyPr/>
                    <a:lstStyle/>
                    <a:p>
                      <a:pPr marL="0" lvl="0" indent="0" algn="l" rtl="0">
                        <a:spcBef>
                          <a:spcPts val="0"/>
                        </a:spcBef>
                        <a:spcAft>
                          <a:spcPts val="0"/>
                        </a:spcAft>
                        <a:buNone/>
                      </a:pPr>
                      <a:r>
                        <a:rPr lang="en" sz="1700">
                          <a:latin typeface="Century Gothic"/>
                          <a:ea typeface="Century Gothic"/>
                          <a:cs typeface="Century Gothic"/>
                          <a:sym typeface="Century Gothic"/>
                        </a:rPr>
                        <a:t>Determined to Rebel</a:t>
                      </a:r>
                      <a:endParaRPr sz="17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5"/>
          <p:cNvSpPr txBox="1">
            <a:spLocks noGrp="1"/>
          </p:cNvSpPr>
          <p:nvPr>
            <p:ph type="body" idx="1"/>
          </p:nvPr>
        </p:nvSpPr>
        <p:spPr>
          <a:xfrm>
            <a:off x="449600" y="906874"/>
            <a:ext cx="7886700" cy="9975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a:t>We will reread “The Life of Miné Okubo” aloud.</a:t>
            </a:r>
            <a:endParaRPr sz="1800"/>
          </a:p>
          <a:p>
            <a:pPr marL="457200" lvl="0" indent="-342900" algn="l" rtl="0">
              <a:lnSpc>
                <a:spcPct val="100000"/>
              </a:lnSpc>
              <a:spcBef>
                <a:spcPts val="0"/>
              </a:spcBef>
              <a:spcAft>
                <a:spcPts val="0"/>
              </a:spcAft>
              <a:buSzPts val="1800"/>
              <a:buFont typeface="Century Gothic"/>
              <a:buAutoNum type="arabicPeriod"/>
            </a:pPr>
            <a:r>
              <a:rPr lang="en" sz="1800"/>
              <a:t>You will specifically look for details that reveal Okubo’s character.</a:t>
            </a:r>
            <a:endParaRPr sz="1800"/>
          </a:p>
          <a:p>
            <a:pPr marL="457200" lvl="0" indent="-342900" algn="l" rtl="0">
              <a:lnSpc>
                <a:spcPct val="100000"/>
              </a:lnSpc>
              <a:spcBef>
                <a:spcPts val="0"/>
              </a:spcBef>
              <a:spcAft>
                <a:spcPts val="0"/>
              </a:spcAft>
              <a:buSzPts val="1800"/>
              <a:buFont typeface="Century Gothic"/>
              <a:buAutoNum type="arabicPeriod"/>
            </a:pPr>
            <a:r>
              <a:rPr lang="en" sz="1800"/>
              <a:t>Then, you will work with their partners to analyze the text. </a:t>
            </a:r>
            <a:endParaRPr sz="1800"/>
          </a:p>
        </p:txBody>
      </p:sp>
      <p:sp>
        <p:nvSpPr>
          <p:cNvPr id="278" name="Google Shape;278;p45"/>
          <p:cNvSpPr txBox="1">
            <a:spLocks noGrp="1"/>
          </p:cNvSpPr>
          <p:nvPr>
            <p:ph type="title"/>
          </p:nvPr>
        </p:nvSpPr>
        <p:spPr>
          <a:xfrm>
            <a:off x="0" y="266625"/>
            <a:ext cx="91440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a:t>Let’s Analyze the Character of Miné Okubo </a:t>
            </a:r>
            <a:endParaRPr sz="3200">
              <a:latin typeface="Century Gothic"/>
              <a:ea typeface="Century Gothic"/>
              <a:cs typeface="Century Gothic"/>
              <a:sym typeface="Century Gothic"/>
            </a:endParaRPr>
          </a:p>
        </p:txBody>
      </p:sp>
      <p:pic>
        <p:nvPicPr>
          <p:cNvPr id="279" name="Google Shape;279;p45"/>
          <p:cNvPicPr preferRelativeResize="0"/>
          <p:nvPr/>
        </p:nvPicPr>
        <p:blipFill>
          <a:blip r:embed="rId3">
            <a:alphaModFix/>
          </a:blip>
          <a:stretch>
            <a:fillRect/>
          </a:stretch>
        </p:blipFill>
        <p:spPr>
          <a:xfrm>
            <a:off x="557875" y="1971925"/>
            <a:ext cx="7181850" cy="2762250"/>
          </a:xfrm>
          <a:prstGeom prst="rect">
            <a:avLst/>
          </a:prstGeom>
          <a:noFill/>
          <a:ln>
            <a:noFill/>
          </a:ln>
        </p:spPr>
      </p:pic>
      <p:pic>
        <p:nvPicPr>
          <p:cNvPr id="280" name="Google Shape;280;p45"/>
          <p:cNvPicPr preferRelativeResize="0"/>
          <p:nvPr/>
        </p:nvPicPr>
        <p:blipFill>
          <a:blip r:embed="rId4">
            <a:alphaModFix/>
          </a:blip>
          <a:stretch>
            <a:fillRect/>
          </a:stretch>
        </p:blipFill>
        <p:spPr>
          <a:xfrm>
            <a:off x="8449025" y="4346532"/>
            <a:ext cx="572700" cy="572700"/>
          </a:xfrm>
          <a:prstGeom prst="rect">
            <a:avLst/>
          </a:prstGeom>
          <a:noFill/>
          <a:ln>
            <a:noFill/>
          </a:ln>
        </p:spPr>
      </p:pic>
      <p:pic>
        <p:nvPicPr>
          <p:cNvPr id="281" name="Google Shape;281;p45"/>
          <p:cNvPicPr preferRelativeResize="0"/>
          <p:nvPr/>
        </p:nvPicPr>
        <p:blipFill>
          <a:blip r:embed="rId5">
            <a:alphaModFix/>
          </a:blip>
          <a:stretch>
            <a:fillRect/>
          </a:stretch>
        </p:blipFill>
        <p:spPr>
          <a:xfrm>
            <a:off x="7980608" y="4238274"/>
            <a:ext cx="523875" cy="723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230327-D928-4AFF-B716-901E24DB4B09}"/>
</file>

<file path=customXml/itemProps2.xml><?xml version="1.0" encoding="utf-8"?>
<ds:datastoreItem xmlns:ds="http://schemas.openxmlformats.org/officeDocument/2006/customXml" ds:itemID="{67B02C29-F6C5-40AC-9139-4F80FA7284B9}"/>
</file>

<file path=customXml/itemProps3.xml><?xml version="1.0" encoding="utf-8"?>
<ds:datastoreItem xmlns:ds="http://schemas.openxmlformats.org/officeDocument/2006/customXml" ds:itemID="{5366BFCD-9A34-460F-B623-C5321E90DBCB}"/>
</file>

<file path=docProps/app.xml><?xml version="1.0" encoding="utf-8"?>
<Properties xmlns="http://schemas.openxmlformats.org/officeDocument/2006/extended-properties" xmlns:vt="http://schemas.openxmlformats.org/officeDocument/2006/docPropsVTypes">
  <TotalTime>26</TotalTime>
  <Words>2592</Words>
  <Application>Microsoft Macintosh PowerPoint</Application>
  <PresentationFormat>On-screen Show (16:9)</PresentationFormat>
  <Paragraphs>251</Paragraphs>
  <Slides>12</Slides>
  <Notes>12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12</vt:i4>
      </vt:variant>
    </vt:vector>
  </HeadingPairs>
  <TitlesOfParts>
    <vt:vector size="17" baseType="lpstr">
      <vt:lpstr>Calibri</vt:lpstr>
      <vt:lpstr>Century Gothic</vt:lpstr>
      <vt:lpstr>Simple Light</vt:lpstr>
      <vt:lpstr>Office Theme</vt:lpstr>
      <vt:lpstr>Office Theme</vt:lpstr>
      <vt:lpstr>PowerPoint Presentation</vt:lpstr>
      <vt:lpstr>PowerPoint Presentation</vt:lpstr>
      <vt:lpstr>PowerPoint Presentation</vt:lpstr>
      <vt:lpstr>Grade 8: Module 3:  Unit 2: Lesson 5</vt:lpstr>
      <vt:lpstr>PowerPoint Presentation</vt:lpstr>
      <vt:lpstr>Let’s Discuss the Gist of  “The Life of Miné Okubo”</vt:lpstr>
      <vt:lpstr>Let’s Review Today’s Learning Targets</vt:lpstr>
      <vt:lpstr>Let’s Discuss How to Determine   Character Traits </vt:lpstr>
      <vt:lpstr>Let’s Analyze the Character of Miné Okubo </vt:lpstr>
      <vt:lpstr>Let’s Write an Inference About Miné Okubo’s Character  </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2018-10-28T21:22:10Z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