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4.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3.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notesSlides/notesSlide11.xml" ContentType="application/vnd.openxmlformats-officedocument.presentationml.notesSlid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notesSlides/notesSlide12.xml" ContentType="application/vnd.openxmlformats-officedocument.presentationml.notesSlide+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22.xml" ContentType="application/vnd.openxmlformats-officedocument.presentationml.slideLayout+xml"/>
  <Override PartName="/ppt/slideLayouts/slideLayout21.xml" ContentType="application/vnd.openxmlformats-officedocument.presentationml.slideLayout+xml"/>
  <Override PartName="/ppt/notesSlides/notesSlide9.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3.xml" ContentType="application/vnd.openxmlformats-officedocument.presentationml.notesSl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10.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1"/>
    <p:sldMasterId id="2147483671" r:id="rId2"/>
  </p:sldMasterIdLst>
  <p:notesMasterIdLst>
    <p:notesMasterId r:id="rId15"/>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8F7EAECB-22D7-4FEE-9E80-4559FACFF0F1}">
  <a:tblStyle styleId="{8F7EAECB-22D7-4FEE-9E80-4559FACFF0F1}"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4353" autoAdjust="0"/>
  </p:normalViewPr>
  <p:slideViewPr>
    <p:cSldViewPr snapToGrid="0">
      <p:cViewPr varScale="1">
        <p:scale>
          <a:sx n="94" d="100"/>
          <a:sy n="94" d="100"/>
        </p:scale>
        <p:origin x="-1520" y="-112"/>
      </p:cViewPr>
      <p:guideLst>
        <p:guide orient="horz" pos="1620"/>
        <p:guide pos="2880"/>
      </p:guideLst>
    </p:cSldViewPr>
  </p:slideViewPr>
  <p:notesTextViewPr>
    <p:cViewPr>
      <p:scale>
        <a:sx n="1" d="1"/>
        <a:sy n="1" d="1"/>
      </p:scale>
      <p:origin x="0" y="1016"/>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 Id="rId21" Type="http://schemas.openxmlformats.org/officeDocument/2006/relationships/customXml" Target="../customXml/item1.xml"/><Relationship Id="rId12" Type="http://schemas.openxmlformats.org/officeDocument/2006/relationships/slide" Target="slides/slide10.xml"/><Relationship Id="rId17" Type="http://schemas.openxmlformats.org/officeDocument/2006/relationships/presProps" Target="presProps.xml"/><Relationship Id="rId7" Type="http://schemas.openxmlformats.org/officeDocument/2006/relationships/slide" Target="slides/slide5.xml"/><Relationship Id="rId20" Type="http://schemas.openxmlformats.org/officeDocument/2006/relationships/tableStyles" Target="tableStyles.xml"/><Relationship Id="rId16" Type="http://schemas.openxmlformats.org/officeDocument/2006/relationships/printerSettings" Target="printerSettings/printerSettings1.bin"/><Relationship Id="rId2" Type="http://schemas.openxmlformats.org/officeDocument/2006/relationships/slideMaster" Target="slideMasters/slideMaster2.xml"/><Relationship Id="rId11" Type="http://schemas.openxmlformats.org/officeDocument/2006/relationships/slide" Target="slides/slide9.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notesMaster" Target="notesMasters/notesMaster1.xml"/><Relationship Id="rId5" Type="http://schemas.openxmlformats.org/officeDocument/2006/relationships/slide" Target="slides/slide3.xml"/><Relationship Id="rId23" Type="http://schemas.openxmlformats.org/officeDocument/2006/relationships/customXml" Target="../customXml/item3.xml"/><Relationship Id="rId10" Type="http://schemas.openxmlformats.org/officeDocument/2006/relationships/slide" Target="slides/slide8.xml"/><Relationship Id="rId19" Type="http://schemas.openxmlformats.org/officeDocument/2006/relationships/theme" Target="theme/theme1.xml"/><Relationship Id="rId9" Type="http://schemas.openxmlformats.org/officeDocument/2006/relationships/slide" Target="slides/slide7.xml"/><Relationship Id="rId14" Type="http://schemas.openxmlformats.org/officeDocument/2006/relationships/slide" Target="slides/slide12.xml"/><Relationship Id="rId4" Type="http://schemas.openxmlformats.org/officeDocument/2006/relationships/slide" Target="slides/slide2.xml"/><Relationship Id="rId22" Type="http://schemas.openxmlformats.org/officeDocument/2006/relationships/customXml" Target="../customXml/item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738279978"/>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42359c6bf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The purpose of this lesson is for students to talk through their body paragraphs with a partner to articulate and solidify their ideas. Help students understand they are not reading from their planner during this time, though they can use it as a reference. If students cannot articulate their own ideas, they likely do not understand their ideas well enough to write clearly about them. It is through explaining their ideas that they also clarify and sometimes even construct new understandings so their writing can be clearer. It is also important that students know that this partner work is not meant to be formal peer feedback, but just listening; peer feedback will happen in Lesson 4.</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Previous work on introductions and conclusions occurred in Module 1, Unit 2, Lesson 16, and in Module 2A, Unit 2, Lesson 16. If your students did not experience these modules, consider whether, or how, explicit instruction in effective introductions and conclusions must occur.</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Consider shifting the order of this lesson and Lesson 2 to meet students’ needs. In that case, a logical approach is having students write their introduction; use the “talk-through” in this lesson to clarify the building blocks represented in the introduction; and then have students write their body paragraphs.</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It may be useful also to include mini lessons that reinforce the formatting of reasoning through an “if/then” statement, which should occur at least once in each paragraph; and the use of a scientifically cautious tone (using such verbs and verb phrases as </a:t>
            </a:r>
            <a:r>
              <a:rPr lang="en" sz="1200" i="1">
                <a:solidFill>
                  <a:schemeClr val="dk1"/>
                </a:solidFill>
                <a:latin typeface="Calibri"/>
                <a:ea typeface="Calibri"/>
                <a:cs typeface="Calibri"/>
                <a:sym typeface="Calibri"/>
              </a:rPr>
              <a:t>may, perhaps, it is likely, might</a:t>
            </a:r>
            <a:r>
              <a:rPr lang="en" sz="1200">
                <a:solidFill>
                  <a:schemeClr val="dk1"/>
                </a:solidFill>
                <a:latin typeface="Calibri"/>
                <a:ea typeface="Calibri"/>
                <a:cs typeface="Calibri"/>
                <a:sym typeface="Calibri"/>
              </a:rPr>
              <a:t>). Consider shortening Work Time A to give some attention to one or both of these elements.</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Post: Learning targets.</a:t>
            </a:r>
            <a:endParaRPr sz="1200">
              <a:solidFill>
                <a:schemeClr val="dk1"/>
              </a:solidFill>
              <a:latin typeface="Calibri"/>
              <a:ea typeface="Calibri"/>
              <a:cs typeface="Calibri"/>
              <a:sym typeface="Calibri"/>
            </a:endParaRPr>
          </a:p>
        </p:txBody>
      </p:sp>
      <p:sp>
        <p:nvSpPr>
          <p:cNvPr id="133" name="Google Shape;133;g42359c6bf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049814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g49fd620716_0_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2" name="Google Shape;202;g49fd620716_0_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2-</a:t>
            </a:r>
            <a:r>
              <a:rPr lang="en" sz="1200" b="1" dirty="0" smtClean="0">
                <a:solidFill>
                  <a:schemeClr val="dk1"/>
                </a:solidFill>
                <a:latin typeface="Calibri"/>
                <a:ea typeface="Calibri"/>
                <a:cs typeface="Calibri"/>
                <a:sym typeface="Calibri"/>
              </a:rPr>
              <a:t>3 </a:t>
            </a:r>
            <a:r>
              <a:rPr lang="en" sz="1200" b="1" dirty="0">
                <a:solidFill>
                  <a:schemeClr val="dk1"/>
                </a:solidFill>
                <a:latin typeface="Calibri"/>
                <a:ea typeface="Calibri"/>
                <a:cs typeface="Calibri"/>
                <a:sym typeface="Calibri"/>
              </a:rPr>
              <a:t>minutes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950" dirty="0">
                <a:solidFill>
                  <a:schemeClr val="dk1"/>
                </a:solidFill>
                <a:latin typeface="Georgia"/>
                <a:ea typeface="Georgia"/>
                <a:cs typeface="Georgia"/>
                <a:sym typeface="Georgia"/>
              </a:rPr>
              <a:t> </a:t>
            </a:r>
            <a:r>
              <a:rPr lang="en" sz="1200" b="1" dirty="0">
                <a:solidFill>
                  <a:schemeClr val="dk1"/>
                </a:solidFill>
                <a:latin typeface="Calibri"/>
                <a:ea typeface="Calibri"/>
                <a:cs typeface="Calibri"/>
                <a:sym typeface="Calibri"/>
              </a:rPr>
              <a:t>Closing and Assessment A. Exit Ticket: Where Are We in Steps to Writing a Position Paper? </a:t>
            </a:r>
            <a:endParaRPr sz="950" b="1" dirty="0">
              <a:solidFill>
                <a:schemeClr val="dk1"/>
              </a:solidFill>
              <a:latin typeface="Georgia"/>
              <a:ea typeface="Georgia"/>
              <a:cs typeface="Georgia"/>
              <a:sym typeface="Georgia"/>
            </a:endParaRPr>
          </a:p>
          <a:p>
            <a:pPr marL="0" lvl="0" indent="0" algn="l" rtl="0">
              <a:lnSpc>
                <a:spcPct val="100000"/>
              </a:lnSpc>
              <a:spcBef>
                <a:spcPts val="0"/>
              </a:spcBef>
              <a:spcAft>
                <a:spcPts val="0"/>
              </a:spcAft>
              <a:buNone/>
            </a:pPr>
            <a:endParaRPr sz="950" b="1" dirty="0">
              <a:solidFill>
                <a:schemeClr val="dk1"/>
              </a:solidFill>
              <a:latin typeface="Georgia"/>
              <a:ea typeface="Georgia"/>
              <a:cs typeface="Georgia"/>
              <a:sym typeface="Georgia"/>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Exit tickets are used as formative assessment by the teacher.</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t>
            </a:r>
            <a:r>
              <a:rPr lang="en" sz="1200" b="0" dirty="0">
                <a:solidFill>
                  <a:schemeClr val="dk1"/>
                </a:solidFill>
                <a:latin typeface="Calibri"/>
                <a:ea typeface="Calibri"/>
                <a:cs typeface="Calibri"/>
                <a:sym typeface="Calibri"/>
              </a:rPr>
              <a:t>the Exit Ticket: Where Are We in Steps to Writing a Position Paper? for students </a:t>
            </a:r>
            <a:r>
              <a:rPr lang="en" sz="1200" dirty="0">
                <a:solidFill>
                  <a:schemeClr val="dk1"/>
                </a:solidFill>
                <a:latin typeface="Calibri"/>
                <a:ea typeface="Calibri"/>
                <a:cs typeface="Calibri"/>
                <a:sym typeface="Calibri"/>
              </a:rPr>
              <a:t>to complete.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Draw students’ attention to the </a:t>
            </a:r>
            <a:r>
              <a:rPr lang="en" sz="1200" b="1" dirty="0">
                <a:solidFill>
                  <a:schemeClr val="dk1"/>
                </a:solidFill>
                <a:latin typeface="Calibri"/>
                <a:ea typeface="Calibri"/>
                <a:cs typeface="Calibri"/>
                <a:sym typeface="Calibri"/>
              </a:rPr>
              <a:t>Steps to Writing a Position Paper anchor chart</a:t>
            </a:r>
            <a:r>
              <a:rPr lang="en" sz="1200" dirty="0">
                <a:solidFill>
                  <a:schemeClr val="dk1"/>
                </a:solidFill>
                <a:latin typeface="Calibri"/>
                <a:ea typeface="Calibri"/>
                <a:cs typeface="Calibri"/>
                <a:sym typeface="Calibri"/>
              </a:rPr>
              <a:t>. Ask them which steps they believe they have already taken or partially taken and what they have specifically done for that step. Invite them to fill in the </a:t>
            </a:r>
            <a:r>
              <a:rPr lang="en" sz="1200" dirty="0" smtClean="0">
                <a:solidFill>
                  <a:schemeClr val="dk1"/>
                </a:solidFill>
                <a:latin typeface="Calibri"/>
                <a:ea typeface="Calibri"/>
                <a:cs typeface="Calibri"/>
                <a:sym typeface="Calibri"/>
              </a:rPr>
              <a:t>exit </a:t>
            </a:r>
            <a:r>
              <a:rPr lang="en" sz="1200" dirty="0">
                <a:solidFill>
                  <a:schemeClr val="dk1"/>
                </a:solidFill>
                <a:latin typeface="Calibri"/>
                <a:ea typeface="Calibri"/>
                <a:cs typeface="Calibri"/>
                <a:sym typeface="Calibri"/>
              </a:rPr>
              <a:t>ticket. Collect students’ completed exit tickets.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turn in the exit ticket.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419625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g494448e712_0_10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1" name="Google Shape;211;g494448e712_0_10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Homework</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431688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Google Shape;218;g41752bd527_0_2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a:t>
            </a:r>
            <a:r>
              <a:rPr lang="en-US" sz="1200" b="1" dirty="0" smtClean="0">
                <a:solidFill>
                  <a:schemeClr val="dk1"/>
                </a:solidFill>
                <a:latin typeface="Calibri"/>
                <a:ea typeface="Calibri"/>
                <a:cs typeface="Calibri"/>
                <a:sym typeface="Calibri"/>
              </a:rPr>
              <a:t>W</a:t>
            </a:r>
            <a:r>
              <a:rPr lang="en" sz="1200" b="1" dirty="0" smtClean="0">
                <a:solidFill>
                  <a:schemeClr val="dk1"/>
                </a:solidFill>
                <a:latin typeface="Calibri"/>
                <a:ea typeface="Calibri"/>
                <a:cs typeface="Calibri"/>
                <a:sym typeface="Calibri"/>
              </a:rPr>
              <a:t>ill </a:t>
            </a:r>
            <a:r>
              <a:rPr lang="en" sz="1200" b="1" dirty="0">
                <a:solidFill>
                  <a:schemeClr val="dk1"/>
                </a:solidFill>
                <a:latin typeface="Calibri"/>
                <a:ea typeface="Calibri"/>
                <a:cs typeface="Calibri"/>
                <a:sym typeface="Calibri"/>
              </a:rPr>
              <a:t>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smtClean="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p:txBody>
      </p:sp>
      <p:sp>
        <p:nvSpPr>
          <p:cNvPr id="219" name="Google Shape;219;g41752bd527_0_2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992253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41752bd527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Exit Ticket: Where Are We in Steps to Writing a Position Paper? (one per student)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Position Paper Planner </a:t>
            </a:r>
            <a:r>
              <a:rPr lang="en" sz="1200" dirty="0">
                <a:solidFill>
                  <a:schemeClr val="dk1"/>
                </a:solidFill>
                <a:latin typeface="Calibri"/>
                <a:ea typeface="Calibri"/>
                <a:cs typeface="Calibri"/>
                <a:sym typeface="Calibri"/>
              </a:rPr>
              <a:t>(from Lesson 2)</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Steps to Writing a Position Paper anchor chart </a:t>
            </a:r>
            <a:r>
              <a:rPr lang="en" sz="1200" dirty="0">
                <a:solidFill>
                  <a:schemeClr val="dk1"/>
                </a:solidFill>
                <a:latin typeface="Calibri"/>
                <a:ea typeface="Calibri"/>
                <a:cs typeface="Calibri"/>
                <a:sym typeface="Calibri"/>
              </a:rPr>
              <a:t>(from Lesson 2, one to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Model position paper “Facebook: Not for Kids” </a:t>
            </a:r>
            <a:r>
              <a:rPr lang="en" sz="1200" dirty="0">
                <a:solidFill>
                  <a:schemeClr val="dk1"/>
                </a:solidFill>
                <a:latin typeface="Calibri"/>
                <a:ea typeface="Calibri"/>
                <a:cs typeface="Calibri"/>
                <a:sym typeface="Calibri"/>
              </a:rPr>
              <a:t>(from Lesson 1)</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Prepare classroom systems for active </a:t>
            </a:r>
            <a:r>
              <a:rPr lang="en" sz="1200" dirty="0" smtClean="0">
                <a:solidFill>
                  <a:schemeClr val="dk1"/>
                </a:solidFill>
                <a:latin typeface="Calibri"/>
                <a:ea typeface="Calibri"/>
                <a:cs typeface="Calibri"/>
                <a:sym typeface="Calibri"/>
              </a:rPr>
              <a:t>learning</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endParaRPr sz="1200" dirty="0">
              <a:solidFill>
                <a:schemeClr val="dk1"/>
              </a:solidFill>
              <a:latin typeface="Calibri"/>
              <a:ea typeface="Calibri"/>
              <a:cs typeface="Calibri"/>
              <a:sym typeface="Calibri"/>
            </a:endParaRPr>
          </a:p>
        </p:txBody>
      </p:sp>
      <p:sp>
        <p:nvSpPr>
          <p:cNvPr id="140" name="Google Shape;140;g41752bd527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447149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g41752bd527_0_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the writing prompt and the planner.</a:t>
            </a:r>
            <a:endParaRPr sz="12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r>
              <a:rPr lang="en" sz="1200" dirty="0">
                <a:solidFill>
                  <a:schemeClr val="dk1"/>
                </a:solidFill>
                <a:latin typeface="Calibri"/>
                <a:ea typeface="Calibri"/>
                <a:cs typeface="Calibri"/>
                <a:sym typeface="Calibri"/>
              </a:rPr>
              <a:t>Review these protocols before teaching. They are all used in this lesson</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 None.</a:t>
            </a:r>
            <a:endParaRPr sz="12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
        <p:nvSpPr>
          <p:cNvPr id="146" name="Google Shape;146;g41752bd527_0_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004343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g41752bd52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sz="1200">
              <a:latin typeface="Calibri"/>
              <a:ea typeface="Calibri"/>
              <a:cs typeface="Calibri"/>
              <a:sym typeface="Calibri"/>
            </a:endParaRPr>
          </a:p>
        </p:txBody>
      </p:sp>
      <p:sp>
        <p:nvSpPr>
          <p:cNvPr id="153" name="Google Shape;153;g41752bd52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354851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41752bd527_0_1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class</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and/or ask a student to read aloud.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focus their attention on the slide.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162" name="Google Shape;162;g41752bd527_0_1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607047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g4946229da4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0" name="Google Shape;170;g4946229da4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3-</a:t>
            </a:r>
            <a:r>
              <a:rPr lang="en" sz="1200" b="1" dirty="0" smtClean="0">
                <a:solidFill>
                  <a:schemeClr val="dk1"/>
                </a:solidFill>
                <a:latin typeface="Calibri"/>
                <a:ea typeface="Calibri"/>
                <a:cs typeface="Calibri"/>
                <a:sym typeface="Calibri"/>
              </a:rPr>
              <a:t>5 </a:t>
            </a:r>
            <a:r>
              <a:rPr lang="en" sz="1200" b="1" dirty="0">
                <a:solidFill>
                  <a:schemeClr val="dk1"/>
                </a:solidFill>
                <a:latin typeface="Calibri"/>
                <a:ea typeface="Calibri"/>
                <a:cs typeface="Calibri"/>
                <a:sym typeface="Calibri"/>
              </a:rPr>
              <a:t>minutes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Opening </a:t>
            </a:r>
            <a:r>
              <a:rPr lang="en" b="1" dirty="0">
                <a:solidFill>
                  <a:schemeClr val="dk1"/>
                </a:solidFill>
              </a:rPr>
              <a:t>A. Entry Task: Read through the Plan (5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Reviewing the planner will help students feel more confident as they discuss their ideas with a partner.</a:t>
            </a:r>
            <a:endParaRPr sz="1200" dirty="0">
              <a:solidFill>
                <a:schemeClr val="dk1"/>
              </a:solidFill>
              <a:latin typeface="Calibri"/>
              <a:ea typeface="Calibri"/>
              <a:cs typeface="Calibri"/>
              <a:sym typeface="Calibri"/>
            </a:endParaRPr>
          </a:p>
          <a:p>
            <a:pPr marL="9144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students enter, ask them to silently read through their </a:t>
            </a:r>
            <a:r>
              <a:rPr lang="en" sz="1200" b="1" dirty="0">
                <a:solidFill>
                  <a:schemeClr val="dk1"/>
                </a:solidFill>
                <a:latin typeface="Calibri"/>
                <a:ea typeface="Calibri"/>
                <a:cs typeface="Calibri"/>
                <a:sym typeface="Calibri"/>
              </a:rPr>
              <a:t>Position Paper Planner</a:t>
            </a:r>
            <a:r>
              <a:rPr lang="en" sz="1200"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actively reviewing their planners</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831359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49f9af0978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8" name="Google Shape;178;g49f9af0978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2</a:t>
            </a:r>
            <a:r>
              <a:rPr lang="en-US" sz="1200" b="1" dirty="0" smtClean="0">
                <a:solidFill>
                  <a:schemeClr val="dk1"/>
                </a:solidFill>
                <a:latin typeface="Calibri"/>
                <a:ea typeface="Calibri"/>
                <a:cs typeface="Calibri"/>
                <a:sym typeface="Calibri"/>
              </a:rPr>
              <a:t>-3</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Opening </a:t>
            </a:r>
            <a:r>
              <a:rPr lang="en" sz="950" dirty="0">
                <a:solidFill>
                  <a:schemeClr val="dk1"/>
                </a:solidFill>
                <a:latin typeface="Georgia"/>
                <a:ea typeface="Georgia"/>
                <a:cs typeface="Georgia"/>
                <a:sym typeface="Georgia"/>
              </a:rPr>
              <a:t> </a:t>
            </a:r>
            <a:r>
              <a:rPr lang="en" sz="1200" b="1" dirty="0">
                <a:solidFill>
                  <a:schemeClr val="dk1"/>
                </a:solidFill>
                <a:latin typeface="Calibri"/>
                <a:ea typeface="Calibri"/>
                <a:cs typeface="Calibri"/>
                <a:sym typeface="Calibri"/>
              </a:rPr>
              <a:t>B. Reviewing Learning Targets </a:t>
            </a:r>
            <a:endParaRPr sz="950" b="1" dirty="0">
              <a:solidFill>
                <a:schemeClr val="dk1"/>
              </a:solidFill>
              <a:latin typeface="Georgia"/>
              <a:ea typeface="Georgia"/>
              <a:cs typeface="Georgia"/>
              <a:sym typeface="Georgia"/>
            </a:endParaRPr>
          </a:p>
          <a:p>
            <a:pPr marL="0" lvl="0" indent="0" algn="l" rtl="0">
              <a:lnSpc>
                <a:spcPct val="100000"/>
              </a:lnSpc>
              <a:spcBef>
                <a:spcPts val="0"/>
              </a:spcBef>
              <a:spcAft>
                <a:spcPts val="0"/>
              </a:spcAft>
              <a:buNone/>
            </a:pPr>
            <a:endParaRPr sz="950" b="1" dirty="0">
              <a:solidFill>
                <a:schemeClr val="dk1"/>
              </a:solidFill>
              <a:latin typeface="Georgia"/>
              <a:ea typeface="Georgia"/>
              <a:cs typeface="Georgia"/>
              <a:sym typeface="Georgia"/>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Completing this activity from the previous lesson demonstrates to students that where the targets match up can change depending on where they are in the process.</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posted learning targets and ask students to read them silently, noticing where the targets might fit on the </a:t>
            </a:r>
            <a:r>
              <a:rPr lang="en" sz="1200" b="1" dirty="0">
                <a:solidFill>
                  <a:schemeClr val="dk1"/>
                </a:solidFill>
                <a:latin typeface="Calibri"/>
                <a:ea typeface="Calibri"/>
                <a:cs typeface="Calibri"/>
                <a:sym typeface="Calibri"/>
              </a:rPr>
              <a:t>Steps to Writing a Position Paper</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anchor chart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“I can improve my writing through prewriting and planning my position paper.”</a:t>
            </a:r>
            <a:endParaRPr sz="1200" b="1"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“I can write a clear, concise position paper appropriate for the task, purpose, and audience.”</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they made a decision as to where they were in these steps on their exit tickets yesterday; comment briefly on any patterns you saw in their answers.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if they think they should change where they placed the learning target cards yesterday.</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be listening and participating.</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295003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g49fd620716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6" name="Google Shape;186;g49fd620716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13-</a:t>
            </a:r>
            <a:r>
              <a:rPr lang="en" sz="1200" b="1" dirty="0" smtClean="0">
                <a:solidFill>
                  <a:schemeClr val="dk1"/>
                </a:solidFill>
                <a:latin typeface="Calibri"/>
                <a:ea typeface="Calibri"/>
                <a:cs typeface="Calibri"/>
                <a:sym typeface="Calibri"/>
              </a:rPr>
              <a:t>15 </a:t>
            </a:r>
            <a:r>
              <a:rPr lang="en" sz="1200" b="1" dirty="0">
                <a:solidFill>
                  <a:schemeClr val="dk1"/>
                </a:solidFill>
                <a:latin typeface="Calibri"/>
                <a:ea typeface="Calibri"/>
                <a:cs typeface="Calibri"/>
                <a:sym typeface="Calibri"/>
              </a:rPr>
              <a:t>minutes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Partners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Work Time A. Explain the Body Paragraphs </a:t>
            </a:r>
            <a:endParaRPr sz="950" b="1" dirty="0">
              <a:solidFill>
                <a:schemeClr val="dk1"/>
              </a:solidFill>
              <a:latin typeface="Georgia"/>
              <a:ea typeface="Georgia"/>
              <a:cs typeface="Georgia"/>
              <a:sym typeface="Georgia"/>
            </a:endParaRPr>
          </a:p>
          <a:p>
            <a:pPr marL="0" lvl="0" indent="0" algn="l" rtl="0">
              <a:lnSpc>
                <a:spcPct val="100000"/>
              </a:lnSpc>
              <a:spcBef>
                <a:spcPts val="0"/>
              </a:spcBef>
              <a:spcAft>
                <a:spcPts val="0"/>
              </a:spcAft>
              <a:buNone/>
            </a:pPr>
            <a:endParaRPr sz="950" b="1" dirty="0">
              <a:solidFill>
                <a:schemeClr val="dk1"/>
              </a:solidFill>
              <a:latin typeface="Georgia"/>
              <a:ea typeface="Georgia"/>
              <a:cs typeface="Georgia"/>
              <a:sym typeface="Georgia"/>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modeling this “talk-through” using the model essay as a guide. Be sure and point out when you will explain the brain science, your “if/then” constructions and your use of “may” and “research indicates.” </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Stress that both partners should review the planner to ensure that all information has been properly paraphrased from their sources. Remind them that they have done this already in their </a:t>
            </a:r>
            <a:r>
              <a:rPr lang="en-US" sz="1200" b="1" dirty="0" smtClean="0">
                <a:solidFill>
                  <a:schemeClr val="dk1"/>
                </a:solidFill>
                <a:latin typeface="Calibri"/>
                <a:ea typeface="Calibri"/>
                <a:cs typeface="Calibri"/>
                <a:sym typeface="Calibri"/>
              </a:rPr>
              <a:t>r</a:t>
            </a:r>
            <a:r>
              <a:rPr lang="en" sz="1200" b="1" dirty="0" smtClean="0">
                <a:solidFill>
                  <a:schemeClr val="dk1"/>
                </a:solidFill>
                <a:latin typeface="Calibri"/>
                <a:ea typeface="Calibri"/>
                <a:cs typeface="Calibri"/>
                <a:sym typeface="Calibri"/>
              </a:rPr>
              <a:t>esearcher’s </a:t>
            </a:r>
            <a:r>
              <a:rPr lang="en-US" sz="1200" b="1" dirty="0" smtClean="0">
                <a:solidFill>
                  <a:schemeClr val="dk1"/>
                </a:solidFill>
                <a:latin typeface="Calibri"/>
                <a:ea typeface="Calibri"/>
                <a:cs typeface="Calibri"/>
                <a:sym typeface="Calibri"/>
              </a:rPr>
              <a:t>n</a:t>
            </a:r>
            <a:r>
              <a:rPr lang="en" sz="1200" b="1" dirty="0" smtClean="0">
                <a:solidFill>
                  <a:schemeClr val="dk1"/>
                </a:solidFill>
                <a:latin typeface="Calibri"/>
                <a:ea typeface="Calibri"/>
                <a:cs typeface="Calibri"/>
                <a:sym typeface="Calibri"/>
              </a:rPr>
              <a:t>otebooks</a:t>
            </a:r>
            <a:r>
              <a:rPr lang="en" sz="1200" dirty="0">
                <a:solidFill>
                  <a:schemeClr val="dk1"/>
                </a:solidFill>
                <a:latin typeface="Calibri"/>
                <a:ea typeface="Calibri"/>
                <a:cs typeface="Calibri"/>
                <a:sym typeface="Calibri"/>
              </a:rPr>
              <a:t>, and that this partner work will serve as an additional check. Remind students of the importance of not plagiarizing: Even accidental plagiarism can result in serious consequences.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formatting of reasoning through an “if/then” statement, which should occur at least once in each paragraph, and the use of a scientifically cautious tone (using such verbs and verb phrases as </a:t>
            </a:r>
            <a:r>
              <a:rPr lang="en" sz="1200" i="1" dirty="0">
                <a:solidFill>
                  <a:schemeClr val="dk1"/>
                </a:solidFill>
                <a:latin typeface="Calibri"/>
                <a:ea typeface="Calibri"/>
                <a:cs typeface="Calibri"/>
                <a:sym typeface="Calibri"/>
              </a:rPr>
              <a:t>may</a:t>
            </a: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 perhaps</a:t>
            </a: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 it is likely</a:t>
            </a: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 might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move to their partners and take turns explaining all three body paragraphs. The partner should listen and ask clarifying questions that arise.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Encourage students to ask for feedback on particulars in their writing, such as analysis of evidence.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and listen for quality explanations and feedback.  Circulate and stop to assist by providing sentence starters.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providing sentence starters for students to follow while explaining their body paragraphs (e.g., “In my first paragraph, my claim is … and I will back this up with this evidence …”).</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019596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Google Shape;192;g49fd620716_0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3" name="Google Shape;193;g49fd620716_0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18-</a:t>
            </a:r>
            <a:r>
              <a:rPr lang="en" sz="1200" b="1" dirty="0" smtClean="0">
                <a:solidFill>
                  <a:schemeClr val="dk1"/>
                </a:solidFill>
                <a:latin typeface="Calibri"/>
                <a:ea typeface="Calibri"/>
                <a:cs typeface="Calibri"/>
                <a:sym typeface="Calibri"/>
              </a:rPr>
              <a:t>20 </a:t>
            </a:r>
            <a:r>
              <a:rPr lang="en" sz="1200" b="1" dirty="0">
                <a:solidFill>
                  <a:schemeClr val="dk1"/>
                </a:solidFill>
                <a:latin typeface="Calibri"/>
                <a:ea typeface="Calibri"/>
                <a:cs typeface="Calibri"/>
                <a:sym typeface="Calibri"/>
              </a:rPr>
              <a:t>minutes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Work Time B. Plan the Introduction and Conclusion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Using the model paper to review the parts of the introduction and conclusion will help remind students of the structure to use.</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to work on two things today:</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Any changes they need to make to their body paragraphs based on their inability to explain to their </a:t>
            </a:r>
            <a:r>
              <a:rPr lang="en" sz="1200" dirty="0" smtClean="0">
                <a:solidFill>
                  <a:schemeClr val="dk1"/>
                </a:solidFill>
                <a:latin typeface="Calibri"/>
                <a:ea typeface="Calibri"/>
                <a:cs typeface="Calibri"/>
                <a:sym typeface="Calibri"/>
              </a:rPr>
              <a:t>partner</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introduction or </a:t>
            </a:r>
            <a:r>
              <a:rPr lang="en" sz="1200" dirty="0" smtClean="0">
                <a:solidFill>
                  <a:schemeClr val="dk1"/>
                </a:solidFill>
                <a:latin typeface="Calibri"/>
                <a:ea typeface="Calibri"/>
                <a:cs typeface="Calibri"/>
                <a:sym typeface="Calibri"/>
              </a:rPr>
              <a:t>conclusion</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get out their </a:t>
            </a:r>
            <a:r>
              <a:rPr lang="en" sz="1200" b="1" dirty="0">
                <a:solidFill>
                  <a:schemeClr val="dk1"/>
                </a:solidFill>
                <a:latin typeface="Calibri"/>
                <a:ea typeface="Calibri"/>
                <a:cs typeface="Calibri"/>
                <a:sym typeface="Calibri"/>
              </a:rPr>
              <a:t>model position paper “Facebook: Not for Kids”</a:t>
            </a:r>
            <a:r>
              <a:rPr lang="en" sz="1200" dirty="0">
                <a:solidFill>
                  <a:schemeClr val="dk1"/>
                </a:solidFill>
                <a:latin typeface="Calibri"/>
                <a:ea typeface="Calibri"/>
                <a:cs typeface="Calibri"/>
                <a:sym typeface="Calibri"/>
              </a:rPr>
              <a:t> copies. Have them follow along as you read the introduction and conclusion aloud.</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them of their work in Module 1, Unit 2 on introductions and conclusions, and refer them to the planner guidelines for both the introduction and conclusion. Review briefly that both introductions and conclusions sum up the paper, state or restate the claim, and either hook the reader or leave the reader thinking.</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Pause and ask students to identify the hook the author used to introduce the model paper topic.Tell students they will continue to work on the planner for homework.</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students time to work independently and circulate. Push students to be clear and explicit in their plan.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Listen for students to say the author used an anecdote as the hook. Encourage them to try this technique themselves.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Direct struggling student to the anchor chart and their various note-catchers as support.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350118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6" name="Google Shape;8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9" name="Google Shape;89;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2" name="Google Shape;92;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6"/>
        <p:cNvGrpSpPr/>
        <p:nvPr/>
      </p:nvGrpSpPr>
      <p:grpSpPr>
        <a:xfrm>
          <a:off x="0" y="0"/>
          <a:ext cx="0" cy="0"/>
          <a:chOff x="0" y="0"/>
          <a:chExt cx="0" cy="0"/>
        </a:xfrm>
      </p:grpSpPr>
      <p:sp>
        <p:nvSpPr>
          <p:cNvPr id="97" name="Google Shape;9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8" name="Google Shape;9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1"/>
        <p:cNvGrpSpPr/>
        <p:nvPr/>
      </p:nvGrpSpPr>
      <p:grpSpPr>
        <a:xfrm>
          <a:off x="0" y="0"/>
          <a:ext cx="0" cy="0"/>
          <a:chOff x="0" y="0"/>
          <a:chExt cx="0" cy="0"/>
        </a:xfrm>
      </p:grpSpPr>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7" name="Google Shape;107;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4" name="Google Shape;114;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15" name="Google Shape;115;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5"/>
        <p:cNvGrpSpPr/>
        <p:nvPr/>
      </p:nvGrpSpPr>
      <p:grpSpPr>
        <a:xfrm>
          <a:off x="0" y="0"/>
          <a:ext cx="0" cy="0"/>
          <a:chOff x="0" y="0"/>
          <a:chExt cx="0" cy="0"/>
        </a:xfrm>
      </p:grpSpPr>
      <p:sp>
        <p:nvSpPr>
          <p:cNvPr id="126" name="Google Shape;126;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6.png"/><Relationship Id="rId5" Type="http://schemas.openxmlformats.org/officeDocument/2006/relationships/image" Target="../media/image9.jpg"/><Relationship Id="rId1" Type="http://schemas.openxmlformats.org/officeDocument/2006/relationships/slideLayout" Target="../slideLayouts/slideLayout1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1.xml"/><Relationship Id="rId3" Type="http://schemas.openxmlformats.org/officeDocument/2006/relationships/image" Target="../media/image4.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 Id="rId3"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1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6.png"/><Relationship Id="rId1" Type="http://schemas.openxmlformats.org/officeDocument/2006/relationships/slideLayout" Target="../slideLayouts/slideLayout1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xml"/><Relationship Id="rId3"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7.png"/><Relationship Id="rId5" Type="http://schemas.openxmlformats.org/officeDocument/2006/relationships/image" Target="../media/image8.png"/><Relationship Id="rId1" Type="http://schemas.openxmlformats.org/officeDocument/2006/relationships/slideLayout" Target="../slideLayouts/slideLayout1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36" name="Google Shape;136;p25"/>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dirty="0">
                <a:solidFill>
                  <a:srgbClr val="000000"/>
                </a:solidFill>
                <a:latin typeface="Century Gothic"/>
                <a:ea typeface="Century Gothic"/>
                <a:cs typeface="Century Gothic"/>
                <a:sym typeface="Century Gothic"/>
              </a:rPr>
              <a:t>Grade </a:t>
            </a:r>
            <a:r>
              <a:rPr lang="en" sz="3400" dirty="0">
                <a:latin typeface="Century Gothic"/>
                <a:ea typeface="Century Gothic"/>
                <a:cs typeface="Century Gothic"/>
                <a:sym typeface="Century Gothic"/>
              </a:rPr>
              <a:t>7</a:t>
            </a:r>
            <a:r>
              <a:rPr lang="en" sz="3400" dirty="0">
                <a:solidFill>
                  <a:srgbClr val="000000"/>
                </a:solidFill>
                <a:latin typeface="Century Gothic"/>
                <a:ea typeface="Century Gothic"/>
                <a:cs typeface="Century Gothic"/>
                <a:sym typeface="Century Gothic"/>
              </a:rPr>
              <a:t>: Module</a:t>
            </a:r>
            <a:r>
              <a:rPr lang="en" sz="3400" dirty="0">
                <a:latin typeface="Century Gothic"/>
                <a:ea typeface="Century Gothic"/>
                <a:cs typeface="Century Gothic"/>
                <a:sym typeface="Century Gothic"/>
              </a:rPr>
              <a:t> 4</a:t>
            </a:r>
            <a:r>
              <a:rPr lang="en" sz="3400" dirty="0">
                <a:solidFill>
                  <a:srgbClr val="000000"/>
                </a:solidFill>
                <a:latin typeface="Century Gothic"/>
                <a:ea typeface="Century Gothic"/>
                <a:cs typeface="Century Gothic"/>
                <a:sym typeface="Century Gothic"/>
              </a:rPr>
              <a:t>: Unit </a:t>
            </a:r>
            <a:r>
              <a:rPr lang="en-US" sz="3400" dirty="0">
                <a:latin typeface="Century Gothic"/>
                <a:ea typeface="Century Gothic"/>
                <a:cs typeface="Century Gothic"/>
                <a:sym typeface="Century Gothic"/>
              </a:rPr>
              <a:t>3</a:t>
            </a:r>
            <a:r>
              <a:rPr lang="en" sz="3400" dirty="0" smtClean="0">
                <a:solidFill>
                  <a:srgbClr val="000000"/>
                </a:solidFill>
                <a:latin typeface="Century Gothic"/>
                <a:ea typeface="Century Gothic"/>
                <a:cs typeface="Century Gothic"/>
                <a:sym typeface="Century Gothic"/>
              </a:rPr>
              <a:t>: </a:t>
            </a:r>
            <a:r>
              <a:rPr lang="en" sz="3400" dirty="0">
                <a:solidFill>
                  <a:srgbClr val="000000"/>
                </a:solidFill>
                <a:latin typeface="Century Gothic"/>
                <a:ea typeface="Century Gothic"/>
                <a:cs typeface="Century Gothic"/>
                <a:sym typeface="Century Gothic"/>
              </a:rPr>
              <a:t>Lesson </a:t>
            </a:r>
            <a:r>
              <a:rPr lang="en" sz="3400" dirty="0">
                <a:latin typeface="Century Gothic"/>
                <a:ea typeface="Century Gothic"/>
                <a:cs typeface="Century Gothic"/>
                <a:sym typeface="Century Gothic"/>
              </a:rPr>
              <a:t>3</a:t>
            </a:r>
            <a:endParaRPr sz="3400" dirty="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dirty="0">
                <a:solidFill>
                  <a:srgbClr val="000000"/>
                </a:solidFill>
                <a:latin typeface="Century Gothic"/>
                <a:ea typeface="Century Gothic"/>
                <a:cs typeface="Century Gothic"/>
                <a:sym typeface="Century Gothic"/>
              </a:rPr>
              <a:t>Teacher slide, before teaching.</a:t>
            </a:r>
            <a:endParaRPr sz="1800" dirty="0">
              <a:solidFill>
                <a:srgbClr val="000000"/>
              </a:solidFill>
              <a:latin typeface="Century Gothic"/>
              <a:ea typeface="Century Gothic"/>
              <a:cs typeface="Century Gothic"/>
              <a:sym typeface="Century Gothic"/>
            </a:endParaRPr>
          </a:p>
        </p:txBody>
      </p:sp>
      <p:sp>
        <p:nvSpPr>
          <p:cNvPr id="137" name="Google Shape;137;p25"/>
          <p:cNvSpPr txBox="1">
            <a:spLocks noGrp="1"/>
          </p:cNvSpPr>
          <p:nvPr>
            <p:ph type="body" idx="1"/>
          </p:nvPr>
        </p:nvSpPr>
        <p:spPr>
          <a:xfrm>
            <a:off x="311700" y="1369225"/>
            <a:ext cx="8312100" cy="3469500"/>
          </a:xfrm>
          <a:prstGeom prst="rect">
            <a:avLst/>
          </a:prstGeom>
        </p:spPr>
        <p:txBody>
          <a:bodyPr spcFirstLastPara="1" wrap="square" lIns="68575" tIns="34275" rIns="68575" bIns="34275" anchor="t" anchorCtr="0">
            <a:noAutofit/>
          </a:bodyPr>
          <a:lstStyle/>
          <a:p>
            <a:pPr marL="457200" lvl="0" indent="-342900" algn="l" rtl="0">
              <a:spcBef>
                <a:spcPts val="0"/>
              </a:spcBef>
              <a:spcAft>
                <a:spcPts val="0"/>
              </a:spcAft>
              <a:buSzPts val="1800"/>
              <a:buFont typeface="Century Gothic"/>
              <a:buChar char="•"/>
            </a:pPr>
            <a:r>
              <a:rPr lang="en" sz="1800"/>
              <a:t>This lesson will take approximately 50-60 minutes to complete. </a:t>
            </a:r>
            <a:endParaRPr sz="1800"/>
          </a:p>
          <a:p>
            <a:pPr marL="457200" lvl="0" indent="-342900" algn="l" rtl="0">
              <a:lnSpc>
                <a:spcPct val="100000"/>
              </a:lnSpc>
              <a:spcBef>
                <a:spcPts val="1000"/>
              </a:spcBef>
              <a:spcAft>
                <a:spcPts val="0"/>
              </a:spcAft>
              <a:buSzPts val="1800"/>
              <a:buFont typeface="Century Gothic"/>
              <a:buChar char="•"/>
            </a:pPr>
            <a:r>
              <a:rPr lang="en" sz="1800"/>
              <a:t>The purpose of this lesson is for students to talk through their body paragraphs to articulate and solidify their ideas.</a:t>
            </a:r>
            <a:endParaRPr sz="1800"/>
          </a:p>
          <a:p>
            <a:pPr marL="0" lvl="0" indent="0" algn="l" rtl="0">
              <a:lnSpc>
                <a:spcPct val="100000"/>
              </a:lnSpc>
              <a:spcBef>
                <a:spcPts val="0"/>
              </a:spcBef>
              <a:spcAft>
                <a:spcPts val="0"/>
              </a:spcAft>
              <a:buNone/>
            </a:pPr>
            <a:endParaRPr sz="1800" b="1"/>
          </a:p>
          <a:p>
            <a:pPr marL="0" lvl="0" indent="0" algn="l" rtl="0">
              <a:lnSpc>
                <a:spcPct val="100000"/>
              </a:lnSpc>
              <a:spcBef>
                <a:spcPts val="1000"/>
              </a:spcBef>
              <a:spcAft>
                <a:spcPts val="0"/>
              </a:spcAft>
              <a:buNone/>
            </a:pPr>
            <a:r>
              <a:rPr lang="en" sz="1800" b="1"/>
              <a:t>The Learning Target for students today is:</a:t>
            </a:r>
            <a:endParaRPr sz="1800" b="1"/>
          </a:p>
          <a:p>
            <a:pPr marL="457200" lvl="0" indent="-342900" algn="l" rtl="0">
              <a:lnSpc>
                <a:spcPct val="115000"/>
              </a:lnSpc>
              <a:spcBef>
                <a:spcPts val="1000"/>
              </a:spcBef>
              <a:spcAft>
                <a:spcPts val="0"/>
              </a:spcAft>
              <a:buSzPts val="1800"/>
              <a:buChar char="•"/>
            </a:pPr>
            <a:r>
              <a:rPr lang="en" sz="1800"/>
              <a:t>I can improve my writing through prewriting and planning my position paper.</a:t>
            </a:r>
            <a:endParaRPr sz="1800"/>
          </a:p>
          <a:p>
            <a:pPr marL="457200" lvl="0" indent="-342900" algn="l" rtl="0">
              <a:lnSpc>
                <a:spcPct val="115000"/>
              </a:lnSpc>
              <a:spcBef>
                <a:spcPts val="0"/>
              </a:spcBef>
              <a:spcAft>
                <a:spcPts val="0"/>
              </a:spcAft>
              <a:buSzPts val="1800"/>
              <a:buChar char="•"/>
            </a:pPr>
            <a:r>
              <a:rPr lang="en" sz="1800"/>
              <a:t>I can write a clear, concise position paper appropriate for the task, purpose, and audience.</a:t>
            </a:r>
            <a:endParaRPr sz="1800"/>
          </a:p>
          <a:p>
            <a:pPr marL="457200" lvl="0" indent="0" algn="l" rtl="0">
              <a:lnSpc>
                <a:spcPct val="115000"/>
              </a:lnSpc>
              <a:spcBef>
                <a:spcPts val="0"/>
              </a:spcBef>
              <a:spcAft>
                <a:spcPts val="0"/>
              </a:spcAft>
              <a:buNone/>
            </a:pPr>
            <a:endParaRPr sz="180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03"/>
        <p:cNvGrpSpPr/>
        <p:nvPr/>
      </p:nvGrpSpPr>
      <p:grpSpPr>
        <a:xfrm>
          <a:off x="0" y="0"/>
          <a:ext cx="0" cy="0"/>
          <a:chOff x="0" y="0"/>
          <a:chExt cx="0" cy="0"/>
        </a:xfrm>
      </p:grpSpPr>
      <p:sp>
        <p:nvSpPr>
          <p:cNvPr id="204" name="Google Shape;204;p34"/>
          <p:cNvSpPr txBox="1">
            <a:spLocks noGrp="1"/>
          </p:cNvSpPr>
          <p:nvPr>
            <p:ph type="title"/>
          </p:nvPr>
        </p:nvSpPr>
        <p:spPr>
          <a:xfrm>
            <a:off x="228600" y="273850"/>
            <a:ext cx="7548600" cy="650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complete an exit ticket</a:t>
            </a:r>
            <a:endParaRPr sz="3000" i="1"/>
          </a:p>
        </p:txBody>
      </p:sp>
      <p:pic>
        <p:nvPicPr>
          <p:cNvPr id="205" name="Google Shape;205;p34"/>
          <p:cNvPicPr preferRelativeResize="0"/>
          <p:nvPr/>
        </p:nvPicPr>
        <p:blipFill>
          <a:blip r:embed="rId3">
            <a:alphaModFix/>
          </a:blip>
          <a:stretch>
            <a:fillRect/>
          </a:stretch>
        </p:blipFill>
        <p:spPr>
          <a:xfrm>
            <a:off x="8123200" y="127475"/>
            <a:ext cx="846876" cy="942849"/>
          </a:xfrm>
          <a:prstGeom prst="rect">
            <a:avLst/>
          </a:prstGeom>
          <a:noFill/>
          <a:ln>
            <a:noFill/>
          </a:ln>
        </p:spPr>
      </p:pic>
      <p:sp>
        <p:nvSpPr>
          <p:cNvPr id="206" name="Google Shape;206;p34"/>
          <p:cNvSpPr txBox="1"/>
          <p:nvPr/>
        </p:nvSpPr>
        <p:spPr>
          <a:xfrm>
            <a:off x="313200" y="1780650"/>
            <a:ext cx="4258800" cy="2782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a:latin typeface="Century Gothic"/>
                <a:ea typeface="Century Gothic"/>
                <a:cs typeface="Century Gothic"/>
                <a:sym typeface="Century Gothic"/>
              </a:rPr>
              <a:t>Which steps do you believe you have already taken? What have you specifically done for that step?</a:t>
            </a:r>
            <a:endParaRPr sz="24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p:txBody>
      </p:sp>
      <p:pic>
        <p:nvPicPr>
          <p:cNvPr id="207" name="Google Shape;207;p34"/>
          <p:cNvPicPr preferRelativeResize="0"/>
          <p:nvPr/>
        </p:nvPicPr>
        <p:blipFill>
          <a:blip r:embed="rId4">
            <a:alphaModFix/>
          </a:blip>
          <a:stretch>
            <a:fillRect/>
          </a:stretch>
        </p:blipFill>
        <p:spPr>
          <a:xfrm>
            <a:off x="5152173" y="1070325"/>
            <a:ext cx="2971026" cy="3780826"/>
          </a:xfrm>
          <a:prstGeom prst="rect">
            <a:avLst/>
          </a:prstGeom>
          <a:noFill/>
          <a:ln w="9525" cap="flat" cmpd="sng">
            <a:solidFill>
              <a:srgbClr val="000000"/>
            </a:solidFill>
            <a:prstDash val="solid"/>
            <a:round/>
            <a:headEnd type="none" w="sm" len="sm"/>
            <a:tailEnd type="none" w="sm" len="sm"/>
          </a:ln>
        </p:spPr>
      </p:pic>
      <p:pic>
        <p:nvPicPr>
          <p:cNvPr id="208" name="Google Shape;208;p34" descr="elated image"/>
          <p:cNvPicPr preferRelativeResize="0"/>
          <p:nvPr/>
        </p:nvPicPr>
        <p:blipFill>
          <a:blip r:embed="rId5">
            <a:alphaModFix/>
          </a:blip>
          <a:stretch>
            <a:fillRect/>
          </a:stretch>
        </p:blipFill>
        <p:spPr>
          <a:xfrm>
            <a:off x="5870493" y="341125"/>
            <a:ext cx="850657" cy="51555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12"/>
        <p:cNvGrpSpPr/>
        <p:nvPr/>
      </p:nvGrpSpPr>
      <p:grpSpPr>
        <a:xfrm>
          <a:off x="0" y="0"/>
          <a:ext cx="0" cy="0"/>
          <a:chOff x="0" y="0"/>
          <a:chExt cx="0" cy="0"/>
        </a:xfrm>
      </p:grpSpPr>
      <p:sp>
        <p:nvSpPr>
          <p:cNvPr id="213" name="Google Shape;213;p35"/>
          <p:cNvSpPr txBox="1">
            <a:spLocks noGrp="1"/>
          </p:cNvSpPr>
          <p:nvPr>
            <p:ph type="title"/>
          </p:nvPr>
        </p:nvSpPr>
        <p:spPr>
          <a:xfrm>
            <a:off x="219800" y="273850"/>
            <a:ext cx="7524300" cy="650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Homework</a:t>
            </a:r>
            <a:endParaRPr sz="3000" b="1" i="1"/>
          </a:p>
        </p:txBody>
      </p:sp>
      <p:sp>
        <p:nvSpPr>
          <p:cNvPr id="214" name="Google Shape;214;p35"/>
          <p:cNvSpPr txBox="1"/>
          <p:nvPr/>
        </p:nvSpPr>
        <p:spPr>
          <a:xfrm>
            <a:off x="4396300" y="1172950"/>
            <a:ext cx="4088400" cy="349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p:txBody>
      </p:sp>
      <p:pic>
        <p:nvPicPr>
          <p:cNvPr id="215" name="Google Shape;215;p35"/>
          <p:cNvPicPr preferRelativeResize="0"/>
          <p:nvPr/>
        </p:nvPicPr>
        <p:blipFill>
          <a:blip r:embed="rId3">
            <a:alphaModFix/>
          </a:blip>
          <a:stretch>
            <a:fillRect/>
          </a:stretch>
        </p:blipFill>
        <p:spPr>
          <a:xfrm>
            <a:off x="8082650" y="127475"/>
            <a:ext cx="846876" cy="942849"/>
          </a:xfrm>
          <a:prstGeom prst="rect">
            <a:avLst/>
          </a:prstGeom>
          <a:noFill/>
          <a:ln>
            <a:noFill/>
          </a:ln>
        </p:spPr>
      </p:pic>
      <p:sp>
        <p:nvSpPr>
          <p:cNvPr id="216" name="Google Shape;216;p35"/>
          <p:cNvSpPr txBox="1"/>
          <p:nvPr/>
        </p:nvSpPr>
        <p:spPr>
          <a:xfrm>
            <a:off x="659425" y="1914800"/>
            <a:ext cx="7671300" cy="27510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2400" dirty="0">
                <a:solidFill>
                  <a:schemeClr val="dk1"/>
                </a:solidFill>
                <a:latin typeface="Century Gothic"/>
                <a:ea typeface="Century Gothic"/>
                <a:cs typeface="Century Gothic"/>
                <a:sym typeface="Century Gothic"/>
              </a:rPr>
              <a:t>Finish the </a:t>
            </a:r>
            <a:r>
              <a:rPr lang="en" sz="2400" b="1" dirty="0">
                <a:solidFill>
                  <a:schemeClr val="dk1"/>
                </a:solidFill>
                <a:latin typeface="Century Gothic"/>
                <a:ea typeface="Century Gothic"/>
                <a:cs typeface="Century Gothic"/>
                <a:sym typeface="Century Gothic"/>
              </a:rPr>
              <a:t>Position Paper Planner</a:t>
            </a:r>
            <a:r>
              <a:rPr lang="en" sz="2400" dirty="0">
                <a:solidFill>
                  <a:schemeClr val="dk1"/>
                </a:solidFill>
                <a:latin typeface="Century Gothic"/>
                <a:ea typeface="Century Gothic"/>
                <a:cs typeface="Century Gothic"/>
                <a:sym typeface="Century Gothic"/>
              </a:rPr>
              <a:t>.</a:t>
            </a:r>
            <a:endParaRPr sz="2400" dirty="0">
              <a:solidFill>
                <a:schemeClr val="dk1"/>
              </a:solidFill>
              <a:latin typeface="Century Gothic"/>
              <a:ea typeface="Century Gothic"/>
              <a:cs typeface="Century Gothic"/>
              <a:sym typeface="Century Gothic"/>
            </a:endParaRPr>
          </a:p>
          <a:p>
            <a:pPr marL="0" lvl="0" indent="0" algn="ctr" rtl="0">
              <a:spcBef>
                <a:spcPts val="0"/>
              </a:spcBef>
              <a:spcAft>
                <a:spcPts val="0"/>
              </a:spcAft>
              <a:buNone/>
            </a:pPr>
            <a:endParaRPr sz="2400" dirty="0">
              <a:solidFill>
                <a:schemeClr val="dk1"/>
              </a:solidFill>
              <a:latin typeface="Century Gothic"/>
              <a:ea typeface="Century Gothic"/>
              <a:cs typeface="Century Gothic"/>
              <a:sym typeface="Century Gothic"/>
            </a:endParaRPr>
          </a:p>
          <a:p>
            <a:pPr marL="0" lvl="0" indent="0" algn="ctr" rtl="0">
              <a:spcBef>
                <a:spcPts val="0"/>
              </a:spcBef>
              <a:spcAft>
                <a:spcPts val="0"/>
              </a:spcAft>
              <a:buNone/>
            </a:pPr>
            <a:r>
              <a:rPr lang="en" sz="2400" dirty="0">
                <a:solidFill>
                  <a:schemeClr val="dk1"/>
                </a:solidFill>
                <a:latin typeface="Century Gothic"/>
                <a:ea typeface="Century Gothic"/>
                <a:cs typeface="Century Gothic"/>
                <a:sym typeface="Century Gothic"/>
              </a:rPr>
              <a:t>Read your independent reading book.</a:t>
            </a:r>
            <a:endParaRPr sz="2400" dirty="0">
              <a:solidFill>
                <a:schemeClr val="dk1"/>
              </a:solidFill>
              <a:latin typeface="Century Gothic"/>
              <a:ea typeface="Century Gothic"/>
              <a:cs typeface="Century Gothic"/>
              <a:sym typeface="Century Gothic"/>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20"/>
        <p:cNvGrpSpPr/>
        <p:nvPr/>
      </p:nvGrpSpPr>
      <p:grpSpPr>
        <a:xfrm>
          <a:off x="0" y="0"/>
          <a:ext cx="0" cy="0"/>
          <a:chOff x="0" y="0"/>
          <a:chExt cx="0" cy="0"/>
        </a:xfrm>
      </p:grpSpPr>
      <p:sp>
        <p:nvSpPr>
          <p:cNvPr id="221" name="Google Shape;221;p3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22" name="Google Shape;222;p3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Small Group Block</a:t>
            </a:r>
            <a:endParaRPr sz="3400">
              <a:latin typeface="Century Gothic"/>
              <a:ea typeface="Century Gothic"/>
              <a:cs typeface="Century Gothic"/>
              <a:sym typeface="Century Gothic"/>
            </a:endParaRPr>
          </a:p>
        </p:txBody>
      </p:sp>
      <p:graphicFrame>
        <p:nvGraphicFramePr>
          <p:cNvPr id="223" name="Google Shape;223;p36"/>
          <p:cNvGraphicFramePr/>
          <p:nvPr/>
        </p:nvGraphicFramePr>
        <p:xfrm>
          <a:off x="577191" y="1248212"/>
          <a:ext cx="7989600" cy="3230175"/>
        </p:xfrm>
        <a:graphic>
          <a:graphicData uri="http://schemas.openxmlformats.org/drawingml/2006/table">
            <a:tbl>
              <a:tblPr firstRow="1" bandRow="1">
                <a:noFill/>
                <a:tableStyleId>{8F7EAECB-22D7-4FEE-9E80-4559FACFF0F1}</a:tableStyleId>
              </a:tblPr>
              <a:tblGrid>
                <a:gridCol w="2799450"/>
                <a:gridCol w="2526950"/>
                <a:gridCol w="2663200"/>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Google Shape;142;p26"/>
          <p:cNvSpPr txBox="1">
            <a:spLocks noGrp="1"/>
          </p:cNvSpPr>
          <p:nvPr>
            <p:ph type="body" idx="1"/>
          </p:nvPr>
        </p:nvSpPr>
        <p:spPr>
          <a:xfrm>
            <a:off x="226025" y="1190525"/>
            <a:ext cx="8289300" cy="34422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43" name="Google Shape;143;p26"/>
          <p:cNvSpPr txBox="1"/>
          <p:nvPr/>
        </p:nvSpPr>
        <p:spPr>
          <a:xfrm>
            <a:off x="384600" y="167100"/>
            <a:ext cx="8759400" cy="48093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dirty="0">
                <a:solidFill>
                  <a:srgbClr val="000000"/>
                </a:solidFill>
                <a:latin typeface="Century Gothic"/>
                <a:ea typeface="Century Gothic"/>
                <a:cs typeface="Century Gothic"/>
                <a:sym typeface="Century Gothic"/>
              </a:rPr>
              <a:t>Grade </a:t>
            </a:r>
            <a:r>
              <a:rPr lang="en" sz="3400" dirty="0">
                <a:latin typeface="Century Gothic"/>
                <a:ea typeface="Century Gothic"/>
                <a:cs typeface="Century Gothic"/>
                <a:sym typeface="Century Gothic"/>
              </a:rPr>
              <a:t>7</a:t>
            </a:r>
            <a:r>
              <a:rPr lang="en" sz="3400" dirty="0">
                <a:solidFill>
                  <a:srgbClr val="000000"/>
                </a:solidFill>
                <a:latin typeface="Century Gothic"/>
                <a:ea typeface="Century Gothic"/>
                <a:cs typeface="Century Gothic"/>
                <a:sym typeface="Century Gothic"/>
              </a:rPr>
              <a:t>: Module </a:t>
            </a:r>
            <a:r>
              <a:rPr lang="en" sz="3400" dirty="0">
                <a:latin typeface="Century Gothic"/>
                <a:ea typeface="Century Gothic"/>
                <a:cs typeface="Century Gothic"/>
                <a:sym typeface="Century Gothic"/>
              </a:rPr>
              <a:t>4</a:t>
            </a:r>
            <a:r>
              <a:rPr lang="en" sz="3400" dirty="0">
                <a:solidFill>
                  <a:srgbClr val="000000"/>
                </a:solidFill>
                <a:latin typeface="Century Gothic"/>
                <a:ea typeface="Century Gothic"/>
                <a:cs typeface="Century Gothic"/>
                <a:sym typeface="Century Gothic"/>
              </a:rPr>
              <a:t>: Unit </a:t>
            </a:r>
            <a:r>
              <a:rPr lang="en" sz="3400" dirty="0">
                <a:latin typeface="Century Gothic"/>
                <a:ea typeface="Century Gothic"/>
                <a:cs typeface="Century Gothic"/>
                <a:sym typeface="Century Gothic"/>
              </a:rPr>
              <a:t>3</a:t>
            </a:r>
            <a:r>
              <a:rPr lang="en" sz="3400" dirty="0">
                <a:solidFill>
                  <a:srgbClr val="000000"/>
                </a:solidFill>
                <a:latin typeface="Century Gothic"/>
                <a:ea typeface="Century Gothic"/>
                <a:cs typeface="Century Gothic"/>
                <a:sym typeface="Century Gothic"/>
              </a:rPr>
              <a:t>: Lesson </a:t>
            </a:r>
            <a:r>
              <a:rPr lang="en" sz="3400" dirty="0">
                <a:latin typeface="Century Gothic"/>
                <a:ea typeface="Century Gothic"/>
                <a:cs typeface="Century Gothic"/>
                <a:sym typeface="Century Gothic"/>
              </a:rPr>
              <a:t>3</a:t>
            </a:r>
            <a:endParaRPr sz="3400" dirty="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dirty="0">
                <a:solidFill>
                  <a:srgbClr val="000000"/>
                </a:solidFill>
                <a:latin typeface="Century Gothic"/>
                <a:ea typeface="Century Gothic"/>
                <a:cs typeface="Century Gothic"/>
                <a:sym typeface="Century Gothic"/>
              </a:rPr>
              <a:t>Teacher slide, before teaching. </a:t>
            </a:r>
            <a:r>
              <a:rPr lang="en" b="1" dirty="0">
                <a:solidFill>
                  <a:schemeClr val="dk1"/>
                </a:solidFill>
                <a:latin typeface="Century Gothic"/>
                <a:ea typeface="Century Gothic"/>
                <a:cs typeface="Century Gothic"/>
                <a:sym typeface="Century Gothic"/>
              </a:rPr>
              <a:t>Preparing for Lesson 3:</a:t>
            </a:r>
            <a:endParaRPr b="1" dirty="0">
              <a:solidFill>
                <a:schemeClr val="dk1"/>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endParaRPr b="1" dirty="0">
              <a:solidFill>
                <a:schemeClr val="dk1"/>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dirty="0">
                <a:solidFill>
                  <a:schemeClr val="dk1"/>
                </a:solidFill>
                <a:latin typeface="Century Gothic"/>
                <a:ea typeface="Century Gothic"/>
                <a:cs typeface="Century Gothic"/>
                <a:sym typeface="Century Gothic"/>
              </a:rPr>
              <a:t>Materials and classroom preparation:</a:t>
            </a:r>
            <a:endParaRPr dirty="0">
              <a:solidFill>
                <a:schemeClr val="dk1"/>
              </a:solidFill>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1600" dirty="0">
              <a:solidFill>
                <a:schemeClr val="dk1"/>
              </a:solidFill>
              <a:latin typeface="Century Gothic"/>
              <a:ea typeface="Century Gothic"/>
              <a:cs typeface="Century Gothic"/>
              <a:sym typeface="Century Gothic"/>
            </a:endParaRPr>
          </a:p>
          <a:p>
            <a:pPr marL="457200" lvl="0" indent="-381000" algn="l" rtl="0">
              <a:spcBef>
                <a:spcPts val="0"/>
              </a:spcBef>
              <a:spcAft>
                <a:spcPts val="0"/>
              </a:spcAft>
              <a:buClr>
                <a:schemeClr val="dk1"/>
              </a:buClr>
              <a:buSzPts val="2400"/>
              <a:buFont typeface="Century Gothic"/>
              <a:buChar char="●"/>
            </a:pPr>
            <a:r>
              <a:rPr lang="en" sz="2400" b="1" dirty="0">
                <a:solidFill>
                  <a:schemeClr val="dk1"/>
                </a:solidFill>
                <a:latin typeface="Century Gothic"/>
                <a:ea typeface="Century Gothic"/>
                <a:cs typeface="Century Gothic"/>
                <a:sym typeface="Century Gothic"/>
              </a:rPr>
              <a:t>Position Paper Planner </a:t>
            </a:r>
            <a:r>
              <a:rPr lang="en" sz="2400" dirty="0">
                <a:solidFill>
                  <a:schemeClr val="dk1"/>
                </a:solidFill>
                <a:latin typeface="Century Gothic"/>
                <a:ea typeface="Century Gothic"/>
                <a:cs typeface="Century Gothic"/>
                <a:sym typeface="Century Gothic"/>
              </a:rPr>
              <a:t>(from Lesson 2)</a:t>
            </a:r>
            <a:endParaRPr sz="2400" dirty="0">
              <a:solidFill>
                <a:schemeClr val="dk1"/>
              </a:solidFill>
              <a:latin typeface="Century Gothic"/>
              <a:ea typeface="Century Gothic"/>
              <a:cs typeface="Century Gothic"/>
              <a:sym typeface="Century Gothic"/>
            </a:endParaRPr>
          </a:p>
          <a:p>
            <a:pPr marL="457200" lvl="0" indent="-381000" algn="l" rtl="0">
              <a:spcBef>
                <a:spcPts val="0"/>
              </a:spcBef>
              <a:spcAft>
                <a:spcPts val="0"/>
              </a:spcAft>
              <a:buClr>
                <a:schemeClr val="dk1"/>
              </a:buClr>
              <a:buSzPts val="2400"/>
              <a:buFont typeface="Century Gothic"/>
              <a:buChar char="●"/>
            </a:pPr>
            <a:r>
              <a:rPr lang="en" sz="2400" b="1" dirty="0">
                <a:solidFill>
                  <a:schemeClr val="dk1"/>
                </a:solidFill>
                <a:latin typeface="Century Gothic"/>
                <a:ea typeface="Century Gothic"/>
                <a:cs typeface="Century Gothic"/>
                <a:sym typeface="Century Gothic"/>
              </a:rPr>
              <a:t>Steps to Writing a Position Paper anchor chart</a:t>
            </a:r>
            <a:r>
              <a:rPr lang="en" sz="2400" dirty="0">
                <a:solidFill>
                  <a:schemeClr val="dk1"/>
                </a:solidFill>
                <a:latin typeface="Century Gothic"/>
                <a:ea typeface="Century Gothic"/>
                <a:cs typeface="Century Gothic"/>
                <a:sym typeface="Century Gothic"/>
              </a:rPr>
              <a:t> (from Lesson 2, one to display)</a:t>
            </a:r>
            <a:endParaRPr sz="2400" dirty="0">
              <a:solidFill>
                <a:schemeClr val="dk1"/>
              </a:solidFill>
              <a:latin typeface="Century Gothic"/>
              <a:ea typeface="Century Gothic"/>
              <a:cs typeface="Century Gothic"/>
              <a:sym typeface="Century Gothic"/>
            </a:endParaRPr>
          </a:p>
          <a:p>
            <a:pPr marL="457200" lvl="0" indent="-381000" algn="l" rtl="0">
              <a:spcBef>
                <a:spcPts val="0"/>
              </a:spcBef>
              <a:spcAft>
                <a:spcPts val="0"/>
              </a:spcAft>
              <a:buClr>
                <a:schemeClr val="dk1"/>
              </a:buClr>
              <a:buSzPts val="2400"/>
              <a:buFont typeface="Century Gothic"/>
              <a:buChar char="●"/>
            </a:pPr>
            <a:r>
              <a:rPr lang="en" sz="2400" b="1" dirty="0">
                <a:solidFill>
                  <a:schemeClr val="dk1"/>
                </a:solidFill>
                <a:latin typeface="Century Gothic"/>
                <a:ea typeface="Century Gothic"/>
                <a:cs typeface="Century Gothic"/>
                <a:sym typeface="Century Gothic"/>
              </a:rPr>
              <a:t>Model position paper “Facebook: Not for Kids” </a:t>
            </a:r>
            <a:r>
              <a:rPr lang="en" sz="2400" dirty="0">
                <a:solidFill>
                  <a:schemeClr val="dk1"/>
                </a:solidFill>
                <a:latin typeface="Century Gothic"/>
                <a:ea typeface="Century Gothic"/>
                <a:cs typeface="Century Gothic"/>
                <a:sym typeface="Century Gothic"/>
              </a:rPr>
              <a:t>(from Lesson 1)</a:t>
            </a:r>
            <a:endParaRPr sz="2400" dirty="0">
              <a:solidFill>
                <a:schemeClr val="dk1"/>
              </a:solidFill>
              <a:latin typeface="Century Gothic"/>
              <a:ea typeface="Century Gothic"/>
              <a:cs typeface="Century Gothic"/>
              <a:sym typeface="Century Gothic"/>
            </a:endParaRPr>
          </a:p>
          <a:p>
            <a:pPr marL="457200" lvl="0" indent="-381000" algn="l" rtl="0">
              <a:spcBef>
                <a:spcPts val="0"/>
              </a:spcBef>
              <a:spcAft>
                <a:spcPts val="0"/>
              </a:spcAft>
              <a:buClr>
                <a:schemeClr val="dk1"/>
              </a:buClr>
              <a:buSzPts val="2400"/>
              <a:buFont typeface="Century Gothic"/>
              <a:buChar char="●"/>
            </a:pPr>
            <a:r>
              <a:rPr lang="en" sz="2400" dirty="0">
                <a:solidFill>
                  <a:schemeClr val="dk1"/>
                </a:solidFill>
                <a:latin typeface="Century Gothic"/>
                <a:ea typeface="Century Gothic"/>
                <a:cs typeface="Century Gothic"/>
                <a:sym typeface="Century Gothic"/>
              </a:rPr>
              <a:t>Exit Ticket: Where Are We in Steps to Writing a Position Paper? (one per student)</a:t>
            </a:r>
            <a:endParaRPr sz="2400" dirty="0">
              <a:solidFill>
                <a:schemeClr val="dk1"/>
              </a:solidFill>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1800" b="1" dirty="0">
              <a:solidFill>
                <a:schemeClr val="dk1"/>
              </a:solidFill>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148" name="Google Shape;148;p2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49" name="Google Shape;149;p27"/>
          <p:cNvSpPr txBox="1"/>
          <p:nvPr/>
        </p:nvSpPr>
        <p:spPr>
          <a:xfrm>
            <a:off x="311700" y="379300"/>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dirty="0">
                <a:solidFill>
                  <a:srgbClr val="000000"/>
                </a:solidFill>
                <a:latin typeface="Century Gothic"/>
                <a:ea typeface="Century Gothic"/>
                <a:cs typeface="Century Gothic"/>
                <a:sym typeface="Century Gothic"/>
              </a:rPr>
              <a:t>Grade </a:t>
            </a:r>
            <a:r>
              <a:rPr lang="en" sz="3400" dirty="0">
                <a:latin typeface="Century Gothic"/>
                <a:ea typeface="Century Gothic"/>
                <a:cs typeface="Century Gothic"/>
                <a:sym typeface="Century Gothic"/>
              </a:rPr>
              <a:t>7</a:t>
            </a:r>
            <a:r>
              <a:rPr lang="en" sz="3400" dirty="0">
                <a:solidFill>
                  <a:srgbClr val="000000"/>
                </a:solidFill>
                <a:latin typeface="Century Gothic"/>
                <a:ea typeface="Century Gothic"/>
                <a:cs typeface="Century Gothic"/>
                <a:sym typeface="Century Gothic"/>
              </a:rPr>
              <a:t>: Module </a:t>
            </a:r>
            <a:r>
              <a:rPr lang="en" sz="3400" dirty="0">
                <a:latin typeface="Century Gothic"/>
                <a:ea typeface="Century Gothic"/>
                <a:cs typeface="Century Gothic"/>
                <a:sym typeface="Century Gothic"/>
              </a:rPr>
              <a:t>4</a:t>
            </a:r>
            <a:r>
              <a:rPr lang="en" sz="3400" dirty="0">
                <a:solidFill>
                  <a:srgbClr val="000000"/>
                </a:solidFill>
                <a:latin typeface="Century Gothic"/>
                <a:ea typeface="Century Gothic"/>
                <a:cs typeface="Century Gothic"/>
                <a:sym typeface="Century Gothic"/>
              </a:rPr>
              <a:t>: Unit </a:t>
            </a:r>
            <a:r>
              <a:rPr lang="en-US" sz="3400" dirty="0">
                <a:latin typeface="Century Gothic"/>
                <a:ea typeface="Century Gothic"/>
                <a:cs typeface="Century Gothic"/>
                <a:sym typeface="Century Gothic"/>
              </a:rPr>
              <a:t>3</a:t>
            </a:r>
            <a:r>
              <a:rPr lang="en" sz="3400" dirty="0" smtClean="0">
                <a:solidFill>
                  <a:srgbClr val="000000"/>
                </a:solidFill>
                <a:latin typeface="Century Gothic"/>
                <a:ea typeface="Century Gothic"/>
                <a:cs typeface="Century Gothic"/>
                <a:sym typeface="Century Gothic"/>
              </a:rPr>
              <a:t>: </a:t>
            </a:r>
            <a:r>
              <a:rPr lang="en" sz="3400" dirty="0">
                <a:solidFill>
                  <a:srgbClr val="000000"/>
                </a:solidFill>
                <a:latin typeface="Century Gothic"/>
                <a:ea typeface="Century Gothic"/>
                <a:cs typeface="Century Gothic"/>
                <a:sym typeface="Century Gothic"/>
              </a:rPr>
              <a:t>Lesson </a:t>
            </a:r>
            <a:r>
              <a:rPr lang="en" sz="3400" dirty="0">
                <a:latin typeface="Century Gothic"/>
                <a:ea typeface="Century Gothic"/>
                <a:cs typeface="Century Gothic"/>
                <a:sym typeface="Century Gothic"/>
              </a:rPr>
              <a:t>3</a:t>
            </a:r>
            <a:endParaRPr sz="3400" dirty="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dirty="0">
                <a:solidFill>
                  <a:srgbClr val="000000"/>
                </a:solidFill>
                <a:latin typeface="Century Gothic"/>
                <a:ea typeface="Century Gothic"/>
                <a:cs typeface="Century Gothic"/>
                <a:sym typeface="Century Gothic"/>
              </a:rPr>
              <a:t>Teacher slide, before teaching.</a:t>
            </a:r>
            <a:endParaRPr sz="1800" dirty="0">
              <a:solidFill>
                <a:srgbClr val="000000"/>
              </a:solidFill>
              <a:latin typeface="Century Gothic"/>
              <a:ea typeface="Century Gothic"/>
              <a:cs typeface="Century Gothic"/>
              <a:sym typeface="Century Gothic"/>
            </a:endParaRPr>
          </a:p>
        </p:txBody>
      </p:sp>
      <p:sp>
        <p:nvSpPr>
          <p:cNvPr id="150" name="Google Shape;150;p27"/>
          <p:cNvSpPr txBox="1"/>
          <p:nvPr/>
        </p:nvSpPr>
        <p:spPr>
          <a:xfrm>
            <a:off x="311700" y="1449225"/>
            <a:ext cx="8520600" cy="30273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Preparing for Lesson #</a:t>
            </a:r>
            <a:r>
              <a:rPr lang="en" sz="1800" b="1">
                <a:latin typeface="Century Gothic"/>
                <a:ea typeface="Century Gothic"/>
                <a:cs typeface="Century Gothic"/>
                <a:sym typeface="Century Gothic"/>
              </a:rPr>
              <a:t>3</a:t>
            </a:r>
            <a:endParaRPr sz="1800">
              <a:solidFill>
                <a:srgbClr val="000000"/>
              </a:solidFill>
              <a:latin typeface="Century Gothic"/>
              <a:ea typeface="Century Gothic"/>
              <a:cs typeface="Century Gothic"/>
              <a:sym typeface="Century Gothic"/>
            </a:endParaRPr>
          </a:p>
          <a:p>
            <a:pPr marL="0" lvl="0" indent="0" algn="l" rtl="0">
              <a:lnSpc>
                <a:spcPct val="90000"/>
              </a:lnSpc>
              <a:spcBef>
                <a:spcPts val="1000"/>
              </a:spcBef>
              <a:spcAft>
                <a:spcPts val="0"/>
              </a:spcAft>
              <a:buNone/>
            </a:pPr>
            <a:r>
              <a:rPr lang="en" sz="1800">
                <a:latin typeface="Century Gothic"/>
                <a:ea typeface="Century Gothic"/>
                <a:cs typeface="Century Gothic"/>
                <a:sym typeface="Century Gothic"/>
              </a:rPr>
              <a:t>I</a:t>
            </a:r>
            <a:r>
              <a:rPr lang="en" sz="1800">
                <a:solidFill>
                  <a:srgbClr val="000000"/>
                </a:solidFill>
                <a:latin typeface="Century Gothic"/>
                <a:ea typeface="Century Gothic"/>
                <a:cs typeface="Century Gothic"/>
                <a:sym typeface="Century Gothic"/>
              </a:rPr>
              <a:t>n preparation:</a:t>
            </a:r>
            <a:endParaRPr sz="1800">
              <a:solidFill>
                <a:srgbClr val="000000"/>
              </a:solidFill>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a:solidFill>
                  <a:schemeClr val="dk1"/>
                </a:solidFill>
                <a:latin typeface="Century Gothic"/>
                <a:ea typeface="Century Gothic"/>
                <a:cs typeface="Century Gothic"/>
                <a:sym typeface="Century Gothic"/>
              </a:rPr>
              <a:t>Review the writing prompt and the planner.</a:t>
            </a:r>
            <a:endParaRPr sz="1800">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1800">
              <a:solidFill>
                <a:schemeClr val="dk1"/>
              </a:solidFill>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54"/>
        <p:cNvGrpSpPr/>
        <p:nvPr/>
      </p:nvGrpSpPr>
      <p:grpSpPr>
        <a:xfrm>
          <a:off x="0" y="0"/>
          <a:ext cx="0" cy="0"/>
          <a:chOff x="0" y="0"/>
          <a:chExt cx="0" cy="0"/>
        </a:xfrm>
      </p:grpSpPr>
      <p:pic>
        <p:nvPicPr>
          <p:cNvPr id="155" name="Google Shape;155;p28"/>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56" name="Google Shape;156;p28"/>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157" name="Google Shape;157;p28"/>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7</a:t>
            </a:r>
            <a:r>
              <a:rPr lang="en" sz="3000" b="1" i="0" u="none" strike="noStrike" cap="none">
                <a:solidFill>
                  <a:srgbClr val="404040"/>
                </a:solidFill>
                <a:latin typeface="Century Gothic"/>
                <a:ea typeface="Century Gothic"/>
                <a:cs typeface="Century Gothic"/>
                <a:sym typeface="Century Gothic"/>
              </a:rPr>
              <a:t>: Module </a:t>
            </a:r>
            <a:r>
              <a:rPr lang="en" sz="3000" b="1">
                <a:solidFill>
                  <a:srgbClr val="404040"/>
                </a:solidFill>
                <a:latin typeface="Century Gothic"/>
                <a:ea typeface="Century Gothic"/>
                <a:cs typeface="Century Gothic"/>
                <a:sym typeface="Century Gothic"/>
              </a:rPr>
              <a:t>4</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3</a:t>
            </a:r>
            <a:r>
              <a:rPr lang="en" sz="3000" b="1" i="0" u="none" strike="noStrike" cap="none">
                <a:solidFill>
                  <a:srgbClr val="404040"/>
                </a:solidFill>
                <a:latin typeface="Century Gothic"/>
                <a:ea typeface="Century Gothic"/>
                <a:cs typeface="Century Gothic"/>
                <a:sym typeface="Century Gothic"/>
              </a:rPr>
              <a:t>: Lesson</a:t>
            </a:r>
            <a:r>
              <a:rPr lang="en" sz="3000" b="1">
                <a:solidFill>
                  <a:srgbClr val="404040"/>
                </a:solidFill>
                <a:latin typeface="Century Gothic"/>
                <a:ea typeface="Century Gothic"/>
                <a:cs typeface="Century Gothic"/>
                <a:sym typeface="Century Gothic"/>
              </a:rPr>
              <a:t> 3</a:t>
            </a:r>
            <a:endParaRPr sz="3000" b="0" i="0" u="none" strike="noStrike" cap="none">
              <a:solidFill>
                <a:srgbClr val="404040"/>
              </a:solidFill>
              <a:latin typeface="Calibri"/>
              <a:ea typeface="Calibri"/>
              <a:cs typeface="Calibri"/>
              <a:sym typeface="Calibri"/>
            </a:endParaRPr>
          </a:p>
        </p:txBody>
      </p:sp>
      <p:pic>
        <p:nvPicPr>
          <p:cNvPr id="158" name="Google Shape;158;p28"/>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59" name="Google Shape;159;p28"/>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2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65" name="Google Shape;165;p29"/>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400" b="1" dirty="0">
                <a:solidFill>
                  <a:srgbClr val="000000"/>
                </a:solidFill>
                <a:latin typeface="Century Gothic"/>
                <a:ea typeface="Century Gothic"/>
                <a:cs typeface="Century Gothic"/>
                <a:sym typeface="Century Gothic"/>
              </a:rPr>
              <a:t>Hello, Students!</a:t>
            </a:r>
            <a:endParaRPr sz="3400" b="1" dirty="0">
              <a:solidFill>
                <a:srgbClr val="000000"/>
              </a:solidFill>
              <a:latin typeface="Century Gothic"/>
              <a:ea typeface="Century Gothic"/>
              <a:cs typeface="Century Gothic"/>
              <a:sym typeface="Century Gothic"/>
            </a:endParaRPr>
          </a:p>
        </p:txBody>
      </p:sp>
      <p:sp>
        <p:nvSpPr>
          <p:cNvPr id="166" name="Google Shape;166;p29"/>
          <p:cNvSpPr txBox="1"/>
          <p:nvPr/>
        </p:nvSpPr>
        <p:spPr>
          <a:xfrm>
            <a:off x="311700" y="1518275"/>
            <a:ext cx="8721300" cy="2993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b="1" dirty="0">
                <a:latin typeface="Century Gothic"/>
                <a:ea typeface="Century Gothic"/>
                <a:cs typeface="Century Gothic"/>
                <a:sym typeface="Century Gothic"/>
              </a:rPr>
              <a:t>What are we learning and doing today?</a:t>
            </a:r>
            <a:endParaRPr sz="1800" b="1"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b="1" dirty="0">
                <a:solidFill>
                  <a:schemeClr val="dk1"/>
                </a:solidFill>
                <a:latin typeface="Century Gothic"/>
                <a:ea typeface="Century Gothic"/>
                <a:cs typeface="Century Gothic"/>
                <a:sym typeface="Century Gothic"/>
              </a:rPr>
              <a:t>Entry Task: Read through the Plan </a:t>
            </a:r>
            <a:endParaRPr sz="1800" b="1"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Char char="●"/>
            </a:pPr>
            <a:r>
              <a:rPr lang="en" sz="1800" dirty="0">
                <a:solidFill>
                  <a:schemeClr val="dk1"/>
                </a:solidFill>
                <a:latin typeface="Century Gothic"/>
                <a:ea typeface="Century Gothic"/>
                <a:cs typeface="Century Gothic"/>
                <a:sym typeface="Century Gothic"/>
              </a:rPr>
              <a:t>Review Learning Targets </a:t>
            </a:r>
            <a:endParaRPr sz="1800"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Char char="●"/>
            </a:pPr>
            <a:r>
              <a:rPr lang="en" sz="1800" dirty="0">
                <a:solidFill>
                  <a:schemeClr val="dk1"/>
                </a:solidFill>
                <a:latin typeface="Century Gothic"/>
                <a:ea typeface="Century Gothic"/>
                <a:cs typeface="Century Gothic"/>
                <a:sym typeface="Century Gothic"/>
              </a:rPr>
              <a:t>Explain the Body Paragraphs </a:t>
            </a:r>
            <a:endParaRPr sz="1800"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Char char="●"/>
            </a:pPr>
            <a:r>
              <a:rPr lang="en" sz="1800" dirty="0">
                <a:solidFill>
                  <a:schemeClr val="dk1"/>
                </a:solidFill>
                <a:latin typeface="Century Gothic"/>
                <a:ea typeface="Century Gothic"/>
                <a:cs typeface="Century Gothic"/>
                <a:sym typeface="Century Gothic"/>
              </a:rPr>
              <a:t>Plan the Introduction and Conclusion </a:t>
            </a:r>
            <a:endParaRPr sz="1800"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Char char="●"/>
            </a:pPr>
            <a:r>
              <a:rPr lang="en" sz="1800" dirty="0">
                <a:solidFill>
                  <a:schemeClr val="dk1"/>
                </a:solidFill>
                <a:latin typeface="Century Gothic"/>
                <a:ea typeface="Century Gothic"/>
                <a:cs typeface="Century Gothic"/>
                <a:sym typeface="Century Gothic"/>
              </a:rPr>
              <a:t>Exit Ticket: Where Are We in Steps to Writing a Position Paper? </a:t>
            </a:r>
            <a:endParaRPr sz="1800" dirty="0">
              <a:solidFill>
                <a:schemeClr val="dk1"/>
              </a:solidFill>
              <a:latin typeface="Century Gothic"/>
              <a:ea typeface="Century Gothic"/>
              <a:cs typeface="Century Gothic"/>
              <a:sym typeface="Century Gothic"/>
            </a:endParaRPr>
          </a:p>
        </p:txBody>
      </p:sp>
      <p:pic>
        <p:nvPicPr>
          <p:cNvPr id="167" name="Google Shape;167;p29"/>
          <p:cNvPicPr preferRelativeResize="0"/>
          <p:nvPr/>
        </p:nvPicPr>
        <p:blipFill>
          <a:blip r:embed="rId3">
            <a:alphaModFix/>
          </a:blip>
          <a:stretch>
            <a:fillRect/>
          </a:stretch>
        </p:blipFill>
        <p:spPr>
          <a:xfrm>
            <a:off x="7997075" y="149100"/>
            <a:ext cx="1035924" cy="942849"/>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2" name="Google Shape;172;p30"/>
          <p:cNvSpPr txBox="1">
            <a:spLocks noGrp="1"/>
          </p:cNvSpPr>
          <p:nvPr>
            <p:ph type="title"/>
          </p:nvPr>
        </p:nvSpPr>
        <p:spPr>
          <a:xfrm>
            <a:off x="228600" y="273850"/>
            <a:ext cx="7548600" cy="650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read silently through our planners</a:t>
            </a:r>
            <a:endParaRPr sz="3000" i="1"/>
          </a:p>
        </p:txBody>
      </p:sp>
      <p:pic>
        <p:nvPicPr>
          <p:cNvPr id="173" name="Google Shape;173;p30"/>
          <p:cNvPicPr preferRelativeResize="0"/>
          <p:nvPr/>
        </p:nvPicPr>
        <p:blipFill>
          <a:blip r:embed="rId3">
            <a:alphaModFix/>
          </a:blip>
          <a:stretch>
            <a:fillRect/>
          </a:stretch>
        </p:blipFill>
        <p:spPr>
          <a:xfrm>
            <a:off x="8123200" y="127475"/>
            <a:ext cx="846876" cy="942849"/>
          </a:xfrm>
          <a:prstGeom prst="rect">
            <a:avLst/>
          </a:prstGeom>
          <a:noFill/>
          <a:ln>
            <a:noFill/>
          </a:ln>
        </p:spPr>
      </p:pic>
      <p:sp>
        <p:nvSpPr>
          <p:cNvPr id="174" name="Google Shape;174;p30"/>
          <p:cNvSpPr txBox="1"/>
          <p:nvPr/>
        </p:nvSpPr>
        <p:spPr>
          <a:xfrm>
            <a:off x="313050" y="1070325"/>
            <a:ext cx="4559700" cy="349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2400">
              <a:latin typeface="Century Gothic"/>
              <a:ea typeface="Century Gothic"/>
              <a:cs typeface="Century Gothic"/>
              <a:sym typeface="Century Gothic"/>
            </a:endParaRPr>
          </a:p>
          <a:p>
            <a:pPr marL="0" lvl="0" indent="0" algn="l" rtl="0">
              <a:spcBef>
                <a:spcPts val="0"/>
              </a:spcBef>
              <a:spcAft>
                <a:spcPts val="0"/>
              </a:spcAft>
              <a:buNone/>
            </a:pPr>
            <a:r>
              <a:rPr lang="en" sz="1800">
                <a:latin typeface="Century Gothic"/>
                <a:ea typeface="Century Gothic"/>
                <a:cs typeface="Century Gothic"/>
                <a:sym typeface="Century Gothic"/>
              </a:rPr>
              <a:t>You should have finished filling in the body paragraphs for homework last night.</a:t>
            </a: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r>
              <a:rPr lang="en" sz="1800">
                <a:latin typeface="Century Gothic"/>
                <a:ea typeface="Century Gothic"/>
                <a:cs typeface="Century Gothic"/>
                <a:sym typeface="Century Gothic"/>
              </a:rPr>
              <a:t>Today, you will explain your body paragraphs and counterclaim to a partner.</a:t>
            </a: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r>
              <a:rPr lang="en" sz="1800">
                <a:latin typeface="Century Gothic"/>
                <a:ea typeface="Century Gothic"/>
                <a:cs typeface="Century Gothic"/>
                <a:sym typeface="Century Gothic"/>
              </a:rPr>
              <a:t>This partner conversation will help you make sure your thinking is clear before you write!</a:t>
            </a:r>
            <a:endParaRPr sz="1800">
              <a:latin typeface="Century Gothic"/>
              <a:ea typeface="Century Gothic"/>
              <a:cs typeface="Century Gothic"/>
              <a:sym typeface="Century Gothic"/>
            </a:endParaRPr>
          </a:p>
        </p:txBody>
      </p:sp>
      <p:pic>
        <p:nvPicPr>
          <p:cNvPr id="175" name="Google Shape;175;p30"/>
          <p:cNvPicPr preferRelativeResize="0"/>
          <p:nvPr/>
        </p:nvPicPr>
        <p:blipFill>
          <a:blip r:embed="rId4">
            <a:alphaModFix/>
          </a:blip>
          <a:stretch>
            <a:fillRect/>
          </a:stretch>
        </p:blipFill>
        <p:spPr>
          <a:xfrm>
            <a:off x="5261950" y="1070325"/>
            <a:ext cx="3117075" cy="3758801"/>
          </a:xfrm>
          <a:prstGeom prst="rect">
            <a:avLst/>
          </a:prstGeom>
          <a:noFill/>
          <a:ln w="9525" cap="flat" cmpd="sng">
            <a:solidFill>
              <a:srgbClr val="000000"/>
            </a:solidFill>
            <a:prstDash val="solid"/>
            <a:round/>
            <a:headEnd type="none" w="sm" len="sm"/>
            <a:tailEnd type="none" w="sm" len="sm"/>
          </a:ln>
        </p:spPr>
      </p:pic>
    </p:spTree>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31"/>
          <p:cNvSpPr txBox="1">
            <a:spLocks noGrp="1"/>
          </p:cNvSpPr>
          <p:nvPr>
            <p:ph type="title"/>
          </p:nvPr>
        </p:nvSpPr>
        <p:spPr>
          <a:xfrm>
            <a:off x="228600" y="273850"/>
            <a:ext cx="7548600" cy="650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match learning targets to steps</a:t>
            </a:r>
            <a:endParaRPr sz="3000" i="1"/>
          </a:p>
        </p:txBody>
      </p:sp>
      <p:pic>
        <p:nvPicPr>
          <p:cNvPr id="181" name="Google Shape;181;p31"/>
          <p:cNvPicPr preferRelativeResize="0"/>
          <p:nvPr/>
        </p:nvPicPr>
        <p:blipFill>
          <a:blip r:embed="rId3">
            <a:alphaModFix/>
          </a:blip>
          <a:stretch>
            <a:fillRect/>
          </a:stretch>
        </p:blipFill>
        <p:spPr>
          <a:xfrm>
            <a:off x="8123200" y="127475"/>
            <a:ext cx="846876" cy="942849"/>
          </a:xfrm>
          <a:prstGeom prst="rect">
            <a:avLst/>
          </a:prstGeom>
          <a:noFill/>
          <a:ln>
            <a:noFill/>
          </a:ln>
        </p:spPr>
      </p:pic>
      <p:sp>
        <p:nvSpPr>
          <p:cNvPr id="182" name="Google Shape;182;p31"/>
          <p:cNvSpPr txBox="1"/>
          <p:nvPr/>
        </p:nvSpPr>
        <p:spPr>
          <a:xfrm>
            <a:off x="313200" y="1070324"/>
            <a:ext cx="4258800" cy="3636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800" b="1">
                <a:solidFill>
                  <a:schemeClr val="dk1"/>
                </a:solidFill>
                <a:latin typeface="Century Gothic"/>
                <a:ea typeface="Century Gothic"/>
                <a:cs typeface="Century Gothic"/>
                <a:sym typeface="Century Gothic"/>
              </a:rPr>
              <a:t>Match the learning targets to steps on the Writing a Position Paper Anchor Chart.</a:t>
            </a:r>
            <a:endParaRPr sz="1800" b="1">
              <a:solidFill>
                <a:schemeClr val="dk1"/>
              </a:solidFill>
              <a:latin typeface="Century Gothic"/>
              <a:ea typeface="Century Gothic"/>
              <a:cs typeface="Century Gothic"/>
              <a:sym typeface="Century Gothic"/>
            </a:endParaRPr>
          </a:p>
          <a:p>
            <a:pPr marL="457200" lvl="0" indent="0" algn="l" rtl="0">
              <a:spcBef>
                <a:spcPts val="0"/>
              </a:spcBef>
              <a:spcAft>
                <a:spcPts val="0"/>
              </a:spcAft>
              <a:buNone/>
            </a:pPr>
            <a:endParaRPr sz="1800">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Char char="●"/>
            </a:pPr>
            <a:r>
              <a:rPr lang="en" sz="1800">
                <a:solidFill>
                  <a:schemeClr val="dk1"/>
                </a:solidFill>
                <a:latin typeface="Century Gothic"/>
                <a:ea typeface="Century Gothic"/>
                <a:cs typeface="Century Gothic"/>
                <a:sym typeface="Century Gothic"/>
              </a:rPr>
              <a:t>I can improve my writing through prewriting and planning my position paper.</a:t>
            </a:r>
            <a:endParaRPr sz="1800">
              <a:solidFill>
                <a:schemeClr val="dk1"/>
              </a:solidFill>
              <a:latin typeface="Century Gothic"/>
              <a:ea typeface="Century Gothic"/>
              <a:cs typeface="Century Gothic"/>
              <a:sym typeface="Century Gothic"/>
            </a:endParaRPr>
          </a:p>
          <a:p>
            <a:pPr marL="457200" lvl="0" indent="0" algn="l" rtl="0">
              <a:spcBef>
                <a:spcPts val="0"/>
              </a:spcBef>
              <a:spcAft>
                <a:spcPts val="0"/>
              </a:spcAft>
              <a:buNone/>
            </a:pPr>
            <a:endParaRPr sz="180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Char char="●"/>
            </a:pPr>
            <a:r>
              <a:rPr lang="en" sz="1800">
                <a:solidFill>
                  <a:schemeClr val="dk1"/>
                </a:solidFill>
                <a:latin typeface="Century Gothic"/>
                <a:ea typeface="Century Gothic"/>
                <a:cs typeface="Century Gothic"/>
                <a:sym typeface="Century Gothic"/>
              </a:rPr>
              <a:t>I can write a clear, concise position paper appropriate for the task, purpose, and audience.</a:t>
            </a:r>
            <a:endParaRPr sz="18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3000">
              <a:latin typeface="Century Gothic"/>
              <a:ea typeface="Century Gothic"/>
              <a:cs typeface="Century Gothic"/>
              <a:sym typeface="Century Gothic"/>
            </a:endParaRPr>
          </a:p>
        </p:txBody>
      </p:sp>
      <p:pic>
        <p:nvPicPr>
          <p:cNvPr id="183" name="Google Shape;183;p31"/>
          <p:cNvPicPr preferRelativeResize="0"/>
          <p:nvPr/>
        </p:nvPicPr>
        <p:blipFill>
          <a:blip r:embed="rId4">
            <a:alphaModFix/>
          </a:blip>
          <a:stretch>
            <a:fillRect/>
          </a:stretch>
        </p:blipFill>
        <p:spPr>
          <a:xfrm>
            <a:off x="5465248" y="1070325"/>
            <a:ext cx="2971026" cy="3780826"/>
          </a:xfrm>
          <a:prstGeom prst="rect">
            <a:avLst/>
          </a:prstGeom>
          <a:noFill/>
          <a:ln w="9525" cap="flat" cmpd="sng">
            <a:solidFill>
              <a:srgbClr val="000000"/>
            </a:solidFill>
            <a:prstDash val="solid"/>
            <a:round/>
            <a:headEnd type="none" w="sm" len="sm"/>
            <a:tailEnd type="none" w="sm" len="sm"/>
          </a:ln>
        </p:spPr>
      </p:pic>
    </p:spTree>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Google Shape;188;p32"/>
          <p:cNvSpPr txBox="1">
            <a:spLocks noGrp="1"/>
          </p:cNvSpPr>
          <p:nvPr>
            <p:ph type="title"/>
          </p:nvPr>
        </p:nvSpPr>
        <p:spPr>
          <a:xfrm>
            <a:off x="228600" y="273850"/>
            <a:ext cx="7548600" cy="650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explain our body paragraphs</a:t>
            </a:r>
            <a:endParaRPr sz="3000" i="1"/>
          </a:p>
        </p:txBody>
      </p:sp>
      <p:pic>
        <p:nvPicPr>
          <p:cNvPr id="189" name="Google Shape;189;p32"/>
          <p:cNvPicPr preferRelativeResize="0"/>
          <p:nvPr/>
        </p:nvPicPr>
        <p:blipFill>
          <a:blip r:embed="rId3">
            <a:alphaModFix/>
          </a:blip>
          <a:stretch>
            <a:fillRect/>
          </a:stretch>
        </p:blipFill>
        <p:spPr>
          <a:xfrm>
            <a:off x="8123200" y="127475"/>
            <a:ext cx="846876" cy="942849"/>
          </a:xfrm>
          <a:prstGeom prst="rect">
            <a:avLst/>
          </a:prstGeom>
          <a:noFill/>
          <a:ln>
            <a:noFill/>
          </a:ln>
        </p:spPr>
      </p:pic>
      <p:sp>
        <p:nvSpPr>
          <p:cNvPr id="190" name="Google Shape;190;p32"/>
          <p:cNvSpPr txBox="1"/>
          <p:nvPr/>
        </p:nvSpPr>
        <p:spPr>
          <a:xfrm>
            <a:off x="313050" y="923950"/>
            <a:ext cx="8517900" cy="3639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latin typeface="Century Gothic"/>
                <a:ea typeface="Century Gothic"/>
                <a:cs typeface="Century Gothic"/>
                <a:sym typeface="Century Gothic"/>
              </a:rPr>
              <a:t>Today you will walk through your body paragraphs with a partner to articulate and solidify your ideas. By doing this, you will find out where you are both clear and unclear on your ideas.  </a:t>
            </a: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r>
              <a:rPr lang="en" sz="1800">
                <a:latin typeface="Century Gothic"/>
                <a:ea typeface="Century Gothic"/>
                <a:cs typeface="Century Gothic"/>
                <a:sym typeface="Century Gothic"/>
              </a:rPr>
              <a:t>If you have difficulty explaining, you probably don’t understand it as well as you should before you write.  Put an arrow near that paragraph as a reminder to work on it some more.</a:t>
            </a: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r>
              <a:rPr lang="en" sz="1800">
                <a:latin typeface="Century Gothic"/>
                <a:ea typeface="Century Gothic"/>
                <a:cs typeface="Century Gothic"/>
                <a:sym typeface="Century Gothic"/>
              </a:rPr>
              <a:t>Both partners should review the planner to ensure all the information has been properly paraphrased from your sources. Remember, even accidental plagiarism can result in serious consequences.</a:t>
            </a: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r>
              <a:rPr lang="en" sz="1800">
                <a:latin typeface="Century Gothic"/>
                <a:ea typeface="Century Gothic"/>
                <a:cs typeface="Century Gothic"/>
                <a:sym typeface="Century Gothic"/>
              </a:rPr>
              <a:t>Make sure to have at least one if/then statement in each paragraph.</a:t>
            </a:r>
            <a:endParaRPr sz="1800">
              <a:latin typeface="Century Gothic"/>
              <a:ea typeface="Century Gothic"/>
              <a:cs typeface="Century Gothic"/>
              <a:sym typeface="Century Gothic"/>
            </a:endParaRPr>
          </a:p>
        </p:txBody>
      </p:sp>
    </p:spTree>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195" name="Google Shape;195;p33"/>
          <p:cNvSpPr txBox="1">
            <a:spLocks noGrp="1"/>
          </p:cNvSpPr>
          <p:nvPr>
            <p:ph type="title"/>
          </p:nvPr>
        </p:nvSpPr>
        <p:spPr>
          <a:xfrm>
            <a:off x="228600" y="273850"/>
            <a:ext cx="7754700" cy="650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plan our introduction or conclusion</a:t>
            </a:r>
            <a:endParaRPr sz="3000" i="1"/>
          </a:p>
        </p:txBody>
      </p:sp>
      <p:pic>
        <p:nvPicPr>
          <p:cNvPr id="196" name="Google Shape;196;p33"/>
          <p:cNvPicPr preferRelativeResize="0"/>
          <p:nvPr/>
        </p:nvPicPr>
        <p:blipFill>
          <a:blip r:embed="rId3">
            <a:alphaModFix/>
          </a:blip>
          <a:stretch>
            <a:fillRect/>
          </a:stretch>
        </p:blipFill>
        <p:spPr>
          <a:xfrm>
            <a:off x="8123200" y="127475"/>
            <a:ext cx="846876" cy="942849"/>
          </a:xfrm>
          <a:prstGeom prst="rect">
            <a:avLst/>
          </a:prstGeom>
          <a:noFill/>
          <a:ln>
            <a:noFill/>
          </a:ln>
        </p:spPr>
      </p:pic>
      <p:pic>
        <p:nvPicPr>
          <p:cNvPr id="197" name="Google Shape;197;p33"/>
          <p:cNvPicPr preferRelativeResize="0"/>
          <p:nvPr/>
        </p:nvPicPr>
        <p:blipFill>
          <a:blip r:embed="rId4">
            <a:alphaModFix/>
          </a:blip>
          <a:stretch>
            <a:fillRect/>
          </a:stretch>
        </p:blipFill>
        <p:spPr>
          <a:xfrm>
            <a:off x="5156900" y="1178263"/>
            <a:ext cx="3402376" cy="1731724"/>
          </a:xfrm>
          <a:prstGeom prst="rect">
            <a:avLst/>
          </a:prstGeom>
          <a:noFill/>
          <a:ln>
            <a:noFill/>
          </a:ln>
        </p:spPr>
      </p:pic>
      <p:pic>
        <p:nvPicPr>
          <p:cNvPr id="198" name="Google Shape;198;p33"/>
          <p:cNvPicPr preferRelativeResize="0"/>
          <p:nvPr/>
        </p:nvPicPr>
        <p:blipFill>
          <a:blip r:embed="rId5">
            <a:alphaModFix/>
          </a:blip>
          <a:stretch>
            <a:fillRect/>
          </a:stretch>
        </p:blipFill>
        <p:spPr>
          <a:xfrm>
            <a:off x="5156900" y="3200150"/>
            <a:ext cx="3402375" cy="1539799"/>
          </a:xfrm>
          <a:prstGeom prst="rect">
            <a:avLst/>
          </a:prstGeom>
          <a:noFill/>
          <a:ln>
            <a:noFill/>
          </a:ln>
        </p:spPr>
      </p:pic>
      <p:sp>
        <p:nvSpPr>
          <p:cNvPr id="199" name="Google Shape;199;p33"/>
          <p:cNvSpPr txBox="1"/>
          <p:nvPr/>
        </p:nvSpPr>
        <p:spPr>
          <a:xfrm>
            <a:off x="317750" y="923950"/>
            <a:ext cx="4547700" cy="3816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0"/>
              </a:spcBef>
              <a:spcAft>
                <a:spcPts val="0"/>
              </a:spcAft>
              <a:buNone/>
            </a:pPr>
            <a:r>
              <a:rPr lang="en" sz="1800" dirty="0">
                <a:latin typeface="Century Gothic"/>
                <a:ea typeface="Century Gothic"/>
                <a:cs typeface="Century Gothic"/>
                <a:sym typeface="Century Gothic"/>
              </a:rPr>
              <a:t>Take out your model position paper, “Facebook: Not for Kids” and follow along as the teacher reads the introduction.</a:t>
            </a: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0"/>
              </a:spcBef>
              <a:spcAft>
                <a:spcPts val="0"/>
              </a:spcAft>
              <a:buNone/>
            </a:pPr>
            <a:r>
              <a:rPr lang="en" sz="1800" b="1" dirty="0">
                <a:latin typeface="Century Gothic"/>
                <a:ea typeface="Century Gothic"/>
                <a:cs typeface="Century Gothic"/>
                <a:sym typeface="Century Gothic"/>
              </a:rPr>
              <a:t>Remember that both introductions and conclusions:</a:t>
            </a:r>
            <a:endParaRPr sz="1800" b="1"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sum up the paper</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state or restate the claim</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either hook the reader or leave the reader thinking.</a:t>
            </a: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8216652B-26CF-4C90-AA04-6773D9463E57}"/>
</file>

<file path=customXml/itemProps2.xml><?xml version="1.0" encoding="utf-8"?>
<ds:datastoreItem xmlns:ds="http://schemas.openxmlformats.org/officeDocument/2006/customXml" ds:itemID="{A20901C5-DD8D-45CF-AA64-E19B14445193}"/>
</file>

<file path=customXml/itemProps3.xml><?xml version="1.0" encoding="utf-8"?>
<ds:datastoreItem xmlns:ds="http://schemas.openxmlformats.org/officeDocument/2006/customXml" ds:itemID="{572FE6FF-FDF7-4499-B9ED-EF563045FF8B}"/>
</file>

<file path=docProps/app.xml><?xml version="1.0" encoding="utf-8"?>
<Properties xmlns="http://schemas.openxmlformats.org/officeDocument/2006/extended-properties" xmlns:vt="http://schemas.openxmlformats.org/officeDocument/2006/docPropsVTypes">
  <TotalTime>13</TotalTime>
  <Words>2367</Words>
  <Application>Microsoft Macintosh PowerPoint</Application>
  <PresentationFormat>On-screen Show (16:9)</PresentationFormat>
  <Paragraphs>231</Paragraphs>
  <Slides>12</Slides>
  <Notes>12</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12</vt:i4>
      </vt:variant>
    </vt:vector>
  </HeadingPairs>
  <TitlesOfParts>
    <vt:vector size="17" baseType="lpstr">
      <vt:lpstr>Calibri</vt:lpstr>
      <vt:lpstr>Century Gothic</vt:lpstr>
      <vt:lpstr>Georgia</vt:lpstr>
      <vt:lpstr>Simple Light</vt:lpstr>
      <vt:lpstr>Office Theme</vt:lpstr>
      <vt:lpstr>PowerPoint Presentation</vt:lpstr>
      <vt:lpstr>PowerPoint Presentation</vt:lpstr>
      <vt:lpstr>PowerPoint Presentation</vt:lpstr>
      <vt:lpstr>Grade 7: Module 4:  Unit 3: Lesson 3</vt:lpstr>
      <vt:lpstr>PowerPoint Presentation</vt:lpstr>
      <vt:lpstr>Let’s read silently through our planners</vt:lpstr>
      <vt:lpstr>Let’s match learning targets to steps</vt:lpstr>
      <vt:lpstr>Let’s explain our body paragraphs</vt:lpstr>
      <vt:lpstr>Let’s plan our introduction or conclusion</vt:lpstr>
      <vt:lpstr>Let’s complete an exit ticket</vt:lpstr>
      <vt:lpstr>Homework</vt:lpstr>
      <vt:lpstr>Small Group Block</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nbravo</dc:creator>
  <cp:lastModifiedBy>Alexander Specht</cp:lastModifiedBy>
  <cp:revision>5</cp:revision>
  <dcterms:modified xsi:type="dcterms:W3CDTF">2018-12-19T13:48:13Z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