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6"/>
  </p:notesMasterIdLst>
  <p:sldIdLst>
    <p:sldId id="256" r:id="rId5"/>
    <p:sldId id="257" r:id="rId6"/>
    <p:sldId id="258" r:id="rId7"/>
    <p:sldId id="259" r:id="rId8"/>
    <p:sldId id="260" r:id="rId9"/>
    <p:sldId id="261" r:id="rId10"/>
    <p:sldId id="262" r:id="rId11"/>
    <p:sldId id="263" r:id="rId12"/>
    <p:sldId id="264" r:id="rId13"/>
    <p:sldId id="265" r:id="rId14"/>
    <p:sldId id="266" r:id="rId15"/>
  </p:sldIdLst>
  <p:sldSz cx="12192000" cy="6858000"/>
  <p:notesSz cx="6858000" cy="9144000"/>
  <p:embeddedFontLst>
    <p:embeddedFont>
      <p:font typeface="Calibri" panose="020F0502020204030204" pitchFamily="34" charset="0"/>
      <p:regular r:id="rId17"/>
      <p:bold r:id="rId18"/>
      <p:italic r:id="rId19"/>
      <p:boldItalic r:id="rId20"/>
    </p:embeddedFont>
    <p:embeddedFont>
      <p:font typeface="Century Gothic" panose="020B0502020202020204" pitchFamily="34" charset="0"/>
      <p:regular r:id="rId21"/>
      <p:bold r:id="rId22"/>
      <p:italic r:id="rId23"/>
      <p:boldItalic r:id="rId2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DB00079-11BC-4A8D-B7A2-372F839C68BC}" v="7" dt="2018-09-20T17:22:12.092"/>
  </p1510:revLst>
</p1510:revInfo>
</file>

<file path=ppt/tableStyles.xml><?xml version="1.0" encoding="utf-8"?>
<a:tblStyleLst xmlns:a="http://schemas.openxmlformats.org/drawingml/2006/main" def="{89BF3632-8378-425B-8E86-2AFA3BDB2D72}">
  <a:tblStyle styleId="{89BF3632-8378-425B-8E86-2AFA3BDB2D72}"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136" autoAdjust="0"/>
  </p:normalViewPr>
  <p:slideViewPr>
    <p:cSldViewPr snapToGrid="0">
      <p:cViewPr varScale="1">
        <p:scale>
          <a:sx n="60" d="100"/>
          <a:sy n="60" d="100"/>
        </p:scale>
        <p:origin x="884"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font" Target="fonts/font5.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8.fntdata"/><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6.fntdata"/><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5DB00079-11BC-4A8D-B7A2-372F839C68BC}"/>
    <pc:docChg chg="modSld modMainMaster">
      <pc:chgData name="Steven Benson" userId="7888f041-e9c4-484d-a793-6a135ed92492" providerId="ADAL" clId="{5DB00079-11BC-4A8D-B7A2-372F839C68BC}" dt="2018-09-20T17:22:12.092" v="6" actId="1076"/>
      <pc:docMkLst>
        <pc:docMk/>
      </pc:docMkLst>
      <pc:sldChg chg="addSp modSp">
        <pc:chgData name="Steven Benson" userId="7888f041-e9c4-484d-a793-6a135ed92492" providerId="ADAL" clId="{5DB00079-11BC-4A8D-B7A2-372F839C68BC}" dt="2018-09-20T17:21:53.460" v="4" actId="14100"/>
        <pc:sldMkLst>
          <pc:docMk/>
          <pc:sldMk cId="0" sldId="258"/>
        </pc:sldMkLst>
        <pc:picChg chg="add mod">
          <ac:chgData name="Steven Benson" userId="7888f041-e9c4-484d-a793-6a135ed92492" providerId="ADAL" clId="{5DB00079-11BC-4A8D-B7A2-372F839C68BC}" dt="2018-09-20T17:21:53.460" v="4" actId="14100"/>
          <ac:picMkLst>
            <pc:docMk/>
            <pc:sldMk cId="0" sldId="258"/>
            <ac:picMk id="3" creationId="{8CE303BB-C4D0-453C-A027-86938E37D8FB}"/>
          </ac:picMkLst>
        </pc:picChg>
      </pc:sldChg>
      <pc:sldChg chg="modSp">
        <pc:chgData name="Steven Benson" userId="7888f041-e9c4-484d-a793-6a135ed92492" providerId="ADAL" clId="{5DB00079-11BC-4A8D-B7A2-372F839C68BC}" dt="2018-09-20T17:22:12.092" v="6" actId="1076"/>
        <pc:sldMkLst>
          <pc:docMk/>
          <pc:sldMk cId="0" sldId="263"/>
        </pc:sldMkLst>
        <pc:spChg chg="mod">
          <ac:chgData name="Steven Benson" userId="7888f041-e9c4-484d-a793-6a135ed92492" providerId="ADAL" clId="{5DB00079-11BC-4A8D-B7A2-372F839C68BC}" dt="2018-09-20T17:22:12.092" v="6" actId="1076"/>
          <ac:spMkLst>
            <pc:docMk/>
            <pc:sldMk cId="0" sldId="263"/>
            <ac:spMk id="149" creationId="{00000000-0000-0000-0000-000000000000}"/>
          </ac:spMkLst>
        </pc:spChg>
        <pc:picChg chg="mod">
          <ac:chgData name="Steven Benson" userId="7888f041-e9c4-484d-a793-6a135ed92492" providerId="ADAL" clId="{5DB00079-11BC-4A8D-B7A2-372F839C68BC}" dt="2018-09-20T17:22:09.012" v="5" actId="1076"/>
          <ac:picMkLst>
            <pc:docMk/>
            <pc:sldMk cId="0" sldId="263"/>
            <ac:picMk id="151" creationId="{00000000-0000-0000-0000-000000000000}"/>
          </ac:picMkLst>
        </pc:picChg>
      </pc:sldChg>
      <pc:sldMasterChg chg="addSp modSp">
        <pc:chgData name="Steven Benson" userId="7888f041-e9c4-484d-a793-6a135ed92492" providerId="ADAL" clId="{5DB00079-11BC-4A8D-B7A2-372F839C68BC}" dt="2018-09-20T17:21:44.240" v="1" actId="1076"/>
        <pc:sldMasterMkLst>
          <pc:docMk/>
          <pc:sldMasterMk cId="0" sldId="2147483659"/>
        </pc:sldMasterMkLst>
        <pc:picChg chg="add mod">
          <ac:chgData name="Steven Benson" userId="7888f041-e9c4-484d-a793-6a135ed92492" providerId="ADAL" clId="{5DB00079-11BC-4A8D-B7A2-372F839C68BC}" dt="2018-09-20T17:21:44.240" v="1" actId="1076"/>
          <ac:picMkLst>
            <pc:docMk/>
            <pc:sldMasterMk cId="0" sldId="2147483659"/>
            <ac:picMk id="7" creationId="{3ED7309C-C1EA-4A74-A976-67FFCD21C9C9}"/>
          </ac:picMkLst>
        </pc:picChg>
        <pc:picChg chg="add mod">
          <ac:chgData name="Steven Benson" userId="7888f041-e9c4-484d-a793-6a135ed92492" providerId="ADAL" clId="{5DB00079-11BC-4A8D-B7A2-372F839C68BC}" dt="2018-09-20T17:21:44.240" v="1" actId="1076"/>
          <ac:picMkLst>
            <pc:docMk/>
            <pc:sldMasterMk cId="0" sldId="2147483659"/>
            <ac:picMk id="8" creationId="{2FA721F7-002C-4113-8BB8-736BA4E4F6E1}"/>
          </ac:picMkLst>
        </pc:picChg>
        <pc:picChg chg="add mod">
          <ac:chgData name="Steven Benson" userId="7888f041-e9c4-484d-a793-6a135ed92492" providerId="ADAL" clId="{5DB00079-11BC-4A8D-B7A2-372F839C68BC}" dt="2018-09-20T17:21:44.24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050328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purpose of this lesson is for students to plan their essays while developing awareness of their strengths and challenges as writers.</a:t>
            </a:r>
            <a:endParaRPr dirty="0"/>
          </a:p>
          <a:p>
            <a:pPr marL="457200" lvl="0" indent="-304800" rtl="0">
              <a:lnSpc>
                <a:spcPct val="100000"/>
              </a:lnSpc>
              <a:spcBef>
                <a:spcPts val="0"/>
              </a:spcBef>
              <a:spcAft>
                <a:spcPts val="0"/>
              </a:spcAft>
              <a:buSzPts val="1200"/>
              <a:buFont typeface="Calibri"/>
              <a:buChar char="●"/>
            </a:pPr>
            <a:r>
              <a:rPr lang="en-US" dirty="0"/>
              <a:t>In this lesson, students start a </a:t>
            </a:r>
            <a:r>
              <a:rPr lang="en-US" b="1" dirty="0"/>
              <a:t>Writing Improvement Tracker</a:t>
            </a:r>
            <a:r>
              <a:rPr lang="en-US" dirty="0"/>
              <a:t> that they will return to after writing the essay in each module for the rest of the year. To begin, students will review the reflection they did during Module 1 (Unit 3, Lesson 6) and complete the</a:t>
            </a:r>
            <a:r>
              <a:rPr lang="en-US" b="1" dirty="0"/>
              <a:t> Writing Improvement Tracker</a:t>
            </a:r>
            <a:r>
              <a:rPr lang="en-US" dirty="0"/>
              <a:t> for Module 1. When students are done, collect the trackers and keep them until they need them again. A paper like this, which needs to be kept over the long term, is best held by the teacher.</a:t>
            </a:r>
            <a:endParaRPr dirty="0"/>
          </a:p>
          <a:p>
            <a:pPr marL="457200" lvl="0" indent="-304800" rtl="0">
              <a:lnSpc>
                <a:spcPct val="100000"/>
              </a:lnSpc>
              <a:spcBef>
                <a:spcPts val="0"/>
              </a:spcBef>
              <a:spcAft>
                <a:spcPts val="0"/>
              </a:spcAft>
              <a:buSzPts val="1200"/>
              <a:buFont typeface="Calibri"/>
              <a:buChar char="●"/>
            </a:pPr>
            <a:r>
              <a:rPr lang="en-US" dirty="0"/>
              <a:t>During Work Time B, consider working with students who still need help understanding what an argument essay is or how to write a claim with reasons and evidence for an argument essay. Use the completed </a:t>
            </a:r>
            <a:r>
              <a:rPr lang="en-US" b="1" dirty="0"/>
              <a:t>Forming Evidence-Based Claims graphic organizers</a:t>
            </a:r>
            <a:r>
              <a:rPr lang="en-US" dirty="0"/>
              <a:t> and </a:t>
            </a:r>
            <a:r>
              <a:rPr lang="en-US" b="0" dirty="0"/>
              <a:t>exit tickets from Lessons 14 </a:t>
            </a:r>
            <a:r>
              <a:rPr lang="en-US" dirty="0"/>
              <a:t>to determine who might need additional support.</a:t>
            </a:r>
            <a:endParaRPr dirty="0"/>
          </a:p>
          <a:p>
            <a:pPr marL="457200" lvl="0" indent="-304800" rtl="0">
              <a:lnSpc>
                <a:spcPct val="100000"/>
              </a:lnSpc>
              <a:spcBef>
                <a:spcPts val="0"/>
              </a:spcBef>
              <a:spcAft>
                <a:spcPts val="0"/>
              </a:spcAft>
              <a:buSzPts val="1200"/>
              <a:buFont typeface="Calibri"/>
              <a:buChar char="●"/>
            </a:pPr>
            <a:r>
              <a:rPr lang="en-US" dirty="0"/>
              <a:t>The </a:t>
            </a:r>
            <a:r>
              <a:rPr lang="en-US" b="1" i="1" dirty="0" err="1"/>
              <a:t>Lyddie</a:t>
            </a:r>
            <a:r>
              <a:rPr lang="en-US" b="1" i="1" dirty="0"/>
              <a:t> </a:t>
            </a:r>
            <a:r>
              <a:rPr lang="en-US" b="1" dirty="0"/>
              <a:t>essay planner</a:t>
            </a:r>
            <a:r>
              <a:rPr lang="en-US" dirty="0"/>
              <a:t> builds from the essay planner used in Module 1. Notice the inclusion of a space for students to consider their counterclaims at the end of the planner. This placement is intentional, since there are many possible places for students to include a counterclaim in their essay. If you would like to offer students more structure, feel free to require that they acknowledge counterclaims in particular paragraphs—for example, either the introduction and conclusion or in both body paragraphs. </a:t>
            </a:r>
            <a:endParaRPr dirty="0"/>
          </a:p>
          <a:p>
            <a:pPr marL="457200" lvl="0" indent="-304800" rtl="0">
              <a:lnSpc>
                <a:spcPct val="100000"/>
              </a:lnSpc>
              <a:spcBef>
                <a:spcPts val="0"/>
              </a:spcBef>
              <a:spcAft>
                <a:spcPts val="0"/>
              </a:spcAft>
              <a:buSzPts val="1200"/>
              <a:buFont typeface="Calibri"/>
              <a:buChar char="●"/>
            </a:pPr>
            <a:r>
              <a:rPr lang="en-US" dirty="0"/>
              <a:t>The </a:t>
            </a:r>
            <a:r>
              <a:rPr lang="en-US" b="1" i="1" dirty="0" err="1"/>
              <a:t>Lyddie</a:t>
            </a:r>
            <a:r>
              <a:rPr lang="en-US" b="1" i="1" dirty="0"/>
              <a:t> </a:t>
            </a:r>
            <a:r>
              <a:rPr lang="en-US" b="1" dirty="0"/>
              <a:t>essay planner</a:t>
            </a:r>
            <a:r>
              <a:rPr lang="en-US" dirty="0"/>
              <a:t> has space for two body paragraphs. If students would like to write a third body paragraph, consider providing extra paper for students to do that planning work. </a:t>
            </a:r>
            <a:endParaRPr dirty="0"/>
          </a:p>
          <a:p>
            <a:pPr marL="457200" lvl="0" indent="-304800" rtl="0">
              <a:lnSpc>
                <a:spcPct val="100000"/>
              </a:lnSpc>
              <a:spcBef>
                <a:spcPts val="0"/>
              </a:spcBef>
              <a:spcAft>
                <a:spcPts val="0"/>
              </a:spcAft>
              <a:buSzPts val="1200"/>
              <a:buFont typeface="Calibri"/>
              <a:buChar char="●"/>
            </a:pPr>
            <a:r>
              <a:rPr lang="en-US" dirty="0"/>
              <a:t>Encourage students to use the top of the </a:t>
            </a:r>
            <a:r>
              <a:rPr lang="en-US" b="1" dirty="0" err="1"/>
              <a:t>Lyddie’s</a:t>
            </a:r>
            <a:r>
              <a:rPr lang="en-US" b="1" dirty="0"/>
              <a:t> Decision anchor chart</a:t>
            </a:r>
            <a:r>
              <a:rPr lang="en-US" dirty="0"/>
              <a:t> to complete the planner for the introduction paragraph (particularly box C in the introduction section of the planner).</a:t>
            </a:r>
            <a:endParaRPr dirty="0"/>
          </a:p>
          <a:p>
            <a:pPr marL="457200" lvl="0" indent="-304800" rtl="0">
              <a:lnSpc>
                <a:spcPct val="100000"/>
              </a:lnSpc>
              <a:spcBef>
                <a:spcPts val="0"/>
              </a:spcBef>
              <a:spcAft>
                <a:spcPts val="0"/>
              </a:spcAft>
              <a:buSzPts val="1200"/>
              <a:buFont typeface="Calibri"/>
              <a:buChar char="●"/>
            </a:pPr>
            <a:r>
              <a:rPr lang="en-US" dirty="0"/>
              <a:t>Review </a:t>
            </a:r>
            <a:r>
              <a:rPr lang="en-US" b="0" dirty="0"/>
              <a:t>exit tickets from Lesson 14 t</a:t>
            </a:r>
            <a:r>
              <a:rPr lang="en-US" dirty="0"/>
              <a:t>o make sure all students are starting with appropriate claims and reasons. Make sure you have provided feedback on those exit tickets, and that you have identified students who will need additional support during this lesson in planning their essays.</a:t>
            </a:r>
            <a:endParaRPr dirty="0"/>
          </a:p>
        </p:txBody>
      </p:sp>
    </p:spTree>
    <p:extLst>
      <p:ext uri="{BB962C8B-B14F-4D97-AF65-F5344CB8AC3E}">
        <p14:creationId xmlns:p14="http://schemas.microsoft.com/office/powerpoint/2010/main" val="12436198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a:t>
            </a:r>
            <a:r>
              <a:rPr lang="en-US" b="1" i="0" u="none" strike="noStrike" cap="none" dirty="0">
                <a:solidFill>
                  <a:schemeClr val="dk1"/>
                </a:solidFill>
              </a:rPr>
              <a:t>Grouping: </a:t>
            </a:r>
            <a:r>
              <a:rPr lang="en-US" b="1"/>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After class, review exit tickets and identify what support students might need. There is space in the next lesson to work with students individually or in small groups if needed.</a:t>
            </a:r>
            <a:endParaRPr b="1"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aloud.</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Students will focus their attention on the slide.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p:txBody>
      </p:sp>
      <p:sp>
        <p:nvSpPr>
          <p:cNvPr id="166" name="Google Shape;166;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3381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04a335ab5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404a335ab5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176" name="Google Shape;176;g404a335ab5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6175851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entury Gothic"/>
              <a:buChar char="●"/>
            </a:pPr>
            <a:r>
              <a:rPr lang="en-US" b="1" dirty="0"/>
              <a:t>Writing Improvement Tracker</a:t>
            </a:r>
            <a:r>
              <a:rPr lang="en-US" dirty="0"/>
              <a:t> (one per student)</a:t>
            </a:r>
            <a:endParaRPr dirty="0"/>
          </a:p>
          <a:p>
            <a:pPr marL="457200" lvl="0" indent="-304800" rtl="0">
              <a:spcBef>
                <a:spcPts val="0"/>
              </a:spcBef>
              <a:spcAft>
                <a:spcPts val="0"/>
              </a:spcAft>
              <a:buSzPts val="1200"/>
              <a:buChar char="●"/>
            </a:pPr>
            <a:r>
              <a:rPr lang="en-US" b="1" i="1" dirty="0" err="1"/>
              <a:t>Lyddie</a:t>
            </a:r>
            <a:r>
              <a:rPr lang="en-US" b="1" i="1" dirty="0"/>
              <a:t> </a:t>
            </a:r>
            <a:r>
              <a:rPr lang="en-US" b="1" dirty="0"/>
              <a:t>Essay Planner </a:t>
            </a:r>
            <a:r>
              <a:rPr lang="en-US" dirty="0"/>
              <a:t>(one per student)</a:t>
            </a:r>
            <a:endParaRPr dirty="0"/>
          </a:p>
          <a:p>
            <a:pPr marL="457200" lvl="0" indent="-304800" rtl="0">
              <a:spcBef>
                <a:spcPts val="0"/>
              </a:spcBef>
              <a:spcAft>
                <a:spcPts val="0"/>
              </a:spcAft>
              <a:buSzPts val="1200"/>
              <a:buChar char="●"/>
            </a:pPr>
            <a:r>
              <a:rPr lang="en-US" b="1" dirty="0"/>
              <a:t>Model Essay Planner </a:t>
            </a:r>
            <a:r>
              <a:rPr lang="en-US" dirty="0"/>
              <a:t>(optional; only for students who need additional support)</a:t>
            </a:r>
            <a:endParaRPr dirty="0"/>
          </a:p>
          <a:p>
            <a:pPr marL="457200" lvl="0" indent="-304800" rtl="0">
              <a:spcBef>
                <a:spcPts val="0"/>
              </a:spcBef>
              <a:spcAft>
                <a:spcPts val="0"/>
              </a:spcAft>
              <a:buSzPts val="1200"/>
              <a:buChar char="●"/>
            </a:pPr>
            <a:r>
              <a:rPr lang="en-US" b="0" dirty="0"/>
              <a:t>Exit Ticket </a:t>
            </a:r>
            <a:r>
              <a:rPr lang="en-US" dirty="0"/>
              <a:t>(one per student)</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entury Gothic"/>
              <a:buChar char="●"/>
            </a:pPr>
            <a:r>
              <a:rPr lang="en-US" b="1" dirty="0"/>
              <a:t>Module 1 Reflection</a:t>
            </a:r>
            <a:r>
              <a:rPr lang="en-US" dirty="0"/>
              <a:t> (from Module 1, Unit 3, Lesson 6; students’ completed reflections)</a:t>
            </a:r>
            <a:endParaRPr dirty="0"/>
          </a:p>
          <a:p>
            <a:pPr marL="457200" lvl="0" indent="-304800" rtl="0">
              <a:spcBef>
                <a:spcPts val="0"/>
              </a:spcBef>
              <a:spcAft>
                <a:spcPts val="0"/>
              </a:spcAft>
              <a:buSzPts val="1200"/>
              <a:buChar char="●"/>
            </a:pPr>
            <a:r>
              <a:rPr lang="en-US" b="1" dirty="0"/>
              <a:t>Module 1 </a:t>
            </a:r>
            <a:r>
              <a:rPr lang="en-US" b="1" i="1" dirty="0"/>
              <a:t>A Long Walk to Water </a:t>
            </a:r>
            <a:r>
              <a:rPr lang="en-US" b="1" dirty="0"/>
              <a:t>Essays </a:t>
            </a:r>
            <a:r>
              <a:rPr lang="en-US" dirty="0"/>
              <a:t>(if possible)</a:t>
            </a:r>
            <a:endParaRPr dirty="0"/>
          </a:p>
          <a:p>
            <a:pPr marL="457200" lvl="0" indent="-304800" rtl="0">
              <a:spcBef>
                <a:spcPts val="0"/>
              </a:spcBef>
              <a:spcAft>
                <a:spcPts val="0"/>
              </a:spcAft>
              <a:buClr>
                <a:schemeClr val="dk1"/>
              </a:buClr>
              <a:buSzPts val="1200"/>
              <a:buFont typeface="Century Gothic"/>
              <a:buChar char="●"/>
            </a:pPr>
            <a:r>
              <a:rPr lang="en-US" b="0" dirty="0"/>
              <a:t>Exit Ticket from Lesson 14 </a:t>
            </a:r>
            <a:r>
              <a:rPr lang="en-US" dirty="0"/>
              <a:t>(with teacher feedback)</a:t>
            </a:r>
            <a:endParaRPr dirty="0"/>
          </a:p>
          <a:p>
            <a:pPr marL="457200" lvl="0" indent="-304800" rtl="0">
              <a:spcBef>
                <a:spcPts val="0"/>
              </a:spcBef>
              <a:spcAft>
                <a:spcPts val="0"/>
              </a:spcAft>
              <a:buClr>
                <a:schemeClr val="dk1"/>
              </a:buClr>
              <a:buSzPts val="1200"/>
              <a:buFont typeface="Century Gothic"/>
              <a:buChar char="●"/>
            </a:pPr>
            <a:r>
              <a:rPr lang="en-US" b="1" i="1" dirty="0" err="1"/>
              <a:t>Lyddie</a:t>
            </a:r>
            <a:r>
              <a:rPr lang="en-US" b="1" i="1" dirty="0"/>
              <a:t> </a:t>
            </a:r>
            <a:r>
              <a:rPr lang="en-US" b="1" dirty="0"/>
              <a:t>Model Essay</a:t>
            </a:r>
            <a:r>
              <a:rPr lang="en-US" dirty="0"/>
              <a:t> (from Lesson 13; one to display) </a:t>
            </a:r>
            <a:endParaRPr b="1" dirty="0"/>
          </a:p>
          <a:p>
            <a:pPr marL="457200" lvl="0" indent="-304800" rtl="0">
              <a:lnSpc>
                <a:spcPct val="100000"/>
              </a:lnSpc>
              <a:spcBef>
                <a:spcPts val="0"/>
              </a:spcBef>
              <a:spcAft>
                <a:spcPts val="0"/>
              </a:spcAft>
              <a:buSzPts val="1200"/>
              <a:buFont typeface="Calibri"/>
              <a:buChar char="●"/>
            </a:pPr>
            <a:r>
              <a:rPr lang="en-US" dirty="0"/>
              <a:t>Document camera,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dirty="0"/>
          </a:p>
          <a:p>
            <a:pPr marL="457200" lvl="0" indent="-304800" rtl="0">
              <a:spcBef>
                <a:spcPts val="0"/>
              </a:spcBef>
              <a:spcAft>
                <a:spcPts val="0"/>
              </a:spcAft>
              <a:buClr>
                <a:schemeClr val="dk1"/>
              </a:buClr>
              <a:buSzPts val="1200"/>
              <a:buFont typeface="Calibri"/>
              <a:buChar char="●"/>
            </a:pPr>
            <a:r>
              <a:rPr lang="en-US" dirty="0"/>
              <a:t>Consider posting the </a:t>
            </a:r>
            <a:r>
              <a:rPr lang="en-US" b="1" dirty="0"/>
              <a:t>Using Quotes in Essays anchor chart</a:t>
            </a:r>
            <a:r>
              <a:rPr lang="en-US" dirty="0"/>
              <a:t> (from Module 1) that includes tips about how to use, punctuate, and cite quotes in students’ writing. It was started in Module 1, Unit 2, Lesson 11.</a:t>
            </a:r>
            <a:endParaRPr dirty="0"/>
          </a:p>
          <a:p>
            <a:pPr marL="457200" lvl="0" indent="-304800" rtl="0">
              <a:spcBef>
                <a:spcPts val="0"/>
              </a:spcBef>
              <a:spcAft>
                <a:spcPts val="0"/>
              </a:spcAft>
              <a:buClr>
                <a:schemeClr val="dk1"/>
              </a:buClr>
              <a:buSzPts val="1200"/>
              <a:buFont typeface="Calibri"/>
              <a:buChar char="●"/>
            </a:pPr>
            <a:r>
              <a:rPr lang="en-US" dirty="0"/>
              <a:t>Make sure students have access to their </a:t>
            </a:r>
            <a:r>
              <a:rPr lang="en-US" b="0" dirty="0"/>
              <a:t>reflections</a:t>
            </a:r>
            <a:r>
              <a:rPr lang="en-US" dirty="0"/>
              <a:t> from Module 1, Unit 3, Lesson 6. </a:t>
            </a:r>
            <a:endParaRPr dirty="0"/>
          </a:p>
          <a:p>
            <a:pPr marL="457200" lvl="0" indent="0" rtl="0">
              <a:lnSpc>
                <a:spcPct val="115000"/>
              </a:lnSpc>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97036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2944660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400"/>
              <a:buFont typeface="Arial"/>
              <a:buNone/>
            </a:pPr>
            <a:r>
              <a:rPr lang="en-US" dirty="0"/>
              <a:t>Teaching Notes: None</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99689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Writing Improvement Tracker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Char char="●"/>
            </a:pPr>
            <a:r>
              <a:rPr lang="en-US" dirty="0"/>
              <a:t>Self-assessment and goal setting helps students take ownership of their learning. </a:t>
            </a:r>
            <a:endParaRPr dirty="0"/>
          </a:p>
          <a:p>
            <a:pPr marL="457200" lvl="0" indent="-304800" rtl="0">
              <a:lnSpc>
                <a:spcPct val="100000"/>
              </a:lnSpc>
              <a:spcBef>
                <a:spcPts val="0"/>
              </a:spcBef>
              <a:spcAft>
                <a:spcPts val="0"/>
              </a:spcAft>
              <a:buSzPts val="1200"/>
              <a:buFont typeface="Calibri"/>
              <a:buChar char="●"/>
            </a:pPr>
            <a:r>
              <a:rPr lang="en-US" dirty="0"/>
              <a:t>Developing self-assessment and reflection supports all learners, but research shows it supports struggling learners most.</a:t>
            </a:r>
            <a:endParaRPr dirty="0"/>
          </a:p>
          <a:p>
            <a:pPr marL="457200" lvl="0" indent="-304800" rtl="0">
              <a:lnSpc>
                <a:spcPct val="100000"/>
              </a:lnSpc>
              <a:spcBef>
                <a:spcPts val="0"/>
              </a:spcBef>
              <a:spcAft>
                <a:spcPts val="0"/>
              </a:spcAft>
              <a:buSzPts val="1200"/>
              <a:buChar char="●"/>
            </a:pPr>
            <a:r>
              <a:rPr lang="en-US" dirty="0"/>
              <a:t>In addition to passing back the </a:t>
            </a:r>
            <a:r>
              <a:rPr lang="en-US" b="1" dirty="0"/>
              <a:t>Module 1 Reflections</a:t>
            </a:r>
            <a:r>
              <a:rPr lang="en-US" dirty="0"/>
              <a:t>, it would be helpful for students to look at their actual Module 1 essays as well.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As students enter the room, distribute the </a:t>
            </a:r>
            <a:r>
              <a:rPr lang="en-US" b="1" dirty="0"/>
              <a:t>Module 1 Reflections </a:t>
            </a:r>
            <a:r>
              <a:rPr lang="en-US" dirty="0"/>
              <a:t>(from Module 1, Unit 3, Lesson 6) and the </a:t>
            </a:r>
            <a:r>
              <a:rPr lang="en-US" b="1" dirty="0"/>
              <a:t>Writing Improvement Tracker</a:t>
            </a:r>
            <a:r>
              <a:rPr lang="en-US" dirty="0"/>
              <a:t>, as well as the </a:t>
            </a:r>
            <a:r>
              <a:rPr lang="en-US" b="1" dirty="0"/>
              <a:t>Module 1 </a:t>
            </a:r>
            <a:r>
              <a:rPr lang="en-US" b="1" i="1" dirty="0"/>
              <a:t>A Long Walk to Water </a:t>
            </a:r>
            <a:r>
              <a:rPr lang="en-US" b="1" dirty="0"/>
              <a:t>Essays</a:t>
            </a:r>
            <a:r>
              <a:rPr lang="en-US" dirty="0"/>
              <a:t> if possible.</a:t>
            </a:r>
            <a:endParaRPr dirty="0"/>
          </a:p>
          <a:p>
            <a:pPr marL="457200" lvl="0" indent="-304800" rtl="0">
              <a:spcBef>
                <a:spcPts val="0"/>
              </a:spcBef>
              <a:spcAft>
                <a:spcPts val="0"/>
              </a:spcAft>
              <a:buSzPts val="1200"/>
              <a:buFont typeface="Calibri"/>
              <a:buAutoNum type="arabicPeriod"/>
            </a:pPr>
            <a:r>
              <a:rPr lang="en-US" dirty="0"/>
              <a:t>Read aloud the text to the right of the </a:t>
            </a:r>
            <a:r>
              <a:rPr lang="en-US" b="1" dirty="0"/>
              <a:t>Writing Improvement Tracker.</a:t>
            </a:r>
            <a:endParaRPr b="1" dirty="0"/>
          </a:p>
          <a:p>
            <a:pPr marL="457200" lvl="0" indent="-304800" rtl="0">
              <a:spcBef>
                <a:spcPts val="0"/>
              </a:spcBef>
              <a:spcAft>
                <a:spcPts val="0"/>
              </a:spcAft>
              <a:buSzPts val="1200"/>
              <a:buFont typeface="Calibri"/>
              <a:buAutoNum type="arabicPeriod"/>
            </a:pPr>
            <a:r>
              <a:rPr lang="en-US" dirty="0"/>
              <a:t>Give students several minutes to reflect on and record their strengths and challenges. </a:t>
            </a:r>
            <a:endParaRPr dirty="0"/>
          </a:p>
          <a:p>
            <a:pPr marL="457200" lvl="0" indent="-304800" rtl="0">
              <a:spcBef>
                <a:spcPts val="0"/>
              </a:spcBef>
              <a:spcAft>
                <a:spcPts val="0"/>
              </a:spcAft>
              <a:buSzPts val="1200"/>
              <a:buFont typeface="Calibri"/>
              <a:buAutoNum type="arabicPeriod"/>
            </a:pPr>
            <a:r>
              <a:rPr lang="en-US" dirty="0"/>
              <a:t>Ask students to turn to a partner and share their strengths and challenge from the Module 1 essay. Ask them also to talk about how knowing their strengths and challenge will help them write their essay on </a:t>
            </a:r>
            <a:r>
              <a:rPr lang="en-US" i="1" dirty="0" err="1"/>
              <a:t>Lyddie</a:t>
            </a:r>
            <a:r>
              <a:rPr lang="en-US" dirty="0"/>
              <a: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work on their reflections, and will refer frequently to their </a:t>
            </a:r>
            <a:r>
              <a:rPr lang="en-US" b="1" dirty="0"/>
              <a:t>Module 1 Reflection</a:t>
            </a:r>
            <a:r>
              <a:rPr lang="en-US" dirty="0"/>
              <a:t> as they answer questions.</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Consider reading the </a:t>
            </a:r>
            <a:r>
              <a:rPr lang="en-US" b="1" dirty="0"/>
              <a:t>Writing Improvement Tracker </a:t>
            </a:r>
            <a:r>
              <a:rPr lang="en-US" dirty="0"/>
              <a:t>questions aloud if you think your students would benefit from the audio support.</a:t>
            </a:r>
            <a:endParaRPr dirty="0"/>
          </a:p>
          <a:p>
            <a:pPr marL="457200" lvl="0" indent="-304800" rtl="0">
              <a:spcBef>
                <a:spcPts val="0"/>
              </a:spcBef>
              <a:spcAft>
                <a:spcPts val="0"/>
              </a:spcAft>
              <a:buSzPts val="1200"/>
              <a:buFont typeface="Calibri"/>
              <a:buChar char="●"/>
            </a:pPr>
            <a:r>
              <a:rPr lang="en-US" dirty="0"/>
              <a:t>Students might benefit from specific modeling in Question #3 (“What is my goal for the next module for those areas?”). It can be difficult for students to articulate how they should improve. If you think students will need extra help with this, consider using an example. </a:t>
            </a:r>
            <a:endParaRPr dirty="0"/>
          </a:p>
          <a:p>
            <a:pPr marL="457200" lvl="0" indent="0" rtl="0">
              <a:spcBef>
                <a:spcPts val="0"/>
              </a:spcBef>
              <a:spcAft>
                <a:spcPts val="0"/>
              </a:spcAft>
              <a:buNone/>
            </a:pPr>
            <a:r>
              <a:rPr lang="en-US" dirty="0"/>
              <a:t>Say: </a:t>
            </a:r>
            <a:r>
              <a:rPr lang="en-US" i="1" dirty="0"/>
              <a:t>“Let’s say that in Question #2 I identified that I needed to use more detailed evidence in my next essay. For Question #3, I could write: ‘My goal is to use at least one quote and one additional detail from the text in my next essay.’” </a:t>
            </a:r>
            <a:endParaRPr i="1"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71446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4" name="Google Shape;124;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2-4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B. Reviewing Learning Targets</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Char char="●"/>
            </a:pPr>
            <a:r>
              <a:rPr lang="en-US" dirty="0"/>
              <a:t>Explicitly sharing and discussing learning targets benefits all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Read the learning targets aloud and explain that students will work on planning their essays today.</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direct their attention to the slide.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b="0" i="0" u="none" strike="noStrike" cap="none" dirty="0">
              <a:solidFill>
                <a:schemeClr val="dk1"/>
              </a:solidFill>
              <a:latin typeface="Calibri"/>
              <a:ea typeface="Calibri"/>
              <a:cs typeface="Calibri"/>
              <a:sym typeface="Calibri"/>
            </a:endParaRPr>
          </a:p>
        </p:txBody>
      </p:sp>
      <p:sp>
        <p:nvSpPr>
          <p:cNvPr id="125" name="Google Shape;125;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52560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35-40 minutes (</a:t>
            </a:r>
            <a:r>
              <a:rPr lang="en-US" b="1" dirty="0"/>
              <a:t>5-8 </a:t>
            </a:r>
            <a:r>
              <a:rPr lang="en-US" b="1" i="0" u="none" strike="noStrike" cap="none" dirty="0">
                <a:solidFill>
                  <a:schemeClr val="dk1"/>
                </a:solidFill>
              </a:rPr>
              <a:t>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Planning the Essay   </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first of two slides related to this activity.</a:t>
            </a:r>
            <a:endParaRPr dirty="0"/>
          </a:p>
          <a:p>
            <a:pPr marL="457200" marR="0" lvl="0" indent="-304800" algn="l" rtl="0">
              <a:lnSpc>
                <a:spcPct val="100000"/>
              </a:lnSpc>
              <a:spcBef>
                <a:spcPts val="0"/>
              </a:spcBef>
              <a:spcAft>
                <a:spcPts val="0"/>
              </a:spcAft>
              <a:buSzPts val="1200"/>
              <a:buChar char="●"/>
            </a:pPr>
            <a:r>
              <a:rPr lang="en-US" dirty="0"/>
              <a:t>Planning is a very helpful, important step in the writing process, and earlier lessons have prepared students to plan this essay well!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err="1"/>
              <a:t>Lyddie</a:t>
            </a:r>
            <a:r>
              <a:rPr lang="en-US" b="1" dirty="0"/>
              <a:t> Essay Planner</a:t>
            </a:r>
            <a:r>
              <a:rPr lang="en-US" dirty="0"/>
              <a:t>. Read the text at the bottom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materials list on the left of the slide. Ask students to get out their </a:t>
            </a:r>
            <a:r>
              <a:rPr lang="en-US" b="1" dirty="0"/>
              <a:t>Forming Evidence-Based Claims graphic organizers</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Return </a:t>
            </a:r>
            <a:r>
              <a:rPr lang="en-US" b="0" dirty="0"/>
              <a:t>students’ Exit Tickets from Lesson 14</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Instruct the students to use them to fill out their essay planners. Tell students that they should make any revisions they need to their exit ticket and then write their claim on the essay planner. The reasons from the </a:t>
            </a:r>
            <a:r>
              <a:rPr lang="en-US" b="1" dirty="0"/>
              <a:t>Forming Evidence-Based Claims graphic organizer </a:t>
            </a:r>
            <a:r>
              <a:rPr lang="en-US" dirty="0"/>
              <a:t>will help them craft their body paragraphs. </a:t>
            </a:r>
            <a:endParaRPr dirty="0"/>
          </a:p>
          <a:p>
            <a:pPr marL="457200" marR="0" lvl="0" indent="-304800" algn="l" rtl="0">
              <a:lnSpc>
                <a:spcPct val="100000"/>
              </a:lnSpc>
              <a:spcBef>
                <a:spcPts val="0"/>
              </a:spcBef>
              <a:spcAft>
                <a:spcPts val="0"/>
              </a:spcAft>
              <a:buSzPts val="1200"/>
              <a:buFont typeface="Calibri"/>
              <a:buAutoNum type="arabicPeriod"/>
            </a:pPr>
            <a:r>
              <a:rPr lang="en-US" dirty="0"/>
              <a:t>The “Optional” list on the left of the slide is for students who may decide to use evidence they did not put on their </a:t>
            </a:r>
            <a:r>
              <a:rPr lang="en-US" b="1" dirty="0"/>
              <a:t>Evidence-Based Claims organizer</a:t>
            </a:r>
            <a:r>
              <a:rPr lang="en-US" dirty="0"/>
              <a:t>. This is fine as long as the new evidence they choose is still relevant and compelling.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gather their required materials and focus their attention on the slide when you direct them to it.</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Briefly review the parts of the organizer aloud for students who benefit from the audio support.</a:t>
            </a:r>
            <a:endParaRPr dirty="0"/>
          </a:p>
          <a:p>
            <a:pPr marL="457200" lvl="0" indent="-304800" rtl="0">
              <a:lnSpc>
                <a:spcPct val="115000"/>
              </a:lnSpc>
              <a:spcBef>
                <a:spcPts val="0"/>
              </a:spcBef>
              <a:spcAft>
                <a:spcPts val="0"/>
              </a:spcAft>
              <a:buSzPts val="1200"/>
              <a:buFont typeface="Calibri"/>
              <a:buChar char="●"/>
            </a:pPr>
            <a:r>
              <a:rPr lang="en-US" dirty="0"/>
              <a:t>Students have many materials to gather as they plan this essay. Holding up examples of each handout can help students quickly locate the materials.</a:t>
            </a:r>
            <a:endParaRPr dirty="0"/>
          </a:p>
          <a:p>
            <a:pPr marL="457200" lvl="0" indent="-304800" rtl="0">
              <a:spcBef>
                <a:spcPts val="0"/>
              </a:spcBef>
              <a:spcAft>
                <a:spcPts val="0"/>
              </a:spcAft>
              <a:buSzPts val="1200"/>
              <a:buFont typeface="Calibri"/>
              <a:buChar char="●"/>
            </a:pPr>
            <a:r>
              <a:rPr lang="en-US" dirty="0"/>
              <a:t>Point out that there are two body paragraphs included on this organizer, but if students are ready for a challenge, push them to include three or four body paragraphs in their essay instead of two.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35" name="Google Shape;135;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3275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 name="Google Shape;144;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3</a:t>
            </a:r>
            <a:r>
              <a:rPr lang="en-US" b="1" dirty="0"/>
              <a:t>5-40 minutes (30-32 </a:t>
            </a:r>
            <a:r>
              <a:rPr lang="en-US" b="1" i="0" u="none" strike="noStrike" cap="none" dirty="0">
                <a:solidFill>
                  <a:schemeClr val="dk1"/>
                </a:solidFill>
              </a:rPr>
              <a:t>minutes for this slide)</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Planning the Essay, continued</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last of two slides related to this activity.</a:t>
            </a:r>
            <a:endParaRPr dirty="0"/>
          </a:p>
          <a:p>
            <a:pPr marL="457200" marR="0" lvl="0" indent="-304800" algn="l" rtl="0">
              <a:lnSpc>
                <a:spcPct val="100000"/>
              </a:lnSpc>
              <a:spcBef>
                <a:spcPts val="0"/>
              </a:spcBef>
              <a:spcAft>
                <a:spcPts val="0"/>
              </a:spcAft>
              <a:buSzPts val="1200"/>
              <a:buChar char="●"/>
            </a:pPr>
            <a:r>
              <a:rPr lang="en-US" dirty="0"/>
              <a:t>This slide reminds students of the “counterclaim,” an important part of any argumentative essay. Students should recognize that using counterclaims shows they’ve really considered both sides of the argument.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Read the text on the right part of the slide aloud. Depending on whether or not you decided to require students to put their counterclaim in a certain spot, you can add that since there is no one place in the essay for the counterclaim to go, students will need to think carefully about where to include it. </a:t>
            </a:r>
            <a:endParaRPr dirty="0"/>
          </a:p>
          <a:p>
            <a:pPr marL="457200" lvl="0" indent="-304800" rtl="0">
              <a:spcBef>
                <a:spcPts val="0"/>
              </a:spcBef>
              <a:spcAft>
                <a:spcPts val="0"/>
              </a:spcAft>
              <a:buClr>
                <a:schemeClr val="dk1"/>
              </a:buClr>
              <a:buSzPts val="1200"/>
              <a:buFont typeface="Calibri"/>
              <a:buAutoNum type="arabicPeriod"/>
            </a:pPr>
            <a:r>
              <a:rPr lang="en-US" dirty="0"/>
              <a:t>Tell students to work on their essay planner independently; they will have a chance to get feedback from a peer during the next lesson. </a:t>
            </a:r>
            <a:endParaRPr dirty="0"/>
          </a:p>
          <a:p>
            <a:pPr marL="457200" lvl="0" indent="-304800" rtl="0">
              <a:spcBef>
                <a:spcPts val="0"/>
              </a:spcBef>
              <a:spcAft>
                <a:spcPts val="0"/>
              </a:spcAft>
              <a:buClr>
                <a:schemeClr val="dk1"/>
              </a:buClr>
              <a:buSzPts val="1200"/>
              <a:buFont typeface="Calibri"/>
              <a:buAutoNum type="arabicPeriod"/>
            </a:pPr>
            <a:r>
              <a:rPr lang="en-US" dirty="0"/>
              <a:t>Circulate as students are working. Push students to be clear and explicit in their plan.</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t>Students will direct their attention toward the slide. They might start writing ideas in their graphic organizers.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If students need extra help based on their</a:t>
            </a:r>
            <a:r>
              <a:rPr lang="en-US" b="1" dirty="0"/>
              <a:t> </a:t>
            </a:r>
            <a:r>
              <a:rPr lang="en-US" b="0" dirty="0"/>
              <a:t>Exit Tickets from Lesson 14, </a:t>
            </a:r>
            <a:r>
              <a:rPr lang="en-US" dirty="0"/>
              <a:t>consider working with individual students or small groups during this time.</a:t>
            </a:r>
            <a:endParaRPr dirty="0"/>
          </a:p>
          <a:p>
            <a:pPr marL="457200" lvl="0" indent="-304800" rtl="0">
              <a:spcBef>
                <a:spcPts val="0"/>
              </a:spcBef>
              <a:spcAft>
                <a:spcPts val="0"/>
              </a:spcAft>
              <a:buSzPts val="1200"/>
              <a:buFont typeface="Calibri"/>
              <a:buChar char="●"/>
            </a:pPr>
            <a:r>
              <a:rPr lang="en-US" dirty="0"/>
              <a:t>For students who may need more support planning their essay, a </a:t>
            </a:r>
            <a:r>
              <a:rPr lang="en-US" b="1" dirty="0"/>
              <a:t>Model Essay Planner </a:t>
            </a:r>
            <a:r>
              <a:rPr lang="en-US" dirty="0"/>
              <a:t>(optional) is included in the supporting materials. This handout shows how the author of the model essay might have filled out a complete planner for this essay. Consider using it as an example as you work with individuals or small groups who would benefit from additional support. </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5" name="Google Shape;145;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7247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Exit Ticket: Reflecting on Essay Planning</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activity echoes the reflective nature of the opening document, the </a:t>
            </a:r>
            <a:r>
              <a:rPr lang="en-US" b="1" dirty="0"/>
              <a:t>Writing Improvement Tracker. </a:t>
            </a:r>
            <a:r>
              <a:rPr lang="en-US" dirty="0"/>
              <a:t>The more kids have the chance to think about their writing, the more likely they are to improve.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0" dirty="0"/>
              <a:t>Exit Ticket </a:t>
            </a:r>
            <a:r>
              <a:rPr lang="en-US" dirty="0"/>
              <a:t>to students, explaining as needed.</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students’ exit tickets to help you plan which students to support most in upcoming lessons.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writing their answers on the </a:t>
            </a:r>
            <a:r>
              <a:rPr lang="en-US" b="0" dirty="0"/>
              <a:t>Exit Ticket</a:t>
            </a:r>
            <a:r>
              <a:rPr lang="en-US" dirty="0"/>
              <a:t>.</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Char char="●"/>
            </a:pPr>
            <a:r>
              <a:rPr lang="en-US" dirty="0"/>
              <a:t>Read the text on the </a:t>
            </a:r>
            <a:r>
              <a:rPr lang="en-US" b="0" dirty="0"/>
              <a:t>Exit Ticket </a:t>
            </a:r>
            <a:r>
              <a:rPr lang="en-US" dirty="0"/>
              <a:t>aloud if you think students would benefit from the audio support.</a:t>
            </a:r>
            <a:endParaRPr dirty="0"/>
          </a:p>
          <a:p>
            <a:pPr marL="457200" marR="0" lvl="0" indent="-304800" algn="l" rtl="0">
              <a:lnSpc>
                <a:spcPct val="100000"/>
              </a:lnSpc>
              <a:spcBef>
                <a:spcPts val="0"/>
              </a:spcBef>
              <a:spcAft>
                <a:spcPts val="0"/>
              </a:spcAft>
              <a:buSzPts val="1200"/>
              <a:buFont typeface="Calibri"/>
              <a:buChar char="●"/>
            </a:pPr>
            <a:r>
              <a:rPr lang="en-US" dirty="0"/>
              <a:t>Circulate to ensure that students are working steadily on writing their answers. Provide aid to those who might struggle to articulate what they need to help finish their plan. For example, if a student is struggling to articulate a counterclaim, you might prompt by saying: </a:t>
            </a:r>
            <a:r>
              <a:rPr lang="en-US" i="1" dirty="0"/>
              <a:t>“What might someone who disagrees with your point say? What would you say in response?”</a:t>
            </a:r>
            <a:endParaRPr i="1" dirty="0"/>
          </a:p>
        </p:txBody>
      </p:sp>
      <p:sp>
        <p:nvSpPr>
          <p:cNvPr id="155" name="Google Shape;155;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61671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16</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SzPts val="1800"/>
              <a:buFont typeface="Century Gothic"/>
              <a:buChar char="•"/>
            </a:pPr>
            <a:r>
              <a:rPr lang="en-US" sz="1800" i="0" u="none" strike="noStrike" cap="none" dirty="0">
                <a:solidFill>
                  <a:schemeClr val="dk1"/>
                </a:solidFill>
                <a:latin typeface="Century Gothic"/>
                <a:ea typeface="Century Gothic"/>
                <a:cs typeface="Century Gothic"/>
                <a:sym typeface="Century Gothic"/>
              </a:rPr>
              <a:t>This lesson will take approximately </a:t>
            </a:r>
            <a:r>
              <a:rPr lang="en-US" sz="1800" dirty="0">
                <a:latin typeface="Century Gothic"/>
                <a:ea typeface="Century Gothic"/>
                <a:cs typeface="Century Gothic"/>
                <a:sym typeface="Century Gothic"/>
              </a:rPr>
              <a:t>50-60 </a:t>
            </a:r>
            <a:r>
              <a:rPr lang="en-US" sz="1800" i="0" u="none" strike="noStrike" cap="none" dirty="0">
                <a:solidFill>
                  <a:schemeClr val="dk1"/>
                </a:solidFill>
                <a:latin typeface="Century Gothic"/>
                <a:ea typeface="Century Gothic"/>
                <a:cs typeface="Century Gothic"/>
                <a:sym typeface="Century Gothic"/>
              </a:rPr>
              <a:t>minutes to complete. </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In this lesson, students will be introduced to the </a:t>
            </a:r>
            <a:r>
              <a:rPr lang="en-US" sz="1800" b="1" dirty="0">
                <a:latin typeface="Century Gothic"/>
                <a:ea typeface="Century Gothic"/>
                <a:cs typeface="Century Gothic"/>
                <a:sym typeface="Century Gothic"/>
              </a:rPr>
              <a:t>Writing Improvement Tracker, </a:t>
            </a:r>
            <a:r>
              <a:rPr lang="en-US" sz="1800" dirty="0">
                <a:latin typeface="Century Gothic"/>
                <a:ea typeface="Century Gothic"/>
                <a:cs typeface="Century Gothic"/>
                <a:sym typeface="Century Gothic"/>
              </a:rPr>
              <a:t>which will help them develop awareness of their strengths and challenges in writing and strategize to address those challenges. They will also plan their </a:t>
            </a:r>
            <a:r>
              <a:rPr lang="en-US" sz="1800" i="1" dirty="0" err="1">
                <a:latin typeface="Century Gothic"/>
                <a:ea typeface="Century Gothic"/>
                <a:cs typeface="Century Gothic"/>
                <a:sym typeface="Century Gothic"/>
              </a:rPr>
              <a:t>Lyddie</a:t>
            </a:r>
            <a:r>
              <a:rPr lang="en-US" sz="1800" i="1" dirty="0">
                <a:latin typeface="Century Gothic"/>
                <a:ea typeface="Century Gothic"/>
                <a:cs typeface="Century Gothic"/>
                <a:sym typeface="Century Gothic"/>
              </a:rPr>
              <a:t> </a:t>
            </a:r>
            <a:r>
              <a:rPr lang="en-US" sz="1800" dirty="0">
                <a:latin typeface="Century Gothic"/>
                <a:ea typeface="Century Gothic"/>
                <a:cs typeface="Century Gothic"/>
                <a:sym typeface="Century Gothic"/>
              </a:rPr>
              <a:t>essays.</a:t>
            </a:r>
            <a:endParaRPr sz="18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I can analyze a model essay about </a:t>
            </a: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using a rubric.</a:t>
            </a:r>
            <a:endParaRPr sz="2200" b="1" dirty="0">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I can select reasons and support them with evidence to support my claim about </a:t>
            </a:r>
            <a:r>
              <a:rPr lang="en-US" sz="2200" b="1" i="1" dirty="0" err="1">
                <a:latin typeface="Century Gothic"/>
                <a:ea typeface="Century Gothic"/>
                <a:cs typeface="Century Gothic"/>
                <a:sym typeface="Century Gothic"/>
              </a:rPr>
              <a:t>Lyddie</a:t>
            </a:r>
            <a:r>
              <a:rPr lang="en-US" sz="2200" b="1" dirty="0">
                <a:latin typeface="Century Gothic"/>
                <a:ea typeface="Century Gothic"/>
                <a:cs typeface="Century Gothic"/>
                <a:sym typeface="Century Gothic"/>
              </a:rPr>
              <a:t>.</a:t>
            </a:r>
            <a:endParaRPr sz="2200" b="1" dirty="0">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I can organize my reasons and evidence so they support my claim.</a:t>
            </a:r>
            <a:endParaRPr sz="2200" b="1" dirty="0">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dirty="0">
                <a:latin typeface="Century Gothic"/>
                <a:ea typeface="Century Gothic"/>
                <a:cs typeface="Century Gothic"/>
                <a:sym typeface="Century Gothic"/>
              </a:rPr>
              <a:t>I can explain how my details support my claim.</a:t>
            </a:r>
            <a:endParaRPr sz="2200" b="1" dirty="0">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69" name="Google Shape;169;p22"/>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2" name="Google Shape;172;p22"/>
          <p:cNvSpPr txBox="1"/>
          <p:nvPr/>
        </p:nvSpPr>
        <p:spPr>
          <a:xfrm>
            <a:off x="693225" y="1581675"/>
            <a:ext cx="9558000" cy="19440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Font typeface="Century Gothic"/>
              <a:buAutoNum type="alphaUcPeriod"/>
            </a:pPr>
            <a:r>
              <a:rPr lang="en-US" sz="2400" dirty="0">
                <a:solidFill>
                  <a:schemeClr val="dk1"/>
                </a:solidFill>
                <a:latin typeface="Century Gothic"/>
                <a:ea typeface="Century Gothic"/>
                <a:cs typeface="Century Gothic"/>
                <a:sym typeface="Century Gothic"/>
              </a:rPr>
              <a:t>Finish your </a:t>
            </a:r>
            <a:r>
              <a:rPr lang="en-US" sz="2400" b="1" i="1" dirty="0" err="1">
                <a:solidFill>
                  <a:schemeClr val="dk1"/>
                </a:solidFill>
                <a:latin typeface="Century Gothic"/>
                <a:ea typeface="Century Gothic"/>
                <a:cs typeface="Century Gothic"/>
                <a:sym typeface="Century Gothic"/>
              </a:rPr>
              <a:t>Lyddie</a:t>
            </a:r>
            <a:r>
              <a:rPr lang="en-US" sz="2400" b="1" i="1" dirty="0">
                <a:solidFill>
                  <a:schemeClr val="dk1"/>
                </a:solidFill>
                <a:latin typeface="Century Gothic"/>
                <a:ea typeface="Century Gothic"/>
                <a:cs typeface="Century Gothic"/>
                <a:sym typeface="Century Gothic"/>
              </a:rPr>
              <a:t> </a:t>
            </a:r>
            <a:r>
              <a:rPr lang="en-US" sz="2400" b="1" dirty="0">
                <a:solidFill>
                  <a:schemeClr val="dk1"/>
                </a:solidFill>
                <a:latin typeface="Century Gothic"/>
                <a:ea typeface="Century Gothic"/>
                <a:cs typeface="Century Gothic"/>
                <a:sym typeface="Century Gothic"/>
              </a:rPr>
              <a:t>essay planner,</a:t>
            </a:r>
            <a:r>
              <a:rPr lang="en-US" sz="2400" dirty="0">
                <a:solidFill>
                  <a:schemeClr val="dk1"/>
                </a:solidFill>
                <a:latin typeface="Century Gothic"/>
                <a:ea typeface="Century Gothic"/>
                <a:cs typeface="Century Gothic"/>
                <a:sym typeface="Century Gothic"/>
              </a:rPr>
              <a:t> due next class.</a:t>
            </a:r>
          </a:p>
          <a:p>
            <a:pPr marL="457200" lvl="0" indent="-381000" rtl="0">
              <a:spcBef>
                <a:spcPts val="0"/>
              </a:spcBef>
              <a:spcAft>
                <a:spcPts val="0"/>
              </a:spcAft>
              <a:buClr>
                <a:schemeClr val="dk1"/>
              </a:buClr>
              <a:buSzPts val="2400"/>
              <a:buFont typeface="Century Gothic"/>
              <a:buAutoNum type="alphaU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lphaUcPeriod"/>
            </a:pPr>
            <a:r>
              <a:rPr lang="en-US" sz="2400" dirty="0">
                <a:solidFill>
                  <a:schemeClr val="dk1"/>
                </a:solidFill>
                <a:latin typeface="Century Gothic"/>
                <a:ea typeface="Century Gothic"/>
                <a:cs typeface="Century Gothic"/>
                <a:sym typeface="Century Gothic"/>
              </a:rPr>
              <a:t>Continue reading Chapters 20-23 of </a:t>
            </a:r>
            <a:r>
              <a:rPr lang="en-US" sz="2400" i="1" dirty="0" err="1">
                <a:solidFill>
                  <a:schemeClr val="dk1"/>
                </a:solidFill>
                <a:latin typeface="Century Gothic"/>
                <a:ea typeface="Century Gothic"/>
                <a:cs typeface="Century Gothic"/>
                <a:sym typeface="Century Gothic"/>
              </a:rPr>
              <a:t>Lyddie</a:t>
            </a:r>
            <a:r>
              <a:rPr lang="en-US" sz="2400" i="1" dirty="0">
                <a:solidFill>
                  <a:schemeClr val="dk1"/>
                </a:solidFill>
                <a:latin typeface="Century Gothic"/>
                <a:ea typeface="Century Gothic"/>
                <a:cs typeface="Century Gothic"/>
                <a:sym typeface="Century Gothic"/>
              </a:rPr>
              <a:t> </a:t>
            </a:r>
            <a:r>
              <a:rPr lang="en-US" sz="2400" dirty="0">
                <a:solidFill>
                  <a:schemeClr val="dk1"/>
                </a:solidFill>
                <a:latin typeface="Century Gothic"/>
                <a:ea typeface="Century Gothic"/>
                <a:cs typeface="Century Gothic"/>
                <a:sym typeface="Century Gothic"/>
              </a:rPr>
              <a:t>and complete </a:t>
            </a:r>
            <a:r>
              <a:rPr lang="en-US" sz="2400" b="1" dirty="0">
                <a:solidFill>
                  <a:schemeClr val="dk1"/>
                </a:solidFill>
                <a:latin typeface="Century Gothic"/>
                <a:ea typeface="Century Gothic"/>
                <a:cs typeface="Century Gothic"/>
                <a:sym typeface="Century Gothic"/>
              </a:rPr>
              <a:t>Reader’s Notes for Chapters 20, 21, 22, and 23</a:t>
            </a:r>
            <a:r>
              <a:rPr lang="en-US" sz="2400" dirty="0">
                <a:solidFill>
                  <a:schemeClr val="dk1"/>
                </a:solidFill>
                <a:latin typeface="Century Gothic"/>
                <a:ea typeface="Century Gothic"/>
                <a:cs typeface="Century Gothic"/>
                <a:sym typeface="Century Gothic"/>
              </a:rPr>
              <a:t>. This is due in Lesson 19.</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p:txBody>
      </p:sp>
      <p:pic>
        <p:nvPicPr>
          <p:cNvPr id="7" name="Google Shape;110;p16"/>
          <p:cNvPicPr preferRelativeResize="0"/>
          <p:nvPr/>
        </p:nvPicPr>
        <p:blipFill>
          <a:blip r:embed="rId3">
            <a:alphaModFix/>
          </a:blip>
          <a:stretch>
            <a:fillRect/>
          </a:stretch>
        </p:blipFill>
        <p:spPr>
          <a:xfrm>
            <a:off x="10820400" y="144225"/>
            <a:ext cx="1058400" cy="142549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3"/>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79" name="Google Shape;179;p23"/>
          <p:cNvGraphicFramePr/>
          <p:nvPr/>
        </p:nvGraphicFramePr>
        <p:xfrm>
          <a:off x="825816" y="1479012"/>
          <a:ext cx="9569025" cy="4204775"/>
        </p:xfrm>
        <a:graphic>
          <a:graphicData uri="http://schemas.openxmlformats.org/drawingml/2006/table">
            <a:tbl>
              <a:tblPr firstRow="1" bandRow="1">
                <a:noFill/>
                <a:tableStyleId>{89BF3632-8378-425B-8E86-2AFA3BDB2D72}</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Module 1 Reflection</a:t>
            </a:r>
            <a:r>
              <a:rPr lang="en-US" sz="2200" dirty="0">
                <a:latin typeface="Century Gothic"/>
                <a:ea typeface="Century Gothic"/>
                <a:cs typeface="Century Gothic"/>
                <a:sym typeface="Century Gothic"/>
              </a:rPr>
              <a:t> (from Module 1, Unit 3, Lesson 6; students’ completed reflections)</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Module 1 </a:t>
            </a:r>
            <a:r>
              <a:rPr lang="en-US" sz="2200" b="1" i="1" dirty="0">
                <a:latin typeface="Century Gothic"/>
                <a:ea typeface="Century Gothic"/>
                <a:cs typeface="Century Gothic"/>
                <a:sym typeface="Century Gothic"/>
              </a:rPr>
              <a:t>A Long Walk to Water </a:t>
            </a:r>
            <a:r>
              <a:rPr lang="en-US" sz="2200" b="1" dirty="0">
                <a:latin typeface="Century Gothic"/>
                <a:ea typeface="Century Gothic"/>
                <a:cs typeface="Century Gothic"/>
                <a:sym typeface="Century Gothic"/>
              </a:rPr>
              <a:t>Essays</a:t>
            </a:r>
            <a:r>
              <a:rPr lang="en-US" sz="2200" dirty="0">
                <a:latin typeface="Century Gothic"/>
                <a:ea typeface="Century Gothic"/>
                <a:cs typeface="Century Gothic"/>
                <a:sym typeface="Century Gothic"/>
              </a:rPr>
              <a:t> (if possible)</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Writing Improvement Tracker </a:t>
            </a:r>
            <a:r>
              <a:rPr lang="en-US" sz="2200" dirty="0">
                <a:latin typeface="Century Gothic"/>
                <a:ea typeface="Century Gothic"/>
                <a:cs typeface="Century Gothic"/>
                <a:sym typeface="Century Gothic"/>
              </a:rPr>
              <a:t>(one per student)</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Exit Ticket from Lesson 14 </a:t>
            </a:r>
            <a:r>
              <a:rPr lang="en-US" sz="2200" dirty="0">
                <a:latin typeface="Century Gothic"/>
                <a:ea typeface="Century Gothic"/>
                <a:cs typeface="Century Gothic"/>
                <a:sym typeface="Century Gothic"/>
              </a:rPr>
              <a:t>(with teacher feedback)</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Model Essay</a:t>
            </a:r>
            <a:r>
              <a:rPr lang="en-US" sz="2200" dirty="0">
                <a:latin typeface="Century Gothic"/>
                <a:ea typeface="Century Gothic"/>
                <a:cs typeface="Century Gothic"/>
                <a:sym typeface="Century Gothic"/>
              </a:rPr>
              <a:t> (from Lesson 13; one to display)</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Document camera, if available</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Essay Planner</a:t>
            </a:r>
            <a:r>
              <a:rPr lang="en-US" sz="2200" dirty="0">
                <a:latin typeface="Century Gothic"/>
                <a:ea typeface="Century Gothic"/>
                <a:cs typeface="Century Gothic"/>
                <a:sym typeface="Century Gothic"/>
              </a:rPr>
              <a:t> (one per student)</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Model Essay Planner </a:t>
            </a:r>
            <a:r>
              <a:rPr lang="en-US" sz="2200" dirty="0">
                <a:latin typeface="Century Gothic"/>
                <a:ea typeface="Century Gothic"/>
                <a:cs typeface="Century Gothic"/>
                <a:sym typeface="Century Gothic"/>
              </a:rPr>
              <a:t>(optional; only for students who need additional support) </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Exit Ticket (one per student)</a:t>
            </a:r>
            <a:endParaRPr sz="2200" b="1"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16</a:t>
            </a:r>
            <a:endParaRPr sz="5600" b="1"/>
          </a:p>
        </p:txBody>
      </p:sp>
      <p:pic>
        <p:nvPicPr>
          <p:cNvPr id="3" name="Picture 2">
            <a:extLst>
              <a:ext uri="{FF2B5EF4-FFF2-40B4-BE49-F238E27FC236}">
                <a16:creationId xmlns:a16="http://schemas.microsoft.com/office/drawing/2014/main" id="{8CE303BB-C4D0-453C-A027-86938E37D8FB}"/>
              </a:ext>
            </a:extLst>
          </p:cNvPr>
          <p:cNvPicPr>
            <a:picLocks noChangeAspect="1"/>
          </p:cNvPicPr>
          <p:nvPr/>
        </p:nvPicPr>
        <p:blipFill>
          <a:blip r:embed="rId3"/>
          <a:stretch>
            <a:fillRect/>
          </a:stretch>
        </p:blipFill>
        <p:spPr>
          <a:xfrm>
            <a:off x="4770395" y="1063257"/>
            <a:ext cx="2651210" cy="135534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Now that we have read and analyzed a model argument essay, we’re ready to focus on planning our own argument essays! Before that, we’ll begin thinking about our strengths and challenges in writing, which will ultimately help us become better writers.</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Reflect on our writing skills using the </a:t>
            </a:r>
            <a:r>
              <a:rPr lang="en-US" b="1">
                <a:latin typeface="Century Gothic"/>
                <a:ea typeface="Century Gothic"/>
                <a:cs typeface="Century Gothic"/>
                <a:sym typeface="Century Gothic"/>
              </a:rPr>
              <a:t>Writing Improvement Tracker</a:t>
            </a:r>
            <a:endParaRPr b="1">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Plan our essays using the </a:t>
            </a:r>
            <a:r>
              <a:rPr lang="en-US" b="1">
                <a:latin typeface="Century Gothic"/>
                <a:ea typeface="Century Gothic"/>
                <a:cs typeface="Century Gothic"/>
                <a:sym typeface="Century Gothic"/>
              </a:rPr>
              <a:t>Lyddie Essay Planner</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20400" y="144225"/>
            <a:ext cx="1058400" cy="142549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456900"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reflect on our writing</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4772800" y="4632175"/>
            <a:ext cx="6392100" cy="1798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000">
                <a:latin typeface="Century Gothic"/>
                <a:ea typeface="Century Gothic"/>
                <a:cs typeface="Century Gothic"/>
                <a:sym typeface="Century Gothic"/>
              </a:rPr>
              <a:t>When your teacher prompts you, please </a:t>
            </a:r>
            <a:r>
              <a:rPr lang="en-US" sz="2000" b="1">
                <a:latin typeface="Century Gothic"/>
                <a:ea typeface="Century Gothic"/>
                <a:cs typeface="Century Gothic"/>
                <a:sym typeface="Century Gothic"/>
              </a:rPr>
              <a:t>Turn and Talk</a:t>
            </a:r>
            <a:r>
              <a:rPr lang="en-US" sz="2000">
                <a:latin typeface="Century Gothic"/>
                <a:ea typeface="Century Gothic"/>
                <a:cs typeface="Century Gothic"/>
                <a:sym typeface="Century Gothic"/>
              </a:rPr>
              <a:t> with a partner and share your strengths and challenges from the Module 1 essay. Discuss how knowing your strength and challenges will help you write your essay on </a:t>
            </a:r>
            <a:r>
              <a:rPr lang="en-US" sz="2000" i="1">
                <a:latin typeface="Century Gothic"/>
                <a:ea typeface="Century Gothic"/>
                <a:cs typeface="Century Gothic"/>
                <a:sym typeface="Century Gothic"/>
              </a:rPr>
              <a:t>Lyddie.</a:t>
            </a:r>
            <a:endParaRPr sz="2000" i="1">
              <a:latin typeface="Century Gothic"/>
              <a:ea typeface="Century Gothic"/>
              <a:cs typeface="Century Gothic"/>
              <a:sym typeface="Century Gothic"/>
            </a:endParaRPr>
          </a:p>
        </p:txBody>
      </p:sp>
      <p:pic>
        <p:nvPicPr>
          <p:cNvPr id="119" name="Google Shape;119;p17"/>
          <p:cNvPicPr preferRelativeResize="0"/>
          <p:nvPr/>
        </p:nvPicPr>
        <p:blipFill>
          <a:blip r:embed="rId3">
            <a:alphaModFix/>
          </a:blip>
          <a:stretch>
            <a:fillRect/>
          </a:stretch>
        </p:blipFill>
        <p:spPr>
          <a:xfrm>
            <a:off x="11295075" y="6091101"/>
            <a:ext cx="618650" cy="679748"/>
          </a:xfrm>
          <a:prstGeom prst="rect">
            <a:avLst/>
          </a:prstGeom>
          <a:noFill/>
          <a:ln>
            <a:noFill/>
          </a:ln>
        </p:spPr>
      </p:pic>
      <p:sp>
        <p:nvSpPr>
          <p:cNvPr id="120" name="Google Shape;120;p17"/>
          <p:cNvSpPr txBox="1"/>
          <p:nvPr/>
        </p:nvSpPr>
        <p:spPr>
          <a:xfrm>
            <a:off x="4890975" y="1998707"/>
            <a:ext cx="5802900" cy="2414525"/>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US" sz="2000" dirty="0">
                <a:solidFill>
                  <a:schemeClr val="dk1"/>
                </a:solidFill>
                <a:latin typeface="Century Gothic"/>
                <a:ea typeface="Century Gothic"/>
                <a:cs typeface="Century Gothic"/>
                <a:sym typeface="Century Gothic"/>
              </a:rPr>
              <a:t>This </a:t>
            </a:r>
            <a:r>
              <a:rPr lang="en-US" sz="2000" b="1" dirty="0">
                <a:solidFill>
                  <a:schemeClr val="dk1"/>
                </a:solidFill>
                <a:latin typeface="Century Gothic"/>
                <a:ea typeface="Century Gothic"/>
                <a:cs typeface="Century Gothic"/>
                <a:sym typeface="Century Gothic"/>
              </a:rPr>
              <a:t>Writing Improvement Tracker </a:t>
            </a:r>
            <a:r>
              <a:rPr lang="en-US" sz="2000" dirty="0">
                <a:solidFill>
                  <a:schemeClr val="dk1"/>
                </a:solidFill>
                <a:latin typeface="Century Gothic"/>
                <a:ea typeface="Century Gothic"/>
                <a:cs typeface="Century Gothic"/>
                <a:sym typeface="Century Gothic"/>
              </a:rPr>
              <a:t>will help you identify what strengths and challenges you have in writing. You’ll continue to use this tracker for the rest of the year.</a:t>
            </a:r>
            <a:endParaRPr sz="20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r>
              <a:rPr lang="en-US" sz="2000" dirty="0">
                <a:solidFill>
                  <a:schemeClr val="dk1"/>
                </a:solidFill>
                <a:latin typeface="Century Gothic"/>
                <a:ea typeface="Century Gothic"/>
                <a:cs typeface="Century Gothic"/>
                <a:sym typeface="Century Gothic"/>
              </a:rPr>
              <a:t>Please use your </a:t>
            </a:r>
            <a:r>
              <a:rPr lang="en-US" sz="2000" b="1" dirty="0">
                <a:solidFill>
                  <a:schemeClr val="dk1"/>
                </a:solidFill>
                <a:latin typeface="Century Gothic"/>
                <a:ea typeface="Century Gothic"/>
                <a:cs typeface="Century Gothic"/>
                <a:sym typeface="Century Gothic"/>
              </a:rPr>
              <a:t>Module 1 Reflections</a:t>
            </a:r>
            <a:r>
              <a:rPr lang="en-US" sz="2000" dirty="0">
                <a:solidFill>
                  <a:schemeClr val="dk1"/>
                </a:solidFill>
                <a:latin typeface="Century Gothic"/>
                <a:ea typeface="Century Gothic"/>
                <a:cs typeface="Century Gothic"/>
                <a:sym typeface="Century Gothic"/>
              </a:rPr>
              <a:t> to help answer the questions.</a:t>
            </a:r>
            <a:endParaRPr sz="20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dirty="0"/>
          </a:p>
          <a:p>
            <a:pPr marL="0" lvl="0" indent="0">
              <a:spcBef>
                <a:spcPts val="0"/>
              </a:spcBef>
              <a:spcAft>
                <a:spcPts val="0"/>
              </a:spcAft>
              <a:buNone/>
            </a:pPr>
            <a:endParaRPr dirty="0"/>
          </a:p>
        </p:txBody>
      </p:sp>
      <p:pic>
        <p:nvPicPr>
          <p:cNvPr id="121" name="Google Shape;121;p17"/>
          <p:cNvPicPr preferRelativeResize="0"/>
          <p:nvPr/>
        </p:nvPicPr>
        <p:blipFill>
          <a:blip r:embed="rId4">
            <a:alphaModFix/>
          </a:blip>
          <a:stretch>
            <a:fillRect/>
          </a:stretch>
        </p:blipFill>
        <p:spPr>
          <a:xfrm>
            <a:off x="187925" y="2231275"/>
            <a:ext cx="4454700" cy="3133791"/>
          </a:xfrm>
          <a:prstGeom prst="rect">
            <a:avLst/>
          </a:prstGeom>
          <a:noFill/>
          <a:ln>
            <a:noFill/>
          </a:ln>
        </p:spPr>
      </p:pic>
      <p:pic>
        <p:nvPicPr>
          <p:cNvPr id="8" name="Google Shape;110;p16"/>
          <p:cNvPicPr preferRelativeResize="0"/>
          <p:nvPr/>
        </p:nvPicPr>
        <p:blipFill>
          <a:blip r:embed="rId5">
            <a:alphaModFix/>
          </a:blip>
          <a:stretch>
            <a:fillRect/>
          </a:stretch>
        </p:blipFill>
        <p:spPr>
          <a:xfrm>
            <a:off x="10820400" y="144225"/>
            <a:ext cx="1058400" cy="142549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6"/>
        <p:cNvGrpSpPr/>
        <p:nvPr/>
      </p:nvGrpSpPr>
      <p:grpSpPr>
        <a:xfrm>
          <a:off x="0" y="0"/>
          <a:ext cx="0" cy="0"/>
          <a:chOff x="0" y="0"/>
          <a:chExt cx="0" cy="0"/>
        </a:xfrm>
      </p:grpSpPr>
      <p:sp>
        <p:nvSpPr>
          <p:cNvPr id="127" name="Google Shape;127;p18"/>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8" name="Google Shape;128;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1" name="Google Shape;131;p18"/>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a:latin typeface="Century Gothic"/>
                <a:ea typeface="Century Gothic"/>
                <a:cs typeface="Century Gothic"/>
                <a:sym typeface="Century Gothic"/>
              </a:rPr>
              <a:t>These are our learning targets for today:</a:t>
            </a:r>
            <a:endParaRPr sz="2400">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analyze a model essay about </a:t>
            </a:r>
            <a:r>
              <a:rPr lang="en-US" sz="2200" b="1" i="1">
                <a:solidFill>
                  <a:schemeClr val="dk1"/>
                </a:solidFill>
                <a:latin typeface="Century Gothic"/>
                <a:ea typeface="Century Gothic"/>
                <a:cs typeface="Century Gothic"/>
                <a:sym typeface="Century Gothic"/>
              </a:rPr>
              <a:t>Lyddie </a:t>
            </a:r>
            <a:r>
              <a:rPr lang="en-US" sz="2200" b="1">
                <a:solidFill>
                  <a:schemeClr val="dk1"/>
                </a:solidFill>
                <a:latin typeface="Century Gothic"/>
                <a:ea typeface="Century Gothic"/>
                <a:cs typeface="Century Gothic"/>
                <a:sym typeface="Century Gothic"/>
              </a:rPr>
              <a:t>using a rubric.</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select reasons and support them with evidence to support my claim about </a:t>
            </a:r>
            <a:r>
              <a:rPr lang="en-US" sz="2200" b="1" i="1">
                <a:solidFill>
                  <a:schemeClr val="dk1"/>
                </a:solidFill>
                <a:latin typeface="Century Gothic"/>
                <a:ea typeface="Century Gothic"/>
                <a:cs typeface="Century Gothic"/>
                <a:sym typeface="Century Gothic"/>
              </a:rPr>
              <a:t>Lyddie</a:t>
            </a:r>
            <a:r>
              <a:rPr lang="en-US" sz="2200" b="1">
                <a:solidFill>
                  <a:schemeClr val="dk1"/>
                </a:solidFill>
                <a:latin typeface="Century Gothic"/>
                <a:ea typeface="Century Gothic"/>
                <a:cs typeface="Century Gothic"/>
                <a:sym typeface="Century Gothic"/>
              </a:rPr>
              <a:t>.</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organize my reasons and evidence so they support my claim.</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explain how my details support my claim.</a:t>
            </a:r>
            <a:endParaRPr sz="24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b="1">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20400" y="144225"/>
            <a:ext cx="1058400" cy="142549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body" idx="1"/>
          </p:nvPr>
        </p:nvSpPr>
        <p:spPr>
          <a:xfrm>
            <a:off x="408787" y="1657412"/>
            <a:ext cx="3584400" cy="475767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latin typeface="Century Gothic"/>
                <a:ea typeface="Century Gothic"/>
                <a:cs typeface="Century Gothic"/>
                <a:sym typeface="Century Gothic"/>
              </a:rPr>
              <a:t>Please take out the following resources to help plan your essay:</a:t>
            </a:r>
            <a:endParaRPr sz="1800"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Forming Evidence-Based Claim Graphic Organizer</a:t>
            </a:r>
            <a:endParaRPr sz="1800" b="1" i="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Essay Planner</a:t>
            </a: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Exit Tickets from L. 14</a:t>
            </a:r>
            <a:endParaRPr sz="18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lang="en-US" sz="18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1800" i="1" dirty="0">
                <a:latin typeface="Century Gothic"/>
                <a:ea typeface="Century Gothic"/>
                <a:cs typeface="Century Gothic"/>
                <a:sym typeface="Century Gothic"/>
              </a:rPr>
              <a:t>Optional (if you want to find different evidence):</a:t>
            </a:r>
            <a:endParaRPr sz="1800" i="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Working Conditions in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Textual Evidence Note-catcher</a:t>
            </a: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Reader’s Notes </a:t>
            </a:r>
            <a:endParaRPr sz="1800" b="1"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err="1">
                <a:latin typeface="Century Gothic"/>
                <a:ea typeface="Century Gothic"/>
                <a:cs typeface="Century Gothic"/>
                <a:sym typeface="Century Gothic"/>
              </a:rPr>
              <a:t>Lyddie’s</a:t>
            </a:r>
            <a:r>
              <a:rPr lang="en-US" sz="1800" b="1" dirty="0">
                <a:latin typeface="Century Gothic"/>
                <a:ea typeface="Century Gothic"/>
                <a:cs typeface="Century Gothic"/>
                <a:sym typeface="Century Gothic"/>
              </a:rPr>
              <a:t> Decision anchor chart. </a:t>
            </a:r>
            <a:endParaRPr sz="18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sp>
        <p:nvSpPr>
          <p:cNvPr id="138" name="Google Shape;138;p19"/>
          <p:cNvSpPr txBox="1">
            <a:spLocks noGrp="1"/>
          </p:cNvSpPr>
          <p:nvPr>
            <p:ph type="title"/>
          </p:nvPr>
        </p:nvSpPr>
        <p:spPr>
          <a:xfrm>
            <a:off x="785975" y="500050"/>
            <a:ext cx="98328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our essay planning materials</a:t>
            </a:r>
            <a:endParaRPr sz="3400" i="0" u="none" strike="noStrike" cap="none" dirty="0">
              <a:solidFill>
                <a:schemeClr val="dk1"/>
              </a:solidFill>
              <a:latin typeface="Century Gothic"/>
              <a:ea typeface="Century Gothic"/>
              <a:cs typeface="Century Gothic"/>
              <a:sym typeface="Century Gothic"/>
            </a:endParaRPr>
          </a:p>
        </p:txBody>
      </p:sp>
      <p:pic>
        <p:nvPicPr>
          <p:cNvPr id="140" name="Google Shape;140;p19"/>
          <p:cNvPicPr preferRelativeResize="0"/>
          <p:nvPr/>
        </p:nvPicPr>
        <p:blipFill>
          <a:blip r:embed="rId3">
            <a:alphaModFix/>
          </a:blip>
          <a:stretch>
            <a:fillRect/>
          </a:stretch>
        </p:blipFill>
        <p:spPr>
          <a:xfrm>
            <a:off x="4453550" y="1461161"/>
            <a:ext cx="5648399" cy="3915842"/>
          </a:xfrm>
          <a:prstGeom prst="rect">
            <a:avLst/>
          </a:prstGeom>
          <a:noFill/>
          <a:ln>
            <a:noFill/>
          </a:ln>
        </p:spPr>
      </p:pic>
      <p:sp>
        <p:nvSpPr>
          <p:cNvPr id="141" name="Google Shape;141;p19"/>
          <p:cNvSpPr txBox="1"/>
          <p:nvPr/>
        </p:nvSpPr>
        <p:spPr>
          <a:xfrm>
            <a:off x="4298750" y="5377000"/>
            <a:ext cx="7689000" cy="1139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1800" i="1" dirty="0">
                <a:latin typeface="Century Gothic"/>
                <a:ea typeface="Century Gothic"/>
                <a:cs typeface="Century Gothic"/>
                <a:sym typeface="Century Gothic"/>
              </a:rPr>
              <a:t>Does this essay planner look familiar? It should! </a:t>
            </a:r>
            <a:r>
              <a:rPr lang="en-US" sz="1800" dirty="0">
                <a:latin typeface="Century Gothic"/>
                <a:ea typeface="Century Gothic"/>
                <a:cs typeface="Century Gothic"/>
                <a:sym typeface="Century Gothic"/>
              </a:rPr>
              <a:t>You used a very similar planner in Module 1 to write your essays on </a:t>
            </a:r>
            <a:r>
              <a:rPr lang="en-US" sz="1800" i="1" dirty="0">
                <a:latin typeface="Century Gothic"/>
                <a:ea typeface="Century Gothic"/>
                <a:cs typeface="Century Gothic"/>
                <a:sym typeface="Century Gothic"/>
              </a:rPr>
              <a:t>A Long Walk to Water. </a:t>
            </a:r>
            <a:r>
              <a:rPr lang="en-US" sz="1800" dirty="0">
                <a:latin typeface="Century Gothic"/>
                <a:ea typeface="Century Gothic"/>
                <a:cs typeface="Century Gothic"/>
                <a:sym typeface="Century Gothic"/>
              </a:rPr>
              <a:t>You also used part of this planner, the body paragraph, when you analyzed the model essay in Lesson 15.</a:t>
            </a:r>
            <a:endParaRPr sz="1800" dirty="0">
              <a:latin typeface="Century Gothic"/>
              <a:ea typeface="Century Gothic"/>
              <a:cs typeface="Century Gothic"/>
              <a:sym typeface="Century Gothic"/>
            </a:endParaRPr>
          </a:p>
        </p:txBody>
      </p:sp>
      <p:pic>
        <p:nvPicPr>
          <p:cNvPr id="7" name="Google Shape;110;p16"/>
          <p:cNvPicPr preferRelativeResize="0"/>
          <p:nvPr/>
        </p:nvPicPr>
        <p:blipFill>
          <a:blip r:embed="rId4">
            <a:alphaModFix/>
          </a:blip>
          <a:stretch>
            <a:fillRect/>
          </a:stretch>
        </p:blipFill>
        <p:spPr>
          <a:xfrm>
            <a:off x="10820400" y="144225"/>
            <a:ext cx="1058400" cy="142549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8" name="Google Shape;148;p20"/>
          <p:cNvSpPr txBox="1"/>
          <p:nvPr/>
        </p:nvSpPr>
        <p:spPr>
          <a:xfrm>
            <a:off x="6098925" y="2234475"/>
            <a:ext cx="5789400" cy="41118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200">
                <a:solidFill>
                  <a:schemeClr val="dk1"/>
                </a:solidFill>
                <a:latin typeface="Century Gothic"/>
                <a:ea typeface="Century Gothic"/>
                <a:cs typeface="Century Gothic"/>
                <a:sym typeface="Century Gothic"/>
              </a:rPr>
              <a:t>The Conclusion material in this organizer should also look familiar. However, there is one major difference between this essay planner and the one you used in Module 1, and that is at the end where it says “Counterclaim.” </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a:solidFill>
                  <a:schemeClr val="dk1"/>
                </a:solidFill>
                <a:latin typeface="Century Gothic"/>
                <a:ea typeface="Century Gothic"/>
                <a:cs typeface="Century Gothic"/>
                <a:sym typeface="Century Gothic"/>
              </a:rPr>
              <a:t>This is the place to think about what </a:t>
            </a:r>
            <a:r>
              <a:rPr lang="en-US" sz="2200" i="1">
                <a:solidFill>
                  <a:schemeClr val="dk1"/>
                </a:solidFill>
                <a:latin typeface="Century Gothic"/>
                <a:ea typeface="Century Gothic"/>
                <a:cs typeface="Century Gothic"/>
                <a:sym typeface="Century Gothic"/>
              </a:rPr>
              <a:t>counterclaim </a:t>
            </a:r>
            <a:r>
              <a:rPr lang="en-US" sz="2200">
                <a:solidFill>
                  <a:schemeClr val="dk1"/>
                </a:solidFill>
                <a:latin typeface="Century Gothic"/>
                <a:ea typeface="Century Gothic"/>
                <a:cs typeface="Century Gothic"/>
                <a:sym typeface="Century Gothic"/>
              </a:rPr>
              <a:t>you will acknowledge in your essay, as well as where to put it.  Remember, in the model essay a </a:t>
            </a:r>
            <a:r>
              <a:rPr lang="en-US" sz="2200" i="1">
                <a:solidFill>
                  <a:schemeClr val="dk1"/>
                </a:solidFill>
                <a:latin typeface="Century Gothic"/>
                <a:ea typeface="Century Gothic"/>
                <a:cs typeface="Century Gothic"/>
                <a:sym typeface="Century Gothic"/>
              </a:rPr>
              <a:t>counterclaim</a:t>
            </a:r>
            <a:r>
              <a:rPr lang="en-US" sz="2200">
                <a:solidFill>
                  <a:schemeClr val="dk1"/>
                </a:solidFill>
                <a:latin typeface="Century Gothic"/>
                <a:ea typeface="Century Gothic"/>
                <a:cs typeface="Century Gothic"/>
                <a:sym typeface="Century Gothic"/>
              </a:rPr>
              <a:t> was acknowledged several times.</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18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800">
              <a:solidFill>
                <a:schemeClr val="dk1"/>
              </a:solidFill>
              <a:latin typeface="Century Gothic"/>
              <a:ea typeface="Century Gothic"/>
              <a:cs typeface="Century Gothic"/>
              <a:sym typeface="Century Gothic"/>
            </a:endParaRPr>
          </a:p>
        </p:txBody>
      </p:sp>
      <p:sp>
        <p:nvSpPr>
          <p:cNvPr id="149" name="Google Shape;149;p20"/>
          <p:cNvSpPr txBox="1">
            <a:spLocks noGrp="1"/>
          </p:cNvSpPr>
          <p:nvPr>
            <p:ph type="title"/>
          </p:nvPr>
        </p:nvSpPr>
        <p:spPr>
          <a:xfrm>
            <a:off x="693225" y="260377"/>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counterclaims and plan our essay</a:t>
            </a:r>
            <a:endParaRPr sz="3400" i="0" u="none" strike="noStrike" cap="none" dirty="0">
              <a:solidFill>
                <a:schemeClr val="dk1"/>
              </a:solidFill>
              <a:latin typeface="Century Gothic"/>
              <a:ea typeface="Century Gothic"/>
              <a:cs typeface="Century Gothic"/>
              <a:sym typeface="Century Gothic"/>
            </a:endParaRPr>
          </a:p>
        </p:txBody>
      </p:sp>
      <p:pic>
        <p:nvPicPr>
          <p:cNvPr id="151" name="Google Shape;151;p20"/>
          <p:cNvPicPr preferRelativeResize="0"/>
          <p:nvPr/>
        </p:nvPicPr>
        <p:blipFill>
          <a:blip r:embed="rId3">
            <a:alphaModFix/>
          </a:blip>
          <a:stretch>
            <a:fillRect/>
          </a:stretch>
        </p:blipFill>
        <p:spPr>
          <a:xfrm>
            <a:off x="671550" y="1125473"/>
            <a:ext cx="5276850" cy="5029200"/>
          </a:xfrm>
          <a:prstGeom prst="rect">
            <a:avLst/>
          </a:prstGeom>
          <a:noFill/>
          <a:ln>
            <a:noFill/>
          </a:ln>
        </p:spPr>
      </p:pic>
      <p:pic>
        <p:nvPicPr>
          <p:cNvPr id="7" name="Google Shape;110;p16"/>
          <p:cNvPicPr preferRelativeResize="0"/>
          <p:nvPr/>
        </p:nvPicPr>
        <p:blipFill>
          <a:blip r:embed="rId4">
            <a:alphaModFix/>
          </a:blip>
          <a:stretch>
            <a:fillRect/>
          </a:stretch>
        </p:blipFill>
        <p:spPr>
          <a:xfrm>
            <a:off x="10820400" y="144225"/>
            <a:ext cx="1058400" cy="142549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1"/>
          <p:cNvSpPr txBox="1">
            <a:spLocks noGrp="1"/>
          </p:cNvSpPr>
          <p:nvPr>
            <p:ph type="title"/>
          </p:nvPr>
        </p:nvSpPr>
        <p:spPr>
          <a:xfrm>
            <a:off x="843225" y="500050"/>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reflect on our planning </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1"/>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0" name="Google Shape;160;p21"/>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161" name="Google Shape;161;p21"/>
          <p:cNvSpPr txBox="1"/>
          <p:nvPr/>
        </p:nvSpPr>
        <p:spPr>
          <a:xfrm>
            <a:off x="843225" y="1872025"/>
            <a:ext cx="4637700" cy="383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This activity will serve as your “Exit Ticket” today.</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a:spcBef>
                <a:spcPts val="0"/>
              </a:spcBef>
              <a:spcAft>
                <a:spcPts val="0"/>
              </a:spcAft>
              <a:buNone/>
            </a:pPr>
            <a:r>
              <a:rPr lang="en-US" sz="2400">
                <a:latin typeface="Century Gothic"/>
                <a:ea typeface="Century Gothic"/>
                <a:cs typeface="Century Gothic"/>
                <a:sym typeface="Century Gothic"/>
              </a:rPr>
              <a:t>Please follow the directions to complete the task, which asks you to think about what is hard for you and what you might need in order to complete your plan.</a:t>
            </a:r>
            <a:endParaRPr sz="240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p:txBody>
      </p:sp>
      <p:pic>
        <p:nvPicPr>
          <p:cNvPr id="162" name="Google Shape;162;p21"/>
          <p:cNvPicPr preferRelativeResize="0"/>
          <p:nvPr/>
        </p:nvPicPr>
        <p:blipFill>
          <a:blip r:embed="rId3">
            <a:alphaModFix/>
          </a:blip>
          <a:stretch>
            <a:fillRect/>
          </a:stretch>
        </p:blipFill>
        <p:spPr>
          <a:xfrm>
            <a:off x="5857950" y="1962212"/>
            <a:ext cx="5524500" cy="3514725"/>
          </a:xfrm>
          <a:prstGeom prst="rect">
            <a:avLst/>
          </a:prstGeom>
          <a:noFill/>
          <a:ln>
            <a:noFill/>
          </a:ln>
        </p:spPr>
      </p:pic>
      <p:pic>
        <p:nvPicPr>
          <p:cNvPr id="8" name="Google Shape;110;p16"/>
          <p:cNvPicPr preferRelativeResize="0"/>
          <p:nvPr/>
        </p:nvPicPr>
        <p:blipFill>
          <a:blip r:embed="rId4">
            <a:alphaModFix/>
          </a:blip>
          <a:stretch>
            <a:fillRect/>
          </a:stretch>
        </p:blipFill>
        <p:spPr>
          <a:xfrm>
            <a:off x="10820400" y="144225"/>
            <a:ext cx="1058400" cy="142549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3448019-FE45-4DC2-AE0E-4720ED01383D}">
  <ds:schemaRefs>
    <ds:schemaRef ds:uri="http://schemas.microsoft.com/sharepoint/v3/contenttype/forms"/>
  </ds:schemaRefs>
</ds:datastoreItem>
</file>

<file path=customXml/itemProps2.xml><?xml version="1.0" encoding="utf-8"?>
<ds:datastoreItem xmlns:ds="http://schemas.openxmlformats.org/officeDocument/2006/customXml" ds:itemID="{ECA34FC9-4D13-426A-A06F-58BDAE2EDC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F93997F-93A2-4338-86B3-BFDBE6FFD0C5}">
  <ds:schemaRef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http://schemas.openxmlformats.org/package/2006/metadata/core-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13</TotalTime>
  <Words>2958</Words>
  <Application>Microsoft Office PowerPoint</Application>
  <PresentationFormat>Widescreen</PresentationFormat>
  <Paragraphs>314</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Calibri</vt:lpstr>
      <vt:lpstr>Overlock</vt:lpstr>
      <vt:lpstr>Arial</vt:lpstr>
      <vt:lpstr>Century Gothic</vt:lpstr>
      <vt:lpstr>Office Theme</vt:lpstr>
      <vt:lpstr>Grade 7: Module 2: Unit 1: Lesson 16 Teacher slide, before teaching.</vt:lpstr>
      <vt:lpstr>Grade 7: Module 2: Unit 1: Lesson 15 Teacher slide, before teaching.</vt:lpstr>
      <vt:lpstr>Grade 7: Module 2:  Unit 1: Lesson 16</vt:lpstr>
      <vt:lpstr>Hello, Students!</vt:lpstr>
      <vt:lpstr>Let’s reflect on our writing</vt:lpstr>
      <vt:lpstr>Let’s review our learning targets</vt:lpstr>
      <vt:lpstr>Let’s gather our essay planning materials</vt:lpstr>
      <vt:lpstr>Let’s review counterclaims and plan our essay</vt:lpstr>
      <vt:lpstr>Let’s reflect on our planning </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16 Teacher slide, before teaching.</dc:title>
  <dc:creator>nbravo</dc:creator>
  <cp:lastModifiedBy>Steven Benson</cp:lastModifiedBy>
  <cp:revision>5</cp:revision>
  <dcterms:modified xsi:type="dcterms:W3CDTF">2018-09-20T17:22:20Z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