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4B02DFE-0172-4F83-87D3-E37C17209240}">
  <a:tblStyle styleId="{44B02DFE-0172-4F83-87D3-E37C1720924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919E7FB-5ABD-44E0-89B3-CD57E1A0D5AA}"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978" autoAdjust="0"/>
  </p:normalViewPr>
  <p:slideViewPr>
    <p:cSldViewPr snapToGrid="0">
      <p:cViewPr varScale="1">
        <p:scale>
          <a:sx n="105" d="100"/>
          <a:sy n="105" d="100"/>
        </p:scale>
        <p:origin x="-12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C0EA6769-BFE4-6FDD-D479-9D76B5273A8C}"/>
    <pc:docChg chg="addSld">
      <pc:chgData name="Jennifer Snapp" userId="S::jennifer.snapp@detroitk12.org::42622253-5fe4-47d2-9c8f-1ef2d995c939" providerId="AD" clId="Web-{C0EA6769-BFE4-6FDD-D479-9D76B5273A8C}" dt="2019-03-25T19:46:23.477" v="0"/>
      <pc:docMkLst>
        <pc:docMk/>
      </pc:docMkLst>
      <pc:sldChg chg="add">
        <pc:chgData name="Jennifer Snapp" userId="S::jennifer.snapp@detroitk12.org::42622253-5fe4-47d2-9c8f-1ef2d995c939" providerId="AD" clId="Web-{C0EA6769-BFE4-6FDD-D479-9D76B5273A8C}" dt="2019-03-25T19:46:23.477" v="0"/>
        <pc:sldMkLst>
          <pc:docMk/>
          <pc:sldMk cId="385746641" sldId="273"/>
        </pc:sldMkLst>
      </pc:sldChg>
      <pc:sldMasterChg chg="addSldLayout">
        <pc:chgData name="Jennifer Snapp" userId="S::jennifer.snapp@detroitk12.org::42622253-5fe4-47d2-9c8f-1ef2d995c939" providerId="AD" clId="Web-{C0EA6769-BFE4-6FDD-D479-9D76B5273A8C}" dt="2019-03-25T19:46:23.477" v="0"/>
        <pc:sldMasterMkLst>
          <pc:docMk/>
          <pc:sldMasterMk cId="0" sldId="2147483671"/>
        </pc:sldMasterMkLst>
        <pc:sldLayoutChg chg="add replId">
          <pc:chgData name="Jennifer Snapp" userId="S::jennifer.snapp@detroitk12.org::42622253-5fe4-47d2-9c8f-1ef2d995c939" providerId="AD" clId="Web-{C0EA6769-BFE4-6FDD-D479-9D76B5273A8C}" dt="2019-03-25T19:46:23.477" v="0"/>
          <pc:sldLayoutMkLst>
            <pc:docMk/>
            <pc:sldMasterMk cId="0" sldId="2147483671"/>
            <pc:sldLayoutMk cId="830886517"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400884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279115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279115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4309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2b459e21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28-30 minutes (this slide, 5-8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Modified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playing quiet music during this time as an auditory cue that they should be silent.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participating in this step and placing your own sticky notes or writing your own notes. This will help model the proper behavior and set a collegiate tone.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Step 1 with item A. Read it aloud and think aloud through the questions in Step 1. Consider saying something like this:</a:t>
            </a:r>
            <a:endParaRPr sz="1200" dirty="0">
              <a:latin typeface="Calibri"/>
              <a:ea typeface="Calibri"/>
              <a:cs typeface="Calibri"/>
              <a:sym typeface="Calibri"/>
            </a:endParaRPr>
          </a:p>
          <a:p>
            <a:pPr marL="457200" lvl="0" indent="0" algn="l" rtl="0">
              <a:spcBef>
                <a:spcPts val="0"/>
              </a:spcBef>
              <a:spcAft>
                <a:spcPts val="0"/>
              </a:spcAft>
              <a:buNone/>
            </a:pPr>
            <a:r>
              <a:rPr lang="en" sz="1200" i="1" dirty="0">
                <a:latin typeface="Calibri"/>
                <a:ea typeface="Calibri"/>
                <a:cs typeface="Calibri"/>
                <a:sym typeface="Calibri"/>
              </a:rPr>
              <a:t>“I notice this is a poem called </a:t>
            </a:r>
            <a:r>
              <a:rPr lang="en-US" sz="1200" i="1" dirty="0">
                <a:latin typeface="Calibri"/>
                <a:ea typeface="Calibri"/>
                <a:cs typeface="Calibri"/>
                <a:sym typeface="Calibri"/>
              </a:rPr>
              <a:t>‘</a:t>
            </a:r>
            <a:r>
              <a:rPr lang="en" sz="1200" i="1" dirty="0">
                <a:latin typeface="Calibri"/>
                <a:ea typeface="Calibri"/>
                <a:cs typeface="Calibri"/>
                <a:sym typeface="Calibri"/>
              </a:rPr>
              <a:t>slaveships,</a:t>
            </a:r>
            <a:r>
              <a:rPr lang="en-US" sz="1200" i="1" dirty="0">
                <a:latin typeface="Calibri"/>
                <a:ea typeface="Calibri"/>
                <a:cs typeface="Calibri"/>
                <a:sym typeface="Calibri"/>
              </a:rPr>
              <a:t>’</a:t>
            </a:r>
            <a:r>
              <a:rPr lang="en" sz="1200" i="1" dirty="0">
                <a:latin typeface="Calibri"/>
                <a:ea typeface="Calibri"/>
                <a:cs typeface="Calibri"/>
                <a:sym typeface="Calibri"/>
              </a:rPr>
              <a:t> so I think this is about slavery. I notice the author says they are packed in tight, like spoons. I think ‘they’ are slaves. I wonder why she says the ‘belly of Jesus.’ I wonder if Jesus is the name of the ship? I think lying for weeks and months in the ‘sweat’ and ‘stink’ of our own breath is terrible. I think Frederick Douglass may have written about slavery. Maybe he was a slave himself. I wonder if he came across in a slave ship.”</a:t>
            </a:r>
            <a:endParaRPr sz="1200" i="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Distribute </a:t>
            </a:r>
            <a:r>
              <a:rPr lang="en" sz="1200" b="0" dirty="0">
                <a:latin typeface="Calibri" panose="020F0502020204030204" pitchFamily="34" charset="0"/>
                <a:sym typeface="Calibri"/>
              </a:rPr>
              <a:t>sticky notes (six to eight per student) OR a marker </a:t>
            </a:r>
            <a:r>
              <a:rPr lang="en" sz="1200" dirty="0">
                <a:latin typeface="Calibri" panose="020F0502020204030204" pitchFamily="34" charset="0"/>
                <a:sym typeface="Calibri"/>
              </a:rPr>
              <a:t>per student.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Direct students to rotate around the room at their own pace. Remind them of norms for moving calmly in the room.</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Look for students to be making insightful comments on the items in the Gallery Walk.</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Support for Any Students Who Need It:</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Some students may benefit from commenting on a limited number of items that are predetermined.</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Depending on the needs of your students, you may want to provide a more specific time for each student to spend at the pieces of evidence. Consider giving each student 2 minutes and an auditory cue when it’s time to rotate.</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05" name="Google Shape;205;g42b459e21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2373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7a64e1da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28-30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Small Groups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Modified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that you will introduce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in the course of the Gallery Walk.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 students will be looking at </a:t>
            </a:r>
            <a:r>
              <a:rPr lang="en" sz="1200" b="0"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through three different lenses - slavery, the debate about slavery, and the life of Douglass himself.  Students will use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to record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other key item students will be looking at is vocabulary, which will be introduced later in the module.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is probably a new way for students to think about a text.  The teacher may need to guide this process.</a:t>
            </a:r>
            <a:endParaRPr sz="1200" dirty="0">
              <a:latin typeface="Calibri" panose="020F0502020204030204" pitchFamily="34" charset="0"/>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 students finish Step 1, divide them into small groups and assign each group to sit at one of the items in the Gallery Walk.</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Display the </a:t>
            </a:r>
            <a:r>
              <a:rPr lang="en" sz="1200" b="1" dirty="0">
                <a:latin typeface="Calibri" panose="020F0502020204030204" pitchFamily="34" charset="0"/>
                <a:sym typeface="Calibri"/>
              </a:rPr>
              <a:t>Historical Context anchor chart </a:t>
            </a:r>
            <a:r>
              <a:rPr lang="en" sz="1200" dirty="0">
                <a:latin typeface="Calibri" panose="020F0502020204030204" pitchFamily="34" charset="0"/>
                <a:sym typeface="Calibri"/>
              </a:rPr>
              <a:t>and point out that students have a copy of this on the back of their </a:t>
            </a:r>
            <a:r>
              <a:rPr lang="en" sz="1200" b="1" dirty="0">
                <a:latin typeface="Calibri" panose="020F0502020204030204" pitchFamily="34" charset="0"/>
                <a:sym typeface="Calibri"/>
              </a:rPr>
              <a:t>Gallery Walk Directions. </a:t>
            </a:r>
            <a:endParaRPr sz="1200" b="1" dirty="0">
              <a:highlight>
                <a:srgbClr val="FFFFFF"/>
              </a:highlight>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Tell students they will be using this chart over the next few days to keep track of what they learn about the historical context of </a:t>
            </a:r>
            <a:r>
              <a:rPr lang="en" sz="1200" b="0" i="1" dirty="0">
                <a:latin typeface="Calibri" panose="020F0502020204030204" pitchFamily="34" charset="0"/>
                <a:sym typeface="Calibri"/>
              </a:rPr>
              <a:t>Narrative of the Life of Frederick Douglass</a:t>
            </a:r>
            <a:r>
              <a:rPr lang="en" sz="1200" dirty="0">
                <a:latin typeface="Calibri" panose="020F0502020204030204" pitchFamily="34" charset="0"/>
                <a:sym typeface="Calibri"/>
              </a:rPr>
              <a:t>. Tell them you will give them a clean copy; the one for today is for them to mark up as they come to understand it. Today, they will focus on the main chart; they will use the vocabulary portion another day.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review the word context (a reference to the “I have a dream” speech analogy may be helpful here), making sure to notice that students have used it before to talk about figuring out what a word means from its context—the sentences right around it. In this case, the word is used in a slightly different sense and refers to the people and events that affect this text and to which this text is responding.</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Explain to students that not all events that were happening around the time the book was written are relevant, so this chart will help them pay attention to the aspects of historical context that were most significant: what happened to Douglass before and after he wrote this book, what the experiences of slaves were like, and the debate over slavery that Douglass was participating in.</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14" name="Google Shape;214;g427a64e1da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7458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b459e215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28-30 minutes (this slide,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Small Groups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Modified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that you will introduce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in the course of the Gallery Walk.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 students will be looking at </a:t>
            </a:r>
            <a:r>
              <a:rPr lang="en" sz="1200" b="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through three different lenses - slavery, the debate about slavery, and the life of Douglass himself.  Students will use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to record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other key item students will be looking at is vocabulary, which will be introduced later in the module.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Circulate among the groups to provide assistance and informally assess SL.7.1.</a:t>
            </a:r>
            <a:endParaRPr sz="1200" dirty="0">
              <a:latin typeface="Calibri" panose="020F0502020204030204" pitchFamily="34" charset="0"/>
              <a:sym typeface="Calibri"/>
            </a:endParaRPr>
          </a:p>
          <a:p>
            <a:pPr marL="0" lvl="0" indent="0" algn="l" rtl="0">
              <a:spcBef>
                <a:spcPts val="0"/>
              </a:spcBef>
              <a:spcAft>
                <a:spcPts val="0"/>
              </a:spcAft>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Tell students that now they will think about which part of the anchor chart their item should go on. Some items could go in a few places; they should just make a thoughtful decision.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Ask a student to read the directions for Step 2 aloud. Explain that the protocol will also encourage them to have the types of conversations in which they build on one another’s ideas.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Tell the students to begin discussing their item. They will have 7 minutes to work. Consider posting a timer.</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communicating appropriately and on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careful construction of small groups and assignment of </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tem to analyze.</a:t>
            </a:r>
            <a:endParaRPr sz="1200" dirty="0">
              <a:solidFill>
                <a:schemeClr val="dk1"/>
              </a:solidFill>
              <a:latin typeface="Calibri"/>
              <a:ea typeface="Calibri"/>
              <a:cs typeface="Calibri"/>
              <a:sym typeface="Calibri"/>
            </a:endParaRPr>
          </a:p>
        </p:txBody>
      </p:sp>
      <p:sp>
        <p:nvSpPr>
          <p:cNvPr id="222" name="Google Shape;222;g42b459e215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9652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27a64e1d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28-30 minutes (this slide,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Small Groups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Modified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Collecting information on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during </a:t>
            </a:r>
            <a:r>
              <a:rPr lang="en" sz="1200" dirty="0">
                <a:solidFill>
                  <a:schemeClr val="dk1"/>
                </a:solidFill>
                <a:latin typeface="Calibri"/>
                <a:ea typeface="Calibri"/>
                <a:cs typeface="Calibri"/>
                <a:sym typeface="Calibri"/>
              </a:rPr>
              <a:t>the course of the </a:t>
            </a:r>
            <a:r>
              <a:rPr lang="en" sz="1200" b="0" dirty="0">
                <a:solidFill>
                  <a:schemeClr val="dk1"/>
                </a:solidFill>
                <a:latin typeface="Calibri"/>
                <a:ea typeface="Calibri"/>
                <a:cs typeface="Calibri"/>
                <a:sym typeface="Calibri"/>
              </a:rPr>
              <a:t>Gallery Walk </a:t>
            </a:r>
            <a:r>
              <a:rPr lang="en" sz="1200" dirty="0">
                <a:solidFill>
                  <a:schemeClr val="dk1"/>
                </a:solidFill>
                <a:latin typeface="Calibri"/>
                <a:ea typeface="Calibri"/>
                <a:cs typeface="Calibri"/>
                <a:sym typeface="Calibri"/>
              </a:rPr>
              <a:t>is good practice for when the students will use this chart when reading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write an essay using this information later in the module.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When most groups are done, refocus whole class. Tell the students that now you will think about what you have learned about the central text and how all of the pieces of the anchor chart fit together.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Tell students that you’ll begin by hearing from groups whose item would be placed right on the central text itself. Say: </a:t>
            </a:r>
            <a:r>
              <a:rPr lang="en" sz="1200" i="1" dirty="0">
                <a:latin typeface="Calibri" panose="020F0502020204030204" pitchFamily="34" charset="0"/>
                <a:sym typeface="Calibri"/>
              </a:rPr>
              <a:t>“If your item was about the text itself, raise your hand.” </a:t>
            </a:r>
            <a:endParaRPr sz="1200" i="1"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Ask each group to offer one sentence about what their item told them about the central text. Remind other groups to listen carefully, as they will need to synthesize these comments in a few minutes. If a group volunteers an item that belongs somewhere else, kindly correct their categorization and assure them you will call on them when the class gets to that section.</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When all groups whose items are directly about the central text have shared, pause the class and ask students to take a minute to write down one or two sentences about what they have learned about the central text. They should write these sentences right on the picture of the book on the </a:t>
            </a:r>
            <a:r>
              <a:rPr lang="en" sz="1200" b="1" dirty="0">
                <a:latin typeface="Calibri" panose="020F0502020204030204" pitchFamily="34" charset="0"/>
                <a:sym typeface="Calibri"/>
              </a:rPr>
              <a:t>Historical Context anchor chart</a:t>
            </a:r>
            <a:r>
              <a:rPr lang="en" sz="1200" dirty="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algn="l" rtl="0">
              <a:spcBef>
                <a:spcPts val="0"/>
              </a:spcBef>
              <a:spcAft>
                <a:spcPts val="0"/>
              </a:spcAft>
              <a:buSzPts val="1200"/>
              <a:buFont typeface="Calibri"/>
              <a:buAutoNum type="arabicPeriod"/>
            </a:pPr>
            <a:r>
              <a:rPr lang="en" sz="1200" dirty="0">
                <a:latin typeface="Calibri" panose="020F0502020204030204" pitchFamily="34" charset="0"/>
                <a:sym typeface="Calibri"/>
              </a:rPr>
              <a:t>Repeat this process with each remaining part of the </a:t>
            </a:r>
            <a:r>
              <a:rPr lang="en" sz="1200" b="1" dirty="0">
                <a:latin typeface="Calibri" panose="020F0502020204030204" pitchFamily="34" charset="0"/>
                <a:sym typeface="Calibri"/>
              </a:rPr>
              <a:t>Historical Context anchor chart</a:t>
            </a:r>
            <a:r>
              <a:rPr lang="en" sz="1200" dirty="0">
                <a:latin typeface="Calibri" panose="020F0502020204030204" pitchFamily="34" charset="0"/>
                <a:sym typeface="Calibri"/>
              </a:rPr>
              <a:t>. However, at the end of the other three sections, prompt students to write a sentence about how that section connects to the historical text. Call on several students to share out.</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Listen for:</a:t>
            </a:r>
            <a:endParaRPr sz="1200" dirty="0">
              <a:latin typeface="Calibri" panose="020F0502020204030204" pitchFamily="34" charset="0"/>
              <a:sym typeface="Calibri"/>
            </a:endParaRPr>
          </a:p>
          <a:p>
            <a:pPr marL="628650" lvl="0" indent="-171450" algn="l" rtl="0">
              <a:spcBef>
                <a:spcPts val="0"/>
              </a:spcBef>
              <a:spcAft>
                <a:spcPts val="0"/>
              </a:spcAft>
              <a:buFont typeface="Courier New"/>
              <a:buChar char="o"/>
            </a:pPr>
            <a:r>
              <a:rPr lang="en" sz="1200" dirty="0">
                <a:latin typeface="Calibri" panose="020F0502020204030204" pitchFamily="34" charset="0"/>
                <a:sym typeface="Calibri"/>
              </a:rPr>
              <a:t>Slavery: This relates to the central text because Frederick Douglass was a slave who escaped.</a:t>
            </a:r>
            <a:endParaRPr lang="en-US" sz="1200" dirty="0">
              <a:latin typeface="Calibri" panose="020F0502020204030204" pitchFamily="34" charset="0"/>
              <a:sym typeface="Calibri"/>
            </a:endParaRPr>
          </a:p>
          <a:p>
            <a:pPr marL="628650" lvl="0" indent="-171450" algn="l" rtl="0">
              <a:spcBef>
                <a:spcPts val="0"/>
              </a:spcBef>
              <a:spcAft>
                <a:spcPts val="0"/>
              </a:spcAft>
              <a:buFont typeface="Courier New"/>
              <a:buChar char="o"/>
            </a:pPr>
            <a:r>
              <a:rPr lang="en" sz="1200" dirty="0">
                <a:latin typeface="Calibri" panose="020F0502020204030204" pitchFamily="34" charset="0"/>
                <a:sym typeface="Calibri"/>
              </a:rPr>
              <a:t>Debate over Slavery: This relates to the central text because after he escaped, Frederick Douglass worked with</a:t>
            </a:r>
            <a:r>
              <a:rPr lang="en-US" sz="1200" baseline="0" dirty="0">
                <a:latin typeface="Calibri" panose="020F0502020204030204" pitchFamily="34" charset="0"/>
                <a:sym typeface="Calibri"/>
              </a:rPr>
              <a:t> </a:t>
            </a:r>
            <a:r>
              <a:rPr lang="en" sz="1200" dirty="0">
                <a:latin typeface="Calibri" panose="020F0502020204030204" pitchFamily="34" charset="0"/>
                <a:sym typeface="Calibri"/>
              </a:rPr>
              <a:t>the abolition movement and participated in this debate, trying to convince people that slavery was wrong.</a:t>
            </a:r>
            <a:endParaRPr lang="en-US" sz="1200" dirty="0">
              <a:latin typeface="Calibri" panose="020F0502020204030204" pitchFamily="34" charset="0"/>
              <a:sym typeface="Calibri"/>
            </a:endParaRPr>
          </a:p>
          <a:p>
            <a:pPr marL="628650" lvl="0" indent="-171450" algn="l" rtl="0">
              <a:spcBef>
                <a:spcPts val="0"/>
              </a:spcBef>
              <a:spcAft>
                <a:spcPts val="0"/>
              </a:spcAft>
              <a:buFont typeface="Courier New"/>
              <a:buChar char="o"/>
            </a:pPr>
            <a:r>
              <a:rPr lang="en" sz="1200" dirty="0">
                <a:latin typeface="Calibri" panose="020F0502020204030204" pitchFamily="34" charset="0"/>
                <a:sym typeface="Calibri"/>
              </a:rPr>
              <a:t>Life of Frederick Douglass: This relates to the central text because in it Douglass tells about events from his life.</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benefit from watching you or a student record the discussion on the chart.</a:t>
            </a:r>
            <a:endParaRPr sz="1200" dirty="0">
              <a:solidFill>
                <a:schemeClr val="dk1"/>
              </a:solidFill>
              <a:latin typeface="Calibri"/>
              <a:ea typeface="Calibri"/>
              <a:cs typeface="Calibri"/>
              <a:sym typeface="Calibri"/>
            </a:endParaRPr>
          </a:p>
        </p:txBody>
      </p:sp>
      <p:sp>
        <p:nvSpPr>
          <p:cNvPr id="231" name="Google Shape;231;g427a64e1d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797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1752bd527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  minutes (this slide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b="1" dirty="0">
                <a:solidFill>
                  <a:schemeClr val="dk1"/>
                </a:solidFill>
              </a:rPr>
              <a:t>Closing and Assessment A. Introducing the Guiding Questions </a:t>
            </a:r>
            <a:endParaRPr b="1" dirty="0">
              <a:solidFill>
                <a:schemeClr val="dk1"/>
              </a:solidFill>
            </a:endParaRPr>
          </a:p>
          <a:p>
            <a:pPr marL="0" lvl="0" indent="0" algn="l" rtl="0">
              <a:lnSpc>
                <a:spcPct val="100000"/>
              </a:lnSpc>
              <a:spcBef>
                <a:spcPts val="0"/>
              </a:spcBef>
              <a:spcAft>
                <a:spcPts val="0"/>
              </a:spcAft>
              <a:buNone/>
            </a:pPr>
            <a:endParaRPr b="1" dirty="0">
              <a:solidFill>
                <a:schemeClr val="dk1"/>
              </a:solidFill>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Guiding Questions provide motivation for student engagement in the topic and give a purpose to reading a text closely.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the Module 3 Guiding Questions</a:t>
            </a:r>
            <a:r>
              <a:rPr lang="en" sz="1200" dirty="0">
                <a:solidFill>
                  <a:schemeClr val="dk1"/>
                </a:solidFill>
                <a:latin typeface="Calibri"/>
                <a:ea typeface="Calibri"/>
                <a:cs typeface="Calibri"/>
                <a:sym typeface="Calibri"/>
              </a:rPr>
              <a:t> using the document camera. Ask a student to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gives stories and poems their enduring power?”</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did Douglass’s purpose and audience shape how he told his story?”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when they know which of these questions they examined today, reminding students that there could be more than one.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most students have their hands up, ask a volunteer to share.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language use and context gives stories their enduring power.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1" name="Google Shape;241;g41752bd527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7298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27a64e1d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Introducing the Guiding Questions </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Helping students understand some key vocabulary that is central to this content will help them successfully grapple with a variety of informational texts.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homework assignment, </a:t>
            </a:r>
            <a:r>
              <a:rPr lang="en" sz="1200" b="1" dirty="0">
                <a:solidFill>
                  <a:schemeClr val="dk1"/>
                </a:solidFill>
                <a:latin typeface="Calibri"/>
                <a:ea typeface="Calibri"/>
                <a:cs typeface="Calibri"/>
                <a:sym typeface="Calibri"/>
              </a:rPr>
              <a:t>Vocabulary: The Slave Trade and Abolition</a:t>
            </a:r>
            <a:r>
              <a:rPr lang="en" sz="1200" dirty="0">
                <a:solidFill>
                  <a:schemeClr val="dk1"/>
                </a:solidFill>
                <a:latin typeface="Calibri"/>
                <a:ea typeface="Calibri"/>
                <a:cs typeface="Calibri"/>
                <a:sym typeface="Calibri"/>
              </a:rPr>
              <a:t>. Briefly read aloud the terms on which it focuses.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t>
            </a:r>
            <a:r>
              <a:rPr lang="en" sz="1200" i="1" dirty="0">
                <a:solidFill>
                  <a:schemeClr val="dk1"/>
                </a:solidFill>
                <a:latin typeface="Calibri"/>
                <a:ea typeface="Calibri"/>
                <a:cs typeface="Calibri"/>
                <a:sym typeface="Calibri"/>
              </a:rPr>
              <a:t>“In class, we will read a several texts. Knowing the terms below will help you better understand these texts. Read the definitions, and underline or highlight key words in each definition.”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9" name="Google Shape;249;g427a64e1da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1309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57" name="Google Shape;257;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3490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65" name="Google Shape;26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8936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Images of the cover of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an American Slave (two or three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Introduction to Module 3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Talking to Students about Race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Gallery Walk Directions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(eight pieces; one for each item in the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Gallery Walk Teacher’s Guide (for teacher reference)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Historical Context anchor chart </a:t>
            </a:r>
            <a:r>
              <a:rPr lang="en" sz="1200" dirty="0">
                <a:solidFill>
                  <a:schemeClr val="dk1"/>
                </a:solidFill>
                <a:latin typeface="Calibri"/>
                <a:ea typeface="Calibri"/>
                <a:cs typeface="Calibri"/>
                <a:sym typeface="Calibri"/>
              </a:rPr>
              <a:t>(new; teacher-created;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(six to eight per student) OR a marker for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3 Guiding Questions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The Slave Trade and Abolition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items for the Gallery Walk. Note that the easiest way to do this, if you have access to laptops, is to pull up some of the images on laptops. Alternatively, you can print them out. All quotes should be printed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station B, you need to display a map showing slave states and free states around 1850. An internet search will yield several options; if you choose to conduct such searches, bear in mind the appropriateness of the content, the copyright requirements of the specific site or images, and any relevant school or district policies. Also consider using the relevant page in the social studies textbook at your school.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you set up your classroom for the Gallery Walk, post each item with a blank piece of chart paper next to it. Consider your classroom space and place the items in a way that will allow students to move freely and comfortably around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7254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Unit Overview</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Talking to Students about Race </a:t>
            </a:r>
            <a:r>
              <a:rPr lang="en" sz="1200" dirty="0">
                <a:solidFill>
                  <a:schemeClr val="dk1"/>
                </a:solidFill>
                <a:latin typeface="Calibri"/>
                <a:ea typeface="Calibri"/>
                <a:cs typeface="Calibri"/>
                <a:sym typeface="Calibri"/>
              </a:rPr>
              <a:t>(in the supporting materials)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p:txBody>
      </p:sp>
      <p:sp>
        <p:nvSpPr>
          <p:cNvPr id="147" name="Google Shape;14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82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if this lesson is to introduce students to the central text, </a:t>
            </a:r>
            <a:r>
              <a:rPr lang="en" sz="1200" b="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 and its historical context. As they read this text, students will analyze the author’s point of view, purpose, and audience. To do this successfully, students first build their background knowledge about this time in history.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has a modified Gallery Walk, similar to that from Module 2, Unit 1, Lesson 1. In that lesson, the topic of the module was the mystery; in this lesson, students know what the central text will be; the mystery is what they expect to find in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part of the Gallery Walk, you will introduce the </a:t>
            </a:r>
            <a:r>
              <a:rPr lang="en" sz="1200" b="1" dirty="0">
                <a:solidFill>
                  <a:schemeClr val="dk1"/>
                </a:solidFill>
                <a:latin typeface="Calibri"/>
                <a:ea typeface="Calibri"/>
                <a:cs typeface="Calibri"/>
                <a:sym typeface="Calibri"/>
              </a:rPr>
              <a:t>Historical Context anchor chart</a:t>
            </a:r>
            <a:r>
              <a:rPr lang="en" sz="1200" dirty="0">
                <a:solidFill>
                  <a:schemeClr val="dk1"/>
                </a:solidFill>
                <a:latin typeface="Calibri"/>
                <a:ea typeface="Calibri"/>
                <a:cs typeface="Calibri"/>
                <a:sym typeface="Calibri"/>
              </a:rPr>
              <a:t>, on which students will hold their thinking about the historical context of the </a:t>
            </a:r>
            <a:r>
              <a:rPr lang="en" sz="1200" b="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The anchor chart has three sections that correspond to the overarching topics found in the book: slavery, the debate over slavery, and the life of Frederick Douglass.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focuses on SL.7.1 and gives students an opportunity to interact in a variety of ways. Be deliberate in grouping students to ensure that all groups will be successful.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2–5 explore the historical context of the </a:t>
            </a:r>
            <a:r>
              <a:rPr lang="en" sz="1200" b="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and provide a good opportunity for collaboration with social studies teachers to build a bridge between what students could potentially be learning in each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teaching this lesson, consider how you might build on your existing class norms and culture to create a space in which students can encounter challenging events and consider the questions of race and racism that this unit will raise. This lesson provides time to discuss how racial terms have changed over time; use your professional judgment and the suggestions on </a:t>
            </a:r>
            <a:r>
              <a:rPr lang="en" sz="1200" b="1" dirty="0">
                <a:solidFill>
                  <a:schemeClr val="dk1"/>
                </a:solidFill>
                <a:latin typeface="Calibri"/>
                <a:ea typeface="Calibri"/>
                <a:cs typeface="Calibri"/>
                <a:sym typeface="Calibri"/>
              </a:rPr>
              <a:t>Talking to Students about Race</a:t>
            </a:r>
            <a:r>
              <a:rPr lang="en" sz="1200" dirty="0">
                <a:solidFill>
                  <a:schemeClr val="dk1"/>
                </a:solidFill>
                <a:latin typeface="Calibri"/>
                <a:ea typeface="Calibri"/>
                <a:cs typeface="Calibri"/>
                <a:sym typeface="Calibri"/>
              </a:rPr>
              <a:t> (in the supporting materials) to adapt this discussion to meet the needs of your class. Be prepared for strong responses to these words, and be ready to directly explain their historical and present-day context and connotations. If you are new to this conversation, you may want to practice in advance with a colleague. Note: The word “n***er” will come up rarely, but students will encounter it in the </a:t>
            </a:r>
            <a:r>
              <a:rPr lang="en" sz="1200" b="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The word does not come up during the Gallery Walk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specific plan for the conversation with students about race (in Opening Part B) that suits the needs of your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54" name="Google Shape;15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478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3" name="Google Shape;16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6218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Entry Task: Introduction to Module 3</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Seeing visuals of Frederick Douglass will make him more real to students.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the entry task names “book covers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Because of copyright rules, this slide uses other images.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dirty="0">
                <a:solidFill>
                  <a:schemeClr val="dk1"/>
                </a:solidFill>
                <a:latin typeface="Calibri"/>
                <a:ea typeface="Calibri"/>
                <a:cs typeface="Calibri"/>
                <a:sym typeface="Calibri"/>
              </a:rPr>
              <a:t>two or three images of Frederick Douglass. </a:t>
            </a: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Introduction to Module 3</a:t>
            </a:r>
            <a:r>
              <a:rPr lang="en" sz="1200" dirty="0">
                <a:solidFill>
                  <a:schemeClr val="dk1"/>
                </a:solidFill>
                <a:latin typeface="Calibri"/>
                <a:ea typeface="Calibri"/>
                <a:cs typeface="Calibri"/>
                <a:sym typeface="Calibri"/>
              </a:rPr>
              <a:t>. Direct students to look closely at the different images and answer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two or three students to share their responses, focusing on Questions 2 and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students if they noticed the different ways in which Frederick Douglass is portrayed (as a wise old man? a defiant young man? timeless? from a specific time period? a black man? a man looking into the future? a sad, thoughtful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is the central text of Module 3, and tell students you are excited that they will have the opportunity to read excerpts from this text, as it is compelling and very famous. Consider taking a quick show of hands to see who has heard of Frederick Douglass before.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 title of the book is </a:t>
            </a:r>
            <a:r>
              <a:rPr lang="en" sz="1200"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and the author is Frederick Douglass.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a:t>
            </a:r>
            <a:r>
              <a:rPr lang="en" sz="1200" i="1" dirty="0">
                <a:solidFill>
                  <a:schemeClr val="dk1"/>
                </a:solidFill>
                <a:latin typeface="Calibri"/>
                <a:ea typeface="Calibri"/>
                <a:cs typeface="Calibri"/>
                <a:sym typeface="Calibri"/>
              </a:rPr>
              <a:t>“Based on the title and the author, is this a novel, a biography, or an autobiography?”</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it is an autobiography. As necessary, review the difference between autobiography and biography and the prefix </a:t>
            </a:r>
            <a:r>
              <a:rPr lang="en" sz="1200" i="1" dirty="0">
                <a:solidFill>
                  <a:schemeClr val="dk1"/>
                </a:solidFill>
                <a:latin typeface="Calibri"/>
                <a:ea typeface="Calibri"/>
                <a:cs typeface="Calibri"/>
                <a:sym typeface="Calibri"/>
              </a:rPr>
              <a:t>auto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71" name="Google Shape;171;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2239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4-5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Reviewing Learning Targets and Language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Understanding the background of the time period helps students relate to the context of the </a:t>
            </a:r>
            <a:r>
              <a:rPr lang="en" sz="1200" b="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Gallery walk gives students the chance to see the background information emerge in a variety of ways.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 to the class: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build on others’ ideas during discussions.”</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understand the historical context of a piece of nonfiction.”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they will learn more about the book and its historical </a:t>
            </a:r>
            <a:r>
              <a:rPr lang="en" sz="1200" i="1" dirty="0">
                <a:solidFill>
                  <a:schemeClr val="dk1"/>
                </a:solidFill>
                <a:latin typeface="Calibri"/>
                <a:ea typeface="Calibri"/>
                <a:cs typeface="Calibri"/>
                <a:sym typeface="Calibri"/>
              </a:rPr>
              <a:t>context</a:t>
            </a:r>
            <a:r>
              <a:rPr lang="en" sz="1200" dirty="0">
                <a:solidFill>
                  <a:schemeClr val="dk1"/>
                </a:solidFill>
                <a:latin typeface="Calibri"/>
                <a:ea typeface="Calibri"/>
                <a:cs typeface="Calibri"/>
                <a:sym typeface="Calibri"/>
              </a:rPr>
              <a:t>. Explain that a book like this can be read on its own, but they will better understand the book if they understand the context—that is, what was happening when it was written and how those events relate to the author and his or her purpose in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imagine they are watching a video of Martin Luther King Jr. delivering his “I have a dream” speech. In order to truly understand the power of the famous speech, a person would need to understand the context of the time—it was 1963 and the civil rights movement was in full force. African Americans were still being prevented from getting a quality education, good jobs, and fair treatment. Without understanding the context, they might still be able to notice how King used language powerfully, but an understanding of the context would deepen their understanding of the message of his speech, the audience he was addressing, and why he chose specific ways to convey that message.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participate in a Gallery Walk today, during which they will look at a diverse collection of quotes, images, and lines that relate to the central text or to its context. At the end, they will </a:t>
            </a:r>
            <a:r>
              <a:rPr lang="en" sz="1200" i="1" dirty="0">
                <a:solidFill>
                  <a:schemeClr val="dk1"/>
                </a:solidFill>
                <a:latin typeface="Calibri"/>
                <a:ea typeface="Calibri"/>
                <a:cs typeface="Calibri"/>
                <a:sym typeface="Calibri"/>
              </a:rPr>
              <a:t>synthesize</a:t>
            </a:r>
            <a:r>
              <a:rPr lang="en" sz="1200" dirty="0">
                <a:solidFill>
                  <a:schemeClr val="dk1"/>
                </a:solidFill>
                <a:latin typeface="Calibri"/>
                <a:ea typeface="Calibri"/>
                <a:cs typeface="Calibri"/>
                <a:sym typeface="Calibri"/>
              </a:rPr>
              <a:t> their learning about the context.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actively listening.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81" name="Google Shape;181;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987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b459e21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6-8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B.</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Reviewing Learning Targets and Language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a discussion about race and racial terms with students can be challenging.  Teachers should use their best judgement about how to have an effective discussion about it with their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guidance, teachers can refer to </a:t>
            </a:r>
            <a:r>
              <a:rPr lang="en" sz="1200" b="1" dirty="0">
                <a:solidFill>
                  <a:schemeClr val="dk1"/>
                </a:solidFill>
                <a:latin typeface="Calibri"/>
                <a:ea typeface="Calibri"/>
                <a:cs typeface="Calibri"/>
                <a:sym typeface="Calibri"/>
              </a:rPr>
              <a:t>Talking to Students about Race</a:t>
            </a:r>
            <a:r>
              <a:rPr lang="en" sz="1200" dirty="0">
                <a:solidFill>
                  <a:schemeClr val="dk1"/>
                </a:solidFill>
                <a:latin typeface="Calibri"/>
                <a:ea typeface="Calibri"/>
                <a:cs typeface="Calibri"/>
                <a:sym typeface="Calibri"/>
              </a:rPr>
              <a:t> in the supporting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looking at quotes and documents from almost 200 years ago, when people used different terms for race than we use now, and when many whites were convinced that people who were not from Europe were inferior. Students will encounter hurtful ideas and offensive language. Remind them that they are exploring this history because it is important for them to understand what Frederick Douglass was responding to in his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a brief discussion about how racial terms have changed over the years.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discussing the following terms: African American, black, Negro, n***er, white, Caucasian. Ask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of these terms are respectful terms to use today?”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of these terms are not respectful?”</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“Are there any terms you see that we do not usually use today that used to be considered respectful (Negro)?”</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terms will we use in this class to create a safe space and respect everyone?”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a ground rule that no one may use the word n***er unless reading a historical source out loud, and that they can substitute “n-word” if they prefer. If setting this rule, think clearly out loud about why this is the rule. Students are not always clear on the difference between Negro and n***er, since they rarely see either in print. Be aware that you may need to set a time limit to this conversation and circle back to it later.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African-American and Black are respectful terms to use, while Negro and n***er are not.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89" name="Google Shape;189;g42b459e21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7286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28-30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Modified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Gallery Walk)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teacher does not have enough post-its for each students to have 6-8 each, give each student a marker and they can record their ideas directly on the chart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there is not enough room for students to circulate around the room, consider rotating the items between small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playing quiet music during this time as an auditory cue that they should be silent.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participating in this step and placing your own sticky notes or writing your own notes. This will help model the proper behavior and set a collegiate tone.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in the Gallery Walk in Module 2, their goal today is to start to notice ideas and questions that they will continue to explore in this module, and to build on one another’s ideas through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a:t>
            </a:r>
            <a:r>
              <a:rPr lang="en" sz="1200" b="0" dirty="0">
                <a:solidFill>
                  <a:schemeClr val="dk1"/>
                </a:solidFill>
                <a:latin typeface="Calibri"/>
                <a:ea typeface="Calibri"/>
                <a:cs typeface="Calibri"/>
                <a:sym typeface="Calibri"/>
              </a:rPr>
              <a:t>chart paper displayed around </a:t>
            </a:r>
            <a:r>
              <a:rPr lang="en" sz="1200" dirty="0">
                <a:solidFill>
                  <a:schemeClr val="dk1"/>
                </a:solidFill>
                <a:latin typeface="Calibri"/>
                <a:ea typeface="Calibri"/>
                <a:cs typeface="Calibri"/>
                <a:sym typeface="Calibri"/>
              </a:rPr>
              <a:t>the 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Distribute one copy of the </a:t>
            </a:r>
            <a:r>
              <a:rPr lang="en" sz="1200" b="1" dirty="0">
                <a:latin typeface="Calibri" panose="020F0502020204030204" pitchFamily="34" charset="0"/>
                <a:sym typeface="Calibri"/>
              </a:rPr>
              <a:t>Gallery Walk Directions </a:t>
            </a:r>
            <a:r>
              <a:rPr lang="en" sz="1200" dirty="0">
                <a:latin typeface="Calibri" panose="020F0502020204030204" pitchFamily="34" charset="0"/>
                <a:sym typeface="Calibri"/>
              </a:rPr>
              <a:t>to each student and display one copy using the document camera. Ask students to read along as you read the directions aloud. Remind them that the purpose is to make predictions about the central text and its context. Tell students that they will do the next step in silence, but assure them they will have plenty of time to talk about their ideas later in the lesson.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Explain that this is a chance for students to think alone before they think again together. This is also an opportunity for the teacher to see how well they build on one another’s ideas. </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Look for students to be understanding the directions.</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Support for Any Students Who Need It:</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Some students may benefit from commenting on a limited number of items that are predetermined.</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Depending on the needs of your students, you may want to provide a more specific time for each student to spend at the pieces of evidence. Consider giving each student 2 minutes and an auditory cue when it’s time to rotate.</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7" name="Google Shape;197;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1409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30886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spcBef>
                <a:spcPts val="1000"/>
              </a:spcBef>
              <a:spcAft>
                <a:spcPts val="0"/>
              </a:spcAft>
              <a:buSzPts val="1800"/>
              <a:buFont typeface="Century Gothic"/>
              <a:buChar char="•"/>
            </a:pPr>
            <a:r>
              <a:rPr lang="en" sz="1800"/>
              <a:t>The purpose of today’s lesson is to introduce students to the central text, </a:t>
            </a:r>
            <a:r>
              <a:rPr lang="en" sz="1800" i="1"/>
              <a:t>Narrative of the Life of Frederick Douglass</a:t>
            </a:r>
            <a:r>
              <a:rPr lang="en" sz="1800"/>
              <a:t>, and its historical context. </a:t>
            </a:r>
            <a:endParaRPr sz="1800"/>
          </a:p>
          <a:p>
            <a:pPr marL="0" lvl="0" indent="0" algn="l" rtl="0">
              <a:spcBef>
                <a:spcPts val="1000"/>
              </a:spcBef>
              <a:spcAft>
                <a:spcPts val="0"/>
              </a:spcAft>
              <a:buNone/>
            </a:pPr>
            <a:r>
              <a:rPr lang="en" sz="1800" b="1"/>
              <a:t>The Learning Targets for students today are:</a:t>
            </a:r>
            <a:endParaRPr sz="1800" b="1"/>
          </a:p>
          <a:p>
            <a:pPr marL="457200" lvl="0" indent="-342900" algn="l" rtl="0">
              <a:spcBef>
                <a:spcPts val="1000"/>
              </a:spcBef>
              <a:spcAft>
                <a:spcPts val="0"/>
              </a:spcAft>
              <a:buSzPts val="1800"/>
              <a:buChar char="●"/>
            </a:pPr>
            <a:r>
              <a:rPr lang="en" sz="1800"/>
              <a:t>I can build on others’ ideas during discussions.</a:t>
            </a:r>
            <a:endParaRPr sz="1800"/>
          </a:p>
          <a:p>
            <a:pPr marL="457200" lvl="0" indent="0" algn="l" rtl="0">
              <a:spcBef>
                <a:spcPts val="800"/>
              </a:spcBef>
              <a:spcAft>
                <a:spcPts val="0"/>
              </a:spcAft>
              <a:buClr>
                <a:srgbClr val="000000"/>
              </a:buClr>
              <a:buSzPts val="1100"/>
              <a:buFont typeface="Arial"/>
              <a:buNone/>
            </a:pPr>
            <a:endParaRPr sz="1800"/>
          </a:p>
          <a:p>
            <a:pPr marL="457200" lvl="0" indent="-342900" algn="l" rtl="0">
              <a:spcBef>
                <a:spcPts val="800"/>
              </a:spcBef>
              <a:spcAft>
                <a:spcPts val="0"/>
              </a:spcAft>
              <a:buSzPts val="1800"/>
              <a:buChar char="●"/>
            </a:pPr>
            <a:r>
              <a:rPr lang="en" sz="1800"/>
              <a:t>I can understand the historical context of a piece of nonfiction.</a:t>
            </a:r>
            <a:endParaRPr sz="1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go on a Gallery Walk</a:t>
            </a:r>
            <a:endParaRPr sz="3400">
              <a:latin typeface="Century Gothic"/>
              <a:ea typeface="Century Gothic"/>
              <a:cs typeface="Century Gothic"/>
              <a:sym typeface="Century Gothic"/>
            </a:endParaRPr>
          </a:p>
        </p:txBody>
      </p:sp>
      <p:sp>
        <p:nvSpPr>
          <p:cNvPr id="210" name="Google Shape;210;p34"/>
          <p:cNvSpPr txBox="1"/>
          <p:nvPr/>
        </p:nvSpPr>
        <p:spPr>
          <a:xfrm>
            <a:off x="4765300" y="1411950"/>
            <a:ext cx="3859200" cy="3253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lnSpc>
                <a:spcPct val="90000"/>
              </a:lnSpc>
              <a:spcBef>
                <a:spcPts val="800"/>
              </a:spcBef>
              <a:spcAft>
                <a:spcPts val="0"/>
              </a:spcAft>
              <a:buClr>
                <a:schemeClr val="dk1"/>
              </a:buClr>
              <a:buSzPts val="2000"/>
              <a:buFont typeface="Century Gothic"/>
              <a:buAutoNum type="arabicPeriod"/>
            </a:pPr>
            <a:r>
              <a:rPr lang="en" sz="2000" b="1" dirty="0">
                <a:solidFill>
                  <a:schemeClr val="dk1"/>
                </a:solidFill>
                <a:latin typeface="Century Gothic"/>
                <a:ea typeface="Century Gothic"/>
                <a:cs typeface="Century Gothic"/>
                <a:sym typeface="Century Gothic"/>
              </a:rPr>
              <a:t>What do you notice?</a:t>
            </a:r>
          </a:p>
          <a:p>
            <a:pPr marL="457200" lvl="0" indent="-355600" algn="l" rtl="0">
              <a:lnSpc>
                <a:spcPct val="90000"/>
              </a:lnSpc>
              <a:spcBef>
                <a:spcPts val="800"/>
              </a:spcBef>
              <a:spcAft>
                <a:spcPts val="0"/>
              </a:spcAft>
              <a:buClr>
                <a:schemeClr val="dk1"/>
              </a:buClr>
              <a:buSzPts val="2000"/>
              <a:buFont typeface="Century Gothic"/>
              <a:buAutoNum type="arabicPeriod"/>
            </a:pPr>
            <a:endParaRPr lang="en" sz="2000" b="1" dirty="0">
              <a:solidFill>
                <a:schemeClr val="dk1"/>
              </a:solidFill>
              <a:latin typeface="Century Gothic"/>
              <a:ea typeface="Century Gothic"/>
              <a:cs typeface="Century Gothic"/>
              <a:sym typeface="Century Gothic"/>
            </a:endParaRPr>
          </a:p>
          <a:p>
            <a:pPr marL="457200" lvl="0" indent="-355600" algn="l" rtl="0">
              <a:lnSpc>
                <a:spcPct val="90000"/>
              </a:lnSpc>
              <a:spcBef>
                <a:spcPts val="800"/>
              </a:spcBef>
              <a:spcAft>
                <a:spcPts val="0"/>
              </a:spcAft>
              <a:buClr>
                <a:schemeClr val="dk1"/>
              </a:buClr>
              <a:buSzPts val="2000"/>
              <a:buFont typeface="Century Gothic"/>
              <a:buAutoNum type="arabicPeriod"/>
            </a:pPr>
            <a:r>
              <a:rPr lang="en" sz="2000" b="1" dirty="0">
                <a:solidFill>
                  <a:schemeClr val="dk1"/>
                </a:solidFill>
                <a:latin typeface="Century Gothic"/>
                <a:ea typeface="Century Gothic"/>
                <a:cs typeface="Century Gothic"/>
                <a:sym typeface="Century Gothic"/>
              </a:rPr>
              <a:t>How might this relate to the central text?</a:t>
            </a:r>
          </a:p>
          <a:p>
            <a:pPr marL="457200" lvl="0" indent="-355600" algn="l" rtl="0">
              <a:lnSpc>
                <a:spcPct val="90000"/>
              </a:lnSpc>
              <a:spcBef>
                <a:spcPts val="800"/>
              </a:spcBef>
              <a:spcAft>
                <a:spcPts val="0"/>
              </a:spcAft>
              <a:buClr>
                <a:schemeClr val="dk1"/>
              </a:buClr>
              <a:buSzPts val="2000"/>
              <a:buFont typeface="Century Gothic"/>
              <a:buAutoNum type="arabicPeriod"/>
            </a:pPr>
            <a:endParaRPr lang="en" sz="2000" b="1" dirty="0">
              <a:solidFill>
                <a:schemeClr val="dk1"/>
              </a:solidFill>
              <a:latin typeface="Century Gothic"/>
              <a:ea typeface="Century Gothic"/>
              <a:cs typeface="Century Gothic"/>
              <a:sym typeface="Century Gothic"/>
            </a:endParaRPr>
          </a:p>
          <a:p>
            <a:pPr marL="457200" lvl="0" indent="-355600" algn="l" rtl="0">
              <a:lnSpc>
                <a:spcPct val="90000"/>
              </a:lnSpc>
              <a:spcBef>
                <a:spcPts val="800"/>
              </a:spcBef>
              <a:spcAft>
                <a:spcPts val="0"/>
              </a:spcAft>
              <a:buClr>
                <a:schemeClr val="dk1"/>
              </a:buClr>
              <a:buSzPts val="2000"/>
              <a:buFont typeface="Century Gothic"/>
              <a:buAutoNum type="arabicPeriod"/>
            </a:pPr>
            <a:r>
              <a:rPr lang="en" sz="2000" b="1" dirty="0">
                <a:solidFill>
                  <a:schemeClr val="dk1"/>
                </a:solidFill>
                <a:latin typeface="Century Gothic"/>
                <a:ea typeface="Century Gothic"/>
                <a:cs typeface="Century Gothic"/>
                <a:sym typeface="Century Gothic"/>
              </a:rPr>
              <a:t>How does my idea relate to someone else’s? </a:t>
            </a:r>
            <a:endParaRPr sz="2000" b="1"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None/>
            </a:pPr>
            <a:endParaRPr sz="1800" b="1" dirty="0">
              <a:solidFill>
                <a:schemeClr val="dk1"/>
              </a:solidFill>
              <a:latin typeface="Century Gothic"/>
              <a:ea typeface="Century Gothic"/>
              <a:cs typeface="Century Gothic"/>
              <a:sym typeface="Century Gothic"/>
            </a:endParaRPr>
          </a:p>
        </p:txBody>
      </p:sp>
      <p:sp>
        <p:nvSpPr>
          <p:cNvPr id="211" name="Google Shape;211;p34"/>
          <p:cNvSpPr txBox="1"/>
          <p:nvPr/>
        </p:nvSpPr>
        <p:spPr>
          <a:xfrm>
            <a:off x="454675" y="1411950"/>
            <a:ext cx="3951300" cy="3253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panose="020B0502020202020204" pitchFamily="34" charset="0"/>
              </a:rPr>
              <a:t>Item A: “slaveships”</a:t>
            </a:r>
            <a:endParaRPr sz="1800" b="1"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rgbClr val="333333"/>
                </a:solidFill>
                <a:highlight>
                  <a:srgbClr val="FFFFFF"/>
                </a:highlight>
                <a:latin typeface="Century Gothic" panose="020B0502020202020204" pitchFamily="34" charset="0"/>
                <a:ea typeface="Times New Roman"/>
                <a:cs typeface="Times New Roman"/>
                <a:sym typeface="Times New Roman"/>
              </a:rPr>
              <a:t> </a:t>
            </a:r>
            <a:endParaRPr sz="1800" dirty="0">
              <a:solidFill>
                <a:srgbClr val="333333"/>
              </a:solidFill>
              <a:highlight>
                <a:srgbClr val="FFFFFF"/>
              </a:highlight>
              <a:latin typeface="Century Gothic" panose="020B0502020202020204" pitchFamily="34" charset="0"/>
              <a:ea typeface="Times New Roman"/>
              <a:cs typeface="Times New Roman"/>
              <a:sym typeface="Times New Roman"/>
            </a:endParaRPr>
          </a:p>
          <a:p>
            <a:pPr marL="0" lvl="0" indent="0" algn="l" rtl="0">
              <a:spcBef>
                <a:spcPts val="0"/>
              </a:spcBef>
              <a:spcAft>
                <a:spcPts val="0"/>
              </a:spcAft>
              <a:buClr>
                <a:schemeClr val="dk1"/>
              </a:buClr>
              <a:buSzPts val="1100"/>
              <a:buFont typeface="Arial"/>
              <a:buNone/>
            </a:pPr>
            <a:r>
              <a:rPr lang="en" sz="1800" dirty="0">
                <a:solidFill>
                  <a:schemeClr val="dk1"/>
                </a:solidFill>
                <a:highlight>
                  <a:srgbClr val="FFFFFF"/>
                </a:highlight>
                <a:latin typeface="Century Gothic" panose="020B0502020202020204" pitchFamily="34" charset="0"/>
              </a:rPr>
              <a:t>loaded like spoons</a:t>
            </a: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highlight>
                  <a:srgbClr val="FFFFFF"/>
                </a:highlight>
                <a:latin typeface="Century Gothic" panose="020B0502020202020204" pitchFamily="34" charset="0"/>
              </a:rPr>
              <a:t>into the belly of Jesus</a:t>
            </a: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highlight>
                  <a:srgbClr val="FFFFFF"/>
                </a:highlight>
                <a:latin typeface="Century Gothic" panose="020B0502020202020204" pitchFamily="34" charset="0"/>
              </a:rPr>
              <a:t>where we lay for weeks for months</a:t>
            </a: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highlight>
                  <a:srgbClr val="FFFFFF"/>
                </a:highlight>
                <a:latin typeface="Century Gothic" panose="020B0502020202020204" pitchFamily="34" charset="0"/>
              </a:rPr>
              <a:t>in the sweat and stink of our own</a:t>
            </a: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highlight>
                  <a:srgbClr val="FFFFFF"/>
                </a:highlight>
                <a:latin typeface="Century Gothic" panose="020B0502020202020204" pitchFamily="34" charset="0"/>
              </a:rPr>
              <a:t>breathing</a:t>
            </a: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800" dirty="0">
              <a:solidFill>
                <a:schemeClr val="dk1"/>
              </a:solidFill>
              <a:highlight>
                <a:srgbClr val="FFFFFF"/>
              </a:highlight>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panose="020B0502020202020204" pitchFamily="34" charset="0"/>
              </a:rPr>
              <a:t>—from “slaveships” by Lucille Clifton</a:t>
            </a:r>
            <a:endParaRPr sz="18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panose="020B0502020202020204" pitchFamily="34" charset="0"/>
                <a:ea typeface="Times New Roman"/>
                <a:cs typeface="Times New Roman"/>
                <a:sym typeface="Times New Roman"/>
              </a:rPr>
              <a:t> </a:t>
            </a:r>
            <a:endParaRPr sz="1800" dirty="0">
              <a:solidFill>
                <a:schemeClr val="dk1"/>
              </a:solidFill>
              <a:latin typeface="Century Gothic" panose="020B0502020202020204" pitchFamily="34" charset="0"/>
              <a:ea typeface="Times New Roman"/>
              <a:cs typeface="Times New Roman"/>
              <a:sym typeface="Times New Roman"/>
            </a:endParaRPr>
          </a:p>
        </p:txBody>
      </p:sp>
      <p:pic>
        <p:nvPicPr>
          <p:cNvPr id="7"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8" name="Google Shape;202;p33"/>
          <p:cNvPicPr preferRelativeResize="0"/>
          <p:nvPr/>
        </p:nvPicPr>
        <p:blipFill>
          <a:blip r:embed="rId4">
            <a:alphaModFix/>
          </a:blip>
          <a:stretch>
            <a:fillRect/>
          </a:stretch>
        </p:blipFill>
        <p:spPr>
          <a:xfrm>
            <a:off x="8436647" y="4386425"/>
            <a:ext cx="572666"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think about what we learned</a:t>
            </a:r>
            <a:endParaRPr sz="3400">
              <a:latin typeface="Century Gothic"/>
              <a:ea typeface="Century Gothic"/>
              <a:cs typeface="Century Gothic"/>
              <a:sym typeface="Century Gothic"/>
            </a:endParaRPr>
          </a:p>
        </p:txBody>
      </p:sp>
      <p:graphicFrame>
        <p:nvGraphicFramePr>
          <p:cNvPr id="219" name="Google Shape;219;p35"/>
          <p:cNvGraphicFramePr/>
          <p:nvPr>
            <p:extLst>
              <p:ext uri="{D42A27DB-BD31-4B8C-83A1-F6EECF244321}">
                <p14:modId xmlns:p14="http://schemas.microsoft.com/office/powerpoint/2010/main" val="2202577839"/>
              </p:ext>
            </p:extLst>
          </p:nvPr>
        </p:nvGraphicFramePr>
        <p:xfrm>
          <a:off x="311700" y="1442225"/>
          <a:ext cx="7941350" cy="3230550"/>
        </p:xfrm>
        <a:graphic>
          <a:graphicData uri="http://schemas.openxmlformats.org/drawingml/2006/table">
            <a:tbl>
              <a:tblPr>
                <a:noFill/>
                <a:tableStyleId>{44B02DFE-0172-4F83-87D3-E37C17209240}</a:tableStyleId>
              </a:tblPr>
              <a:tblGrid>
                <a:gridCol w="3970675">
                  <a:extLst>
                    <a:ext uri="{9D8B030D-6E8A-4147-A177-3AD203B41FA5}">
                      <a16:colId xmlns:a16="http://schemas.microsoft.com/office/drawing/2014/main" val="20000"/>
                    </a:ext>
                  </a:extLst>
                </a:gridCol>
                <a:gridCol w="3970675">
                  <a:extLst>
                    <a:ext uri="{9D8B030D-6E8A-4147-A177-3AD203B41FA5}">
                      <a16:colId xmlns:a16="http://schemas.microsoft.com/office/drawing/2014/main" val="20001"/>
                    </a:ext>
                  </a:extLst>
                </a:gridCol>
              </a:tblGrid>
              <a:tr h="439950">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Debate over Slavery</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74475">
                <a:tc>
                  <a:txBody>
                    <a:bodyPr/>
                    <a:lstStyle/>
                    <a:p>
                      <a:pPr marL="0" lvl="0" indent="0" algn="l" rtl="0">
                        <a:spcBef>
                          <a:spcPts val="0"/>
                        </a:spcBef>
                        <a:spcAft>
                          <a:spcPts val="0"/>
                        </a:spcAft>
                        <a:buNone/>
                      </a:pP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100" dirty="0">
                          <a:highlight>
                            <a:srgbClr val="00FFFF"/>
                          </a:highlight>
                          <a:latin typeface="Century Gothic" panose="020B0502020202020204" pitchFamily="34" charset="0"/>
                        </a:rPr>
                        <a:t> </a:t>
                      </a:r>
                      <a:endParaRPr sz="1100" dirty="0">
                        <a:highlight>
                          <a:srgbClr val="00FFFF"/>
                        </a:highlight>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0035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8150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50035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50035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bl>
          </a:graphicData>
        </a:graphic>
      </p:graphicFrame>
      <p:pic>
        <p:nvPicPr>
          <p:cNvPr id="6" name="Google Shape;202;p33"/>
          <p:cNvPicPr preferRelativeResize="0"/>
          <p:nvPr/>
        </p:nvPicPr>
        <p:blipFill>
          <a:blip r:embed="rId3">
            <a:alphaModFix/>
          </a:blip>
          <a:stretch>
            <a:fillRect/>
          </a:stretch>
        </p:blipFill>
        <p:spPr>
          <a:xfrm>
            <a:off x="8436647" y="4386425"/>
            <a:ext cx="572666" cy="572700"/>
          </a:xfrm>
          <a:prstGeom prst="rect">
            <a:avLst/>
          </a:prstGeom>
          <a:noFill/>
          <a:ln>
            <a:noFill/>
          </a:ln>
        </p:spPr>
      </p:pic>
      <p:pic>
        <p:nvPicPr>
          <p:cNvPr id="7" name="Google Shape;186;p31"/>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think about what we learned</a:t>
            </a:r>
            <a:endParaRPr sz="3400">
              <a:latin typeface="Century Gothic"/>
              <a:ea typeface="Century Gothic"/>
              <a:cs typeface="Century Gothic"/>
              <a:sym typeface="Century Gothic"/>
            </a:endParaRPr>
          </a:p>
        </p:txBody>
      </p:sp>
      <p:sp>
        <p:nvSpPr>
          <p:cNvPr id="225" name="Google Shape;225;p36"/>
          <p:cNvSpPr txBox="1">
            <a:spLocks noGrp="1"/>
          </p:cNvSpPr>
          <p:nvPr>
            <p:ph type="body" idx="1"/>
          </p:nvPr>
        </p:nvSpPr>
        <p:spPr>
          <a:xfrm>
            <a:off x="225725" y="1296325"/>
            <a:ext cx="8723100" cy="1385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b="1"/>
              <a:t>Step 2. With My Group</a:t>
            </a:r>
            <a:endParaRPr sz="2000" b="1"/>
          </a:p>
          <a:p>
            <a:pPr marL="0" lvl="0" indent="0" algn="l" rtl="0">
              <a:spcBef>
                <a:spcPts val="800"/>
              </a:spcBef>
              <a:spcAft>
                <a:spcPts val="0"/>
              </a:spcAft>
              <a:buClr>
                <a:schemeClr val="dk1"/>
              </a:buClr>
              <a:buSzPts val="1100"/>
              <a:buFont typeface="Arial"/>
              <a:buNone/>
            </a:pPr>
            <a:r>
              <a:rPr lang="en" sz="2000" b="1"/>
              <a:t>Directions: Read through the ideas placed by your classmates. Then discuss these questions and record your ideas on this sheet:</a:t>
            </a:r>
            <a:endParaRPr sz="2000" b="1"/>
          </a:p>
          <a:p>
            <a:pPr marL="0" lvl="0" indent="0" algn="l" rtl="0">
              <a:spcBef>
                <a:spcPts val="800"/>
              </a:spcBef>
              <a:spcAft>
                <a:spcPts val="0"/>
              </a:spcAft>
              <a:buClr>
                <a:schemeClr val="dk1"/>
              </a:buClr>
              <a:buSzPts val="1100"/>
              <a:buFont typeface="Arial"/>
              <a:buNone/>
            </a:pPr>
            <a:r>
              <a:rPr lang="en" sz="2000" b="1"/>
              <a:t> </a:t>
            </a:r>
            <a:endParaRPr sz="2000" b="1"/>
          </a:p>
          <a:p>
            <a:pPr marL="0" lvl="0" indent="0" algn="l" rtl="0">
              <a:spcBef>
                <a:spcPts val="800"/>
              </a:spcBef>
              <a:spcAft>
                <a:spcPts val="0"/>
              </a:spcAft>
              <a:buNone/>
            </a:pPr>
            <a:endParaRPr sz="2000" b="1"/>
          </a:p>
        </p:txBody>
      </p:sp>
      <p:sp>
        <p:nvSpPr>
          <p:cNvPr id="228" name="Google Shape;228;p36"/>
          <p:cNvSpPr txBox="1"/>
          <p:nvPr/>
        </p:nvSpPr>
        <p:spPr>
          <a:xfrm>
            <a:off x="311700" y="2571750"/>
            <a:ext cx="8313000" cy="22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b="1" dirty="0">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In which box (including the center one) on the </a:t>
            </a:r>
            <a:r>
              <a:rPr lang="en" sz="1800" b="1" dirty="0">
                <a:solidFill>
                  <a:schemeClr val="dk1"/>
                </a:solidFill>
                <a:latin typeface="Century Gothic"/>
                <a:ea typeface="Century Gothic"/>
                <a:cs typeface="Century Gothic"/>
                <a:sym typeface="Century Gothic"/>
              </a:rPr>
              <a:t>Historical Context anchor chart</a:t>
            </a:r>
            <a:r>
              <a:rPr lang="en" sz="1800" dirty="0">
                <a:solidFill>
                  <a:schemeClr val="dk1"/>
                </a:solidFill>
                <a:latin typeface="Century Gothic"/>
                <a:ea typeface="Century Gothic"/>
                <a:cs typeface="Century Gothic"/>
                <a:sym typeface="Century Gothic"/>
              </a:rPr>
              <a:t> would you place this item? Why?</a:t>
            </a:r>
          </a:p>
          <a:p>
            <a:pPr marL="457200" lvl="0" indent="-342900" algn="l" rtl="0">
              <a:spcBef>
                <a:spcPts val="0"/>
              </a:spcBef>
              <a:spcAft>
                <a:spcPts val="0"/>
              </a:spcAft>
              <a:buClr>
                <a:schemeClr val="dk1"/>
              </a:buClr>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Based on this item, what can you predict about the central text or its context?</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800" dirty="0">
                <a:solidFill>
                  <a:srgbClr val="333333"/>
                </a:solidFill>
                <a:highlight>
                  <a:srgbClr val="FFFFFF"/>
                </a:highlight>
                <a:latin typeface="Times New Roman"/>
                <a:ea typeface="Times New Roman"/>
                <a:cs typeface="Times New Roman"/>
                <a:sym typeface="Times New Roman"/>
              </a:rPr>
              <a:t> </a:t>
            </a:r>
            <a:r>
              <a:rPr lang="en" sz="1800" dirty="0">
                <a:solidFill>
                  <a:schemeClr val="dk1"/>
                </a:solidFill>
                <a:latin typeface="Times New Roman"/>
                <a:ea typeface="Times New Roman"/>
                <a:cs typeface="Times New Roman"/>
                <a:sym typeface="Times New Roman"/>
              </a:rPr>
              <a:t> </a:t>
            </a:r>
            <a:endParaRPr sz="18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90000"/>
              </a:lnSpc>
              <a:spcBef>
                <a:spcPts val="80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7"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8" name="Google Shape;202;p33"/>
          <p:cNvPicPr preferRelativeResize="0"/>
          <p:nvPr/>
        </p:nvPicPr>
        <p:blipFill>
          <a:blip r:embed="rId4">
            <a:alphaModFix/>
          </a:blip>
          <a:stretch>
            <a:fillRect/>
          </a:stretch>
        </p:blipFill>
        <p:spPr>
          <a:xfrm>
            <a:off x="8436647" y="4386425"/>
            <a:ext cx="572666"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annotate our anchor chart</a:t>
            </a:r>
            <a:endParaRPr sz="3400">
              <a:latin typeface="Century Gothic"/>
              <a:ea typeface="Century Gothic"/>
              <a:cs typeface="Century Gothic"/>
              <a:sym typeface="Century Gothic"/>
            </a:endParaRPr>
          </a:p>
        </p:txBody>
      </p:sp>
      <p:sp>
        <p:nvSpPr>
          <p:cNvPr id="234" name="Google Shape;234;p37"/>
          <p:cNvSpPr txBox="1">
            <a:spLocks noGrp="1"/>
          </p:cNvSpPr>
          <p:nvPr>
            <p:ph type="body" idx="1"/>
          </p:nvPr>
        </p:nvSpPr>
        <p:spPr>
          <a:xfrm>
            <a:off x="225725" y="906875"/>
            <a:ext cx="8723100" cy="572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b="1"/>
              <a:t>Step 2. With My Group</a:t>
            </a:r>
            <a:endParaRPr sz="2000" b="1"/>
          </a:p>
          <a:p>
            <a:pPr marL="0" lvl="0" indent="0" algn="l" rtl="0">
              <a:spcBef>
                <a:spcPts val="800"/>
              </a:spcBef>
              <a:spcAft>
                <a:spcPts val="0"/>
              </a:spcAft>
              <a:buNone/>
            </a:pPr>
            <a:endParaRPr sz="2000" b="1"/>
          </a:p>
          <a:p>
            <a:pPr marL="0" lvl="0" indent="0" algn="l" rtl="0">
              <a:spcBef>
                <a:spcPts val="800"/>
              </a:spcBef>
              <a:spcAft>
                <a:spcPts val="0"/>
              </a:spcAft>
              <a:buNone/>
            </a:pPr>
            <a:endParaRPr sz="2000" b="1"/>
          </a:p>
        </p:txBody>
      </p:sp>
      <p:graphicFrame>
        <p:nvGraphicFramePr>
          <p:cNvPr id="237" name="Google Shape;237;p37"/>
          <p:cNvGraphicFramePr/>
          <p:nvPr>
            <p:extLst>
              <p:ext uri="{D42A27DB-BD31-4B8C-83A1-F6EECF244321}">
                <p14:modId xmlns:p14="http://schemas.microsoft.com/office/powerpoint/2010/main" val="3794528622"/>
              </p:ext>
            </p:extLst>
          </p:nvPr>
        </p:nvGraphicFramePr>
        <p:xfrm>
          <a:off x="493350" y="1607925"/>
          <a:ext cx="4078650" cy="3104350"/>
        </p:xfrm>
        <a:graphic>
          <a:graphicData uri="http://schemas.openxmlformats.org/drawingml/2006/table">
            <a:tbl>
              <a:tblPr>
                <a:noFill/>
                <a:tableStyleId>{44B02DFE-0172-4F83-87D3-E37C17209240}</a:tableStyleId>
              </a:tblPr>
              <a:tblGrid>
                <a:gridCol w="2039325">
                  <a:extLst>
                    <a:ext uri="{9D8B030D-6E8A-4147-A177-3AD203B41FA5}">
                      <a16:colId xmlns:a16="http://schemas.microsoft.com/office/drawing/2014/main" val="20000"/>
                    </a:ext>
                  </a:extLst>
                </a:gridCol>
                <a:gridCol w="2039325">
                  <a:extLst>
                    <a:ext uri="{9D8B030D-6E8A-4147-A177-3AD203B41FA5}">
                      <a16:colId xmlns:a16="http://schemas.microsoft.com/office/drawing/2014/main" val="20001"/>
                    </a:ext>
                  </a:extLst>
                </a:gridCol>
              </a:tblGrid>
              <a:tr h="520550">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Slavery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 dirty="0">
                          <a:latin typeface="Century Gothic" panose="020B0502020202020204" pitchFamily="34" charset="0"/>
                        </a:rPr>
                        <a:t>Debate over Slavery</a:t>
                      </a:r>
                      <a:endParaRPr dirty="0">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51425">
                <a:tc>
                  <a:txBody>
                    <a:bodyPr/>
                    <a:lstStyle/>
                    <a:p>
                      <a:pPr marL="0" lvl="0" indent="0" algn="l" rtl="0">
                        <a:spcBef>
                          <a:spcPts val="0"/>
                        </a:spcBef>
                        <a:spcAft>
                          <a:spcPts val="0"/>
                        </a:spcAft>
                        <a:buNone/>
                      </a:pP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100" dirty="0">
                          <a:highlight>
                            <a:srgbClr val="00FFFF"/>
                          </a:highlight>
                          <a:latin typeface="Century Gothic" panose="020B0502020202020204" pitchFamily="34" charset="0"/>
                        </a:rPr>
                        <a:t> </a:t>
                      </a:r>
                      <a:endParaRPr sz="1100" dirty="0">
                        <a:highlight>
                          <a:srgbClr val="00FFFF"/>
                        </a:highlight>
                        <a:latin typeface="Century Gothic" panose="020B0502020202020204" pitchFamily="34" charset="0"/>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760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Life of Frederick Douglass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2"/>
                  </a:ext>
                </a:extLst>
              </a:tr>
              <a:tr h="77547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476025">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extLst>
                  <a:ext uri="{0D108BD9-81ED-4DB2-BD59-A6C34878D82A}">
                    <a16:rowId xmlns:a16="http://schemas.microsoft.com/office/drawing/2014/main" val="10004"/>
                  </a:ext>
                </a:extLst>
              </a:tr>
              <a:tr h="404850">
                <a:tc gridSpan="2">
                  <a:txBody>
                    <a:bodyPr/>
                    <a:lstStyle/>
                    <a:p>
                      <a:pPr marL="0" lvl="0" indent="0" algn="ctr"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5"/>
                  </a:ext>
                </a:extLst>
              </a:tr>
            </a:tbl>
          </a:graphicData>
        </a:graphic>
      </p:graphicFrame>
      <p:sp>
        <p:nvSpPr>
          <p:cNvPr id="238" name="Google Shape;238;p37"/>
          <p:cNvSpPr txBox="1"/>
          <p:nvPr/>
        </p:nvSpPr>
        <p:spPr>
          <a:xfrm>
            <a:off x="5129000" y="1479575"/>
            <a:ext cx="3615300" cy="3232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As you hear the different groups report out, annotate your Historical Context anchor chart to indicate what you have learned about the central text and how each of the three boxes relates to the central text.</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8"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9" name="Google Shape;202;p33"/>
          <p:cNvPicPr preferRelativeResize="0"/>
          <p:nvPr/>
        </p:nvPicPr>
        <p:blipFill>
          <a:blip r:embed="rId4">
            <a:alphaModFix/>
          </a:blip>
          <a:stretch>
            <a:fillRect/>
          </a:stretch>
        </p:blipFill>
        <p:spPr>
          <a:xfrm>
            <a:off x="8436647" y="4386425"/>
            <a:ext cx="572666"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4" name="Google Shape;244;p38"/>
          <p:cNvSpPr txBox="1">
            <a:spLocks noGrp="1"/>
          </p:cNvSpPr>
          <p:nvPr>
            <p:ph type="title"/>
          </p:nvPr>
        </p:nvSpPr>
        <p:spPr>
          <a:xfrm>
            <a:off x="246600" y="401829"/>
            <a:ext cx="86508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think about our Guiding </a:t>
            </a:r>
            <a:br>
              <a:rPr lang="en" dirty="0"/>
            </a:br>
            <a:r>
              <a:rPr lang="en" dirty="0"/>
              <a:t>Questions</a:t>
            </a:r>
            <a:endParaRPr sz="3400" dirty="0">
              <a:latin typeface="Century Gothic"/>
              <a:ea typeface="Century Gothic"/>
              <a:cs typeface="Century Gothic"/>
              <a:sym typeface="Century Gothic"/>
            </a:endParaRPr>
          </a:p>
        </p:txBody>
      </p:sp>
      <p:sp>
        <p:nvSpPr>
          <p:cNvPr id="245" name="Google Shape;245;p38"/>
          <p:cNvSpPr txBox="1">
            <a:spLocks noGrp="1"/>
          </p:cNvSpPr>
          <p:nvPr>
            <p:ph type="body" idx="1"/>
          </p:nvPr>
        </p:nvSpPr>
        <p:spPr>
          <a:xfrm>
            <a:off x="424225" y="1585900"/>
            <a:ext cx="8520600" cy="30525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Char char="•"/>
            </a:pPr>
            <a:r>
              <a:rPr lang="en" sz="2400"/>
              <a:t>What gives stories and poems their enduring power?</a:t>
            </a:r>
            <a:endParaRPr sz="2400"/>
          </a:p>
          <a:p>
            <a:pPr marL="457200" lvl="0" indent="0" algn="l" rtl="0">
              <a:lnSpc>
                <a:spcPct val="100000"/>
              </a:lnSpc>
              <a:spcBef>
                <a:spcPts val="0"/>
              </a:spcBef>
              <a:spcAft>
                <a:spcPts val="0"/>
              </a:spcAft>
              <a:buNone/>
            </a:pPr>
            <a:endParaRPr sz="2400"/>
          </a:p>
          <a:p>
            <a:pPr marL="457200" lvl="0" indent="-381000" algn="l" rtl="0">
              <a:lnSpc>
                <a:spcPct val="100000"/>
              </a:lnSpc>
              <a:spcBef>
                <a:spcPts val="0"/>
              </a:spcBef>
              <a:spcAft>
                <a:spcPts val="0"/>
              </a:spcAft>
              <a:buSzPts val="2400"/>
              <a:buChar char="•"/>
            </a:pPr>
            <a:r>
              <a:rPr lang="en" sz="2400"/>
              <a:t>How did Douglass’s purpose and audience shape how he told his story?</a:t>
            </a:r>
            <a:endParaRPr sz="2400"/>
          </a:p>
        </p:txBody>
      </p:sp>
      <p:pic>
        <p:nvPicPr>
          <p:cNvPr id="6"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2" name="Google Shape;25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vocabulary</a:t>
            </a:r>
            <a:endParaRPr sz="3400">
              <a:latin typeface="Century Gothic"/>
              <a:ea typeface="Century Gothic"/>
              <a:cs typeface="Century Gothic"/>
              <a:sym typeface="Century Gothic"/>
            </a:endParaRPr>
          </a:p>
        </p:txBody>
      </p:sp>
      <p:graphicFrame>
        <p:nvGraphicFramePr>
          <p:cNvPr id="253" name="Google Shape;253;p39"/>
          <p:cNvGraphicFramePr/>
          <p:nvPr>
            <p:extLst>
              <p:ext uri="{D42A27DB-BD31-4B8C-83A1-F6EECF244321}">
                <p14:modId xmlns:p14="http://schemas.microsoft.com/office/powerpoint/2010/main" val="412965124"/>
              </p:ext>
            </p:extLst>
          </p:nvPr>
        </p:nvGraphicFramePr>
        <p:xfrm>
          <a:off x="123801" y="906875"/>
          <a:ext cx="8902300" cy="3871101"/>
        </p:xfrm>
        <a:graphic>
          <a:graphicData uri="http://schemas.openxmlformats.org/drawingml/2006/table">
            <a:tbl>
              <a:tblPr>
                <a:noFill/>
                <a:tableStyleId>{44B02DFE-0172-4F83-87D3-E37C17209240}</a:tableStyleId>
              </a:tblPr>
              <a:tblGrid>
                <a:gridCol w="2220614">
                  <a:extLst>
                    <a:ext uri="{9D8B030D-6E8A-4147-A177-3AD203B41FA5}">
                      <a16:colId xmlns:a16="http://schemas.microsoft.com/office/drawing/2014/main" val="20000"/>
                    </a:ext>
                  </a:extLst>
                </a:gridCol>
                <a:gridCol w="6681686">
                  <a:extLst>
                    <a:ext uri="{9D8B030D-6E8A-4147-A177-3AD203B41FA5}">
                      <a16:colId xmlns:a16="http://schemas.microsoft.com/office/drawing/2014/main" val="20001"/>
                    </a:ext>
                  </a:extLst>
                </a:gridCol>
              </a:tblGrid>
              <a:tr h="345900">
                <a:tc>
                  <a:txBody>
                    <a:bodyPr/>
                    <a:lstStyle/>
                    <a:p>
                      <a:pPr marL="0" lvl="0" indent="0" algn="l" rtl="0">
                        <a:spcBef>
                          <a:spcPts val="0"/>
                        </a:spcBef>
                        <a:spcAft>
                          <a:spcPts val="0"/>
                        </a:spcAft>
                        <a:buNone/>
                      </a:pPr>
                      <a:r>
                        <a:rPr lang="en" dirty="0">
                          <a:latin typeface="Century Gothic" panose="020B0502020202020204" pitchFamily="34" charset="0"/>
                        </a:rPr>
                        <a:t>Vocabulary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dirty="0">
                          <a:latin typeface="Century Gothic" panose="020B0502020202020204" pitchFamily="34" charset="0"/>
                        </a:rPr>
                        <a:t>Definition</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42375">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triangular slave trade</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100" dirty="0">
                          <a:latin typeface="Century Gothic" panose="020B0502020202020204" pitchFamily="34" charset="0"/>
                        </a:rPr>
                        <a:t>(n.) A trading system between three ports. The best-known triangular trading system is the transatlantic slave trade that operated from the late 16th to early 19th centuries, carrying slaves, cash crops, and manufactured goods between </a:t>
                      </a:r>
                      <a:r>
                        <a:rPr lang="en" sz="1100" u="none" dirty="0">
                          <a:latin typeface="Century Gothic" panose="020B0502020202020204" pitchFamily="34" charset="0"/>
                        </a:rPr>
                        <a:t>West Africa, American colonies, and the European colonial powers.</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2975">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abolitionist</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A person who believed in and often fought for the end of slavery.</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49750">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system</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A set of things working together as parts of a whole or an interconnecting network, like the slavery system in the United States.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82975">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enforced labor</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Work that someone does against his or her will.</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15000">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plantation</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A large field that is used to grow crops, like tobacco, cotton, and sugar.</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82975">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crops</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Plants that are planted, grown, and often sold.</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535195">
                <a:tc>
                  <a:txBody>
                    <a:bodyPr/>
                    <a:lstStyle/>
                    <a:p>
                      <a:pPr marL="0" lvl="0" indent="0" algn="ctr" rtl="0">
                        <a:lnSpc>
                          <a:spcPct val="115000"/>
                        </a:lnSpc>
                        <a:spcBef>
                          <a:spcPts val="0"/>
                        </a:spcBef>
                        <a:spcAft>
                          <a:spcPts val="0"/>
                        </a:spcAft>
                        <a:buNone/>
                      </a:pPr>
                      <a:r>
                        <a:rPr lang="en" sz="1300" dirty="0">
                          <a:latin typeface="Century Gothic" panose="020B0502020202020204" pitchFamily="34" charset="0"/>
                        </a:rPr>
                        <a:t>racial inequality</a:t>
                      </a:r>
                      <a:endParaRPr sz="1300" dirty="0">
                        <a:latin typeface="Century Gothic" panose="020B0502020202020204" pitchFamily="34" charset="0"/>
                      </a:endParaRPr>
                    </a:p>
                    <a:p>
                      <a:pPr marL="0" lvl="0" indent="0" algn="ctr" rtl="0">
                        <a:lnSpc>
                          <a:spcPct val="115000"/>
                        </a:lnSpc>
                        <a:spcBef>
                          <a:spcPts val="0"/>
                        </a:spcBef>
                        <a:spcAft>
                          <a:spcPts val="0"/>
                        </a:spcAft>
                        <a:buNone/>
                      </a:pPr>
                      <a:r>
                        <a:rPr lang="en" sz="1300" dirty="0">
                          <a:latin typeface="Century Gothic" panose="020B0502020202020204" pitchFamily="34" charset="0"/>
                        </a:rPr>
                        <a:t> </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1200" dirty="0">
                          <a:latin typeface="Century Gothic" panose="020B0502020202020204" pitchFamily="34" charset="0"/>
                        </a:rPr>
                        <a:t>(n.) Also known as racism; discrimination based on race that affects the opportunities an individual can get.</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6"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0" name="Google Shape;260;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61" name="Google Shape;261;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76200" lvl="0" indent="0" algn="l" rtl="0">
              <a:lnSpc>
                <a:spcPct val="115000"/>
              </a:lnSpc>
              <a:spcBef>
                <a:spcPts val="0"/>
              </a:spcBef>
              <a:spcAft>
                <a:spcPts val="0"/>
              </a:spcAft>
              <a:buNone/>
            </a:pPr>
            <a:r>
              <a:rPr lang="en" sz="3000" dirty="0"/>
              <a:t>Complete </a:t>
            </a:r>
            <a:r>
              <a:rPr lang="en" sz="3000" b="1" dirty="0"/>
              <a:t>Vocabulary: The Slave Trade and Abolition</a:t>
            </a:r>
            <a:r>
              <a:rPr lang="en-US" sz="3000" b="1" dirty="0"/>
              <a:t>.</a:t>
            </a:r>
            <a:endParaRPr sz="3000" b="1" dirty="0"/>
          </a:p>
          <a:p>
            <a:pPr marL="0" lvl="0" indent="0" algn="l" rtl="0">
              <a:spcBef>
                <a:spcPts val="800"/>
              </a:spcBef>
              <a:spcAft>
                <a:spcPts val="0"/>
              </a:spcAft>
              <a:buNone/>
            </a:pPr>
            <a:endParaRPr sz="3000" dirty="0"/>
          </a:p>
        </p:txBody>
      </p:sp>
      <p:pic>
        <p:nvPicPr>
          <p:cNvPr id="6"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8" name="Google Shape;268;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69" name="Google Shape;269;p41"/>
          <p:cNvGraphicFramePr/>
          <p:nvPr/>
        </p:nvGraphicFramePr>
        <p:xfrm>
          <a:off x="577191" y="1248212"/>
          <a:ext cx="7989600" cy="3230175"/>
        </p:xfrm>
        <a:graphic>
          <a:graphicData uri="http://schemas.openxmlformats.org/drawingml/2006/table">
            <a:tbl>
              <a:tblPr firstRow="1" bandRow="1">
                <a:noFill/>
                <a:tableStyleId>{0919E7FB-5ABD-44E0-89B3-CD57E1A0D5AA}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85746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11700" y="1238250"/>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500" b="1" dirty="0">
                <a:solidFill>
                  <a:schemeClr val="dk1"/>
                </a:solidFill>
                <a:latin typeface="Century Gothic" panose="020B0502020202020204" pitchFamily="34" charset="0"/>
                <a:sym typeface="Century Gothic"/>
              </a:rPr>
              <a:t>Preparing for Lesson #</a:t>
            </a:r>
            <a:r>
              <a:rPr lang="en" sz="1500" b="1" dirty="0">
                <a:latin typeface="Century Gothic" panose="020B0502020202020204" pitchFamily="34" charset="0"/>
              </a:rPr>
              <a:t>2</a:t>
            </a:r>
            <a:endParaRPr sz="1500" dirty="0">
              <a:latin typeface="Century Gothic" panose="020B0502020202020204" pitchFamily="34" charset="0"/>
            </a:endParaRPr>
          </a:p>
          <a:p>
            <a:pPr marL="0" lvl="0" indent="0" algn="l" rtl="0">
              <a:lnSpc>
                <a:spcPct val="90000"/>
              </a:lnSpc>
              <a:spcBef>
                <a:spcPts val="800"/>
              </a:spcBef>
              <a:spcAft>
                <a:spcPts val="0"/>
              </a:spcAft>
              <a:buClr>
                <a:schemeClr val="dk1"/>
              </a:buClr>
              <a:buSzPts val="2500"/>
              <a:buFont typeface="Arial"/>
              <a:buNone/>
            </a:pPr>
            <a:r>
              <a:rPr lang="en" sz="1500" dirty="0">
                <a:solidFill>
                  <a:schemeClr val="dk1"/>
                </a:solidFill>
                <a:latin typeface="Century Gothic" panose="020B0502020202020204" pitchFamily="34" charset="0"/>
                <a:sym typeface="Century Gothic"/>
              </a:rPr>
              <a:t>Materials and classroom preparation:</a:t>
            </a:r>
            <a:endParaRPr sz="1500" dirty="0">
              <a:solidFill>
                <a:schemeClr val="dk1"/>
              </a:solidFill>
              <a:latin typeface="Century Gothic" panose="020B0502020202020204" pitchFamily="34" charset="0"/>
              <a:sym typeface="Century Gothic"/>
            </a:endParaRPr>
          </a:p>
          <a:p>
            <a:pPr marL="457200" lvl="0" indent="-330200" algn="l" rtl="0">
              <a:lnSpc>
                <a:spcPct val="100000"/>
              </a:lnSpc>
              <a:spcBef>
                <a:spcPts val="0"/>
              </a:spcBef>
              <a:spcAft>
                <a:spcPts val="0"/>
              </a:spcAft>
              <a:buSzPts val="1600"/>
              <a:buFont typeface="Calibri"/>
              <a:buChar char="●"/>
            </a:pPr>
            <a:r>
              <a:rPr lang="en" sz="1500" dirty="0">
                <a:latin typeface="Century Gothic" panose="020B0502020202020204" pitchFamily="34" charset="0"/>
                <a:ea typeface="Calibri"/>
                <a:cs typeface="Calibri"/>
                <a:sym typeface="Calibri"/>
              </a:rPr>
              <a:t>Images of the cover of </a:t>
            </a:r>
            <a:r>
              <a:rPr lang="en" sz="1500" i="1" dirty="0">
                <a:latin typeface="Century Gothic" panose="020B0502020202020204" pitchFamily="34" charset="0"/>
                <a:ea typeface="Calibri"/>
                <a:cs typeface="Calibri"/>
                <a:sym typeface="Calibri"/>
              </a:rPr>
              <a:t>Narrative of the Life of Frederick Douglass</a:t>
            </a:r>
            <a:r>
              <a:rPr lang="en" sz="1500" dirty="0">
                <a:latin typeface="Century Gothic" panose="020B0502020202020204" pitchFamily="34" charset="0"/>
                <a:ea typeface="Calibri"/>
                <a:cs typeface="Calibri"/>
                <a:sym typeface="Calibri"/>
              </a:rPr>
              <a:t>, an American Slave (two or three to display)</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Entry Task: Introduction to Module 3 </a:t>
            </a:r>
            <a:r>
              <a:rPr lang="en" sz="1500" dirty="0">
                <a:latin typeface="Century Gothic" panose="020B0502020202020204" pitchFamily="34" charset="0"/>
                <a:ea typeface="Calibri"/>
                <a:cs typeface="Calibri"/>
                <a:sym typeface="Calibri"/>
              </a:rPr>
              <a:t>(one per student)</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Talking to Students about Race (for teacher reference)</a:t>
            </a:r>
            <a:endParaRPr sz="1500" b="1"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Gallery Walk Directions </a:t>
            </a:r>
            <a:r>
              <a:rPr lang="en" sz="1500" dirty="0">
                <a:latin typeface="Century Gothic" panose="020B0502020202020204" pitchFamily="34" charset="0"/>
                <a:ea typeface="Calibri"/>
                <a:cs typeface="Calibri"/>
                <a:sym typeface="Calibri"/>
              </a:rPr>
              <a:t>(one per student and one to display)</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dirty="0">
                <a:latin typeface="Century Gothic" panose="020B0502020202020204" pitchFamily="34" charset="0"/>
                <a:ea typeface="Calibri"/>
                <a:cs typeface="Calibri"/>
                <a:sym typeface="Calibri"/>
              </a:rPr>
              <a:t>Chart paper (eight pieces; one for each item in the Gallery Walk)</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Gallery Walk Teacher’s Guide (for teacher reference) </a:t>
            </a:r>
            <a:endParaRPr sz="1500" b="1"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Historical Context anchor chart </a:t>
            </a:r>
            <a:r>
              <a:rPr lang="en" sz="1500" dirty="0">
                <a:latin typeface="Century Gothic" panose="020B0502020202020204" pitchFamily="34" charset="0"/>
                <a:ea typeface="Calibri"/>
                <a:cs typeface="Calibri"/>
                <a:sym typeface="Calibri"/>
              </a:rPr>
              <a:t>(new; teacher-created; see supporting materials)</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dirty="0">
                <a:latin typeface="Century Gothic" panose="020B0502020202020204" pitchFamily="34" charset="0"/>
                <a:ea typeface="Calibri"/>
                <a:cs typeface="Calibri"/>
                <a:sym typeface="Calibri"/>
              </a:rPr>
              <a:t>Sticky notes (six to eight per student) OR a marker for each student</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Module 3 Guiding Questions </a:t>
            </a:r>
            <a:r>
              <a:rPr lang="en" sz="1500" dirty="0">
                <a:latin typeface="Century Gothic" panose="020B0502020202020204" pitchFamily="34" charset="0"/>
                <a:ea typeface="Calibri"/>
                <a:cs typeface="Calibri"/>
                <a:sym typeface="Calibri"/>
              </a:rPr>
              <a:t>(one to display)</a:t>
            </a:r>
            <a:endParaRPr sz="1500" dirty="0">
              <a:latin typeface="Century Gothic" panose="020B0502020202020204" pitchFamily="34" charset="0"/>
              <a:ea typeface="Calibri"/>
              <a:cs typeface="Calibri"/>
              <a:sym typeface="Calibri"/>
            </a:endParaRPr>
          </a:p>
          <a:p>
            <a:pPr marL="457200" lvl="0" indent="-330200" algn="l" rtl="0">
              <a:lnSpc>
                <a:spcPct val="100000"/>
              </a:lnSpc>
              <a:spcBef>
                <a:spcPts val="0"/>
              </a:spcBef>
              <a:spcAft>
                <a:spcPts val="0"/>
              </a:spcAft>
              <a:buSzPts val="1600"/>
              <a:buFont typeface="Calibri"/>
              <a:buChar char="●"/>
            </a:pPr>
            <a:r>
              <a:rPr lang="en" sz="1500" b="1" dirty="0">
                <a:latin typeface="Century Gothic" panose="020B0502020202020204" pitchFamily="34" charset="0"/>
                <a:ea typeface="Calibri"/>
                <a:cs typeface="Calibri"/>
                <a:sym typeface="Calibri"/>
              </a:rPr>
              <a:t>Vocabulary: The Slave Trade and Abolition </a:t>
            </a:r>
            <a:r>
              <a:rPr lang="en" sz="1500" dirty="0">
                <a:latin typeface="Century Gothic" panose="020B0502020202020204" pitchFamily="34" charset="0"/>
                <a:ea typeface="Calibri"/>
                <a:cs typeface="Calibri"/>
                <a:sym typeface="Calibri"/>
              </a:rPr>
              <a:t>(one per student)</a:t>
            </a:r>
            <a:endParaRPr sz="1500" dirty="0">
              <a:latin typeface="Century Gothic" panose="020B0502020202020204" pitchFamily="34" charset="0"/>
              <a:ea typeface="Calibri"/>
              <a:cs typeface="Calibri"/>
              <a:sym typeface="Calibri"/>
            </a:endParaRPr>
          </a:p>
          <a:p>
            <a:pPr marL="0" lvl="0" indent="0" algn="l" rtl="0">
              <a:lnSpc>
                <a:spcPct val="90000"/>
              </a:lnSpc>
              <a:spcBef>
                <a:spcPts val="1000"/>
              </a:spcBef>
              <a:spcAft>
                <a:spcPts val="0"/>
              </a:spcAft>
              <a:buNone/>
            </a:pPr>
            <a:endParaRPr sz="1500" dirty="0">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0" name="Google Shape;150;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1" name="Google Shape;151;p27"/>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2</a:t>
            </a:r>
            <a:endParaRPr sz="1800" i="1"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2400" dirty="0">
                <a:solidFill>
                  <a:schemeClr val="dk1"/>
                </a:solidFill>
                <a:latin typeface="Century Gothic"/>
                <a:ea typeface="Century Gothic"/>
                <a:cs typeface="Century Gothic"/>
                <a:sym typeface="Century Gothic"/>
              </a:rPr>
              <a:t>Before students come, please prepare by doing these things:</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SzPts val="2400"/>
              <a:buFont typeface="Century Gothic"/>
              <a:buChar char="●"/>
            </a:pPr>
            <a:r>
              <a:rPr lang="en" sz="2400" dirty="0">
                <a:latin typeface="Century Gothic"/>
                <a:ea typeface="Century Gothic"/>
                <a:cs typeface="Century Gothic"/>
                <a:sym typeface="Century Gothic"/>
              </a:rPr>
              <a:t>Review the Unit 3 Overview</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90000"/>
              </a:lnSpc>
              <a:spcBef>
                <a:spcPts val="0"/>
              </a:spcBef>
              <a:spcAft>
                <a:spcPts val="0"/>
              </a:spcAft>
              <a:buSzPts val="2400"/>
              <a:buFont typeface="Century Gothic"/>
              <a:buChar char="●"/>
            </a:pPr>
            <a:r>
              <a:rPr lang="en" sz="2400" dirty="0">
                <a:solidFill>
                  <a:schemeClr val="dk1"/>
                </a:solidFill>
                <a:latin typeface="Century Gothic"/>
                <a:ea typeface="Century Gothic"/>
                <a:cs typeface="Century Gothic"/>
                <a:sym typeface="Century Gothic"/>
              </a:rPr>
              <a:t>Review </a:t>
            </a:r>
            <a:r>
              <a:rPr lang="en" sz="2400" b="1" dirty="0">
                <a:solidFill>
                  <a:schemeClr val="dk1"/>
                </a:solidFill>
                <a:latin typeface="Century Gothic"/>
                <a:ea typeface="Century Gothic"/>
                <a:cs typeface="Century Gothic"/>
                <a:sym typeface="Century Gothic"/>
              </a:rPr>
              <a:t>Talking to Students about Race </a:t>
            </a:r>
            <a:r>
              <a:rPr lang="en" sz="2400" dirty="0">
                <a:solidFill>
                  <a:schemeClr val="dk1"/>
                </a:solidFill>
                <a:latin typeface="Century Gothic"/>
                <a:ea typeface="Century Gothic"/>
                <a:cs typeface="Century Gothic"/>
                <a:sym typeface="Century Gothic"/>
              </a:rPr>
              <a:t>(in the supporting materials)</a:t>
            </a:r>
            <a:r>
              <a:rPr lang="en-US" sz="2400" dirty="0">
                <a:solidFill>
                  <a:schemeClr val="dk1"/>
                </a:solidFill>
                <a:latin typeface="Century Gothic"/>
                <a:ea typeface="Century Gothic"/>
                <a:cs typeface="Century Gothic"/>
                <a:sym typeface="Century Gothic"/>
              </a:rPr>
              <a:t>.</a:t>
            </a:r>
            <a:r>
              <a:rPr lang="en" sz="2400" dirty="0">
                <a:solidFill>
                  <a:schemeClr val="dk1"/>
                </a:solidFill>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7" name="Google Shape;157;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8" name="Google Shape;158;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159" name="Google Shape;159;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0" name="Google Shape;160;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6" name="Google Shape;166;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7" name="Google Shape;167;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Entry Task: Introduction to Module</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Learning Targets and language</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Gallery Walk</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Guiding Questions</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8" name="Google Shape;168;p29"/>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4" name="Google Shape;174;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at pictures</a:t>
            </a:r>
            <a:endParaRPr sz="3400">
              <a:latin typeface="Century Gothic"/>
              <a:ea typeface="Century Gothic"/>
              <a:cs typeface="Century Gothic"/>
              <a:sym typeface="Century Gothic"/>
            </a:endParaRPr>
          </a:p>
        </p:txBody>
      </p:sp>
      <p:sp>
        <p:nvSpPr>
          <p:cNvPr id="175" name="Google Shape;175;p30"/>
          <p:cNvSpPr txBox="1">
            <a:spLocks noGrp="1"/>
          </p:cNvSpPr>
          <p:nvPr>
            <p:ph type="body" idx="1"/>
          </p:nvPr>
        </p:nvSpPr>
        <p:spPr>
          <a:xfrm>
            <a:off x="6096450" y="1152325"/>
            <a:ext cx="2833200" cy="3416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1400" dirty="0"/>
          </a:p>
          <a:p>
            <a:pPr marL="457200" lvl="0" indent="-317500" algn="l" rtl="0">
              <a:lnSpc>
                <a:spcPct val="145454"/>
              </a:lnSpc>
              <a:spcBef>
                <a:spcPts val="0"/>
              </a:spcBef>
              <a:spcAft>
                <a:spcPts val="0"/>
              </a:spcAft>
              <a:buSzPts val="1400"/>
              <a:buAutoNum type="arabicPeriod"/>
            </a:pPr>
            <a:r>
              <a:rPr lang="en" sz="1400" b="1" dirty="0"/>
              <a:t>What do you see? How do these images differ?</a:t>
            </a:r>
          </a:p>
          <a:p>
            <a:pPr marL="457200" lvl="0" indent="-317500" algn="l" rtl="0">
              <a:lnSpc>
                <a:spcPct val="145454"/>
              </a:lnSpc>
              <a:spcBef>
                <a:spcPts val="0"/>
              </a:spcBef>
              <a:spcAft>
                <a:spcPts val="0"/>
              </a:spcAft>
              <a:buSzPts val="1400"/>
              <a:buAutoNum type="arabicPeriod"/>
            </a:pPr>
            <a:endParaRPr lang="en" sz="1400" b="1" dirty="0"/>
          </a:p>
          <a:p>
            <a:pPr marL="457200" lvl="0" indent="-317500" algn="l" rtl="0">
              <a:lnSpc>
                <a:spcPct val="145454"/>
              </a:lnSpc>
              <a:spcBef>
                <a:spcPts val="0"/>
              </a:spcBef>
              <a:spcAft>
                <a:spcPts val="0"/>
              </a:spcAft>
              <a:buSzPts val="1400"/>
              <a:buAutoNum type="arabicPeriod"/>
            </a:pPr>
            <a:r>
              <a:rPr lang="en" sz="1400" b="1" dirty="0"/>
              <a:t>Which one of these pictures makes you most interested in reading this book? Why?</a:t>
            </a:r>
          </a:p>
          <a:p>
            <a:pPr marL="457200" lvl="0" indent="-317500" algn="l" rtl="0">
              <a:lnSpc>
                <a:spcPct val="145454"/>
              </a:lnSpc>
              <a:spcBef>
                <a:spcPts val="0"/>
              </a:spcBef>
              <a:spcAft>
                <a:spcPts val="0"/>
              </a:spcAft>
              <a:buSzPts val="1400"/>
              <a:buAutoNum type="arabicPeriod"/>
            </a:pPr>
            <a:endParaRPr lang="en" sz="1400" b="1" dirty="0"/>
          </a:p>
          <a:p>
            <a:pPr marL="457200" lvl="0" indent="-317500" algn="l" rtl="0">
              <a:lnSpc>
                <a:spcPct val="145454"/>
              </a:lnSpc>
              <a:spcBef>
                <a:spcPts val="0"/>
              </a:spcBef>
              <a:spcAft>
                <a:spcPts val="0"/>
              </a:spcAft>
              <a:buSzPts val="1400"/>
              <a:buAutoNum type="arabicPeriod"/>
            </a:pPr>
            <a:r>
              <a:rPr lang="en" sz="1400" b="1" dirty="0"/>
              <a:t>What might this book be about?</a:t>
            </a:r>
            <a:endParaRPr sz="1400" b="1" dirty="0"/>
          </a:p>
          <a:p>
            <a:pPr marL="0" lvl="0" indent="0" algn="l" rtl="0">
              <a:lnSpc>
                <a:spcPct val="145454"/>
              </a:lnSpc>
              <a:spcBef>
                <a:spcPts val="0"/>
              </a:spcBef>
              <a:spcAft>
                <a:spcPts val="0"/>
              </a:spcAft>
              <a:buNone/>
            </a:pPr>
            <a:endParaRPr sz="1400" dirty="0"/>
          </a:p>
          <a:p>
            <a:pPr marL="0" lvl="0" indent="0" algn="l" rtl="0">
              <a:lnSpc>
                <a:spcPct val="145454"/>
              </a:lnSpc>
              <a:spcBef>
                <a:spcPts val="0"/>
              </a:spcBef>
              <a:spcAft>
                <a:spcPts val="0"/>
              </a:spcAft>
              <a:buClr>
                <a:schemeClr val="dk1"/>
              </a:buClr>
              <a:buSzPts val="1100"/>
              <a:buFont typeface="Arial"/>
              <a:buNone/>
            </a:pPr>
            <a:endParaRPr sz="1400" dirty="0"/>
          </a:p>
          <a:p>
            <a:pPr marL="457200" lvl="0" indent="0" algn="l" rtl="0">
              <a:spcBef>
                <a:spcPts val="800"/>
              </a:spcBef>
              <a:spcAft>
                <a:spcPts val="0"/>
              </a:spcAft>
              <a:buNone/>
            </a:pPr>
            <a:endParaRPr sz="2400" dirty="0"/>
          </a:p>
        </p:txBody>
      </p:sp>
      <p:pic>
        <p:nvPicPr>
          <p:cNvPr id="176" name="Google Shape;176;p30"/>
          <p:cNvPicPr preferRelativeResize="0"/>
          <p:nvPr/>
        </p:nvPicPr>
        <p:blipFill>
          <a:blip r:embed="rId3">
            <a:alphaModFix/>
          </a:blip>
          <a:stretch>
            <a:fillRect/>
          </a:stretch>
        </p:blipFill>
        <p:spPr>
          <a:xfrm>
            <a:off x="8044076" y="104650"/>
            <a:ext cx="982025" cy="1202975"/>
          </a:xfrm>
          <a:prstGeom prst="rect">
            <a:avLst/>
          </a:prstGeom>
          <a:noFill/>
          <a:ln>
            <a:noFill/>
          </a:ln>
        </p:spPr>
      </p:pic>
      <p:pic>
        <p:nvPicPr>
          <p:cNvPr id="177" name="Google Shape;177;p30"/>
          <p:cNvPicPr preferRelativeResize="0"/>
          <p:nvPr/>
        </p:nvPicPr>
        <p:blipFill>
          <a:blip r:embed="rId4">
            <a:alphaModFix/>
          </a:blip>
          <a:stretch>
            <a:fillRect/>
          </a:stretch>
        </p:blipFill>
        <p:spPr>
          <a:xfrm>
            <a:off x="311700" y="1152475"/>
            <a:ext cx="2735850" cy="3416400"/>
          </a:xfrm>
          <a:prstGeom prst="rect">
            <a:avLst/>
          </a:prstGeom>
          <a:noFill/>
          <a:ln>
            <a:noFill/>
          </a:ln>
        </p:spPr>
      </p:pic>
      <p:pic>
        <p:nvPicPr>
          <p:cNvPr id="178" name="Google Shape;178;p30"/>
          <p:cNvPicPr preferRelativeResize="0"/>
          <p:nvPr/>
        </p:nvPicPr>
        <p:blipFill>
          <a:blip r:embed="rId5">
            <a:alphaModFix/>
          </a:blip>
          <a:stretch>
            <a:fillRect/>
          </a:stretch>
        </p:blipFill>
        <p:spPr>
          <a:xfrm>
            <a:off x="3204075" y="1152475"/>
            <a:ext cx="2735850" cy="3416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sz="340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I can build on others’ ideas during discussions.</a:t>
            </a:r>
            <a:endParaRPr sz="2400"/>
          </a:p>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I can understand the historical context of a piece of nonfiction.</a:t>
            </a:r>
            <a:endParaRPr sz="2400"/>
          </a:p>
        </p:txBody>
      </p:sp>
      <p:pic>
        <p:nvPicPr>
          <p:cNvPr id="186"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2" name="Google Shape;19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racial terms</a:t>
            </a:r>
            <a:endParaRPr sz="3400">
              <a:latin typeface="Century Gothic"/>
              <a:ea typeface="Century Gothic"/>
              <a:cs typeface="Century Gothic"/>
              <a:sym typeface="Century Gothic"/>
            </a:endParaRPr>
          </a:p>
        </p:txBody>
      </p:sp>
      <p:sp>
        <p:nvSpPr>
          <p:cNvPr id="193" name="Google Shape;19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Which terms are respectful to use?</a:t>
            </a:r>
            <a:endParaRPr sz="2400"/>
          </a:p>
          <a:p>
            <a:pPr marL="457200" lvl="0" indent="0" algn="l" rtl="0">
              <a:spcBef>
                <a:spcPts val="800"/>
              </a:spcBef>
              <a:spcAft>
                <a:spcPts val="0"/>
              </a:spcAft>
              <a:buNone/>
            </a:pPr>
            <a:endParaRPr sz="1000"/>
          </a:p>
          <a:p>
            <a:pPr marL="457200" lvl="0" indent="-381000" algn="l" rtl="0">
              <a:spcBef>
                <a:spcPts val="800"/>
              </a:spcBef>
              <a:spcAft>
                <a:spcPts val="0"/>
              </a:spcAft>
              <a:buSzPts val="2400"/>
              <a:buChar char="•"/>
            </a:pPr>
            <a:r>
              <a:rPr lang="en" sz="2400"/>
              <a:t>Which terms are not respectful?</a:t>
            </a:r>
            <a:endParaRPr sz="2400"/>
          </a:p>
          <a:p>
            <a:pPr marL="457200" lvl="0" indent="0" algn="l" rtl="0">
              <a:spcBef>
                <a:spcPts val="800"/>
              </a:spcBef>
              <a:spcAft>
                <a:spcPts val="0"/>
              </a:spcAft>
              <a:buNone/>
            </a:pPr>
            <a:endParaRPr sz="1000"/>
          </a:p>
          <a:p>
            <a:pPr marL="457200" lvl="0" indent="-381000" algn="l" rtl="0">
              <a:spcBef>
                <a:spcPts val="800"/>
              </a:spcBef>
              <a:spcAft>
                <a:spcPts val="0"/>
              </a:spcAft>
              <a:buSzPts val="2400"/>
              <a:buChar char="•"/>
            </a:pPr>
            <a:r>
              <a:rPr lang="en" sz="2400"/>
              <a:t>Are there any terms that we do not usually use today that used to be considered respectful?</a:t>
            </a:r>
            <a:endParaRPr sz="2400"/>
          </a:p>
          <a:p>
            <a:pPr marL="457200" lvl="0" indent="0" algn="l" rtl="0">
              <a:spcBef>
                <a:spcPts val="800"/>
              </a:spcBef>
              <a:spcAft>
                <a:spcPts val="0"/>
              </a:spcAft>
              <a:buNone/>
            </a:pPr>
            <a:endParaRPr sz="1000"/>
          </a:p>
          <a:p>
            <a:pPr marL="457200" lvl="0" indent="-381000" algn="l" rtl="0">
              <a:spcBef>
                <a:spcPts val="800"/>
              </a:spcBef>
              <a:spcAft>
                <a:spcPts val="0"/>
              </a:spcAft>
              <a:buSzPts val="2400"/>
              <a:buChar char="•"/>
            </a:pPr>
            <a:r>
              <a:rPr lang="en" sz="2400"/>
              <a:t>What terms will we use in this class to create a safe place and respect everyone?</a:t>
            </a:r>
            <a:endParaRPr sz="2400"/>
          </a:p>
        </p:txBody>
      </p:sp>
      <p:pic>
        <p:nvPicPr>
          <p:cNvPr id="6" name="Google Shape;186;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prepare for a Gallery Walk</a:t>
            </a:r>
            <a:endParaRPr sz="3400">
              <a:latin typeface="Century Gothic"/>
              <a:ea typeface="Century Gothic"/>
              <a:cs typeface="Century Gothic"/>
              <a:sym typeface="Century Gothic"/>
            </a:endParaRPr>
          </a:p>
        </p:txBody>
      </p:sp>
      <p:sp>
        <p:nvSpPr>
          <p:cNvPr id="200" name="Google Shape;200;p33"/>
          <p:cNvSpPr txBox="1">
            <a:spLocks noGrp="1"/>
          </p:cNvSpPr>
          <p:nvPr>
            <p:ph type="body" idx="1"/>
          </p:nvPr>
        </p:nvSpPr>
        <p:spPr>
          <a:xfrm>
            <a:off x="225725" y="1115075"/>
            <a:ext cx="8723100" cy="3557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Today we are going to go on a Gallery Walk.  This will give us the opportunity to see many pieces of the background of </a:t>
            </a:r>
            <a:r>
              <a:rPr lang="en" sz="2000" i="1" dirty="0"/>
              <a:t>Narrative of the Life of Frederick Douglass</a:t>
            </a:r>
            <a:r>
              <a:rPr lang="en" sz="2000" dirty="0"/>
              <a:t>. </a:t>
            </a:r>
            <a:endParaRPr sz="2000" dirty="0"/>
          </a:p>
          <a:p>
            <a:pPr marL="0" lvl="0" indent="0" algn="l" rtl="0">
              <a:spcBef>
                <a:spcPts val="800"/>
              </a:spcBef>
              <a:spcAft>
                <a:spcPts val="0"/>
              </a:spcAft>
              <a:buNone/>
            </a:pPr>
            <a:r>
              <a:rPr lang="en" sz="2000" b="1" dirty="0"/>
              <a:t>Step 1. On My Own</a:t>
            </a:r>
            <a:endParaRPr sz="2000" b="1" dirty="0"/>
          </a:p>
          <a:p>
            <a:pPr marL="0" lvl="0" indent="0" algn="l" rtl="0">
              <a:spcBef>
                <a:spcPts val="800"/>
              </a:spcBef>
              <a:spcAft>
                <a:spcPts val="0"/>
              </a:spcAft>
              <a:buNone/>
            </a:pPr>
            <a:r>
              <a:rPr lang="en" sz="1800" b="1" dirty="0"/>
              <a:t>Directions:</a:t>
            </a:r>
            <a:r>
              <a:rPr lang="en" sz="1800" dirty="0"/>
              <a:t> </a:t>
            </a:r>
            <a:endParaRPr sz="1800" dirty="0"/>
          </a:p>
          <a:p>
            <a:pPr marL="457200" lvl="0" indent="-342900" algn="l" rtl="0">
              <a:spcBef>
                <a:spcPts val="0"/>
              </a:spcBef>
              <a:spcAft>
                <a:spcPts val="0"/>
              </a:spcAft>
              <a:buSzPts val="1800"/>
              <a:buAutoNum type="arabicPeriod"/>
            </a:pPr>
            <a:r>
              <a:rPr lang="en" sz="1800" dirty="0"/>
              <a:t>Silently walk around the classroom and look at the different gallery items.</a:t>
            </a:r>
          </a:p>
          <a:p>
            <a:pPr marL="457200" lvl="0" indent="-342900" algn="l" rtl="0">
              <a:spcBef>
                <a:spcPts val="0"/>
              </a:spcBef>
              <a:spcAft>
                <a:spcPts val="0"/>
              </a:spcAft>
              <a:buSzPts val="1800"/>
              <a:buAutoNum type="arabicPeriod"/>
            </a:pPr>
            <a:endParaRPr lang="en" sz="1800" dirty="0"/>
          </a:p>
          <a:p>
            <a:pPr marL="457200" lvl="0" indent="-342900" algn="l" rtl="0">
              <a:spcBef>
                <a:spcPts val="0"/>
              </a:spcBef>
              <a:spcAft>
                <a:spcPts val="0"/>
              </a:spcAft>
              <a:buSzPts val="1800"/>
              <a:buAutoNum type="arabicPeriod"/>
            </a:pPr>
            <a:r>
              <a:rPr lang="en" sz="1800" dirty="0"/>
              <a:t>Thoughtfully consider three questions.</a:t>
            </a:r>
          </a:p>
          <a:p>
            <a:pPr marL="457200" lvl="0" indent="-342900" algn="l" rtl="0">
              <a:spcBef>
                <a:spcPts val="0"/>
              </a:spcBef>
              <a:spcAft>
                <a:spcPts val="0"/>
              </a:spcAft>
              <a:buSzPts val="1800"/>
              <a:buAutoNum type="arabicPeriod"/>
            </a:pPr>
            <a:endParaRPr lang="en" sz="1800" dirty="0"/>
          </a:p>
          <a:p>
            <a:pPr marL="457200" lvl="0" indent="-342900" algn="l" rtl="0">
              <a:spcBef>
                <a:spcPts val="0"/>
              </a:spcBef>
              <a:spcAft>
                <a:spcPts val="0"/>
              </a:spcAft>
              <a:buSzPts val="1800"/>
              <a:buAutoNum type="arabicPeriod"/>
            </a:pPr>
            <a:r>
              <a:rPr lang="en" sz="1800" dirty="0"/>
              <a:t>Using the sticky notes (or marker) provided, place your answers on the paper next to the item.</a:t>
            </a:r>
            <a:endParaRPr sz="1800" dirty="0"/>
          </a:p>
          <a:p>
            <a:pPr marL="0" lvl="0" indent="0" algn="l" rtl="0">
              <a:spcBef>
                <a:spcPts val="800"/>
              </a:spcBef>
              <a:spcAft>
                <a:spcPts val="0"/>
              </a:spcAft>
              <a:buNone/>
            </a:pPr>
            <a:endParaRPr sz="1800" dirty="0"/>
          </a:p>
          <a:p>
            <a:pPr marL="0" lvl="0" indent="0" algn="l" rtl="0">
              <a:spcBef>
                <a:spcPts val="800"/>
              </a:spcBef>
              <a:spcAft>
                <a:spcPts val="0"/>
              </a:spcAft>
              <a:buNone/>
            </a:pPr>
            <a:endParaRPr sz="1800" b="1" dirty="0"/>
          </a:p>
          <a:p>
            <a:pPr marL="0" lvl="0" indent="0" algn="l" rtl="0">
              <a:spcBef>
                <a:spcPts val="800"/>
              </a:spcBef>
              <a:spcAft>
                <a:spcPts val="0"/>
              </a:spcAft>
              <a:buNone/>
            </a:pPr>
            <a:endParaRPr sz="1800" b="1" dirty="0"/>
          </a:p>
          <a:p>
            <a:pPr marL="457200" lvl="0" indent="0" algn="l" rtl="0">
              <a:spcBef>
                <a:spcPts val="800"/>
              </a:spcBef>
              <a:spcAft>
                <a:spcPts val="0"/>
              </a:spcAft>
              <a:buNone/>
            </a:pPr>
            <a:endParaRPr sz="2400" dirty="0"/>
          </a:p>
        </p:txBody>
      </p:sp>
      <p:pic>
        <p:nvPicPr>
          <p:cNvPr id="202" name="Google Shape;202;p33"/>
          <p:cNvPicPr preferRelativeResize="0"/>
          <p:nvPr/>
        </p:nvPicPr>
        <p:blipFill>
          <a:blip r:embed="rId3">
            <a:alphaModFix/>
          </a:blip>
          <a:stretch>
            <a:fillRect/>
          </a:stretch>
        </p:blipFill>
        <p:spPr>
          <a:xfrm>
            <a:off x="8436647" y="4386425"/>
            <a:ext cx="572666" cy="572700"/>
          </a:xfrm>
          <a:prstGeom prst="rect">
            <a:avLst/>
          </a:prstGeom>
          <a:noFill/>
          <a:ln>
            <a:noFill/>
          </a:ln>
        </p:spPr>
      </p:pic>
      <p:pic>
        <p:nvPicPr>
          <p:cNvPr id="6" name="Google Shape;186;p31"/>
          <p:cNvPicPr preferRelativeResize="0"/>
          <p:nvPr/>
        </p:nvPicPr>
        <p:blipFill>
          <a:blip r:embed="rId4">
            <a:alphaModFix/>
          </a:blip>
          <a:stretch>
            <a:fillRect/>
          </a:stretch>
        </p:blipFill>
        <p:spPr>
          <a:xfrm>
            <a:off x="8140095" y="104650"/>
            <a:ext cx="886006" cy="108068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43E30A-B942-45D9-8769-9119FD61027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27B03EE-081B-47A3-BD45-4B0EE3722FD2}">
  <ds:schemaRefs>
    <ds:schemaRef ds:uri="http://schemas.microsoft.com/sharepoint/v3/contenttype/forms"/>
  </ds:schemaRefs>
</ds:datastoreItem>
</file>

<file path=customXml/itemProps3.xml><?xml version="1.0" encoding="utf-8"?>
<ds:datastoreItem xmlns:ds="http://schemas.openxmlformats.org/officeDocument/2006/customXml" ds:itemID="{75FB97E9-D6B4-4FB9-B2F1-6F4D7A4A3F9A}"/>
</file>

<file path=docProps/app.xml><?xml version="1.0" encoding="utf-8"?>
<Properties xmlns="http://schemas.openxmlformats.org/officeDocument/2006/extended-properties" xmlns:vt="http://schemas.openxmlformats.org/officeDocument/2006/docPropsVTypes">
  <TotalTime>21</TotalTime>
  <Words>5484</Words>
  <Application>Microsoft Office PowerPoint</Application>
  <PresentationFormat>On-screen Show (16:9)</PresentationFormat>
  <Paragraphs>453</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Simple Light</vt:lpstr>
      <vt:lpstr>Office Theme</vt:lpstr>
      <vt:lpstr>PowerPoint Presentation</vt:lpstr>
      <vt:lpstr>PowerPoint Presentation</vt:lpstr>
      <vt:lpstr>PowerPoint Presentation</vt:lpstr>
      <vt:lpstr>Grade 7: Module 3:  Unit 1: Lesson 2</vt:lpstr>
      <vt:lpstr>PowerPoint Presentation</vt:lpstr>
      <vt:lpstr>Let’s look at pictures</vt:lpstr>
      <vt:lpstr>Let’s review our learning targets</vt:lpstr>
      <vt:lpstr>Let’s discuss racial terms</vt:lpstr>
      <vt:lpstr>Let’s prepare for a Gallery Walk</vt:lpstr>
      <vt:lpstr>Let’s go on a Gallery Walk</vt:lpstr>
      <vt:lpstr>Let’s think about what we learned</vt:lpstr>
      <vt:lpstr>Let’s think about what we learned</vt:lpstr>
      <vt:lpstr>Let’s annotate our anchor chart</vt:lpstr>
      <vt:lpstr>Let’s think about our Guiding  Questions</vt:lpstr>
      <vt:lpstr>Let’s review vocabulary</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10</cp:revision>
  <dcterms:modified xsi:type="dcterms:W3CDTF">2019-03-25T19:46:25Z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