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4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Masters/notesMaster1.xml" ContentType="application/vnd.openxmlformats-officedocument.presentationml.notesMaster+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9" r:id="rId1"/>
    <p:sldMasterId id="2147483700" r:id="rId2"/>
    <p:sldMasterId id="2147483701" r:id="rId3"/>
    <p:sldMasterId id="2147483702"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7010400" cy="92964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2FDCF71-F01D-40D7-B216-4487BAF7A1B4}">
  <a:tblStyle styleId="{42FDCF71-F01D-40D7-B216-4487BAF7A1B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996" autoAdjust="0"/>
  </p:normalViewPr>
  <p:slideViewPr>
    <p:cSldViewPr snapToGrid="0">
      <p:cViewPr varScale="1">
        <p:scale>
          <a:sx n="78" d="100"/>
          <a:sy n="78" d="100"/>
        </p:scale>
        <p:origin x="850" y="72"/>
      </p:cViewPr>
      <p:guideLst/>
    </p:cSldViewPr>
  </p:slideViewPr>
  <p:notesTextViewPr>
    <p:cViewPr>
      <p:scale>
        <a:sx n="1" d="1"/>
        <a:sy n="1" d="1"/>
      </p:scale>
      <p:origin x="0" y="-571"/>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943023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Char char="●"/>
            </a:pPr>
            <a:r>
              <a:rPr lang="en-US" dirty="0"/>
              <a:t>This lesson includes two instructional practices: Words Rule Homophones and Fluency. Words Rule Homophones is a new instructional practice. Students will identify the homophones “threw” and “through” based on meaning.</a:t>
            </a:r>
            <a:endParaRPr dirty="0"/>
          </a:p>
          <a:p>
            <a:pPr marL="457200" lvl="0" indent="-304800" algn="l" rtl="0">
              <a:spcBef>
                <a:spcPts val="0"/>
              </a:spcBef>
              <a:spcAft>
                <a:spcPts val="0"/>
              </a:spcAft>
              <a:buClr>
                <a:schemeClr val="dk1"/>
              </a:buClr>
              <a:buSzPts val="1200"/>
              <a:buChar char="●"/>
            </a:pPr>
            <a:r>
              <a:rPr lang="en-US" dirty="0"/>
              <a:t>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a:t>
            </a:r>
            <a:endParaRPr dirty="0"/>
          </a:p>
          <a:p>
            <a:pPr marL="457200" lvl="0" indent="-304800" algn="l" rtl="0">
              <a:spcBef>
                <a:spcPts val="0"/>
              </a:spcBef>
              <a:spcAft>
                <a:spcPts val="0"/>
              </a:spcAft>
              <a:buClr>
                <a:schemeClr val="dk1"/>
              </a:buClr>
              <a:buSzPts val="1200"/>
              <a:buChar char="●"/>
            </a:pPr>
            <a:r>
              <a:rPr lang="en-US" dirty="0"/>
              <a:t>Students will interact with an excerpt from the decodable reader “The Huge Package” to work together to read the excerpt fluently, with a focus on punctuation and phrasing to read fluently in a conversational manner. Students will think about how to apply the rules of fluency to this excerpt and work together to read this piece fluently.</a:t>
            </a:r>
            <a:endParaRPr dirty="0"/>
          </a:p>
        </p:txBody>
      </p:sp>
      <p:sp>
        <p:nvSpPr>
          <p:cNvPr id="337" name="Google Shape;337;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636963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457200" marR="0" lvl="1" indent="0" algn="l" rtl="0">
              <a:spcBef>
                <a:spcPts val="0"/>
              </a:spcBef>
              <a:spcAft>
                <a:spcPts val="0"/>
              </a:spcAft>
              <a:buNone/>
            </a:pPr>
            <a:endParaRPr i="0" u="none" strike="noStrike" cap="none" dirty="0">
              <a:solidFill>
                <a:schemeClr val="dk1"/>
              </a:solidFill>
            </a:endParaRPr>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 5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0" lvl="0" indent="0" algn="l" rtl="0">
              <a:spcBef>
                <a:spcPts val="0"/>
              </a:spcBef>
              <a:spcAft>
                <a:spcPts val="0"/>
              </a:spcAft>
              <a:buClr>
                <a:schemeClr val="dk1"/>
              </a:buClr>
              <a:buSzPts val="1100"/>
              <a:buFont typeface="Arial"/>
              <a:buNone/>
            </a:pPr>
            <a:r>
              <a:rPr lang="en-US" dirty="0"/>
              <a:t>Begin the Fluency instructional practice:</a:t>
            </a:r>
            <a:endParaRPr dirty="0"/>
          </a:p>
          <a:p>
            <a:pPr marL="457200" lvl="0" indent="-304800" algn="l" rtl="0">
              <a:spcBef>
                <a:spcPts val="0"/>
              </a:spcBef>
              <a:spcAft>
                <a:spcPts val="0"/>
              </a:spcAft>
              <a:buSzPts val="1200"/>
              <a:buFont typeface="Calibri"/>
              <a:buAutoNum type="arabicPeriod"/>
            </a:pPr>
            <a:r>
              <a:rPr lang="en-US" dirty="0"/>
              <a:t>Display the enlarged selected excerpt from the Decodable Reader: “The Huge Package” (excerpt #1).</a:t>
            </a:r>
            <a:endParaRPr dirty="0"/>
          </a:p>
          <a:p>
            <a:pPr marL="457200" lvl="0" indent="-304800" algn="l" rtl="0">
              <a:spcBef>
                <a:spcPts val="0"/>
              </a:spcBef>
              <a:spcAft>
                <a:spcPts val="0"/>
              </a:spcAft>
              <a:buSzPts val="1200"/>
              <a:buFont typeface="Calibri"/>
              <a:buAutoNum type="arabicPeriod"/>
            </a:pPr>
            <a:r>
              <a:rPr lang="en-US" dirty="0"/>
              <a:t>Remind students that this is an “excerpt” from the Decodable Reader.</a:t>
            </a:r>
            <a:endParaRPr dirty="0"/>
          </a:p>
          <a:p>
            <a:pPr marL="457200" lvl="0" indent="-304800" algn="l" rtl="0">
              <a:spcBef>
                <a:spcPts val="0"/>
              </a:spcBef>
              <a:spcAft>
                <a:spcPts val="0"/>
              </a:spcAft>
              <a:buSzPts val="1200"/>
              <a:buFont typeface="Calibri"/>
              <a:buAutoNum type="arabicPeriod"/>
            </a:pPr>
            <a:r>
              <a:rPr lang="en-US" dirty="0"/>
              <a:t>Display the Rules of Fluency index cards (“smoothly,” “with expression,” “with meaning,” and “just the right speed”) on the board and reads them aloud.</a:t>
            </a:r>
            <a:endParaRPr dirty="0"/>
          </a:p>
          <a:p>
            <a:pPr marL="457200" lvl="0" indent="-304800" algn="l" rtl="0">
              <a:spcBef>
                <a:spcPts val="0"/>
              </a:spcBef>
              <a:spcAft>
                <a:spcPts val="0"/>
              </a:spcAft>
              <a:buSzPts val="1200"/>
              <a:buFont typeface="Calibri"/>
              <a:buAutoNum type="arabicPeriod"/>
            </a:pPr>
            <a:r>
              <a:rPr lang="en-US" dirty="0"/>
              <a:t>Point to the “smoothly” card and invites students to turn to an elbow partner.</a:t>
            </a:r>
            <a:endParaRPr dirty="0"/>
          </a:p>
          <a:p>
            <a:pPr marL="457200" lvl="0" indent="-304800" algn="l" rtl="0">
              <a:spcBef>
                <a:spcPts val="0"/>
              </a:spcBef>
              <a:spcAft>
                <a:spcPts val="0"/>
              </a:spcAft>
              <a:buSzPts val="1200"/>
              <a:buFont typeface="Calibri"/>
              <a:buAutoNum type="arabicPeriod"/>
            </a:pPr>
            <a:r>
              <a:rPr lang="en-US" dirty="0"/>
              <a:t>Ask: </a:t>
            </a:r>
            <a:r>
              <a:rPr lang="en-US" i="1" dirty="0"/>
              <a:t>“What does it mean to read ‘smoothly’?”</a:t>
            </a:r>
            <a:r>
              <a:rPr lang="en-US" b="1" dirty="0"/>
              <a:t> </a:t>
            </a:r>
            <a:r>
              <a:rPr lang="en-US" b="0" dirty="0"/>
              <a:t>(not choppy or one word at a time; words are grouped together)</a:t>
            </a:r>
            <a:endParaRPr b="0" dirty="0"/>
          </a:p>
          <a:p>
            <a:pPr marL="457200" lvl="0" indent="-304800" algn="l" rtl="0">
              <a:spcBef>
                <a:spcPts val="0"/>
              </a:spcBef>
              <a:spcAft>
                <a:spcPts val="0"/>
              </a:spcAft>
              <a:buSzPts val="1200"/>
              <a:buFont typeface="Calibri"/>
              <a:buAutoNum type="arabicPeriod"/>
            </a:pPr>
            <a:r>
              <a:rPr lang="en-US" dirty="0"/>
              <a:t>Invite one or two students to share their ideas.</a:t>
            </a:r>
            <a:endParaRPr dirty="0"/>
          </a:p>
          <a:p>
            <a:pPr marL="457200" lvl="0" indent="-304800" algn="l" rtl="0">
              <a:spcBef>
                <a:spcPts val="0"/>
              </a:spcBef>
              <a:spcAft>
                <a:spcPts val="0"/>
              </a:spcAft>
              <a:buSzPts val="1200"/>
              <a:buFont typeface="Calibri"/>
              <a:buAutoNum type="arabicPeriod"/>
            </a:pPr>
            <a:r>
              <a:rPr lang="en-US" dirty="0"/>
              <a:t>Point to the word “with meaning” and invites students to turn to an elbow partner.</a:t>
            </a:r>
            <a:endParaRPr dirty="0"/>
          </a:p>
          <a:p>
            <a:pPr marL="457200" lvl="0" indent="-304800" algn="l" rtl="0">
              <a:spcBef>
                <a:spcPts val="0"/>
              </a:spcBef>
              <a:spcAft>
                <a:spcPts val="0"/>
              </a:spcAft>
              <a:buSzPts val="1200"/>
              <a:buFont typeface="Calibri"/>
              <a:buAutoNum type="arabicPeriod"/>
            </a:pPr>
            <a:r>
              <a:rPr lang="en-US" dirty="0"/>
              <a:t>Ask: </a:t>
            </a:r>
            <a:r>
              <a:rPr lang="en-US" i="1" dirty="0"/>
              <a:t>“What does it mean to read ‘with meaning’?”</a:t>
            </a:r>
            <a:r>
              <a:rPr lang="en-US" dirty="0"/>
              <a:t> (</a:t>
            </a:r>
            <a:r>
              <a:rPr lang="en-US" b="0" dirty="0"/>
              <a:t>to reflect what is happening in the story or what the words mean)</a:t>
            </a:r>
            <a:endParaRPr b="0" dirty="0"/>
          </a:p>
          <a:p>
            <a:pPr marL="457200" lvl="0" indent="-304800" algn="l" rtl="0">
              <a:spcBef>
                <a:spcPts val="0"/>
              </a:spcBef>
              <a:spcAft>
                <a:spcPts val="0"/>
              </a:spcAft>
              <a:buSzPts val="1200"/>
              <a:buFont typeface="Calibri"/>
              <a:buAutoNum type="arabicPeriod"/>
            </a:pPr>
            <a:r>
              <a:rPr lang="en-US" dirty="0"/>
              <a:t>Invite students to look at the enlarged text and read it silently to themselves to determine what is happening in that part of the story.</a:t>
            </a:r>
            <a:endParaRPr dirty="0"/>
          </a:p>
          <a:p>
            <a:pPr marL="457200" lvl="0" indent="-304800" algn="l" rtl="0">
              <a:spcBef>
                <a:spcPts val="0"/>
              </a:spcBef>
              <a:spcAft>
                <a:spcPts val="0"/>
              </a:spcAft>
              <a:buSzPts val="1200"/>
              <a:buFont typeface="Calibri"/>
              <a:buAutoNum type="arabicPeriod"/>
            </a:pPr>
            <a:r>
              <a:rPr lang="en-US" dirty="0"/>
              <a:t>Ask: </a:t>
            </a:r>
            <a:r>
              <a:rPr lang="en-US" i="1" dirty="0"/>
              <a:t>“What is happening in this part of the story?” </a:t>
            </a:r>
            <a:r>
              <a:rPr lang="en-US" dirty="0"/>
              <a:t>(</a:t>
            </a:r>
            <a:r>
              <a:rPr lang="en-US" b="0" dirty="0"/>
              <a:t>Sam just got home. He is looking forward to making dinner.)</a:t>
            </a:r>
            <a:endParaRPr b="0" dirty="0"/>
          </a:p>
          <a:p>
            <a:pPr marL="457200" lvl="0" indent="-304800" algn="l" rtl="0">
              <a:spcBef>
                <a:spcPts val="0"/>
              </a:spcBef>
              <a:spcAft>
                <a:spcPts val="0"/>
              </a:spcAft>
              <a:buSzPts val="1200"/>
              <a:buFont typeface="Calibri"/>
              <a:buAutoNum type="arabicPeriod"/>
            </a:pPr>
            <a:r>
              <a:rPr lang="en-US" dirty="0"/>
              <a:t>Point to the word “eager” and read it aloud.</a:t>
            </a:r>
            <a:endParaRPr dirty="0"/>
          </a:p>
          <a:p>
            <a:pPr marL="457200" lvl="0" indent="-304800" algn="l" rtl="0">
              <a:spcBef>
                <a:spcPts val="0"/>
              </a:spcBef>
              <a:spcAft>
                <a:spcPts val="0"/>
              </a:spcAft>
              <a:buSzPts val="1200"/>
              <a:buFont typeface="Calibri"/>
              <a:buAutoNum type="arabicPeriod"/>
            </a:pPr>
            <a:r>
              <a:rPr lang="en-US" dirty="0"/>
              <a:t>Ask: </a:t>
            </a:r>
            <a:r>
              <a:rPr lang="en-US" i="1" dirty="0"/>
              <a:t>“What does this tell us about how we might read this part of the story?”</a:t>
            </a:r>
            <a:r>
              <a:rPr lang="en-US" dirty="0"/>
              <a:t> </a:t>
            </a:r>
            <a:r>
              <a:rPr lang="en-US" b="0" dirty="0"/>
              <a:t>(Read it with excitement.)</a:t>
            </a:r>
            <a:endParaRPr b="0" dirty="0"/>
          </a:p>
          <a:p>
            <a:pPr marL="457200" lvl="0" indent="-304800" algn="l" rtl="0">
              <a:spcBef>
                <a:spcPts val="0"/>
              </a:spcBef>
              <a:spcAft>
                <a:spcPts val="0"/>
              </a:spcAft>
              <a:buSzPts val="1200"/>
              <a:buFont typeface="Calibri"/>
              <a:buAutoNum type="arabicPeriod"/>
            </a:pPr>
            <a:r>
              <a:rPr lang="en-US" dirty="0"/>
              <a:t>Say: </a:t>
            </a:r>
            <a:r>
              <a:rPr lang="en-US" i="0" dirty="0"/>
              <a:t>“Even though there isn’t any talking happening in this part of the text, we know that Sam is eager. He is excited and we should read it that way. I’m going to make a dark line under the word ‘eager’ so that I remember to read it to reflect that feeling.”</a:t>
            </a:r>
            <a:endParaRPr i="0" dirty="0"/>
          </a:p>
          <a:p>
            <a:pPr marL="457200" lvl="0" indent="-304800" algn="l" rtl="0">
              <a:spcBef>
                <a:spcPts val="0"/>
              </a:spcBef>
              <a:spcAft>
                <a:spcPts val="0"/>
              </a:spcAft>
              <a:buSzPts val="1200"/>
              <a:buFont typeface="Calibri"/>
              <a:buAutoNum type="arabicPeriod"/>
            </a:pPr>
            <a:r>
              <a:rPr lang="en-US" dirty="0"/>
              <a:t>Make a dark line under the word “eager” on the enlarged copy of the excerpt.</a:t>
            </a:r>
            <a:endParaRPr dirty="0"/>
          </a:p>
          <a:p>
            <a:pPr marL="457200" lvl="0" indent="-304800" algn="l" rtl="0">
              <a:spcBef>
                <a:spcPts val="0"/>
              </a:spcBef>
              <a:spcAft>
                <a:spcPts val="0"/>
              </a:spcAft>
              <a:buSzPts val="1200"/>
              <a:buFont typeface="Calibri"/>
              <a:buAutoNum type="arabicPeriod"/>
            </a:pPr>
            <a:r>
              <a:rPr lang="en-US" dirty="0"/>
              <a:t>Say: </a:t>
            </a:r>
            <a:r>
              <a:rPr lang="en-US" i="0" dirty="0"/>
              <a:t>“It’s time to give this a try with the rest of the excerpt. Each of you will get your own copy and make some decisions about how you can read this ‘with meaning.’ You should also think about what words should be grouped and read together and what the punctuation tells you. You’ll annotate the text the way we’ve been doing. Then you can try it out with your partner so you can hear how it sounds. That will help you know if you need to revise. You should do this with excerpt #1 first. If you have time, you can try it with excerpts #2 and #3. Remember to pause when you see a period.”</a:t>
            </a:r>
            <a:endParaRPr i="0" dirty="0"/>
          </a:p>
          <a:p>
            <a:pPr marL="457200" lvl="0" indent="-304800" algn="l" rtl="0">
              <a:spcBef>
                <a:spcPts val="0"/>
              </a:spcBef>
              <a:spcAft>
                <a:spcPts val="0"/>
              </a:spcAft>
              <a:buSzPts val="1200"/>
              <a:buFont typeface="Calibri"/>
              <a:buAutoNum type="arabicPeriod"/>
            </a:pPr>
            <a:r>
              <a:rPr lang="en-US" dirty="0"/>
              <a:t>Distribute individual copies of excerpt from the Decodable Reader and pencils and clipboards (if not working at tables).</a:t>
            </a:r>
            <a:endParaRPr dirty="0"/>
          </a:p>
          <a:p>
            <a:pPr marL="457200" lvl="0" indent="-304800" algn="l" rtl="0">
              <a:spcBef>
                <a:spcPts val="0"/>
              </a:spcBef>
              <a:spcAft>
                <a:spcPts val="0"/>
              </a:spcAft>
              <a:buSzPts val="1200"/>
              <a:buFont typeface="Calibri"/>
              <a:buAutoNum type="arabicPeriod"/>
            </a:pPr>
            <a:r>
              <a:rPr lang="en-US" dirty="0"/>
              <a:t>Students annotate their own excerpts for words to be grouped together and for where to pause for punctuation.</a:t>
            </a:r>
            <a:endParaRPr dirty="0"/>
          </a:p>
          <a:p>
            <a:pPr marL="457200" lvl="0" indent="-304800" algn="l" rtl="0">
              <a:spcBef>
                <a:spcPts val="0"/>
              </a:spcBef>
              <a:spcAft>
                <a:spcPts val="0"/>
              </a:spcAft>
              <a:buSzPts val="1200"/>
              <a:buFont typeface="Calibri"/>
              <a:buAutoNum type="arabicPeriod"/>
            </a:pPr>
            <a:r>
              <a:rPr lang="en-US" dirty="0"/>
              <a:t>Students practice reading it aloud to their partner “smoothly” (phrased) and “with meaning” (reflecting the mood or feeling).</a:t>
            </a:r>
            <a:endParaRPr dirty="0"/>
          </a:p>
          <a:p>
            <a:pPr marL="457200" lvl="0" indent="-304800" algn="l" rtl="0">
              <a:spcBef>
                <a:spcPts val="0"/>
              </a:spcBef>
              <a:spcAft>
                <a:spcPts val="0"/>
              </a:spcAft>
              <a:buSzPts val="1200"/>
              <a:buFont typeface="Calibri"/>
              <a:buAutoNum type="arabicPeriod"/>
            </a:pPr>
            <a:r>
              <a:rPr lang="en-US" dirty="0"/>
              <a:t>Circulate, supporting students with the annotation as needed:</a:t>
            </a:r>
            <a:endParaRPr dirty="0"/>
          </a:p>
          <a:p>
            <a:pPr marL="914400" lvl="1" indent="-304800" algn="l" rtl="0">
              <a:spcBef>
                <a:spcPts val="0"/>
              </a:spcBef>
              <a:spcAft>
                <a:spcPts val="0"/>
              </a:spcAft>
              <a:buSzPts val="1200"/>
              <a:buChar char="○"/>
            </a:pPr>
            <a:r>
              <a:rPr lang="en-US" dirty="0"/>
              <a:t>Underline groups of words to be read together.</a:t>
            </a:r>
            <a:endParaRPr dirty="0"/>
          </a:p>
          <a:p>
            <a:pPr marL="914400" lvl="1" indent="-304800" algn="l" rtl="0">
              <a:spcBef>
                <a:spcPts val="0"/>
              </a:spcBef>
              <a:spcAft>
                <a:spcPts val="0"/>
              </a:spcAft>
              <a:buSzPts val="1200"/>
              <a:buChar char="○"/>
            </a:pPr>
            <a:r>
              <a:rPr lang="en-US" dirty="0"/>
              <a:t>Mark the punctuation with a “P” above to note where to pause.</a:t>
            </a:r>
            <a:endParaRPr dirty="0"/>
          </a:p>
          <a:p>
            <a:pPr marL="914400" lvl="1" indent="-304800" algn="l" rtl="0">
              <a:spcBef>
                <a:spcPts val="0"/>
              </a:spcBef>
              <a:spcAft>
                <a:spcPts val="0"/>
              </a:spcAft>
              <a:buSzPts val="1200"/>
              <a:buChar char="○"/>
            </a:pPr>
            <a:r>
              <a:rPr lang="en-US" dirty="0"/>
              <a:t>If time allows, consider inviting one or two students to come up and read the excerpt to the group. When they are done, the teacher can invite students to name one star and one step.</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304800" algn="l" rtl="0">
              <a:spcBef>
                <a:spcPts val="0"/>
              </a:spcBef>
              <a:spcAft>
                <a:spcPts val="0"/>
              </a:spcAft>
              <a:buSzPts val="1200"/>
              <a:buChar char="●"/>
            </a:pPr>
            <a:r>
              <a:rPr lang="en-US" dirty="0"/>
              <a:t>Students are annotating excerpts for phrasing for reading “smoothly.”</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The word “excerpt” may be unfamiliar to many students. Consider modeling this vocabulary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Consider pairing students in the Partial Alphabetic phase with a student in the Consolidated phase for step 9. They can read the text aloud together in a whisper.</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77 for students to use when partnering up and practicing fluent reading.</a:t>
            </a:r>
            <a:endParaRPr dirty="0"/>
          </a:p>
        </p:txBody>
      </p:sp>
      <p:sp>
        <p:nvSpPr>
          <p:cNvPr id="419" name="Google Shape;419;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20" name="Google Shape;420;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8217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4a98e88f1a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8" name="Google Shape;428;g4a98e88f1a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sz="1200" b="1" dirty="0">
                <a:latin typeface="Calibri"/>
                <a:ea typeface="Calibri"/>
                <a:cs typeface="Calibri"/>
                <a:sym typeface="Calibri"/>
              </a:rPr>
              <a:t>Suggested slide pacing</a:t>
            </a:r>
            <a:r>
              <a:rPr lang="en-US" sz="1200" b="1" i="0" u="none" strike="noStrike" cap="none" dirty="0">
                <a:solidFill>
                  <a:schemeClr val="dk1"/>
                </a:solidFill>
                <a:latin typeface="Calibri"/>
                <a:ea typeface="Calibri"/>
                <a:cs typeface="Calibri"/>
                <a:sym typeface="Calibri"/>
              </a:rPr>
              <a:t>: </a:t>
            </a:r>
            <a:r>
              <a:rPr lang="en-US" sz="1200" b="1" dirty="0">
                <a:solidFill>
                  <a:schemeClr val="dk1"/>
                </a:solidFill>
                <a:latin typeface="Calibri"/>
                <a:ea typeface="Calibri"/>
                <a:cs typeface="Calibri"/>
                <a:sym typeface="Calibri"/>
              </a:rPr>
              <a:t>2-3</a:t>
            </a:r>
            <a:r>
              <a:rPr lang="en-US"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144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dirty="0">
                <a:latin typeface="Calibri"/>
                <a:ea typeface="Calibri"/>
                <a:cs typeface="Calibri"/>
                <a:sym typeface="Calibri"/>
              </a:rPr>
              <a:t>Teaching Notes</a:t>
            </a:r>
            <a:r>
              <a:rPr lang="en-US"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621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i="0" u="none" strike="noStrike" cap="none" dirty="0">
                <a:solidFill>
                  <a:schemeClr val="dk1"/>
                </a:solidFill>
                <a:latin typeface="Calibri"/>
                <a:ea typeface="Calibri"/>
                <a:cs typeface="Calibri"/>
                <a:sym typeface="Calibri"/>
              </a:rPr>
              <a:t>Teacher </a:t>
            </a:r>
            <a:r>
              <a:rPr lang="en-US" sz="1200" dirty="0">
                <a:latin typeface="Calibri"/>
                <a:ea typeface="Calibri"/>
                <a:cs typeface="Calibri"/>
                <a:sym typeface="Calibri"/>
              </a:rPr>
              <a:t>A</a:t>
            </a:r>
            <a:r>
              <a:rPr lang="en-US"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dirty="0">
                <a:latin typeface="Calibri"/>
                <a:ea typeface="Calibri"/>
                <a:cs typeface="Calibri"/>
                <a:sym typeface="Calibri"/>
              </a:rPr>
              <a:t>Ask: </a:t>
            </a:r>
            <a:r>
              <a:rPr lang="en-US"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US" sz="1200" i="0" dirty="0">
                <a:latin typeface="Calibri"/>
                <a:ea typeface="Calibri"/>
                <a:cs typeface="Calibri"/>
                <a:sym typeface="Calibri"/>
              </a:rPr>
              <a:t>Encourage specificity.</a:t>
            </a:r>
            <a:endParaRPr sz="1200" i="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i="1" dirty="0">
                <a:latin typeface="Calibri"/>
                <a:ea typeface="Calibri"/>
                <a:cs typeface="Calibri"/>
                <a:sym typeface="Calibri"/>
              </a:rPr>
              <a:t>“How can I ask for help so I can ‘grow and flourish’ as a reader/writer or ‘become proficient’ as a reader/writer?” </a:t>
            </a:r>
            <a:r>
              <a:rPr lang="en-US"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dirty="0"/>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For students who need additional support organizing their ideas: Provide sentence frames. Examples:</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“When I see someone _____, I’ll make sure to _____.”</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“If someone asks me to _____, I’ll _____.”</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57200" marR="0" lvl="0" indent="0" algn="l" rtl="0">
              <a:spcBef>
                <a:spcPts val="0"/>
              </a:spcBef>
              <a:spcAft>
                <a:spcPts val="0"/>
              </a:spcAft>
              <a:buNone/>
            </a:pPr>
            <a:r>
              <a:rPr lang="en-US"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57200" marR="0" lvl="0" indent="0" algn="l" rtl="0">
              <a:spcBef>
                <a:spcPts val="0"/>
              </a:spcBef>
              <a:spcAft>
                <a:spcPts val="0"/>
              </a:spcAft>
              <a:buNone/>
            </a:pPr>
            <a:r>
              <a:rPr lang="en-US"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429" name="Google Shape;429;g4a98e88f1a_0_0: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0" name="Google Shape;430;g4a98e88f1a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9145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p:txBody>
      </p:sp>
      <p:sp>
        <p:nvSpPr>
          <p:cNvPr id="438" name="Google Shape;438;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827697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3" name="Google Shape;443;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444" name="Google Shape;444;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5448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2" name="Google Shape;452;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At this point in the year, students can begin to complete independent rotations to review the spelling pattern taught by completing different activities. Choices for these activities are described below, and can also be found after each lesson in </a:t>
            </a:r>
            <a:r>
              <a:rPr lang="en-US" b="1" dirty="0"/>
              <a:t>Module 3 Teacher Guide. </a:t>
            </a:r>
            <a:r>
              <a:rPr lang="en-US" dirty="0"/>
              <a:t>To differentiate further, change the difficulty of text based on the ability of the student (See notes in ‘Student Supports/Meeting Student Needs’ below).</a:t>
            </a:r>
            <a:r>
              <a:rPr lang="en-US" dirty="0">
                <a:highlight>
                  <a:srgbClr val="FFFF00"/>
                </a:highlight>
              </a:rPr>
              <a:t>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Monitor partners as they work until students become familiar with working independently from teacher guidance. One suggested group today is a teacher-directed group.</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copy per student of “The Huge Package”</a:t>
            </a:r>
            <a:r>
              <a:rPr lang="en-US" b="1" dirty="0"/>
              <a:t> </a:t>
            </a:r>
            <a:r>
              <a:rPr lang="en-US" b="0" dirty="0"/>
              <a:t>decodable text; Rules of Fluency </a:t>
            </a:r>
            <a:r>
              <a:rPr lang="en-US" dirty="0"/>
              <a:t>cards, anchor chart, etc. for student reference.</a:t>
            </a:r>
            <a:endParaRPr dirty="0"/>
          </a:p>
          <a:p>
            <a:pPr marL="914400" lvl="1" indent="-298450" algn="l" rtl="0">
              <a:spcBef>
                <a:spcPts val="0"/>
              </a:spcBef>
              <a:spcAft>
                <a:spcPts val="0"/>
              </a:spcAft>
              <a:buClr>
                <a:schemeClr val="dk1"/>
              </a:buClr>
              <a:buSzPts val="1100"/>
              <a:buChar char="○"/>
            </a:pPr>
            <a:r>
              <a:rPr lang="en-US" b="0" dirty="0"/>
              <a:t>pencils</a:t>
            </a:r>
            <a:r>
              <a:rPr lang="en-US" b="1" dirty="0"/>
              <a:t> </a:t>
            </a:r>
            <a:r>
              <a:rPr lang="en-US" dirty="0"/>
              <a:t>for marking punctuation</a:t>
            </a:r>
            <a:endParaRPr dirty="0"/>
          </a:p>
          <a:p>
            <a:pPr marL="914400" lvl="1" indent="-298450" algn="l" rtl="0">
              <a:spcBef>
                <a:spcPts val="0"/>
              </a:spcBef>
              <a:spcAft>
                <a:spcPts val="0"/>
              </a:spcAft>
              <a:buClr>
                <a:schemeClr val="dk1"/>
              </a:buClr>
              <a:buSzPts val="1100"/>
              <a:buChar char="○"/>
            </a:pPr>
            <a:r>
              <a:rPr lang="en-US" b="0" dirty="0"/>
              <a:t>Reader’s Toolbox </a:t>
            </a:r>
            <a:r>
              <a:rPr lang="en-US" dirty="0"/>
              <a:t>for reference as needed.</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Explain to students not working in teacher group that the expectation is to take responsibility for their own work as much as possible and to ask another student for help as needed.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Are students referring to the Reader’s Toolbox as needed?</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304800" algn="l" rtl="0">
              <a:spcBef>
                <a:spcPts val="0"/>
              </a:spcBef>
              <a:spcAft>
                <a:spcPts val="0"/>
              </a:spcAft>
              <a:buClr>
                <a:schemeClr val="dk1"/>
              </a:buClr>
              <a:buSzPts val="1200"/>
              <a:buFont typeface="Calibri"/>
              <a:buChar char="●"/>
            </a:pPr>
            <a:r>
              <a:rPr lang="en-US" dirty="0"/>
              <a:t>Encourage students to use the Interactive Word Wall and any anchor charts, etc. posted in the classroom that may be used as a reference during activity work.</a:t>
            </a:r>
            <a:endParaRPr dirty="0"/>
          </a:p>
          <a:p>
            <a:pPr marL="457200" lvl="0" indent="-298450" algn="l" rtl="0">
              <a:spcBef>
                <a:spcPts val="0"/>
              </a:spcBef>
              <a:spcAft>
                <a:spcPts val="0"/>
              </a:spcAft>
              <a:buClr>
                <a:schemeClr val="dk1"/>
              </a:buClr>
              <a:buSzPts val="1100"/>
              <a:buChar char="●"/>
            </a:pPr>
            <a:r>
              <a:rPr lang="en-US" dirty="0"/>
              <a:t>Consider assigning Engagement Text from this cycle in lieu of decodable reader for the “Reporting the News”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457200" lvl="0" indent="-298450" algn="l" rtl="0">
              <a:spcBef>
                <a:spcPts val="0"/>
              </a:spcBef>
              <a:spcAft>
                <a:spcPts val="0"/>
              </a:spcAft>
              <a:buClr>
                <a:schemeClr val="dk1"/>
              </a:buClr>
              <a:buSzPts val="1100"/>
              <a:buChar char="●"/>
            </a:pPr>
            <a:r>
              <a:rPr lang="en-US" dirty="0"/>
              <a:t>Consider assigning some student to read parts chorally in the “Acting with Expression” activity.</a:t>
            </a:r>
            <a:endParaRPr dirty="0"/>
          </a:p>
          <a:p>
            <a:pPr marL="457200" lvl="0" indent="-298450" algn="l" rtl="0">
              <a:spcBef>
                <a:spcPts val="0"/>
              </a:spcBef>
              <a:spcAft>
                <a:spcPts val="0"/>
              </a:spcAft>
              <a:buClr>
                <a:schemeClr val="dk1"/>
              </a:buClr>
              <a:buSzPts val="1100"/>
              <a:buChar char="●"/>
            </a:pPr>
            <a:r>
              <a:rPr lang="en-US" dirty="0"/>
              <a:t>Prompt students to use their “Reader’s Toolbox” tools as needed to decode words.</a:t>
            </a:r>
            <a:endParaRPr dirty="0"/>
          </a:p>
        </p:txBody>
      </p:sp>
    </p:spTree>
    <p:extLst>
      <p:ext uri="{BB962C8B-B14F-4D97-AF65-F5344CB8AC3E}">
        <p14:creationId xmlns:p14="http://schemas.microsoft.com/office/powerpoint/2010/main" val="450938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a7f37dd9f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a7f37dd9f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sz="1200" b="1" dirty="0">
                <a:latin typeface="Calibri"/>
                <a:ea typeface="Calibri"/>
                <a:cs typeface="Calibri"/>
                <a:sym typeface="Calibri"/>
              </a:rPr>
              <a:t>Suggested Pacing: </a:t>
            </a:r>
            <a:r>
              <a:rPr lang="en-US" b="1" dirty="0"/>
              <a:t>see slide 14</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latin typeface="Calibri"/>
                <a:ea typeface="Calibri"/>
                <a:cs typeface="Calibri"/>
                <a:sym typeface="Calibri"/>
              </a:rPr>
              <a:t>Student Look-</a:t>
            </a:r>
            <a:r>
              <a:rPr lang="en-US" sz="1200" dirty="0" err="1">
                <a:latin typeface="Calibri"/>
                <a:ea typeface="Calibri"/>
                <a:cs typeface="Calibri"/>
                <a:sym typeface="Calibri"/>
              </a:rPr>
              <a:t>fors</a:t>
            </a:r>
            <a:r>
              <a:rPr lang="en-US" sz="1200" dirty="0">
                <a:latin typeface="Calibri"/>
                <a:ea typeface="Calibri"/>
                <a:cs typeface="Calibri"/>
                <a:sym typeface="Calibri"/>
              </a:rPr>
              <a:t>/Listen-</a:t>
            </a:r>
            <a:r>
              <a:rPr lang="en-US" sz="1200" dirty="0" err="1">
                <a:latin typeface="Calibri"/>
                <a:ea typeface="Calibri"/>
                <a:cs typeface="Calibri"/>
                <a:sym typeface="Calibri"/>
              </a:rPr>
              <a:t>fors</a:t>
            </a:r>
            <a:r>
              <a:rPr lang="en-US" sz="1200" dirty="0">
                <a:latin typeface="Calibri"/>
                <a:ea typeface="Calibri"/>
                <a:cs typeface="Calibri"/>
                <a:sym typeface="Calibri"/>
              </a:rPr>
              <a:t>: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latin typeface="Calibri"/>
                <a:ea typeface="Calibri"/>
                <a:cs typeface="Calibri"/>
                <a:sym typeface="Calibri"/>
              </a:rPr>
              <a:t>Student Supports/Meeting Student Needs: </a:t>
            </a:r>
            <a:r>
              <a:rPr lang="en-US" sz="120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3974548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dirty="0"/>
              <a:t>New Materials to Prepare in Advance: </a:t>
            </a:r>
            <a:endParaRPr dirty="0"/>
          </a:p>
          <a:p>
            <a:pPr marL="457200" lvl="0" indent="-304800" algn="l" rtl="0">
              <a:spcBef>
                <a:spcPts val="0"/>
              </a:spcBef>
              <a:spcAft>
                <a:spcPts val="0"/>
              </a:spcAft>
              <a:buClr>
                <a:schemeClr val="dk1"/>
              </a:buClr>
              <a:buSzPts val="1200"/>
              <a:buChar char="●"/>
            </a:pPr>
            <a:r>
              <a:rPr lang="en-US" dirty="0"/>
              <a:t>Enlarged Homophone Demonstration Sentences: “The dog raced through the tunnel right after his owner threw the bone.” “She threw the huge ball right through the hoop.” (In supporting materials)</a:t>
            </a:r>
            <a:endParaRPr dirty="0"/>
          </a:p>
          <a:p>
            <a:pPr marL="457200" lvl="0" indent="-304800" algn="l" rtl="0">
              <a:spcBef>
                <a:spcPts val="0"/>
              </a:spcBef>
              <a:spcAft>
                <a:spcPts val="0"/>
              </a:spcAft>
              <a:buClr>
                <a:schemeClr val="dk1"/>
              </a:buClr>
              <a:buSzPts val="1200"/>
              <a:buChar char="●"/>
            </a:pPr>
            <a:r>
              <a:rPr lang="en-US" dirty="0"/>
              <a:t>Write or project one or more of the following suggested Homophone Practice Sentences on chart paper or slide, omitting the words “threw” and “through” and putting a blank line in their place:</a:t>
            </a:r>
            <a:br>
              <a:rPr lang="en-US" dirty="0"/>
            </a:br>
            <a:r>
              <a:rPr lang="en-US" dirty="0"/>
              <a:t>— “I </a:t>
            </a:r>
            <a:r>
              <a:rPr lang="en-US" b="1" u="sng" dirty="0"/>
              <a:t>threw</a:t>
            </a:r>
            <a:r>
              <a:rPr lang="en-US" dirty="0"/>
              <a:t> out my homework. Now I have to go </a:t>
            </a:r>
            <a:r>
              <a:rPr lang="en-US" b="1" u="sng" dirty="0"/>
              <a:t>through</a:t>
            </a:r>
            <a:r>
              <a:rPr lang="en-US" dirty="0"/>
              <a:t> the garbage to find it.”</a:t>
            </a:r>
            <a:br>
              <a:rPr lang="en-US" dirty="0"/>
            </a:br>
            <a:r>
              <a:rPr lang="en-US" dirty="0"/>
              <a:t>— “The river flowed slowly </a:t>
            </a:r>
            <a:r>
              <a:rPr lang="en-US" b="1" u="sng" dirty="0"/>
              <a:t>through</a:t>
            </a:r>
            <a:r>
              <a:rPr lang="en-US" dirty="0"/>
              <a:t> the town as the fishermen </a:t>
            </a:r>
            <a:r>
              <a:rPr lang="en-US" b="1" u="sng" dirty="0"/>
              <a:t>threw</a:t>
            </a:r>
            <a:r>
              <a:rPr lang="en-US" dirty="0"/>
              <a:t> their lines in the water.”</a:t>
            </a:r>
            <a:br>
              <a:rPr lang="en-US" dirty="0"/>
            </a:br>
            <a:r>
              <a:rPr lang="en-US" dirty="0"/>
              <a:t>— “All </a:t>
            </a:r>
            <a:r>
              <a:rPr lang="en-US" b="1" u="sng" dirty="0"/>
              <a:t>through</a:t>
            </a:r>
            <a:r>
              <a:rPr lang="en-US" dirty="0"/>
              <a:t> the day I was thinking about how I </a:t>
            </a:r>
            <a:r>
              <a:rPr lang="en-US" b="1" u="sng" dirty="0"/>
              <a:t>threw</a:t>
            </a:r>
            <a:r>
              <a:rPr lang="en-US" dirty="0"/>
              <a:t> the winning shot in the game last night.”</a:t>
            </a:r>
            <a:endParaRPr dirty="0"/>
          </a:p>
          <a:p>
            <a:pPr marL="457200" lvl="0" indent="-304800" algn="l" rtl="0">
              <a:spcBef>
                <a:spcPts val="0"/>
              </a:spcBef>
              <a:spcAft>
                <a:spcPts val="0"/>
              </a:spcAft>
              <a:buClr>
                <a:schemeClr val="dk1"/>
              </a:buClr>
              <a:buSzPts val="1200"/>
              <a:buChar char="●"/>
            </a:pPr>
            <a:r>
              <a:rPr lang="en-US" dirty="0"/>
              <a:t>Write Homophone Word Cards on index cards (or project on slide): “threw,” “through.”</a:t>
            </a:r>
            <a:endParaRPr dirty="0"/>
          </a:p>
          <a:p>
            <a:pPr marL="457200" lvl="0" indent="-304800" algn="l" rtl="0">
              <a:spcBef>
                <a:spcPts val="0"/>
              </a:spcBef>
              <a:spcAft>
                <a:spcPts val="0"/>
              </a:spcAft>
              <a:buClr>
                <a:schemeClr val="dk1"/>
              </a:buClr>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Clr>
                <a:schemeClr val="dk1"/>
              </a:buClr>
              <a:buSzPts val="1200"/>
              <a:buChar char="●"/>
            </a:pPr>
            <a:r>
              <a:rPr lang="en-US" dirty="0"/>
              <a:t>Enlarged excerpts from “The Huge Package” (see supporting materials)</a:t>
            </a:r>
            <a:endParaRPr dirty="0"/>
          </a:p>
          <a:p>
            <a:pPr marL="457200" lvl="0" indent="-304800" algn="l" rtl="0">
              <a:spcBef>
                <a:spcPts val="0"/>
              </a:spcBef>
              <a:spcAft>
                <a:spcPts val="0"/>
              </a:spcAft>
              <a:buClr>
                <a:schemeClr val="dk1"/>
              </a:buClr>
              <a:buSzPts val="1200"/>
              <a:buChar char="●"/>
            </a:pPr>
            <a:r>
              <a:rPr lang="en-US" dirty="0"/>
              <a:t>Student copies of excerpts from decodable “The Huge Package” (pages 1-3 of decodable)</a:t>
            </a:r>
            <a:endParaRPr dirty="0"/>
          </a:p>
          <a:p>
            <a:pPr marL="4572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Materials to Gather from Previous Lessons: </a:t>
            </a:r>
            <a:endParaRPr dirty="0"/>
          </a:p>
          <a:p>
            <a:pPr marL="457200" lvl="0" indent="-304800" algn="l" rtl="0">
              <a:spcBef>
                <a:spcPts val="0"/>
              </a:spcBef>
              <a:spcAft>
                <a:spcPts val="0"/>
              </a:spcAft>
              <a:buClr>
                <a:schemeClr val="dk1"/>
              </a:buClr>
              <a:buSzPts val="1200"/>
              <a:buChar char="●"/>
            </a:pPr>
            <a:r>
              <a:rPr lang="en-US" dirty="0"/>
              <a:t>“The Fluency Song” (one to display) </a:t>
            </a:r>
            <a:endParaRPr dirty="0"/>
          </a:p>
          <a:p>
            <a:pPr marL="457200" lvl="0" indent="0" algn="l" rtl="0">
              <a:spcBef>
                <a:spcPts val="1000"/>
              </a:spcBef>
              <a:spcAft>
                <a:spcPts val="1000"/>
              </a:spcAft>
              <a:buNone/>
            </a:pPr>
            <a:endParaRPr dirty="0"/>
          </a:p>
        </p:txBody>
      </p:sp>
      <p:sp>
        <p:nvSpPr>
          <p:cNvPr id="344" name="Google Shape;344;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118304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a:t>Read Cycle 16 Overview for Lesson 79</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1404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dirty="0"/>
              <a:t>Building on Previous Work:</a:t>
            </a:r>
            <a:endParaRPr dirty="0"/>
          </a:p>
          <a:p>
            <a:pPr marL="457200" lvl="0" indent="-304800" algn="l" rtl="0">
              <a:spcBef>
                <a:spcPts val="0"/>
              </a:spcBef>
              <a:spcAft>
                <a:spcPts val="0"/>
              </a:spcAft>
              <a:buClr>
                <a:schemeClr val="dk1"/>
              </a:buClr>
              <a:buSzPts val="1200"/>
              <a:buChar char="●"/>
            </a:pPr>
            <a:r>
              <a:rPr lang="en-US" dirty="0"/>
              <a:t>Students have learned the high-frequency word “through” and the spelling pattern “</a:t>
            </a:r>
            <a:r>
              <a:rPr lang="en-US" dirty="0" err="1"/>
              <a:t>ew</a:t>
            </a:r>
            <a:r>
              <a:rPr lang="en-US" dirty="0"/>
              <a:t>” (/</a:t>
            </a:r>
            <a:r>
              <a:rPr lang="en-US" dirty="0" err="1"/>
              <a:t>ōō</a:t>
            </a:r>
            <a:r>
              <a:rPr lang="en-US" dirty="0"/>
              <a:t>/). The words “through” and “threw” are homophones with very different spellings of the same vowel sound. In Opening A, they learn that these are homophones (words that sound the same but are spelled differently) and use context to determine the meaning.</a:t>
            </a:r>
            <a:endParaRPr dirty="0"/>
          </a:p>
          <a:p>
            <a:pPr marL="457200" lvl="0" indent="-304800" algn="l" rtl="0">
              <a:spcBef>
                <a:spcPts val="0"/>
              </a:spcBef>
              <a:spcAft>
                <a:spcPts val="0"/>
              </a:spcAft>
              <a:buClr>
                <a:schemeClr val="dk1"/>
              </a:buClr>
              <a:buSzPts val="1200"/>
              <a:buChar char="●"/>
            </a:pPr>
            <a:r>
              <a:rPr lang="en-US" dirty="0"/>
              <a:t>Students work with short pieces of text containing patterns worked with in this and previous cycles to develop fluency (phrasing, expression, speed, and meaning).</a:t>
            </a:r>
            <a:endParaRPr dirty="0"/>
          </a:p>
          <a:p>
            <a:pPr marL="13716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Areas Students May Struggle:	</a:t>
            </a:r>
            <a:endParaRPr dirty="0"/>
          </a:p>
          <a:p>
            <a:pPr marL="457200" lvl="0" indent="-304800" algn="l" rtl="0">
              <a:spcBef>
                <a:spcPts val="0"/>
              </a:spcBef>
              <a:spcAft>
                <a:spcPts val="0"/>
              </a:spcAft>
              <a:buClr>
                <a:schemeClr val="dk1"/>
              </a:buClr>
              <a:buSzPts val="1200"/>
              <a:buChar char="●"/>
            </a:pPr>
            <a:r>
              <a:rPr lang="en-US" dirty="0"/>
              <a:t>Students may be unfamiliar with the word “excerpt.” </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Ongoing Assessment(s):</a:t>
            </a:r>
            <a:endParaRPr dirty="0"/>
          </a:p>
          <a:p>
            <a:pPr marL="457200" lvl="0" indent="-304800" algn="l" rtl="0">
              <a:spcBef>
                <a:spcPts val="0"/>
              </a:spcBef>
              <a:spcAft>
                <a:spcPts val="0"/>
              </a:spcAft>
              <a:buClr>
                <a:schemeClr val="dk1"/>
              </a:buClr>
              <a:buSzPts val="1200"/>
              <a:buChar char="●"/>
            </a:pPr>
            <a:r>
              <a:rPr lang="en-US" dirty="0"/>
              <a:t>Observe students to determine whether they can whether they can identify which words in a text are homonyms, use context to determine the meaning of each word, and select the correct word to complete a new sentence.</a:t>
            </a:r>
            <a:endParaRPr dirty="0"/>
          </a:p>
          <a:p>
            <a:pPr marL="457200" lvl="0" indent="-304800" algn="l" rtl="0">
              <a:spcBef>
                <a:spcPts val="0"/>
              </a:spcBef>
              <a:spcAft>
                <a:spcPts val="0"/>
              </a:spcAft>
              <a:buClr>
                <a:schemeClr val="dk1"/>
              </a:buClr>
              <a:buSzPts val="1200"/>
              <a:buChar char="●"/>
            </a:pPr>
            <a:r>
              <a:rPr lang="en-US" dirty="0"/>
              <a:t>Observe students to determine whether they can group words in logical phrases and attend to punctuation to read the text fluently.</a:t>
            </a:r>
            <a:endParaRPr dirty="0">
              <a:highlight>
                <a:srgbClr val="FFFF00"/>
              </a:highlight>
            </a:endParaRPr>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Key Vocabulary:</a:t>
            </a:r>
            <a:endParaRPr dirty="0"/>
          </a:p>
          <a:p>
            <a:pPr marL="457200" lvl="0" indent="-304800" algn="l" rtl="0">
              <a:spcBef>
                <a:spcPts val="0"/>
              </a:spcBef>
              <a:spcAft>
                <a:spcPts val="0"/>
              </a:spcAft>
              <a:buSzPts val="1200"/>
              <a:buChar char="●"/>
            </a:pPr>
            <a:r>
              <a:rPr lang="en-US" dirty="0"/>
              <a:t>excerpt, expression, fluency, homophone, phrase</a:t>
            </a:r>
            <a:endParaRPr dirty="0"/>
          </a:p>
        </p:txBody>
      </p:sp>
      <p:sp>
        <p:nvSpPr>
          <p:cNvPr id="357" name="Google Shape;35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4586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1-2 minutes </a:t>
            </a:r>
            <a:endParaRPr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lvl="0" indent="0" algn="l" rtl="0">
              <a:spcBef>
                <a:spcPts val="0"/>
              </a:spcBef>
              <a:spcAft>
                <a:spcPts val="0"/>
              </a:spcAft>
              <a:buClr>
                <a:schemeClr val="dk1"/>
              </a:buClr>
              <a:buSzPts val="1100"/>
              <a:buFont typeface="Arial"/>
              <a:buNone/>
            </a:pPr>
            <a:endParaRPr dirty="0">
              <a:highlight>
                <a:schemeClr val="lt1"/>
              </a:highlight>
            </a:endParaRPr>
          </a:p>
          <a:p>
            <a:pPr marL="0" lvl="0" indent="0" algn="l" rtl="0">
              <a:spcBef>
                <a:spcPts val="0"/>
              </a:spcBef>
              <a:spcAft>
                <a:spcPts val="0"/>
              </a:spcAft>
              <a:buClr>
                <a:schemeClr val="dk1"/>
              </a:buClr>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the transition song. If you prefer you can also chant this, which also works well. </a:t>
            </a:r>
            <a:endParaRPr dirty="0"/>
          </a:p>
          <a:p>
            <a:pPr marL="1164717" lvl="2" indent="-156743"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along with the transition song. </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Font typeface="Arial"/>
              <a:buNone/>
            </a:pPr>
            <a:r>
              <a:rPr lang="en-US" dirty="0"/>
              <a:t>Student Supports/Meeting Student Needs: None.</a:t>
            </a:r>
            <a:endParaRPr b="1" dirty="0"/>
          </a:p>
        </p:txBody>
      </p:sp>
      <p:sp>
        <p:nvSpPr>
          <p:cNvPr id="368" name="Google Shape;36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Google Shape;36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7070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2-3 minutes </a:t>
            </a:r>
            <a:endParaRPr dirty="0"/>
          </a:p>
          <a:p>
            <a:pPr marL="0" lvl="0" indent="0" algn="l" rtl="0">
              <a:spcBef>
                <a:spcPts val="0"/>
              </a:spcBef>
              <a:spcAft>
                <a:spcPts val="0"/>
              </a:spcAft>
              <a:buClr>
                <a:schemeClr val="dk1"/>
              </a:buClr>
              <a:buFont typeface="Arial"/>
              <a:buNone/>
            </a:pPr>
            <a:endParaRPr b="1" dirty="0"/>
          </a:p>
          <a:p>
            <a:pPr marL="0" lvl="0" indent="0" algn="l" rtl="0">
              <a:spcBef>
                <a:spcPts val="0"/>
              </a:spcBef>
              <a:spcAft>
                <a:spcPts val="0"/>
              </a:spcAft>
              <a:buClr>
                <a:schemeClr val="dk1"/>
              </a:buClr>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use meaning and context to decode and identify the correct homophone. This can be very brief as the lesson goes into this in more detail.</a:t>
            </a:r>
            <a:endParaRPr dirty="0"/>
          </a:p>
          <a:p>
            <a:pPr marL="457200" lvl="0" indent="0" algn="l" rtl="0">
              <a:spcBef>
                <a:spcPts val="0"/>
              </a:spcBef>
              <a:spcAft>
                <a:spcPts val="0"/>
              </a:spcAft>
              <a:buClr>
                <a:schemeClr val="dk1"/>
              </a:buClr>
              <a:buSzPts val="1100"/>
              <a:buFont typeface="Arial"/>
              <a:buNone/>
            </a:pPr>
            <a:endParaRPr u="sng" dirty="0">
              <a:highlight>
                <a:schemeClr val="lt1"/>
              </a:highlight>
            </a:endParaRPr>
          </a:p>
          <a:p>
            <a:pPr marL="0" lvl="0" indent="0" algn="l" rtl="0">
              <a:spcBef>
                <a:spcPts val="0"/>
              </a:spcBef>
              <a:spcAft>
                <a:spcPts val="0"/>
              </a:spcAft>
              <a:buClr>
                <a:schemeClr val="dk1"/>
              </a:buClr>
              <a:buSzPts val="1100"/>
              <a:buFont typeface="Arial"/>
              <a:buNone/>
            </a:pPr>
            <a:r>
              <a:rPr lang="en-US" dirty="0"/>
              <a:t>Teacher Actions: None.</a:t>
            </a:r>
            <a:endParaRPr dirty="0"/>
          </a:p>
          <a:p>
            <a:pPr marL="0" lvl="2"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Font typeface="Arial"/>
              <a:buNone/>
            </a:pPr>
            <a:r>
              <a:rPr lang="en-US" dirty="0"/>
              <a:t>Student Supports/Meeting Student Needs: None</a:t>
            </a:r>
            <a:r>
              <a:rPr lang="en-US" b="0" dirty="0"/>
              <a:t>.</a:t>
            </a:r>
            <a:endParaRPr b="0" dirty="0">
              <a:highlight>
                <a:schemeClr val="lt1"/>
              </a:highlight>
            </a:endParaRPr>
          </a:p>
        </p:txBody>
      </p:sp>
      <p:sp>
        <p:nvSpPr>
          <p:cNvPr id="376" name="Google Shape;37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090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8699add01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8699add01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5-10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 </a:t>
            </a:r>
            <a:endParaRPr dirty="0"/>
          </a:p>
          <a:p>
            <a:pPr marL="469900" lvl="0" indent="-317500" algn="l" rtl="0">
              <a:spcBef>
                <a:spcPts val="0"/>
              </a:spcBef>
              <a:spcAft>
                <a:spcPts val="0"/>
              </a:spcAft>
              <a:buClr>
                <a:schemeClr val="dk1"/>
              </a:buClr>
              <a:buSzPts val="1200"/>
              <a:buFont typeface="Calibri"/>
              <a:buChar char="●"/>
            </a:pPr>
            <a:r>
              <a:rPr lang="en-US" dirty="0"/>
              <a:t>Words Rule: Homophones instructional practice has previously been introduced. Be prepared to model and guide students until the practice becomes familiar.  </a:t>
            </a:r>
            <a:endParaRPr dirty="0"/>
          </a:p>
          <a:p>
            <a:pPr marL="469900" lvl="0" indent="-317500" algn="l" rtl="0">
              <a:spcBef>
                <a:spcPts val="0"/>
              </a:spcBef>
              <a:spcAft>
                <a:spcPts val="0"/>
              </a:spcAft>
              <a:buClr>
                <a:schemeClr val="dk1"/>
              </a:buClr>
              <a:buSzPts val="1200"/>
              <a:buChar char="●"/>
            </a:pPr>
            <a:r>
              <a:rPr lang="en-US" dirty="0"/>
              <a:t>Animations are used on this slide.</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0" lvl="0" indent="0" algn="l" rtl="0">
              <a:spcBef>
                <a:spcPts val="0"/>
              </a:spcBef>
              <a:spcAft>
                <a:spcPts val="0"/>
              </a:spcAft>
              <a:buClr>
                <a:srgbClr val="000000"/>
              </a:buClr>
              <a:buSzPts val="1100"/>
              <a:buFont typeface="Arial"/>
              <a:buNone/>
            </a:pPr>
            <a:r>
              <a:rPr lang="en-US" dirty="0"/>
              <a:t>Begin the Words Rule instructional practice: </a:t>
            </a:r>
            <a:endParaRPr dirty="0"/>
          </a:p>
          <a:p>
            <a:pPr marL="457200" lvl="0" indent="-304800" algn="l" rtl="0">
              <a:spcBef>
                <a:spcPts val="0"/>
              </a:spcBef>
              <a:spcAft>
                <a:spcPts val="0"/>
              </a:spcAft>
              <a:buSzPts val="1200"/>
              <a:buFont typeface="Calibri"/>
              <a:buAutoNum type="arabicPeriod"/>
            </a:pPr>
            <a:r>
              <a:rPr lang="en-US" dirty="0"/>
              <a:t>Display Homophone Demonstration Sentence #1: “She threw the huge ball right through the hoop.”</a:t>
            </a:r>
            <a:endParaRPr dirty="0"/>
          </a:p>
          <a:p>
            <a:pPr marL="457200" lvl="0" indent="-304800" algn="l" rtl="0">
              <a:spcBef>
                <a:spcPts val="0"/>
              </a:spcBef>
              <a:spcAft>
                <a:spcPts val="0"/>
              </a:spcAft>
              <a:buSzPts val="1200"/>
              <a:buFont typeface="Calibri"/>
              <a:buAutoNum type="arabicPeriod"/>
            </a:pPr>
            <a:r>
              <a:rPr lang="en-US" dirty="0"/>
              <a:t>Say: </a:t>
            </a:r>
            <a:r>
              <a:rPr lang="en-US" i="0" dirty="0"/>
              <a:t>“Listen carefully while I read this sentence aloud. There are two words in this sentence that sound exactly the same but are spelled differently. I want you to listen and watch carefully for those words.”</a:t>
            </a:r>
            <a:endParaRPr i="0" dirty="0"/>
          </a:p>
          <a:p>
            <a:pPr marL="457200" lvl="0" indent="-304800" algn="l" rtl="0">
              <a:spcBef>
                <a:spcPts val="0"/>
              </a:spcBef>
              <a:spcAft>
                <a:spcPts val="0"/>
              </a:spcAft>
              <a:buSzPts val="1200"/>
              <a:buFont typeface="Calibri"/>
              <a:buAutoNum type="arabicPeriod"/>
            </a:pPr>
            <a:r>
              <a:rPr lang="en-US" dirty="0"/>
              <a:t>Read the sentence aloud.</a:t>
            </a:r>
            <a:endParaRPr dirty="0"/>
          </a:p>
          <a:p>
            <a:pPr marL="457200" lvl="0" indent="-304800" algn="l" rtl="0">
              <a:spcBef>
                <a:spcPts val="0"/>
              </a:spcBef>
              <a:spcAft>
                <a:spcPts val="0"/>
              </a:spcAft>
              <a:buSzPts val="1200"/>
              <a:buFont typeface="Calibri"/>
              <a:buAutoNum type="arabicPeriod"/>
            </a:pPr>
            <a:r>
              <a:rPr lang="en-US" dirty="0"/>
              <a:t>Invite students to turn to an elbow partner and share which words they heard that sound exactly the same but are spelled differently.</a:t>
            </a:r>
            <a:endParaRPr dirty="0"/>
          </a:p>
          <a:p>
            <a:pPr marL="457200" lvl="0" indent="-304800" algn="l" rtl="0">
              <a:spcBef>
                <a:spcPts val="0"/>
              </a:spcBef>
              <a:spcAft>
                <a:spcPts val="0"/>
              </a:spcAft>
              <a:buSzPts val="1200"/>
              <a:buFont typeface="Calibri"/>
              <a:buAutoNum type="arabicPeriod"/>
            </a:pPr>
            <a:r>
              <a:rPr lang="en-US" dirty="0"/>
              <a:t>Teacher invites one or two students to share.</a:t>
            </a:r>
            <a:endParaRPr dirty="0"/>
          </a:p>
          <a:p>
            <a:pPr marL="457200" lvl="0" indent="-304800" algn="l" rtl="0">
              <a:spcBef>
                <a:spcPts val="0"/>
              </a:spcBef>
              <a:spcAft>
                <a:spcPts val="0"/>
              </a:spcAft>
              <a:buSzPts val="1200"/>
              <a:buFont typeface="Calibri"/>
              <a:buAutoNum type="arabicPeriod"/>
            </a:pPr>
            <a:r>
              <a:rPr lang="en-US" dirty="0"/>
              <a:t>Point to each word in turn and say:</a:t>
            </a:r>
            <a:r>
              <a:rPr lang="en-US" i="1" dirty="0"/>
              <a:t> </a:t>
            </a:r>
            <a:r>
              <a:rPr lang="en-US" i="0" dirty="0"/>
              <a:t>“That’s right. ‘Threw’ and ‘through’ sound exactly the same but are spelled differently.”</a:t>
            </a:r>
            <a:endParaRPr i="0" dirty="0"/>
          </a:p>
          <a:p>
            <a:pPr marL="457200" lvl="0" indent="-304800" algn="l" rtl="0">
              <a:spcBef>
                <a:spcPts val="0"/>
              </a:spcBef>
              <a:spcAft>
                <a:spcPts val="0"/>
              </a:spcAft>
              <a:buSzPts val="1200"/>
              <a:buFont typeface="Calibri"/>
              <a:buAutoNum type="arabicPeriod"/>
            </a:pPr>
            <a:r>
              <a:rPr lang="en-US" dirty="0"/>
              <a:t>Ask: </a:t>
            </a:r>
            <a:r>
              <a:rPr lang="en-US" i="1" dirty="0"/>
              <a:t>“Does anyone remember what language experts call words like this?”</a:t>
            </a:r>
            <a:r>
              <a:rPr lang="en-US" dirty="0"/>
              <a:t> </a:t>
            </a:r>
            <a:r>
              <a:rPr lang="en-US" b="0" dirty="0"/>
              <a:t>(homophones)</a:t>
            </a:r>
            <a:endParaRPr b="0" dirty="0"/>
          </a:p>
          <a:p>
            <a:pPr marL="457200" lvl="0" indent="-304800" algn="l" rtl="0">
              <a:spcBef>
                <a:spcPts val="0"/>
              </a:spcBef>
              <a:spcAft>
                <a:spcPts val="0"/>
              </a:spcAft>
              <a:buSzPts val="1200"/>
              <a:buFont typeface="Calibri"/>
              <a:buAutoNum type="arabicPeriod"/>
            </a:pPr>
            <a:r>
              <a:rPr lang="en-US" dirty="0"/>
              <a:t>Say</a:t>
            </a:r>
            <a:r>
              <a:rPr lang="en-US" i="0" dirty="0"/>
              <a:t>: “That’s right. Homophones are words that have the same sound but are spelled differently.”</a:t>
            </a:r>
            <a:endParaRPr i="0" dirty="0"/>
          </a:p>
          <a:p>
            <a:pPr marL="457200" lvl="0" indent="-304800" algn="l" rtl="0">
              <a:spcBef>
                <a:spcPts val="0"/>
              </a:spcBef>
              <a:spcAft>
                <a:spcPts val="0"/>
              </a:spcAft>
              <a:buSzPts val="1200"/>
              <a:buFont typeface="Calibri"/>
              <a:buAutoNum type="arabicPeriod"/>
            </a:pPr>
            <a:r>
              <a:rPr lang="en-US" dirty="0"/>
              <a:t>Say: </a:t>
            </a:r>
            <a:r>
              <a:rPr lang="en-US" i="0" dirty="0"/>
              <a:t>“Let’s see if we can use the sentence to help us understand what each of these homophones mean. Let’s start with this one.”</a:t>
            </a:r>
            <a:endParaRPr i="0" dirty="0"/>
          </a:p>
          <a:p>
            <a:pPr marL="457200" lvl="0" indent="-304800" algn="l" rtl="0">
              <a:spcBef>
                <a:spcPts val="0"/>
              </a:spcBef>
              <a:spcAft>
                <a:spcPts val="0"/>
              </a:spcAft>
              <a:buSzPts val="1200"/>
              <a:buFont typeface="Calibri"/>
              <a:buAutoNum type="arabicPeriod"/>
            </a:pPr>
            <a:r>
              <a:rPr lang="en-US" dirty="0"/>
              <a:t>Point to the word “threw” and read the sentence.</a:t>
            </a:r>
            <a:endParaRPr dirty="0"/>
          </a:p>
          <a:p>
            <a:pPr marL="457200" lvl="0" indent="-304800" algn="l" rtl="0">
              <a:spcBef>
                <a:spcPts val="0"/>
              </a:spcBef>
              <a:spcAft>
                <a:spcPts val="0"/>
              </a:spcAft>
              <a:buSzPts val="1200"/>
              <a:buFont typeface="Calibri"/>
              <a:buAutoNum type="arabicPeriod"/>
            </a:pPr>
            <a:r>
              <a:rPr lang="en-US" dirty="0"/>
              <a:t>Ask: </a:t>
            </a:r>
            <a:r>
              <a:rPr lang="en-US" i="1" dirty="0"/>
              <a:t>“What does this ‘threw’ mean?”</a:t>
            </a:r>
            <a:r>
              <a:rPr lang="en-US" dirty="0"/>
              <a:t> </a:t>
            </a:r>
            <a:r>
              <a:rPr lang="en-US" b="0" dirty="0"/>
              <a:t>(action, demonstrate launching something with the hand)</a:t>
            </a:r>
            <a:endParaRPr b="0" dirty="0"/>
          </a:p>
          <a:p>
            <a:pPr marL="457200" lvl="0" indent="-304800" algn="l" rtl="0">
              <a:spcBef>
                <a:spcPts val="0"/>
              </a:spcBef>
              <a:spcAft>
                <a:spcPts val="0"/>
              </a:spcAft>
              <a:buSzPts val="1200"/>
              <a:buFont typeface="Calibri"/>
              <a:buAutoNum type="arabicPeriod"/>
            </a:pPr>
            <a:r>
              <a:rPr lang="en-US" dirty="0"/>
              <a:t>Demonstrate the action of throwing (miming throwing a ball) and ask: “</a:t>
            </a:r>
            <a:r>
              <a:rPr lang="en-US" i="1" dirty="0"/>
              <a:t>What’s the difference between ‘threw’ and ‘throw’?”</a:t>
            </a:r>
            <a:r>
              <a:rPr lang="en-US" dirty="0"/>
              <a:t> </a:t>
            </a:r>
            <a:r>
              <a:rPr lang="en-US" b="0" dirty="0"/>
              <a:t>(“threw” is past tense, it happened in the past)</a:t>
            </a:r>
            <a:endParaRPr b="0" dirty="0"/>
          </a:p>
          <a:p>
            <a:pPr marL="457200" lvl="0" indent="-304800" algn="l" rtl="0">
              <a:spcBef>
                <a:spcPts val="0"/>
              </a:spcBef>
              <a:spcAft>
                <a:spcPts val="0"/>
              </a:spcAft>
              <a:buSzPts val="1200"/>
              <a:buFont typeface="Calibri"/>
              <a:buAutoNum type="arabicPeriod"/>
            </a:pPr>
            <a:r>
              <a:rPr lang="en-US" dirty="0"/>
              <a:t>Say: </a:t>
            </a:r>
            <a:r>
              <a:rPr lang="en-US" i="0" dirty="0"/>
              <a:t>“So when I see ‘threw’ spelled ‘t-h-r-e-w’ I’ll know that the action happened in the past.”</a:t>
            </a:r>
            <a:endParaRPr i="0" dirty="0"/>
          </a:p>
          <a:p>
            <a:pPr marL="457200" lvl="0" indent="-304800" algn="l" rtl="0">
              <a:spcBef>
                <a:spcPts val="0"/>
              </a:spcBef>
              <a:spcAft>
                <a:spcPts val="0"/>
              </a:spcAft>
              <a:buSzPts val="1200"/>
              <a:buFont typeface="Calibri"/>
              <a:buAutoNum type="arabicPeriod"/>
            </a:pPr>
            <a:r>
              <a:rPr lang="en-US" i="0" dirty="0"/>
              <a:t>Say: “Let’s try the other one.”</a:t>
            </a:r>
            <a:endParaRPr i="0" dirty="0"/>
          </a:p>
          <a:p>
            <a:pPr marL="457200" lvl="0" indent="-304800" algn="l" rtl="0">
              <a:spcBef>
                <a:spcPts val="0"/>
              </a:spcBef>
              <a:spcAft>
                <a:spcPts val="0"/>
              </a:spcAft>
              <a:buSzPts val="1200"/>
              <a:buFont typeface="Calibri"/>
              <a:buAutoNum type="arabicPeriod"/>
            </a:pPr>
            <a:r>
              <a:rPr lang="en-US" dirty="0"/>
              <a:t>Point to the word “through” and read the sentence.</a:t>
            </a:r>
            <a:endParaRPr dirty="0"/>
          </a:p>
          <a:p>
            <a:pPr marL="457200" lvl="0" indent="-304800" algn="l" rtl="0">
              <a:spcBef>
                <a:spcPts val="0"/>
              </a:spcBef>
              <a:spcAft>
                <a:spcPts val="0"/>
              </a:spcAft>
              <a:buSzPts val="1200"/>
              <a:buFont typeface="Calibri"/>
              <a:buAutoNum type="arabicPeriod"/>
            </a:pPr>
            <a:r>
              <a:rPr lang="en-US" dirty="0"/>
              <a:t>Ask: “</a:t>
            </a:r>
            <a:r>
              <a:rPr lang="en-US" i="1" dirty="0"/>
              <a:t>What does this ‘through’ mean?”</a:t>
            </a:r>
            <a:r>
              <a:rPr lang="en-US" dirty="0"/>
              <a:t> (</a:t>
            </a:r>
            <a:r>
              <a:rPr lang="en-US" b="0" dirty="0"/>
              <a:t>moving from one place to another)</a:t>
            </a:r>
            <a:endParaRPr b="0" dirty="0"/>
          </a:p>
          <a:p>
            <a:pPr marL="457200" lvl="0" indent="-304800" algn="l" rtl="0">
              <a:spcBef>
                <a:spcPts val="0"/>
              </a:spcBef>
              <a:spcAft>
                <a:spcPts val="0"/>
              </a:spcAft>
              <a:buSzPts val="1200"/>
              <a:buFont typeface="Calibri"/>
              <a:buAutoNum type="arabicPeriod"/>
            </a:pPr>
            <a:r>
              <a:rPr lang="en-US" dirty="0"/>
              <a:t>Say: </a:t>
            </a:r>
            <a:r>
              <a:rPr lang="en-US" i="0" dirty="0"/>
              <a:t>“So when I see ‘through’ spelled ‘t-h-r-o-u-g-h’ I’ll know that going from one place to another is happening.”</a:t>
            </a:r>
            <a:endParaRPr i="0" dirty="0"/>
          </a:p>
          <a:p>
            <a:pPr marL="457200" lvl="0" indent="-304800" algn="l" rtl="0">
              <a:spcBef>
                <a:spcPts val="0"/>
              </a:spcBef>
              <a:spcAft>
                <a:spcPts val="0"/>
              </a:spcAft>
              <a:buSzPts val="1200"/>
              <a:buFont typeface="Calibri"/>
              <a:buAutoNum type="arabicPeriod"/>
            </a:pPr>
            <a:r>
              <a:rPr lang="en-US" dirty="0"/>
              <a:t>Display Homophonic Demonstration Sentence #2 and say: </a:t>
            </a:r>
            <a:r>
              <a:rPr lang="en-US" i="0" dirty="0"/>
              <a:t>“Listen while I read this sentence.”</a:t>
            </a:r>
            <a:endParaRPr i="0" dirty="0"/>
          </a:p>
          <a:p>
            <a:pPr marL="457200" lvl="0" indent="-304800" algn="l" rtl="0">
              <a:spcBef>
                <a:spcPts val="0"/>
              </a:spcBef>
              <a:spcAft>
                <a:spcPts val="0"/>
              </a:spcAft>
              <a:buSzPts val="1200"/>
              <a:buFont typeface="Calibri"/>
              <a:buAutoNum type="arabicPeriod"/>
            </a:pPr>
            <a:r>
              <a:rPr lang="en-US" dirty="0"/>
              <a:t>Read the sentence: </a:t>
            </a:r>
            <a:r>
              <a:rPr lang="en-US" i="0" dirty="0"/>
              <a:t>“The dog raced through the tunnel right after his owner threw the bone.”</a:t>
            </a:r>
            <a:endParaRPr i="0" dirty="0"/>
          </a:p>
          <a:p>
            <a:pPr marL="457200" lvl="0" indent="-304800" algn="l" rtl="0">
              <a:spcBef>
                <a:spcPts val="0"/>
              </a:spcBef>
              <a:spcAft>
                <a:spcPts val="0"/>
              </a:spcAft>
              <a:buSzPts val="1200"/>
              <a:buFont typeface="Calibri"/>
              <a:buAutoNum type="arabicPeriod"/>
            </a:pPr>
            <a:r>
              <a:rPr lang="en-US" dirty="0"/>
              <a:t>Point to the word “through” and ask:</a:t>
            </a:r>
            <a:endParaRPr dirty="0"/>
          </a:p>
          <a:p>
            <a:pPr marL="914400" lvl="1" indent="-304800" algn="l" rtl="0">
              <a:spcBef>
                <a:spcPts val="0"/>
              </a:spcBef>
              <a:spcAft>
                <a:spcPts val="0"/>
              </a:spcAft>
              <a:buSzPts val="1200"/>
              <a:buChar char="○"/>
            </a:pPr>
            <a:r>
              <a:rPr lang="en-US" dirty="0"/>
              <a:t>“</a:t>
            </a:r>
            <a:r>
              <a:rPr lang="en-US" i="1" dirty="0"/>
              <a:t>Does this ‘through’ mean going from one place to another?”</a:t>
            </a:r>
            <a:r>
              <a:rPr lang="en-US" dirty="0"/>
              <a:t> </a:t>
            </a:r>
            <a:r>
              <a:rPr lang="en-US" b="0" dirty="0"/>
              <a:t>(yes)</a:t>
            </a:r>
            <a:endParaRPr b="0" dirty="0"/>
          </a:p>
          <a:p>
            <a:pPr marL="914400" lvl="1" indent="-304800" algn="l" rtl="0">
              <a:spcBef>
                <a:spcPts val="0"/>
              </a:spcBef>
              <a:spcAft>
                <a:spcPts val="0"/>
              </a:spcAft>
              <a:buSzPts val="1200"/>
              <a:buChar char="○"/>
            </a:pPr>
            <a:r>
              <a:rPr lang="en-US" i="1" dirty="0"/>
              <a:t>“How do you know?”</a:t>
            </a:r>
            <a:r>
              <a:rPr lang="en-US" dirty="0"/>
              <a:t> </a:t>
            </a:r>
            <a:r>
              <a:rPr lang="en-US" b="0" dirty="0"/>
              <a:t>(The dog moved from one end of the tunnel to the other.)</a:t>
            </a:r>
            <a:endParaRPr b="0" dirty="0"/>
          </a:p>
          <a:p>
            <a:pPr marL="457200" lvl="0" indent="-304800" algn="l" rtl="0">
              <a:spcBef>
                <a:spcPts val="0"/>
              </a:spcBef>
              <a:spcAft>
                <a:spcPts val="0"/>
              </a:spcAft>
              <a:buSzPts val="1200"/>
              <a:buFont typeface="Calibri"/>
              <a:buAutoNum type="arabicPeriod"/>
            </a:pPr>
            <a:r>
              <a:rPr lang="en-US" dirty="0"/>
              <a:t>Point to the word “threw,” mime the action, and ask:</a:t>
            </a:r>
            <a:endParaRPr dirty="0"/>
          </a:p>
          <a:p>
            <a:pPr marL="914400" lvl="1" indent="-304800" algn="l" rtl="0">
              <a:spcBef>
                <a:spcPts val="0"/>
              </a:spcBef>
              <a:spcAft>
                <a:spcPts val="0"/>
              </a:spcAft>
              <a:buSzPts val="1200"/>
              <a:buChar char="○"/>
            </a:pPr>
            <a:r>
              <a:rPr lang="en-US" i="1" dirty="0"/>
              <a:t>“Does this mean an action like this that happened in the past?”</a:t>
            </a:r>
            <a:r>
              <a:rPr lang="en-US" dirty="0"/>
              <a:t> </a:t>
            </a:r>
            <a:r>
              <a:rPr lang="en-US" b="0" dirty="0"/>
              <a:t>(yes)</a:t>
            </a:r>
            <a:endParaRPr b="0" dirty="0"/>
          </a:p>
          <a:p>
            <a:pPr marL="457200" lvl="0" indent="-304800" algn="l" rtl="0">
              <a:spcBef>
                <a:spcPts val="0"/>
              </a:spcBef>
              <a:spcAft>
                <a:spcPts val="0"/>
              </a:spcAft>
              <a:buSzPts val="1200"/>
              <a:buFont typeface="Calibri"/>
              <a:buAutoNum type="arabicPeriod"/>
            </a:pPr>
            <a:r>
              <a:rPr lang="en-US" dirty="0"/>
              <a:t>Say:</a:t>
            </a:r>
            <a:r>
              <a:rPr lang="en-US" i="1" dirty="0"/>
              <a:t> </a:t>
            </a:r>
            <a:r>
              <a:rPr lang="en-US" i="0" dirty="0"/>
              <a:t>“his owner threw the bone’ certainly doesn’t mean he moved from one part of the bone to the other! Let’s practice figuring out which of these homophones we should use.”</a:t>
            </a:r>
            <a:endParaRPr i="0" dirty="0"/>
          </a:p>
          <a:p>
            <a:pPr marL="457200" lvl="0" indent="-304800" algn="l" rtl="0">
              <a:spcBef>
                <a:spcPts val="0"/>
              </a:spcBef>
              <a:spcAft>
                <a:spcPts val="0"/>
              </a:spcAft>
              <a:buSzPts val="1200"/>
              <a:buFont typeface="Calibri"/>
              <a:buAutoNum type="arabicPeriod"/>
            </a:pPr>
            <a:r>
              <a:rPr lang="en-US" dirty="0"/>
              <a:t>Display the Homophone Word Cards (“through” and “threw”) and read each word aloud.</a:t>
            </a:r>
            <a:endParaRPr dirty="0"/>
          </a:p>
          <a:p>
            <a:pPr marL="457200" lvl="0" indent="-304800" algn="l" rtl="0">
              <a:spcBef>
                <a:spcPts val="0"/>
              </a:spcBef>
              <a:spcAft>
                <a:spcPts val="0"/>
              </a:spcAft>
              <a:buSzPts val="1200"/>
              <a:buFont typeface="Calibri"/>
              <a:buAutoNum type="arabicPeriod"/>
            </a:pPr>
            <a:r>
              <a:rPr lang="en-US" dirty="0"/>
              <a:t>Display one or more of the Homophone Practice Sentences (example: “I _____ out my homework. Now I have to go ____ the garbage to find it.”) and invite students to read it to themselves and think about which word should go in each blank.</a:t>
            </a:r>
            <a:endParaRPr dirty="0"/>
          </a:p>
          <a:p>
            <a:pPr marL="457200" lvl="0" indent="-304800" algn="l" rtl="0">
              <a:spcBef>
                <a:spcPts val="0"/>
              </a:spcBef>
              <a:spcAft>
                <a:spcPts val="0"/>
              </a:spcAft>
              <a:buSzPts val="1200"/>
              <a:buFont typeface="Calibri"/>
              <a:buAutoNum type="arabicPeriod"/>
            </a:pPr>
            <a:r>
              <a:rPr lang="en-US" dirty="0"/>
              <a:t>Read the sentence aloud: </a:t>
            </a:r>
            <a:r>
              <a:rPr lang="en-US" i="0" dirty="0"/>
              <a:t>“I threw out my homework. Now I have to go through the garbage to find it.”</a:t>
            </a:r>
            <a:endParaRPr i="0" dirty="0"/>
          </a:p>
          <a:p>
            <a:pPr marL="457200" lvl="0" indent="-304800" algn="l" rtl="0">
              <a:spcBef>
                <a:spcPts val="0"/>
              </a:spcBef>
              <a:spcAft>
                <a:spcPts val="0"/>
              </a:spcAft>
              <a:buSzPts val="1200"/>
              <a:buFont typeface="Calibri"/>
              <a:buAutoNum type="arabicPeriod"/>
            </a:pPr>
            <a:r>
              <a:rPr lang="en-US" dirty="0"/>
              <a:t>Invite student volunteers to place the appropriate Homophone Word Card in each blank line, reinforcing the appropriate word based on the context as needed.</a:t>
            </a:r>
            <a:endParaRPr i="1" dirty="0"/>
          </a:p>
          <a:p>
            <a:pPr marL="457200" lvl="0" indent="-304800" algn="l" rtl="0">
              <a:spcBef>
                <a:spcPts val="0"/>
              </a:spcBef>
              <a:spcAft>
                <a:spcPts val="0"/>
              </a:spcAft>
              <a:buSzPts val="1200"/>
              <a:buFont typeface="Calibri"/>
              <a:buAutoNum type="arabicPeriod"/>
            </a:pPr>
            <a:r>
              <a:rPr lang="en-US" dirty="0"/>
              <a:t>Repeat with one or more of the remaining practice sentences as time allows.</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r>
              <a:rPr lang="en-US" dirty="0"/>
              <a:t> Student Look-</a:t>
            </a:r>
            <a:r>
              <a:rPr lang="en-US" dirty="0" err="1"/>
              <a:t>fors</a:t>
            </a:r>
            <a:r>
              <a:rPr lang="en-US" dirty="0"/>
              <a:t>/Listen-</a:t>
            </a:r>
            <a:r>
              <a:rPr lang="en-US" dirty="0" err="1"/>
              <a:t>fors</a:t>
            </a:r>
            <a:r>
              <a:rPr lang="en-US" dirty="0"/>
              <a:t>:</a:t>
            </a:r>
            <a:endParaRPr dirty="0"/>
          </a:p>
          <a:p>
            <a:pPr marL="469900" lvl="0" indent="-317500" algn="l" rtl="0">
              <a:spcBef>
                <a:spcPts val="0"/>
              </a:spcBef>
              <a:spcAft>
                <a:spcPts val="0"/>
              </a:spcAft>
              <a:buClr>
                <a:schemeClr val="dk1"/>
              </a:buClr>
              <a:buSzPts val="1200"/>
              <a:buFont typeface="Calibri"/>
              <a:buChar char="●"/>
            </a:pPr>
            <a:r>
              <a:rPr lang="en-US" dirty="0"/>
              <a:t>Are students able to distinguish between the homophones ‘threw’ and ‘through’?</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69900" lvl="0" indent="-317500" algn="l" rtl="0">
              <a:spcBef>
                <a:spcPts val="0"/>
              </a:spcBef>
              <a:spcAft>
                <a:spcPts val="0"/>
              </a:spcAft>
              <a:buClr>
                <a:schemeClr val="dk1"/>
              </a:buClr>
              <a:buSzPts val="1200"/>
              <a:buFont typeface="Calibri"/>
              <a:buChar char="●"/>
            </a:pPr>
            <a:r>
              <a:rPr lang="en-US" dirty="0"/>
              <a:t>Consider providing support as students make connections between the spelling and the meaning of each homophone. </a:t>
            </a:r>
            <a:endParaRPr dirty="0"/>
          </a:p>
          <a:p>
            <a:pPr marL="457200" lvl="0" indent="0" algn="l" rtl="0">
              <a:spcBef>
                <a:spcPts val="0"/>
              </a:spcBef>
              <a:spcAft>
                <a:spcPts val="0"/>
              </a:spcAft>
              <a:buNone/>
            </a:pPr>
            <a:r>
              <a:rPr lang="en-US" dirty="0"/>
              <a:t>Example:  “I noticed when through is spelled with ‘</a:t>
            </a:r>
            <a:r>
              <a:rPr lang="en-US" dirty="0" err="1"/>
              <a:t>ew</a:t>
            </a:r>
            <a:r>
              <a:rPr lang="en-US" dirty="0"/>
              <a:t>’ it means _____.”</a:t>
            </a:r>
            <a:endParaRPr dirty="0"/>
          </a:p>
          <a:p>
            <a:pPr marL="457200" lvl="0" indent="-317500" algn="l" rtl="0">
              <a:spcBef>
                <a:spcPts val="0"/>
              </a:spcBef>
              <a:spcAft>
                <a:spcPts val="0"/>
              </a:spcAft>
              <a:buSzPts val="1400"/>
              <a:buChar char="●"/>
            </a:pPr>
            <a:r>
              <a:rPr lang="en-US" dirty="0"/>
              <a:t>Consider explaining to students that the word homophone has two parts that help explain its meaning: “homo,” meaning “same,” and “phone,” meaning “sound.”</a:t>
            </a:r>
            <a:endParaRPr dirty="0"/>
          </a:p>
          <a:p>
            <a:pPr marL="457200" lvl="0" indent="-317500" algn="l" rtl="0">
              <a:spcBef>
                <a:spcPts val="0"/>
              </a:spcBef>
              <a:spcAft>
                <a:spcPts val="0"/>
              </a:spcAft>
              <a:buSzPts val="1400"/>
              <a:buChar char="●"/>
            </a:pPr>
            <a:r>
              <a:rPr lang="en-US" dirty="0"/>
              <a:t>To deepen the level of word analysis, consider inviting students to examine the spelling of the two words. Ask:</a:t>
            </a:r>
            <a:endParaRPr dirty="0"/>
          </a:p>
          <a:p>
            <a:pPr marL="914400" lvl="1" indent="-304800" algn="l" rtl="0">
              <a:spcBef>
                <a:spcPts val="0"/>
              </a:spcBef>
              <a:spcAft>
                <a:spcPts val="0"/>
              </a:spcAft>
              <a:buSzPts val="1200"/>
              <a:buChar char="○"/>
            </a:pPr>
            <a:r>
              <a:rPr lang="en-US" i="1" dirty="0"/>
              <a:t>“What part of the two words is spelled the same?” </a:t>
            </a:r>
            <a:r>
              <a:rPr lang="en-US" dirty="0"/>
              <a:t>(the first part, “</a:t>
            </a:r>
            <a:r>
              <a:rPr lang="en-US" dirty="0" err="1"/>
              <a:t>thr</a:t>
            </a:r>
            <a:r>
              <a:rPr lang="en-US" dirty="0"/>
              <a:t>”)</a:t>
            </a:r>
            <a:endParaRPr dirty="0"/>
          </a:p>
          <a:p>
            <a:pPr marL="914400" lvl="1" indent="-304800" algn="l" rtl="0">
              <a:spcBef>
                <a:spcPts val="0"/>
              </a:spcBef>
              <a:spcAft>
                <a:spcPts val="0"/>
              </a:spcAft>
              <a:buSzPts val="1200"/>
              <a:buChar char="○"/>
            </a:pPr>
            <a:r>
              <a:rPr lang="en-US" i="1" dirty="0"/>
              <a:t>“What part of the words is spelled differently?” </a:t>
            </a:r>
            <a:r>
              <a:rPr lang="en-US" dirty="0"/>
              <a:t>(the vowel sound)</a:t>
            </a:r>
            <a:endParaRPr dirty="0"/>
          </a:p>
          <a:p>
            <a:pPr marL="457200" lvl="0" indent="-317500" algn="l" rtl="0">
              <a:spcBef>
                <a:spcPts val="0"/>
              </a:spcBef>
              <a:spcAft>
                <a:spcPts val="0"/>
              </a:spcAft>
              <a:buSzPts val="1400"/>
              <a:buChar char="●"/>
            </a:pPr>
            <a:r>
              <a:rPr lang="en-US" dirty="0"/>
              <a:t>Then invite them to articulate which of the words have parts that “play fair” (example: “‘</a:t>
            </a:r>
            <a:r>
              <a:rPr lang="en-US" dirty="0" err="1"/>
              <a:t>ew</a:t>
            </a:r>
            <a:r>
              <a:rPr lang="en-US" dirty="0"/>
              <a:t>’ makes the /</a:t>
            </a:r>
            <a:r>
              <a:rPr lang="en-US" dirty="0" err="1"/>
              <a:t>ōō</a:t>
            </a:r>
            <a:r>
              <a:rPr lang="en-US" dirty="0"/>
              <a:t>/ sound, but ‘</a:t>
            </a:r>
            <a:r>
              <a:rPr lang="en-US" dirty="0" err="1"/>
              <a:t>ough</a:t>
            </a:r>
            <a:r>
              <a:rPr lang="en-US" dirty="0"/>
              <a:t>’ is tricky—it doesn’t sound the way we would expect it too.”)</a:t>
            </a:r>
            <a:endParaRPr dirty="0"/>
          </a:p>
          <a:p>
            <a:pPr marL="457200" lvl="0" indent="-317500" algn="l" rtl="0">
              <a:spcBef>
                <a:spcPts val="0"/>
              </a:spcBef>
              <a:spcAft>
                <a:spcPts val="0"/>
              </a:spcAft>
              <a:buSzPts val="1400"/>
              <a:buChar char="●"/>
            </a:pPr>
            <a:r>
              <a:rPr lang="en-US" dirty="0"/>
              <a:t>If choosing to use the practice sentence: “All through the day I was thinking about how I threw the winning shot in the game last night,” consider explaining to students that the word “through” still represents a movement from one point to another. In this case, it’s from one point in time to another.</a:t>
            </a:r>
            <a:endParaRPr dirty="0"/>
          </a:p>
        </p:txBody>
      </p:sp>
    </p:spTree>
    <p:extLst>
      <p:ext uri="{BB962C8B-B14F-4D97-AF65-F5344CB8AC3E}">
        <p14:creationId xmlns:p14="http://schemas.microsoft.com/office/powerpoint/2010/main" val="1064648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Google Shape;401;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402" name="Google Shape;402;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3" name="Google Shape;403;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5846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9" name="Google Shape;409;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410" name="Google Shape;410;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02768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8"/>
        <p:cNvGrpSpPr/>
        <p:nvPr/>
      </p:nvGrpSpPr>
      <p:grpSpPr>
        <a:xfrm>
          <a:off x="0" y="0"/>
          <a:ext cx="0" cy="0"/>
          <a:chOff x="0" y="0"/>
          <a:chExt cx="0" cy="0"/>
        </a:xfrm>
      </p:grpSpPr>
      <p:sp>
        <p:nvSpPr>
          <p:cNvPr id="209" name="Google Shape;209;p32"/>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10" name="Google Shape;210;p32"/>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11" name="Google Shape;211;p3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2"/>
        <p:cNvGrpSpPr/>
        <p:nvPr/>
      </p:nvGrpSpPr>
      <p:grpSpPr>
        <a:xfrm>
          <a:off x="0" y="0"/>
          <a:ext cx="0" cy="0"/>
          <a:chOff x="0" y="0"/>
          <a:chExt cx="0" cy="0"/>
        </a:xfrm>
      </p:grpSpPr>
      <p:sp>
        <p:nvSpPr>
          <p:cNvPr id="213" name="Google Shape;213;p33"/>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14" name="Google Shape;214;p3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5"/>
        <p:cNvGrpSpPr/>
        <p:nvPr/>
      </p:nvGrpSpPr>
      <p:grpSpPr>
        <a:xfrm>
          <a:off x="0" y="0"/>
          <a:ext cx="0" cy="0"/>
          <a:chOff x="0" y="0"/>
          <a:chExt cx="0" cy="0"/>
        </a:xfrm>
      </p:grpSpPr>
      <p:sp>
        <p:nvSpPr>
          <p:cNvPr id="216" name="Google Shape;216;p34"/>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17" name="Google Shape;217;p34"/>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218" name="Google Shape;218;p3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9"/>
        <p:cNvGrpSpPr/>
        <p:nvPr/>
      </p:nvGrpSpPr>
      <p:grpSpPr>
        <a:xfrm>
          <a:off x="0" y="0"/>
          <a:ext cx="0" cy="0"/>
          <a:chOff x="0" y="0"/>
          <a:chExt cx="0" cy="0"/>
        </a:xfrm>
      </p:grpSpPr>
      <p:sp>
        <p:nvSpPr>
          <p:cNvPr id="220" name="Google Shape;220;p35"/>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1" name="Google Shape;221;p35"/>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2" name="Google Shape;222;p35"/>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3" name="Google Shape;223;p3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4"/>
        <p:cNvGrpSpPr/>
        <p:nvPr/>
      </p:nvGrpSpPr>
      <p:grpSpPr>
        <a:xfrm>
          <a:off x="0" y="0"/>
          <a:ext cx="0" cy="0"/>
          <a:chOff x="0" y="0"/>
          <a:chExt cx="0" cy="0"/>
        </a:xfrm>
      </p:grpSpPr>
      <p:sp>
        <p:nvSpPr>
          <p:cNvPr id="225" name="Google Shape;225;p36"/>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6" name="Google Shape;226;p3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7"/>
        <p:cNvGrpSpPr/>
        <p:nvPr/>
      </p:nvGrpSpPr>
      <p:grpSpPr>
        <a:xfrm>
          <a:off x="0" y="0"/>
          <a:ext cx="0" cy="0"/>
          <a:chOff x="0" y="0"/>
          <a:chExt cx="0" cy="0"/>
        </a:xfrm>
      </p:grpSpPr>
      <p:sp>
        <p:nvSpPr>
          <p:cNvPr id="228" name="Google Shape;228;p37"/>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229" name="Google Shape;229;p37"/>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30" name="Google Shape;230;p3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31"/>
        <p:cNvGrpSpPr/>
        <p:nvPr/>
      </p:nvGrpSpPr>
      <p:grpSpPr>
        <a:xfrm>
          <a:off x="0" y="0"/>
          <a:ext cx="0" cy="0"/>
          <a:chOff x="0" y="0"/>
          <a:chExt cx="0" cy="0"/>
        </a:xfrm>
      </p:grpSpPr>
      <p:sp>
        <p:nvSpPr>
          <p:cNvPr id="232" name="Google Shape;232;p38"/>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233" name="Google Shape;233;p3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34"/>
        <p:cNvGrpSpPr/>
        <p:nvPr/>
      </p:nvGrpSpPr>
      <p:grpSpPr>
        <a:xfrm>
          <a:off x="0" y="0"/>
          <a:ext cx="0" cy="0"/>
          <a:chOff x="0" y="0"/>
          <a:chExt cx="0" cy="0"/>
        </a:xfrm>
      </p:grpSpPr>
      <p:sp>
        <p:nvSpPr>
          <p:cNvPr id="235" name="Google Shape;235;p3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36" name="Google Shape;236;p39"/>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237" name="Google Shape;237;p39"/>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38" name="Google Shape;238;p39"/>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239" name="Google Shape;239;p3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40"/>
        <p:cNvGrpSpPr/>
        <p:nvPr/>
      </p:nvGrpSpPr>
      <p:grpSpPr>
        <a:xfrm>
          <a:off x="0" y="0"/>
          <a:ext cx="0" cy="0"/>
          <a:chOff x="0" y="0"/>
          <a:chExt cx="0" cy="0"/>
        </a:xfrm>
      </p:grpSpPr>
      <p:sp>
        <p:nvSpPr>
          <p:cNvPr id="241" name="Google Shape;241;p40"/>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242" name="Google Shape;242;p4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43"/>
        <p:cNvGrpSpPr/>
        <p:nvPr/>
      </p:nvGrpSpPr>
      <p:grpSpPr>
        <a:xfrm>
          <a:off x="0" y="0"/>
          <a:ext cx="0" cy="0"/>
          <a:chOff x="0" y="0"/>
          <a:chExt cx="0" cy="0"/>
        </a:xfrm>
      </p:grpSpPr>
      <p:sp>
        <p:nvSpPr>
          <p:cNvPr id="244" name="Google Shape;244;p41"/>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245" name="Google Shape;245;p41"/>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246" name="Google Shape;246;p4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7"/>
        <p:cNvGrpSpPr/>
        <p:nvPr/>
      </p:nvGrpSpPr>
      <p:grpSpPr>
        <a:xfrm>
          <a:off x="0" y="0"/>
          <a:ext cx="0" cy="0"/>
          <a:chOff x="0" y="0"/>
          <a:chExt cx="0" cy="0"/>
        </a:xfrm>
      </p:grpSpPr>
      <p:sp>
        <p:nvSpPr>
          <p:cNvPr id="248" name="Google Shape;248;p4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8"/>
        <p:cNvGrpSpPr/>
        <p:nvPr/>
      </p:nvGrpSpPr>
      <p:grpSpPr>
        <a:xfrm>
          <a:off x="0" y="0"/>
          <a:ext cx="0" cy="0"/>
          <a:chOff x="0" y="0"/>
          <a:chExt cx="0" cy="0"/>
        </a:xfrm>
      </p:grpSpPr>
      <p:sp>
        <p:nvSpPr>
          <p:cNvPr id="259" name="Google Shape;259;p4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0" name="Google Shape;260;p4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61" name="Google Shape;261;p4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2" name="Google Shape;262;p4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3" name="Google Shape;263;p4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64" name="Google Shape;264;p4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65" name="Google Shape;265;p4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6" name="Google Shape;266;p4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7"/>
        <p:cNvGrpSpPr/>
        <p:nvPr/>
      </p:nvGrpSpPr>
      <p:grpSpPr>
        <a:xfrm>
          <a:off x="0" y="0"/>
          <a:ext cx="0" cy="0"/>
          <a:chOff x="0" y="0"/>
          <a:chExt cx="0" cy="0"/>
        </a:xfrm>
      </p:grpSpPr>
      <p:sp>
        <p:nvSpPr>
          <p:cNvPr id="268" name="Google Shape;268;p4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9" name="Google Shape;269;p4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70" name="Google Shape;270;p4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76" name="Google Shape;276;p4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3" name="Google Shape;283;p4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5" name="Google Shape;285;p4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8" name="Google Shape;288;p4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89" name="Google Shape;289;p4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0" name="Google Shape;290;p4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91" name="Google Shape;291;p4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2" name="Google Shape;292;p4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3" name="Google Shape;293;p4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4" name="Google Shape;294;p4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5"/>
        <p:cNvGrpSpPr/>
        <p:nvPr/>
      </p:nvGrpSpPr>
      <p:grpSpPr>
        <a:xfrm>
          <a:off x="0" y="0"/>
          <a:ext cx="0" cy="0"/>
          <a:chOff x="0" y="0"/>
          <a:chExt cx="0" cy="0"/>
        </a:xfrm>
      </p:grpSpPr>
      <p:sp>
        <p:nvSpPr>
          <p:cNvPr id="296" name="Google Shape;296;p4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7" name="Google Shape;297;p4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9" name="Google Shape;299;p4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00"/>
        <p:cNvGrpSpPr/>
        <p:nvPr/>
      </p:nvGrpSpPr>
      <p:grpSpPr>
        <a:xfrm>
          <a:off x="0" y="0"/>
          <a:ext cx="0" cy="0"/>
          <a:chOff x="0" y="0"/>
          <a:chExt cx="0" cy="0"/>
        </a:xfrm>
      </p:grpSpPr>
      <p:sp>
        <p:nvSpPr>
          <p:cNvPr id="301" name="Google Shape;301;p5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04"/>
        <p:cNvGrpSpPr/>
        <p:nvPr/>
      </p:nvGrpSpPr>
      <p:grpSpPr>
        <a:xfrm>
          <a:off x="0" y="0"/>
          <a:ext cx="0" cy="0"/>
          <a:chOff x="0" y="0"/>
          <a:chExt cx="0" cy="0"/>
        </a:xfrm>
      </p:grpSpPr>
      <p:sp>
        <p:nvSpPr>
          <p:cNvPr id="305" name="Google Shape;305;p5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06" name="Google Shape;306;p5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07" name="Google Shape;307;p5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13" name="Google Shape;313;p5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314" name="Google Shape;314;p5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7" name="Google Shape;317;p5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18"/>
        <p:cNvGrpSpPr/>
        <p:nvPr/>
      </p:nvGrpSpPr>
      <p:grpSpPr>
        <a:xfrm>
          <a:off x="0" y="0"/>
          <a:ext cx="0" cy="0"/>
          <a:chOff x="0" y="0"/>
          <a:chExt cx="0" cy="0"/>
        </a:xfrm>
      </p:grpSpPr>
      <p:sp>
        <p:nvSpPr>
          <p:cNvPr id="319" name="Google Shape;319;p5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0" name="Google Shape;320;p5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6" name="Google Shape;326;p5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30"/>
        <p:cNvGrpSpPr/>
        <p:nvPr/>
      </p:nvGrpSpPr>
      <p:grpSpPr>
        <a:xfrm>
          <a:off x="0" y="0"/>
          <a:ext cx="0" cy="0"/>
          <a:chOff x="0" y="0"/>
          <a:chExt cx="0" cy="0"/>
        </a:xfrm>
      </p:grpSpPr>
      <p:sp>
        <p:nvSpPr>
          <p:cNvPr id="331" name="Google Shape;331;p55"/>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332" name="Google Shape;332;p55"/>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333" name="Google Shape;333;p55"/>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6" Type="http://schemas.openxmlformats.org/officeDocument/2006/relationships/image" Target="../media/image3.pn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2.pn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06" name="Google Shape;206;p3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07" name="Google Shape;207;p3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1" name="Google Shape;251;p4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52" name="Google Shape;252;p4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4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4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55" name="Google Shape;255;p43"/>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56" name="Google Shape;256;p43"/>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57" name="Google Shape;257;p43"/>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51.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3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body" idx="1"/>
          </p:nvPr>
        </p:nvSpPr>
        <p:spPr>
          <a:xfrm>
            <a:off x="571500" y="1531725"/>
            <a:ext cx="11201400" cy="4286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000"/>
              </a:spcBef>
              <a:spcAft>
                <a:spcPts val="0"/>
              </a:spcAft>
              <a:buClr>
                <a:srgbClr val="000000"/>
              </a:buClr>
              <a:buSzPts val="1100"/>
              <a:buFont typeface="Arial"/>
              <a:buNone/>
            </a:pPr>
            <a:r>
              <a:rPr lang="en-US" sz="2200" dirty="0">
                <a:solidFill>
                  <a:srgbClr val="333333"/>
                </a:solidFill>
                <a:highlight>
                  <a:schemeClr val="lt1"/>
                </a:highlight>
              </a:rPr>
              <a:t>This lesson includes a two instructional practices, Words Rule: Homophones and the familiar Fluency instructional practice. Fluency is defined as reading smoothly, with expression, not too fast or too slow, and reflecting the meaning of the story. Students will focus on attending to punctuation and phrasing to read fluently in a conversational manner. During Words Rule Homophones, students will identify words that sound the same but are spelled differently (homophones) in a text and use the context to determine the meaning of each word.</a:t>
            </a:r>
          </a:p>
          <a:p>
            <a:pPr marL="0" lvl="0" indent="0" algn="l" rtl="0">
              <a:lnSpc>
                <a:spcPct val="100000"/>
              </a:lnSpc>
              <a:spcBef>
                <a:spcPts val="1000"/>
              </a:spcBef>
              <a:spcAft>
                <a:spcPts val="0"/>
              </a:spcAft>
              <a:buClr>
                <a:srgbClr val="000000"/>
              </a:buClr>
              <a:buSzPts val="1100"/>
              <a:buFont typeface="Arial"/>
              <a:buNone/>
            </a:pPr>
            <a:endParaRPr sz="2200" dirty="0"/>
          </a:p>
          <a:p>
            <a:pPr marL="0" lvl="0" indent="0" algn="l" rtl="0">
              <a:lnSpc>
                <a:spcPct val="70000"/>
              </a:lnSpc>
              <a:spcBef>
                <a:spcPts val="1000"/>
              </a:spcBef>
              <a:spcAft>
                <a:spcPts val="0"/>
              </a:spcAft>
              <a:buClr>
                <a:srgbClr val="000000"/>
              </a:buClr>
              <a:buSzPts val="1100"/>
              <a:buFont typeface="Arial"/>
              <a:buNone/>
            </a:pPr>
            <a:r>
              <a:rPr lang="en-US" sz="2200" b="1" dirty="0"/>
              <a:t>Be sure that students pay careful attention to:</a:t>
            </a:r>
            <a:endParaRPr sz="2200" b="1" dirty="0"/>
          </a:p>
          <a:p>
            <a:pPr marL="457200" lvl="0" indent="-368300" algn="l" rtl="0">
              <a:lnSpc>
                <a:spcPct val="70000"/>
              </a:lnSpc>
              <a:spcBef>
                <a:spcPts val="1000"/>
              </a:spcBef>
              <a:spcAft>
                <a:spcPts val="0"/>
              </a:spcAft>
              <a:buSzPts val="2200"/>
              <a:buChar char="●"/>
            </a:pPr>
            <a:r>
              <a:rPr lang="en-US" sz="2200" dirty="0"/>
              <a:t>tone of voice and pace when reading </a:t>
            </a:r>
            <a:endParaRPr sz="2200" dirty="0"/>
          </a:p>
          <a:p>
            <a:pPr marL="457200" lvl="0" indent="-368300" algn="l" rtl="0">
              <a:lnSpc>
                <a:spcPct val="70000"/>
              </a:lnSpc>
              <a:spcBef>
                <a:spcPts val="1000"/>
              </a:spcBef>
              <a:spcAft>
                <a:spcPts val="1000"/>
              </a:spcAft>
              <a:buSzPts val="2200"/>
              <a:buChar char="●"/>
            </a:pPr>
            <a:r>
              <a:rPr lang="en-US" sz="2200" dirty="0"/>
              <a:t>punctuation and phrasing when reading</a:t>
            </a:r>
            <a:endParaRPr sz="2200" dirty="0">
              <a:solidFill>
                <a:srgbClr val="333333"/>
              </a:solidFill>
              <a:highlight>
                <a:srgbClr val="FFFFFF"/>
              </a:highlight>
            </a:endParaRPr>
          </a:p>
        </p:txBody>
      </p:sp>
      <p:sp>
        <p:nvSpPr>
          <p:cNvPr id="340" name="Google Shape;340;p56"/>
          <p:cNvSpPr txBox="1">
            <a:spLocks noGrp="1"/>
          </p:cNvSpPr>
          <p:nvPr>
            <p:ph type="title"/>
          </p:nvPr>
        </p:nvSpPr>
        <p:spPr>
          <a:xfrm>
            <a:off x="571500" y="206025"/>
            <a:ext cx="107823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3: Part 2: Cycle 16: Lesson 79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65"/>
          <p:cNvSpPr txBox="1"/>
          <p:nvPr/>
        </p:nvSpPr>
        <p:spPr>
          <a:xfrm>
            <a:off x="2757525" y="2578475"/>
            <a:ext cx="6177600" cy="392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p:txBody>
      </p:sp>
      <p:sp>
        <p:nvSpPr>
          <p:cNvPr id="423" name="Google Shape;423;p65"/>
          <p:cNvSpPr txBox="1"/>
          <p:nvPr/>
        </p:nvSpPr>
        <p:spPr>
          <a:xfrm>
            <a:off x="0" y="0"/>
            <a:ext cx="3468600" cy="3541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dirty="0">
                <a:latin typeface="Century Gothic"/>
                <a:ea typeface="Century Gothic"/>
                <a:cs typeface="Century Gothic"/>
                <a:sym typeface="Century Gothic"/>
              </a:rPr>
              <a:t>Rules of Fluency </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smoothly </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with expression</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with meaning</a:t>
            </a:r>
          </a:p>
          <a:p>
            <a:pPr marL="457200" lvl="0" indent="-381000" algn="l" rtl="0">
              <a:spcBef>
                <a:spcPts val="0"/>
              </a:spcBef>
              <a:spcAft>
                <a:spcPts val="0"/>
              </a:spcAft>
              <a:buSzPts val="2400"/>
              <a:buFont typeface="Century Gothic"/>
              <a:buChar char="●"/>
            </a:pPr>
            <a:endParaRPr lang="en-US"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just the right speed</a:t>
            </a:r>
            <a:r>
              <a:rPr lang="en-US" sz="3000" b="1" dirty="0">
                <a:latin typeface="Century Gothic"/>
                <a:ea typeface="Century Gothic"/>
                <a:cs typeface="Century Gothic"/>
                <a:sym typeface="Century Gothic"/>
              </a:rPr>
              <a:t> </a:t>
            </a:r>
            <a:endParaRPr sz="3000" b="1" dirty="0">
              <a:latin typeface="Century Gothic"/>
              <a:ea typeface="Century Gothic"/>
              <a:cs typeface="Century Gothic"/>
              <a:sym typeface="Century Gothic"/>
            </a:endParaRPr>
          </a:p>
        </p:txBody>
      </p:sp>
      <p:pic>
        <p:nvPicPr>
          <p:cNvPr id="424" name="Google Shape;424;p65"/>
          <p:cNvPicPr preferRelativeResize="0"/>
          <p:nvPr/>
        </p:nvPicPr>
        <p:blipFill rotWithShape="1">
          <a:blip r:embed="rId3">
            <a:alphaModFix/>
          </a:blip>
          <a:srcRect l="9608" t="21238" r="33502" b="8413"/>
          <a:stretch/>
        </p:blipFill>
        <p:spPr>
          <a:xfrm>
            <a:off x="3719050" y="256625"/>
            <a:ext cx="7910250" cy="5499550"/>
          </a:xfrm>
          <a:prstGeom prst="rect">
            <a:avLst/>
          </a:prstGeom>
          <a:noFill/>
          <a:ln>
            <a:noFill/>
          </a:ln>
        </p:spPr>
      </p:pic>
      <p:pic>
        <p:nvPicPr>
          <p:cNvPr id="425" name="Google Shape;425;p65"/>
          <p:cNvPicPr preferRelativeResize="0"/>
          <p:nvPr/>
        </p:nvPicPr>
        <p:blipFill rotWithShape="1">
          <a:blip r:embed="rId4">
            <a:alphaModFix/>
          </a:blip>
          <a:srcRect l="35119" t="33493" r="40516" b="16981"/>
          <a:stretch/>
        </p:blipFill>
        <p:spPr>
          <a:xfrm rot="5400000">
            <a:off x="1034525" y="3815250"/>
            <a:ext cx="2505650" cy="28634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2"/>
                                        </p:tgtEl>
                                        <p:attrNameLst>
                                          <p:attrName>style.visibility</p:attrName>
                                        </p:attrNameLst>
                                      </p:cBhvr>
                                      <p:to>
                                        <p:strVal val="visible"/>
                                      </p:to>
                                    </p:set>
                                    <p:animEffect transition="in" filter="fade">
                                      <p:cBhvr>
                                        <p:cTn id="7" dur="1000"/>
                                        <p:tgtEl>
                                          <p:spTgt spid="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6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700" i="0" u="none" strike="noStrike" cap="none">
                <a:solidFill>
                  <a:schemeClr val="dk1"/>
                </a:solidFill>
                <a:latin typeface="Century Gothic"/>
                <a:ea typeface="Century Gothic"/>
                <a:cs typeface="Century Gothic"/>
                <a:sym typeface="Century Gothic"/>
              </a:rPr>
              <a:t>Reflection Time </a:t>
            </a:r>
            <a:endParaRPr sz="3700">
              <a:latin typeface="Century Gothic"/>
              <a:ea typeface="Century Gothic"/>
              <a:cs typeface="Century Gothic"/>
              <a:sym typeface="Century Gothic"/>
            </a:endParaRPr>
          </a:p>
        </p:txBody>
      </p:sp>
      <p:sp>
        <p:nvSpPr>
          <p:cNvPr id="433" name="Google Shape;433;p66"/>
          <p:cNvSpPr txBox="1">
            <a:spLocks noGrp="1"/>
          </p:cNvSpPr>
          <p:nvPr>
            <p:ph type="body" idx="1"/>
          </p:nvPr>
        </p:nvSpPr>
        <p:spPr>
          <a:xfrm>
            <a:off x="4632767" y="457200"/>
            <a:ext cx="6967200" cy="62493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0"/>
              </a:spcBef>
              <a:spcAft>
                <a:spcPts val="0"/>
              </a:spcAft>
              <a:buClr>
                <a:schemeClr val="dk1"/>
              </a:buClr>
              <a:buSzPts val="3200"/>
              <a:buFont typeface="Century Gothic"/>
              <a:buChar char="•"/>
            </a:pPr>
            <a:r>
              <a:rPr lang="en-US" dirty="0">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dirty="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457200" marR="0" lvl="0" indent="-419100" algn="l" rtl="0">
              <a:lnSpc>
                <a:spcPct val="90000"/>
              </a:lnSpc>
              <a:spcBef>
                <a:spcPts val="0"/>
              </a:spcBef>
              <a:spcAft>
                <a:spcPts val="0"/>
              </a:spcAft>
              <a:buClr>
                <a:schemeClr val="dk1"/>
              </a:buClr>
              <a:buSzPts val="3200"/>
              <a:buFont typeface="Century Gothic"/>
              <a:buChar char="•"/>
            </a:pPr>
            <a:r>
              <a:rPr lang="en-US"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434" name="Google Shape;434;p66"/>
          <p:cNvPicPr preferRelativeResize="0"/>
          <p:nvPr/>
        </p:nvPicPr>
        <p:blipFill>
          <a:blip r:embed="rId3">
            <a:alphaModFix/>
          </a:blip>
          <a:stretch>
            <a:fillRect/>
          </a:stretch>
        </p:blipFill>
        <p:spPr>
          <a:xfrm>
            <a:off x="1465650" y="2088850"/>
            <a:ext cx="2680299" cy="26802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67"/>
          <p:cNvSpPr txBox="1"/>
          <p:nvPr/>
        </p:nvSpPr>
        <p:spPr>
          <a:xfrm>
            <a:off x="1014412" y="2314576"/>
            <a:ext cx="10339725" cy="3684412"/>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405;p63"/>
          <p:cNvSpPr txBox="1">
            <a:spLocks noGrp="1"/>
          </p:cNvSpPr>
          <p:nvPr>
            <p:ph type="title"/>
          </p:nvPr>
        </p:nvSpPr>
        <p:spPr>
          <a:xfrm>
            <a:off x="399788" y="24607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68"/>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47" name="Google Shape;447;p68"/>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48" name="Google Shape;448;p68"/>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49" name="Google Shape;449;p68"/>
          <p:cNvPicPr preferRelativeResize="0"/>
          <p:nvPr/>
        </p:nvPicPr>
        <p:blipFill>
          <a:blip r:embed="rId4">
            <a:alphaModFix/>
          </a:blip>
          <a:stretch>
            <a:fillRect/>
          </a:stretch>
        </p:blipFill>
        <p:spPr>
          <a:xfrm>
            <a:off x="11024900" y="5657088"/>
            <a:ext cx="1086975" cy="8791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graphicFrame>
        <p:nvGraphicFramePr>
          <p:cNvPr id="454" name="Google Shape;454;p69"/>
          <p:cNvGraphicFramePr/>
          <p:nvPr>
            <p:extLst>
              <p:ext uri="{D42A27DB-BD31-4B8C-83A1-F6EECF244321}">
                <p14:modId xmlns:p14="http://schemas.microsoft.com/office/powerpoint/2010/main" val="3385177668"/>
              </p:ext>
            </p:extLst>
          </p:nvPr>
        </p:nvGraphicFramePr>
        <p:xfrm>
          <a:off x="0" y="0"/>
          <a:ext cx="12192000" cy="6907330"/>
        </p:xfrm>
        <a:graphic>
          <a:graphicData uri="http://schemas.openxmlformats.org/drawingml/2006/table">
            <a:tbl>
              <a:tblPr>
                <a:noFill/>
                <a:tableStyleId>{42FDCF71-F01D-40D7-B216-4487BAF7A1B4}</a:tableStyleId>
              </a:tblPr>
              <a:tblGrid>
                <a:gridCol w="4132725">
                  <a:extLst>
                    <a:ext uri="{9D8B030D-6E8A-4147-A177-3AD203B41FA5}">
                      <a16:colId xmlns:a16="http://schemas.microsoft.com/office/drawing/2014/main" val="20000"/>
                    </a:ext>
                  </a:extLst>
                </a:gridCol>
                <a:gridCol w="4024425">
                  <a:extLst>
                    <a:ext uri="{9D8B030D-6E8A-4147-A177-3AD203B41FA5}">
                      <a16:colId xmlns:a16="http://schemas.microsoft.com/office/drawing/2014/main" val="20001"/>
                    </a:ext>
                  </a:extLst>
                </a:gridCol>
                <a:gridCol w="4034850">
                  <a:extLst>
                    <a:ext uri="{9D8B030D-6E8A-4147-A177-3AD203B41FA5}">
                      <a16:colId xmlns:a16="http://schemas.microsoft.com/office/drawing/2014/main" val="20002"/>
                    </a:ext>
                  </a:extLst>
                </a:gridCol>
              </a:tblGrid>
              <a:tr h="563750">
                <a:tc>
                  <a:txBody>
                    <a:bodyPr/>
                    <a:lstStyle/>
                    <a:p>
                      <a:pPr marL="0" lvl="0" indent="0" algn="l" rtl="0">
                        <a:spcBef>
                          <a:spcPts val="0"/>
                        </a:spcBef>
                        <a:spcAft>
                          <a:spcPts val="0"/>
                        </a:spcAft>
                        <a:buClr>
                          <a:schemeClr val="dk1"/>
                        </a:buClr>
                        <a:buSzPts val="1500"/>
                        <a:buFont typeface="Arial"/>
                        <a:buNone/>
                      </a:pPr>
                      <a:r>
                        <a:rPr lang="en-US" sz="2100" b="1" dirty="0">
                          <a:solidFill>
                            <a:schemeClr val="dk1"/>
                          </a:solidFill>
                          <a:latin typeface="Century Gothic"/>
                          <a:ea typeface="Century Gothic"/>
                          <a:cs typeface="Century Gothic"/>
                          <a:sym typeface="Century Gothic"/>
                        </a:rPr>
                        <a:t>Punctuation Detective</a:t>
                      </a:r>
                      <a:endParaRPr sz="21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700" dirty="0">
                          <a:solidFill>
                            <a:schemeClr val="dk1"/>
                          </a:solidFill>
                          <a:latin typeface="Calibri"/>
                          <a:ea typeface="Calibri"/>
                          <a:cs typeface="Calibri"/>
                          <a:sym typeface="Calibri"/>
                        </a:rPr>
                        <a:t> </a:t>
                      </a:r>
                      <a:r>
                        <a:rPr lang="en-US" sz="2500" b="1" dirty="0">
                          <a:solidFill>
                            <a:schemeClr val="dk1"/>
                          </a:solidFill>
                          <a:latin typeface="Century Gothic" panose="020B0502020202020204" pitchFamily="34" charset="0"/>
                          <a:ea typeface="Calibri"/>
                          <a:cs typeface="Calibri"/>
                          <a:sym typeface="Calibri"/>
                        </a:rPr>
                        <a:t>Acting with Expression</a:t>
                      </a:r>
                      <a:endParaRPr sz="25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2500" b="1" dirty="0">
                          <a:solidFill>
                            <a:schemeClr val="dk1"/>
                          </a:solidFill>
                          <a:latin typeface="Century Gothic"/>
                          <a:ea typeface="Century Gothic"/>
                          <a:cs typeface="Century Gothic"/>
                          <a:sym typeface="Century Gothic"/>
                        </a:rPr>
                        <a:t>Reporting the News</a:t>
                      </a:r>
                      <a:endParaRPr sz="2500" b="1"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6252050">
                <a:tc>
                  <a:txBody>
                    <a:bodyPr/>
                    <a:lstStyle/>
                    <a:p>
                      <a:pPr marL="0" lvl="0" indent="0" algn="l" rtl="0">
                        <a:spcBef>
                          <a:spcPts val="0"/>
                        </a:spcBef>
                        <a:spcAft>
                          <a:spcPts val="0"/>
                        </a:spcAft>
                        <a:buClr>
                          <a:schemeClr val="dk1"/>
                        </a:buClr>
                        <a:buSzPts val="1500"/>
                        <a:buFont typeface="Arial"/>
                        <a:buNone/>
                      </a:pPr>
                      <a:r>
                        <a:rPr lang="en-US" sz="1900" b="1" dirty="0">
                          <a:solidFill>
                            <a:schemeClr val="dk1"/>
                          </a:solidFill>
                          <a:latin typeface="Century Gothic"/>
                          <a:ea typeface="Century Gothic"/>
                          <a:cs typeface="Century Gothic"/>
                          <a:sym typeface="Century Gothic"/>
                        </a:rPr>
                        <a:t>Teacher Group.</a:t>
                      </a:r>
                      <a:endParaRPr sz="1900" b="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Chorally reread the pp. 1- 3 from “The Huge Package.”</a:t>
                      </a:r>
                    </a:p>
                    <a:p>
                      <a:pPr marL="342900" lvl="0" indent="-3429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Find and circle all the punctuation marks (periods, question marks, exclamation marks, commas, quotation marks). Talk about what the marks mean to a reader.</a:t>
                      </a:r>
                    </a:p>
                    <a:p>
                      <a:pPr marL="342900" lvl="0" indent="-3429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Read the excerpt again. This time, pause at the commas, stop at the periods, use an asking voice for the question marks and an excited voice for the exclamation marks.</a:t>
                      </a:r>
                    </a:p>
                    <a:p>
                      <a:pPr marL="342900" lvl="0" indent="-3429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Let’s use our Reader’s Toolbox if we can’t read any words.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800" dirty="0">
                        <a:solidFill>
                          <a:schemeClr val="dk1"/>
                        </a:solidFill>
                        <a:highlight>
                          <a:srgbClr val="FFFF00"/>
                        </a:highlight>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800" b="1" dirty="0">
                          <a:solidFill>
                            <a:schemeClr val="dk1"/>
                          </a:solidFill>
                          <a:latin typeface="Century Gothic"/>
                          <a:ea typeface="Century Gothic"/>
                          <a:cs typeface="Century Gothic"/>
                          <a:sym typeface="Century Gothic"/>
                        </a:rPr>
                        <a:t>Work with a partner.</a:t>
                      </a:r>
                      <a:endParaRPr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Find and circle all the punctuation marks (periods, question and exclamation marks, commas, quotation marks) in the decodable reader “The Huge Package.”</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Determine who will act as the narrator, and who will act as the characters in the story.</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As you act out your parts, remember to change how your expression based on the punctuation. Read as many pages as you can until time is called.</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Use your Reader’s Toolbox if you come to a word you don’t know.</a:t>
                      </a:r>
                      <a:endParaRPr sz="18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800" b="1" dirty="0">
                          <a:solidFill>
                            <a:schemeClr val="dk1"/>
                          </a:solidFill>
                          <a:latin typeface="Century Gothic"/>
                          <a:ea typeface="Century Gothic"/>
                          <a:cs typeface="Century Gothic"/>
                          <a:sym typeface="Century Gothic"/>
                        </a:rPr>
                        <a:t>Work with a partner.</a:t>
                      </a:r>
                      <a:endParaRPr sz="1800" b="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Take turns reporting on The Huge Package by reading the decodable as a reporter or a camera person filming.</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Change roles every page. (Whoever “reports” the first page will “film” the second page.)</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If time permits, read the story again changing the partner that starts as the “reporter” on the first page.</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Use your Reader’s Toolbox if you come to a word you don’t know.</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Compliment your partner on how he/she reads fluently and help your partner if he/she is not fluent. </a:t>
                      </a:r>
                      <a:endParaRPr sz="1800" dirty="0">
                        <a:solidFill>
                          <a:schemeClr val="dk1"/>
                        </a:solidFill>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bl>
          </a:graphicData>
        </a:graphic>
      </p:graphicFrame>
      <p:pic>
        <p:nvPicPr>
          <p:cNvPr id="455" name="Google Shape;455;p69"/>
          <p:cNvPicPr preferRelativeResize="0"/>
          <p:nvPr/>
        </p:nvPicPr>
        <p:blipFill>
          <a:blip r:embed="rId3">
            <a:alphaModFix/>
          </a:blip>
          <a:stretch>
            <a:fillRect/>
          </a:stretch>
        </p:blipFill>
        <p:spPr>
          <a:xfrm rot="-1022085">
            <a:off x="7231313" y="658055"/>
            <a:ext cx="744175" cy="671650"/>
          </a:xfrm>
          <a:prstGeom prst="rect">
            <a:avLst/>
          </a:prstGeom>
          <a:noFill/>
          <a:ln>
            <a:noFill/>
          </a:ln>
        </p:spPr>
      </p:pic>
      <p:pic>
        <p:nvPicPr>
          <p:cNvPr id="456" name="Google Shape;456;p69"/>
          <p:cNvPicPr preferRelativeResize="0"/>
          <p:nvPr/>
        </p:nvPicPr>
        <p:blipFill>
          <a:blip r:embed="rId4">
            <a:alphaModFix/>
          </a:blip>
          <a:stretch>
            <a:fillRect/>
          </a:stretch>
        </p:blipFill>
        <p:spPr>
          <a:xfrm rot="-922479">
            <a:off x="11316226" y="5860"/>
            <a:ext cx="800944" cy="930092"/>
          </a:xfrm>
          <a:prstGeom prst="rect">
            <a:avLst/>
          </a:prstGeom>
          <a:noFill/>
          <a:ln>
            <a:noFill/>
          </a:ln>
        </p:spPr>
      </p:pic>
      <p:pic>
        <p:nvPicPr>
          <p:cNvPr id="457" name="Google Shape;457;p69"/>
          <p:cNvPicPr preferRelativeResize="0"/>
          <p:nvPr/>
        </p:nvPicPr>
        <p:blipFill>
          <a:blip r:embed="rId5">
            <a:alphaModFix/>
          </a:blip>
          <a:stretch>
            <a:fillRect/>
          </a:stretch>
        </p:blipFill>
        <p:spPr>
          <a:xfrm rot="17643728">
            <a:off x="2712664" y="136929"/>
            <a:ext cx="1174928" cy="1066444"/>
          </a:xfrm>
          <a:prstGeom prst="rect">
            <a:avLst/>
          </a:prstGeom>
          <a:noFill/>
          <a:ln>
            <a:noFill/>
          </a:ln>
        </p:spPr>
      </p:pic>
      <p:sp>
        <p:nvSpPr>
          <p:cNvPr id="458" name="Google Shape;458;p69"/>
          <p:cNvSpPr txBox="1"/>
          <p:nvPr/>
        </p:nvSpPr>
        <p:spPr>
          <a:xfrm>
            <a:off x="2607850" y="559925"/>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t>“?!.,”</a:t>
            </a:r>
            <a:endParaRPr sz="2400" b="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70"/>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a:t>Reader’s Toolbox: </a:t>
            </a:r>
            <a:endParaRPr/>
          </a:p>
          <a:p>
            <a:pPr marL="0" lvl="0" indent="0" algn="l" rtl="0">
              <a:spcBef>
                <a:spcPts val="0"/>
              </a:spcBef>
              <a:spcAft>
                <a:spcPts val="0"/>
              </a:spcAft>
              <a:buNone/>
            </a:pPr>
            <a:r>
              <a:rPr lang="en-US" sz="4300"/>
              <a:t>Use what you know!</a:t>
            </a:r>
            <a:r>
              <a:rPr lang="en-US"/>
              <a:t> </a:t>
            </a:r>
            <a:endParaRPr/>
          </a:p>
          <a:p>
            <a:pPr marL="609600" lvl="0" indent="0" algn="l" rtl="0">
              <a:spcBef>
                <a:spcPts val="0"/>
              </a:spcBef>
              <a:spcAft>
                <a:spcPts val="0"/>
              </a:spcAft>
              <a:buNone/>
            </a:pPr>
            <a:endParaRPr/>
          </a:p>
        </p:txBody>
      </p:sp>
      <p:sp>
        <p:nvSpPr>
          <p:cNvPr id="464" name="Google Shape;464;p70"/>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a:ea typeface="Century Gothic"/>
              <a:cs typeface="Century Gothic"/>
              <a:sym typeface="Century Gothic"/>
            </a:endParaRPr>
          </a:p>
        </p:txBody>
      </p:sp>
      <p:pic>
        <p:nvPicPr>
          <p:cNvPr id="465" name="Google Shape;465;p70"/>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466" name="Google Shape;466;p70"/>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467" name="Google Shape;467;p70"/>
          <p:cNvGraphicFramePr/>
          <p:nvPr>
            <p:extLst>
              <p:ext uri="{D42A27DB-BD31-4B8C-83A1-F6EECF244321}">
                <p14:modId xmlns:p14="http://schemas.microsoft.com/office/powerpoint/2010/main" val="2810697905"/>
              </p:ext>
            </p:extLst>
          </p:nvPr>
        </p:nvGraphicFramePr>
        <p:xfrm>
          <a:off x="6096000" y="25500"/>
          <a:ext cx="5771875" cy="6389575"/>
        </p:xfrm>
        <a:graphic>
          <a:graphicData uri="http://schemas.openxmlformats.org/drawingml/2006/table">
            <a:tbl>
              <a:tblPr>
                <a:noFill/>
                <a:tableStyleId>{42FDCF71-F01D-40D7-B216-4487BAF7A1B4}</a:tableStyleId>
              </a:tblPr>
              <a:tblGrid>
                <a:gridCol w="716200">
                  <a:extLst>
                    <a:ext uri="{9D8B030D-6E8A-4147-A177-3AD203B41FA5}">
                      <a16:colId xmlns:a16="http://schemas.microsoft.com/office/drawing/2014/main" val="20000"/>
                    </a:ext>
                  </a:extLst>
                </a:gridCol>
                <a:gridCol w="5055675">
                  <a:extLst>
                    <a:ext uri="{9D8B030D-6E8A-4147-A177-3AD203B41FA5}">
                      <a16:colId xmlns:a16="http://schemas.microsoft.com/office/drawing/2014/main" val="20001"/>
                    </a:ext>
                  </a:extLst>
                </a:gridCol>
              </a:tblGrid>
              <a:tr h="16061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1.</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Sound out the word</a:t>
                      </a:r>
                      <a:r>
                        <a:rPr lang="en-US" sz="17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7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7856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2.</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Syllable Sleuth: </a:t>
                      </a:r>
                      <a:r>
                        <a:rPr lang="en-US" sz="1700">
                          <a:latin typeface="Century Gothic"/>
                          <a:ea typeface="Century Gothic"/>
                          <a:cs typeface="Century Gothic"/>
                          <a:sym typeface="Century Gothic"/>
                        </a:rPr>
                        <a:t>Break apart long words into syllables, then blend to read the word. </a:t>
                      </a:r>
                      <a:endParaRPr sz="170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r h="16061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3.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Word Parts:</a:t>
                      </a:r>
                      <a:r>
                        <a:rPr lang="en-US" sz="17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7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2"/>
                  </a:ext>
                </a:extLst>
              </a:tr>
              <a:tr h="10591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4.</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High-Frequency Words: </a:t>
                      </a:r>
                      <a:r>
                        <a:rPr lang="en-US" sz="1700" dirty="0">
                          <a:latin typeface="Century Gothic"/>
                          <a:ea typeface="Century Gothic"/>
                          <a:cs typeface="Century Gothic"/>
                          <a:sym typeface="Century Gothic"/>
                        </a:rPr>
                        <a:t>Read high-frequency words in a SNAP. Look to the Interactive Word Wall for help, then try to read the word.</a:t>
                      </a:r>
                      <a:endParaRPr sz="17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3"/>
                  </a:ext>
                </a:extLst>
              </a:tr>
              <a:tr h="13323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5.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Read it Again:</a:t>
                      </a:r>
                      <a:r>
                        <a:rPr lang="en-US" sz="1700" dirty="0">
                          <a:latin typeface="Century Gothic"/>
                          <a:ea typeface="Century Gothic"/>
                          <a:cs typeface="Century Gothic"/>
                          <a:sym typeface="Century Gothic"/>
                        </a:rPr>
                        <a:t> Try to read the word again when it does not make sense. For example, try a different vowel sound. Then read the word again.</a:t>
                      </a:r>
                      <a:endParaRPr sz="17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4"/>
                  </a:ext>
                </a:extLst>
              </a:tr>
            </a:tbl>
          </a:graphicData>
        </a:graphic>
      </p:graphicFrame>
      <p:pic>
        <p:nvPicPr>
          <p:cNvPr id="468" name="Google Shape;468;p70"/>
          <p:cNvPicPr preferRelativeResize="0"/>
          <p:nvPr/>
        </p:nvPicPr>
        <p:blipFill>
          <a:blip r:embed="rId4">
            <a:alphaModFix/>
          </a:blip>
          <a:stretch>
            <a:fillRect/>
          </a:stretch>
        </p:blipFill>
        <p:spPr>
          <a:xfrm>
            <a:off x="6096000" y="5690833"/>
            <a:ext cx="599766" cy="508000"/>
          </a:xfrm>
          <a:prstGeom prst="rect">
            <a:avLst/>
          </a:prstGeom>
          <a:noFill/>
          <a:ln>
            <a:noFill/>
          </a:ln>
        </p:spPr>
      </p:pic>
      <p:pic>
        <p:nvPicPr>
          <p:cNvPr id="469" name="Google Shape;469;p70"/>
          <p:cNvPicPr preferRelativeResize="0"/>
          <p:nvPr/>
        </p:nvPicPr>
        <p:blipFill>
          <a:blip r:embed="rId4">
            <a:alphaModFix/>
          </a:blip>
          <a:stretch>
            <a:fillRect/>
          </a:stretch>
        </p:blipFill>
        <p:spPr>
          <a:xfrm rot="10800000">
            <a:off x="6212433" y="599499"/>
            <a:ext cx="599766" cy="508001"/>
          </a:xfrm>
          <a:prstGeom prst="rect">
            <a:avLst/>
          </a:prstGeom>
          <a:noFill/>
          <a:ln>
            <a:noFill/>
          </a:ln>
        </p:spPr>
      </p:pic>
      <p:pic>
        <p:nvPicPr>
          <p:cNvPr id="470" name="Google Shape;470;p70"/>
          <p:cNvPicPr preferRelativeResize="0"/>
          <p:nvPr/>
        </p:nvPicPr>
        <p:blipFill>
          <a:blip r:embed="rId4">
            <a:alphaModFix/>
          </a:blip>
          <a:stretch>
            <a:fillRect/>
          </a:stretch>
        </p:blipFill>
        <p:spPr>
          <a:xfrm>
            <a:off x="6324201" y="2055562"/>
            <a:ext cx="488000" cy="413334"/>
          </a:xfrm>
          <a:prstGeom prst="rect">
            <a:avLst/>
          </a:prstGeom>
          <a:noFill/>
          <a:ln>
            <a:noFill/>
          </a:ln>
        </p:spPr>
      </p:pic>
      <p:pic>
        <p:nvPicPr>
          <p:cNvPr id="471" name="Google Shape;471;p70"/>
          <p:cNvPicPr preferRelativeResize="0"/>
          <p:nvPr/>
        </p:nvPicPr>
        <p:blipFill>
          <a:blip r:embed="rId4">
            <a:alphaModFix/>
          </a:blip>
          <a:stretch>
            <a:fillRect/>
          </a:stretch>
        </p:blipFill>
        <p:spPr>
          <a:xfrm rot="-10799991">
            <a:off x="6096016" y="4574782"/>
            <a:ext cx="599766" cy="508000"/>
          </a:xfrm>
          <a:prstGeom prst="rect">
            <a:avLst/>
          </a:prstGeom>
          <a:noFill/>
          <a:ln>
            <a:noFill/>
          </a:ln>
        </p:spPr>
      </p:pic>
      <p:pic>
        <p:nvPicPr>
          <p:cNvPr id="472" name="Google Shape;472;p70"/>
          <p:cNvPicPr preferRelativeResize="0"/>
          <p:nvPr/>
        </p:nvPicPr>
        <p:blipFill>
          <a:blip r:embed="rId4">
            <a:alphaModFix/>
          </a:blip>
          <a:stretch>
            <a:fillRect/>
          </a:stretch>
        </p:blipFill>
        <p:spPr>
          <a:xfrm>
            <a:off x="6212433" y="3187750"/>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7"/>
          <p:cNvSpPr txBox="1">
            <a:spLocks noGrp="1"/>
          </p:cNvSpPr>
          <p:nvPr>
            <p:ph type="body" idx="1"/>
          </p:nvPr>
        </p:nvSpPr>
        <p:spPr>
          <a:xfrm>
            <a:off x="609600" y="1226250"/>
            <a:ext cx="10515600" cy="4958813"/>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200" b="1" dirty="0"/>
              <a:t>Preparing for Lesson 79:</a:t>
            </a:r>
            <a:endParaRPr sz="2200" b="1" dirty="0"/>
          </a:p>
          <a:p>
            <a:pPr marL="0" lvl="0" indent="0" algn="l" rtl="0">
              <a:lnSpc>
                <a:spcPct val="100000"/>
              </a:lnSpc>
              <a:spcBef>
                <a:spcPts val="0"/>
              </a:spcBef>
              <a:spcAft>
                <a:spcPts val="0"/>
              </a:spcAft>
              <a:buClr>
                <a:schemeClr val="dk1"/>
              </a:buClr>
              <a:buSzPts val="1100"/>
              <a:buFont typeface="Arial"/>
              <a:buNone/>
            </a:pPr>
            <a:r>
              <a:rPr lang="en-US" sz="2200" b="1" dirty="0"/>
              <a:t>New Materials to Prepare in Advance: </a:t>
            </a:r>
            <a:endParaRPr sz="2200" b="1" dirty="0"/>
          </a:p>
          <a:p>
            <a:pPr marL="457200" lvl="0" indent="-381000" algn="l" rtl="0">
              <a:lnSpc>
                <a:spcPct val="100000"/>
              </a:lnSpc>
              <a:spcBef>
                <a:spcPts val="0"/>
              </a:spcBef>
              <a:spcAft>
                <a:spcPts val="0"/>
              </a:spcAft>
              <a:buSzPts val="2400"/>
              <a:buChar char="●"/>
            </a:pPr>
            <a:r>
              <a:rPr lang="en-US" sz="2200" dirty="0"/>
              <a:t>Enlarged Homophone Demonstration Sentence </a:t>
            </a:r>
            <a:endParaRPr sz="2200" dirty="0"/>
          </a:p>
          <a:p>
            <a:pPr marL="457200" lvl="0" indent="-381000" algn="l" rtl="0">
              <a:lnSpc>
                <a:spcPct val="100000"/>
              </a:lnSpc>
              <a:spcBef>
                <a:spcPts val="1000"/>
              </a:spcBef>
              <a:spcAft>
                <a:spcPts val="0"/>
              </a:spcAft>
              <a:buSzPts val="2400"/>
              <a:buChar char="●"/>
            </a:pPr>
            <a:r>
              <a:rPr lang="en-US" sz="2200" dirty="0"/>
              <a:t>Homophone Practice Sentences</a:t>
            </a:r>
            <a:endParaRPr sz="2200" dirty="0"/>
          </a:p>
          <a:p>
            <a:pPr marL="457200" lvl="0" indent="-381000" algn="l" rtl="0">
              <a:lnSpc>
                <a:spcPct val="100000"/>
              </a:lnSpc>
              <a:spcBef>
                <a:spcPts val="1000"/>
              </a:spcBef>
              <a:spcAft>
                <a:spcPts val="0"/>
              </a:spcAft>
              <a:buSzPts val="2400"/>
              <a:buChar char="●"/>
            </a:pPr>
            <a:r>
              <a:rPr lang="en-US" sz="2200" dirty="0"/>
              <a:t>Homophone Word Cards (“threw” and “through”)</a:t>
            </a:r>
            <a:endParaRPr sz="2200" dirty="0"/>
          </a:p>
          <a:p>
            <a:pPr marL="457200" lvl="0" indent="-381000" algn="l" rtl="0">
              <a:lnSpc>
                <a:spcPct val="100000"/>
              </a:lnSpc>
              <a:spcBef>
                <a:spcPts val="1000"/>
              </a:spcBef>
              <a:spcAft>
                <a:spcPts val="0"/>
              </a:spcAft>
              <a:buSzPts val="2400"/>
              <a:buChar char="●"/>
            </a:pPr>
            <a:r>
              <a:rPr lang="en-US" sz="2200" dirty="0"/>
              <a:t>Rules of Fluency written on index Cards (</a:t>
            </a:r>
            <a:r>
              <a:rPr lang="en-US" sz="2200" i="1" dirty="0"/>
              <a:t>Smoothly, With Expression, With Meaning, Just the Right Speed)</a:t>
            </a:r>
            <a:endParaRPr sz="2200" i="1" dirty="0"/>
          </a:p>
          <a:p>
            <a:pPr marL="457200" lvl="0" indent="-381000" algn="l" rtl="0">
              <a:lnSpc>
                <a:spcPct val="100000"/>
              </a:lnSpc>
              <a:spcBef>
                <a:spcPts val="1000"/>
              </a:spcBef>
              <a:spcAft>
                <a:spcPts val="0"/>
              </a:spcAft>
              <a:buSzPts val="2400"/>
              <a:buChar char="●"/>
            </a:pPr>
            <a:r>
              <a:rPr lang="en-US" sz="2200" dirty="0"/>
              <a:t>Enlarged excerpt from “The Huge Package”</a:t>
            </a:r>
            <a:endParaRPr sz="2200" dirty="0"/>
          </a:p>
          <a:p>
            <a:pPr marL="457200" lvl="0" indent="-381000" algn="l" rtl="0">
              <a:lnSpc>
                <a:spcPct val="100000"/>
              </a:lnSpc>
              <a:spcBef>
                <a:spcPts val="1000"/>
              </a:spcBef>
              <a:spcAft>
                <a:spcPts val="0"/>
              </a:spcAft>
              <a:buSzPts val="2400"/>
              <a:buChar char="●"/>
            </a:pPr>
            <a:r>
              <a:rPr lang="en-US" sz="2200" dirty="0"/>
              <a:t>Student copies of excerpt from decodable “The Huge Package” (pages 1-3 of decodable)</a:t>
            </a:r>
            <a:endParaRPr sz="2200" dirty="0"/>
          </a:p>
          <a:p>
            <a:pPr marL="0" lvl="0" indent="0" algn="l" rtl="0">
              <a:lnSpc>
                <a:spcPct val="100000"/>
              </a:lnSpc>
              <a:spcBef>
                <a:spcPts val="1000"/>
              </a:spcBef>
              <a:spcAft>
                <a:spcPts val="0"/>
              </a:spcAft>
              <a:buClr>
                <a:srgbClr val="000000"/>
              </a:buClr>
              <a:buSzPts val="1100"/>
              <a:buFont typeface="Arial"/>
              <a:buNone/>
            </a:pPr>
            <a:r>
              <a:rPr lang="en-US" sz="2200" b="1" dirty="0"/>
              <a:t>Materials to Gather from Previous Lessons:</a:t>
            </a:r>
            <a:endParaRPr sz="2200" b="1" dirty="0"/>
          </a:p>
          <a:p>
            <a:pPr marL="457200" lvl="0" indent="-381000" algn="l" rtl="0">
              <a:lnSpc>
                <a:spcPct val="100000"/>
              </a:lnSpc>
              <a:spcBef>
                <a:spcPts val="0"/>
              </a:spcBef>
              <a:spcAft>
                <a:spcPts val="0"/>
              </a:spcAft>
              <a:buSzPts val="2400"/>
              <a:buChar char="●"/>
            </a:pPr>
            <a:r>
              <a:rPr lang="en-US" sz="2200" dirty="0"/>
              <a:t>“The Fluency Song” (one to display; on slide, see supporting materials)</a:t>
            </a:r>
            <a:endParaRPr sz="2200" dirty="0"/>
          </a:p>
          <a:p>
            <a:pPr marL="457200" lvl="0" indent="-355600" algn="l" rtl="0">
              <a:lnSpc>
                <a:spcPct val="100000"/>
              </a:lnSpc>
              <a:spcBef>
                <a:spcPts val="0"/>
              </a:spcBef>
              <a:spcAft>
                <a:spcPts val="0"/>
              </a:spcAft>
              <a:buSzPts val="2000"/>
              <a:buChar char="●"/>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47" name="Google Shape;347;p57"/>
          <p:cNvSpPr txBox="1">
            <a:spLocks noGrp="1"/>
          </p:cNvSpPr>
          <p:nvPr>
            <p:ph type="title"/>
          </p:nvPr>
        </p:nvSpPr>
        <p:spPr>
          <a:xfrm>
            <a:off x="609600" y="114863"/>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3: Part 2: Cycle 16: Lesson 79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a:t>
            </a:r>
            <a:r>
              <a:rPr lang="en-US" b="1" dirty="0">
                <a:latin typeface="Century Gothic"/>
                <a:ea typeface="Century Gothic"/>
                <a:cs typeface="Century Gothic"/>
                <a:sym typeface="Century Gothic"/>
              </a:rPr>
              <a:t>79:</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dirty="0">
                <a:latin typeface="Century Gothic"/>
                <a:ea typeface="Century Gothic"/>
                <a:cs typeface="Century Gothic"/>
                <a:sym typeface="Century Gothic"/>
              </a:rPr>
              <a:t>Read Cycle 16 Overview for Lesson 79</a:t>
            </a:r>
            <a:endParaRPr dirty="0">
              <a:latin typeface="Century Gothic"/>
              <a:ea typeface="Century Gothic"/>
              <a:cs typeface="Century Gothic"/>
              <a:sym typeface="Century Gothic"/>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353" name="Google Shape;353;p58"/>
          <p:cNvSpPr txBox="1">
            <a:spLocks noGrp="1"/>
          </p:cNvSpPr>
          <p:nvPr>
            <p:ph type="title"/>
          </p:nvPr>
        </p:nvSpPr>
        <p:spPr>
          <a:xfrm>
            <a:off x="415600" y="302700"/>
            <a:ext cx="11665500" cy="11436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latin typeface="Century Gothic"/>
                <a:ea typeface="Century Gothic"/>
                <a:cs typeface="Century Gothic"/>
                <a:sym typeface="Century Gothic"/>
              </a:rPr>
              <a:t>Grade 2: Module 3: Part 2: Cycle 16: Lesson 79</a:t>
            </a:r>
            <a:endParaRPr sz="40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9"/>
          <p:cNvPicPr preferRelativeResize="0"/>
          <p:nvPr/>
        </p:nvPicPr>
        <p:blipFill rotWithShape="1">
          <a:blip r:embed="rId3">
            <a:alphaModFix/>
          </a:blip>
          <a:srcRect/>
          <a:stretch/>
        </p:blipFill>
        <p:spPr>
          <a:xfrm>
            <a:off x="2042258" y="305539"/>
            <a:ext cx="8107484" cy="3358034"/>
          </a:xfrm>
          <a:prstGeom prst="rect">
            <a:avLst/>
          </a:prstGeom>
          <a:noFill/>
          <a:ln>
            <a:noFill/>
          </a:ln>
        </p:spPr>
      </p:pic>
      <p:sp>
        <p:nvSpPr>
          <p:cNvPr id="361" name="Google Shape;361;p59"/>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62" name="Google Shape;362;p59"/>
          <p:cNvSpPr txBox="1"/>
          <p:nvPr/>
        </p:nvSpPr>
        <p:spPr>
          <a:xfrm>
            <a:off x="2310834" y="4142585"/>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16: Lesson 79</a:t>
            </a:r>
            <a:endParaRPr sz="3200" b="1">
              <a:solidFill>
                <a:srgbClr val="404040"/>
              </a:solidFill>
              <a:latin typeface="Century Gothic"/>
              <a:ea typeface="Century Gothic"/>
              <a:cs typeface="Century Gothic"/>
              <a:sym typeface="Century Gothic"/>
            </a:endParaRPr>
          </a:p>
        </p:txBody>
      </p:sp>
      <p:pic>
        <p:nvPicPr>
          <p:cNvPr id="363" name="Google Shape;363;p59"/>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64" name="Google Shape;364;p59"/>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0"/>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72" name="Google Shape;372;p60"/>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a:solidFill>
                  <a:srgbClr val="FF0000"/>
                </a:solidFill>
              </a:rPr>
              <a:t>Teacher: </a:t>
            </a:r>
            <a:r>
              <a:rPr lang="en-US" sz="3000">
                <a:solidFill>
                  <a:srgbClr val="FF0000"/>
                </a:solidFill>
              </a:rPr>
              <a:t>“Can you tell you tell the difference, the difference, the difference? </a:t>
            </a:r>
            <a:endParaRPr sz="300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a:solidFill>
                  <a:srgbClr val="FF0000"/>
                </a:solidFill>
              </a:rPr>
              <a:t>Can you tell the difference when two words sound the same?”</a:t>
            </a:r>
            <a:br>
              <a:rPr lang="en-US" sz="3000">
                <a:solidFill>
                  <a:srgbClr val="FF0000"/>
                </a:solidFill>
              </a:rPr>
            </a:br>
            <a:r>
              <a:rPr lang="en-US" sz="3000" b="1">
                <a:solidFill>
                  <a:srgbClr val="FF0000"/>
                </a:solidFill>
              </a:rPr>
              <a:t>Students: “</a:t>
            </a:r>
            <a:r>
              <a:rPr lang="en-US" sz="3000">
                <a:solidFill>
                  <a:srgbClr val="FF0000"/>
                </a:solidFill>
              </a:rPr>
              <a:t>Yes, we’ll tell the difference, the difference, the difference. </a:t>
            </a:r>
            <a:endParaRPr sz="300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a:solidFill>
                  <a:srgbClr val="FF0000"/>
                </a:solidFill>
              </a:rPr>
              <a:t>Yes, we’ll tell the difference by telling what they mean.”</a:t>
            </a:r>
            <a:endParaRPr sz="300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9" name="Google Shape;379;p61"/>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lvl="0" indent="-419100" algn="l" rtl="0">
              <a:spcBef>
                <a:spcPts val="1000"/>
              </a:spcBef>
              <a:spcAft>
                <a:spcPts val="0"/>
              </a:spcAft>
              <a:buSzPts val="3000"/>
              <a:buChar char="●"/>
            </a:pPr>
            <a:r>
              <a:rPr lang="en-US" sz="3000">
                <a:solidFill>
                  <a:srgbClr val="333333"/>
                </a:solidFill>
                <a:highlight>
                  <a:schemeClr val="lt1"/>
                </a:highlight>
              </a:rPr>
              <a:t>I can use context to help me decode words that have common sounds with different spelling patterns (homophones “threw” and “through”).</a:t>
            </a: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380" name="Google Shape;380;p61"/>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1" name="Google Shape;381;p61"/>
          <p:cNvPicPr preferRelativeResize="0"/>
          <p:nvPr/>
        </p:nvPicPr>
        <p:blipFill>
          <a:blip r:embed="rId4">
            <a:alphaModFix/>
          </a:blip>
          <a:stretch>
            <a:fillRect/>
          </a:stretch>
        </p:blipFill>
        <p:spPr>
          <a:xfrm>
            <a:off x="11055076" y="5682386"/>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2"/>
          <p:cNvSpPr txBox="1">
            <a:spLocks noGrp="1"/>
          </p:cNvSpPr>
          <p:nvPr>
            <p:ph type="title"/>
          </p:nvPr>
        </p:nvSpPr>
        <p:spPr>
          <a:xfrm>
            <a:off x="271800" y="78284"/>
            <a:ext cx="11360700" cy="9744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dirty="0">
                <a:latin typeface="Century Gothic" panose="020B0502020202020204" pitchFamily="34" charset="0"/>
                <a:ea typeface="Calibri"/>
                <a:cs typeface="Calibri"/>
                <a:sym typeface="Calibri"/>
              </a:rPr>
              <a:t>Words Rule: Homophones</a:t>
            </a:r>
            <a:endParaRPr sz="3600" b="1" dirty="0">
              <a:latin typeface="Century Gothic" panose="020B0502020202020204" pitchFamily="34" charset="0"/>
              <a:ea typeface="Calibri"/>
              <a:cs typeface="Calibri"/>
              <a:sym typeface="Calibri"/>
            </a:endParaRPr>
          </a:p>
        </p:txBody>
      </p:sp>
      <p:sp>
        <p:nvSpPr>
          <p:cNvPr id="387" name="Google Shape;387;p62"/>
          <p:cNvSpPr txBox="1"/>
          <p:nvPr/>
        </p:nvSpPr>
        <p:spPr>
          <a:xfrm>
            <a:off x="135000" y="965223"/>
            <a:ext cx="11634300" cy="885900"/>
          </a:xfrm>
          <a:prstGeom prst="rect">
            <a:avLst/>
          </a:prstGeom>
          <a:noFill/>
          <a:ln>
            <a:noFill/>
          </a:ln>
        </p:spPr>
        <p:txBody>
          <a:bodyPr spcFirstLastPara="1" wrap="square" lIns="91425" tIns="91425" rIns="91425" bIns="91425" anchor="ctr" anchorCtr="0">
            <a:noAutofit/>
          </a:bodyPr>
          <a:lstStyle/>
          <a:p>
            <a:pPr marL="457200" lvl="0" indent="0" algn="l" rtl="0">
              <a:spcBef>
                <a:spcPts val="0"/>
              </a:spcBef>
              <a:spcAft>
                <a:spcPts val="0"/>
              </a:spcAft>
              <a:buNone/>
            </a:pPr>
            <a:endParaRPr sz="3000" dirty="0">
              <a:latin typeface="Calibri"/>
              <a:ea typeface="Calibri"/>
              <a:cs typeface="Calibri"/>
              <a:sym typeface="Calibri"/>
            </a:endParaRPr>
          </a:p>
          <a:p>
            <a:pPr marL="457200" lvl="0" indent="0" algn="ctr" rtl="0">
              <a:spcBef>
                <a:spcPts val="0"/>
              </a:spcBef>
              <a:spcAft>
                <a:spcPts val="0"/>
              </a:spcAft>
              <a:buNone/>
            </a:pPr>
            <a:r>
              <a:rPr lang="en-US" sz="3000" dirty="0">
                <a:latin typeface="Century Gothic"/>
                <a:ea typeface="Century Gothic"/>
                <a:cs typeface="Century Gothic"/>
                <a:sym typeface="Century Gothic"/>
              </a:rPr>
              <a:t>She threw the huge ball right through the hoop.</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a:p>
            <a:pPr marL="45720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388" name="Google Shape;388;p62"/>
          <p:cNvSpPr txBox="1"/>
          <p:nvPr/>
        </p:nvSpPr>
        <p:spPr>
          <a:xfrm>
            <a:off x="4030950" y="2545969"/>
            <a:ext cx="4293300" cy="60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a:ea typeface="Century Gothic"/>
                <a:cs typeface="Century Gothic"/>
                <a:sym typeface="Century Gothic"/>
              </a:rPr>
              <a:t>threw</a:t>
            </a:r>
            <a:r>
              <a:rPr lang="en-US" sz="3000" b="1" dirty="0">
                <a:latin typeface="Calibri"/>
                <a:ea typeface="Calibri"/>
                <a:cs typeface="Calibri"/>
                <a:sym typeface="Calibri"/>
              </a:rPr>
              <a:t>	</a:t>
            </a:r>
            <a:r>
              <a:rPr lang="en-US" sz="3000" b="1" dirty="0">
                <a:latin typeface="Century Gothic"/>
                <a:ea typeface="Century Gothic"/>
                <a:cs typeface="Century Gothic"/>
                <a:sym typeface="Century Gothic"/>
              </a:rPr>
              <a:t>through</a:t>
            </a:r>
            <a:endParaRPr sz="3000" b="1" dirty="0">
              <a:latin typeface="Century Gothic"/>
              <a:ea typeface="Century Gothic"/>
              <a:cs typeface="Century Gothic"/>
              <a:sym typeface="Century Gothic"/>
            </a:endParaRPr>
          </a:p>
        </p:txBody>
      </p:sp>
      <p:sp>
        <p:nvSpPr>
          <p:cNvPr id="389" name="Google Shape;389;p62"/>
          <p:cNvSpPr txBox="1"/>
          <p:nvPr/>
        </p:nvSpPr>
        <p:spPr>
          <a:xfrm>
            <a:off x="225450" y="5225175"/>
            <a:ext cx="11756700" cy="88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All </a:t>
            </a:r>
            <a:r>
              <a:rPr lang="en-US" sz="3000" b="1" u="sng" dirty="0">
                <a:latin typeface="Century Gothic"/>
                <a:ea typeface="Century Gothic"/>
                <a:cs typeface="Century Gothic"/>
                <a:sym typeface="Century Gothic"/>
              </a:rPr>
              <a:t>_______</a:t>
            </a:r>
            <a:r>
              <a:rPr lang="en-US" sz="3000" dirty="0">
                <a:latin typeface="Century Gothic"/>
                <a:ea typeface="Century Gothic"/>
                <a:cs typeface="Century Gothic"/>
                <a:sym typeface="Century Gothic"/>
              </a:rPr>
              <a:t>   the day I was thinking about how I </a:t>
            </a:r>
            <a:r>
              <a:rPr lang="en-US" sz="3000" b="1" u="sng" dirty="0">
                <a:latin typeface="Century Gothic"/>
                <a:ea typeface="Century Gothic"/>
                <a:cs typeface="Century Gothic"/>
                <a:sym typeface="Century Gothic"/>
              </a:rPr>
              <a:t>_______</a:t>
            </a:r>
            <a:r>
              <a:rPr lang="en-US" sz="3000" dirty="0">
                <a:latin typeface="Century Gothic"/>
                <a:ea typeface="Century Gothic"/>
                <a:cs typeface="Century Gothic"/>
                <a:sym typeface="Century Gothic"/>
              </a:rPr>
              <a:t>the winning shot in the game last night.</a:t>
            </a:r>
            <a:endParaRPr sz="3000" dirty="0">
              <a:latin typeface="Century Gothic"/>
              <a:ea typeface="Century Gothic"/>
              <a:cs typeface="Century Gothic"/>
              <a:sym typeface="Century Gothic"/>
            </a:endParaRPr>
          </a:p>
        </p:txBody>
      </p:sp>
      <p:sp>
        <p:nvSpPr>
          <p:cNvPr id="390" name="Google Shape;390;p62"/>
          <p:cNvSpPr txBox="1"/>
          <p:nvPr/>
        </p:nvSpPr>
        <p:spPr>
          <a:xfrm>
            <a:off x="0" y="1535188"/>
            <a:ext cx="11904300" cy="736500"/>
          </a:xfrm>
          <a:prstGeom prst="rect">
            <a:avLst/>
          </a:prstGeom>
          <a:noFill/>
          <a:ln>
            <a:noFill/>
          </a:ln>
        </p:spPr>
        <p:txBody>
          <a:bodyPr spcFirstLastPara="1" wrap="square" lIns="91425" tIns="91425" rIns="91425" bIns="91425" anchor="t" anchorCtr="0">
            <a:noAutofit/>
          </a:bodyPr>
          <a:lstStyle/>
          <a:p>
            <a:pPr marL="457200" lvl="0" indent="0" algn="ctr"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The dog raced through the tunnel right after his owner threw the bone.</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
        <p:nvSpPr>
          <p:cNvPr id="391" name="Google Shape;391;p62"/>
          <p:cNvSpPr txBox="1"/>
          <p:nvPr/>
        </p:nvSpPr>
        <p:spPr>
          <a:xfrm>
            <a:off x="225450" y="3049762"/>
            <a:ext cx="11904300" cy="60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I </a:t>
            </a:r>
            <a:r>
              <a:rPr lang="en-US" sz="3000" b="1" u="sng" dirty="0">
                <a:solidFill>
                  <a:schemeClr val="dk1"/>
                </a:solidFill>
                <a:latin typeface="Century Gothic"/>
                <a:ea typeface="Century Gothic"/>
                <a:cs typeface="Century Gothic"/>
                <a:sym typeface="Century Gothic"/>
              </a:rPr>
              <a:t>_____</a:t>
            </a:r>
            <a:r>
              <a:rPr lang="en-US" sz="3000" dirty="0">
                <a:solidFill>
                  <a:schemeClr val="dk1"/>
                </a:solidFill>
                <a:latin typeface="Century Gothic"/>
                <a:ea typeface="Century Gothic"/>
                <a:cs typeface="Century Gothic"/>
                <a:sym typeface="Century Gothic"/>
              </a:rPr>
              <a:t> out my homework. Now I have to go </a:t>
            </a:r>
            <a:r>
              <a:rPr lang="en-US" sz="3000" b="1" u="sng" dirty="0">
                <a:solidFill>
                  <a:schemeClr val="dk1"/>
                </a:solidFill>
                <a:latin typeface="Century Gothic"/>
                <a:ea typeface="Century Gothic"/>
                <a:cs typeface="Century Gothic"/>
                <a:sym typeface="Century Gothic"/>
              </a:rPr>
              <a:t>_______</a:t>
            </a:r>
            <a:r>
              <a:rPr lang="en-US" sz="3000" dirty="0">
                <a:solidFill>
                  <a:schemeClr val="dk1"/>
                </a:solidFill>
                <a:latin typeface="Century Gothic"/>
                <a:ea typeface="Century Gothic"/>
                <a:cs typeface="Century Gothic"/>
                <a:sym typeface="Century Gothic"/>
              </a:rPr>
              <a:t>   the garbage to find it.</a:t>
            </a:r>
            <a:endParaRPr sz="3000" dirty="0">
              <a:latin typeface="Century Gothic"/>
              <a:ea typeface="Century Gothic"/>
              <a:cs typeface="Century Gothic"/>
              <a:sym typeface="Century Gothic"/>
            </a:endParaRPr>
          </a:p>
        </p:txBody>
      </p:sp>
      <p:sp>
        <p:nvSpPr>
          <p:cNvPr id="392" name="Google Shape;392;p62"/>
          <p:cNvSpPr txBox="1"/>
          <p:nvPr/>
        </p:nvSpPr>
        <p:spPr>
          <a:xfrm>
            <a:off x="225450" y="4129962"/>
            <a:ext cx="11756700" cy="73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The river flowed slowly </a:t>
            </a:r>
            <a:r>
              <a:rPr lang="en-US" sz="3000" b="1" u="sng" dirty="0">
                <a:solidFill>
                  <a:schemeClr val="dk1"/>
                </a:solidFill>
                <a:latin typeface="Century Gothic"/>
                <a:ea typeface="Century Gothic"/>
                <a:cs typeface="Century Gothic"/>
                <a:sym typeface="Century Gothic"/>
              </a:rPr>
              <a:t>_______   </a:t>
            </a:r>
            <a:r>
              <a:rPr lang="en-US" sz="3000" dirty="0">
                <a:solidFill>
                  <a:schemeClr val="dk1"/>
                </a:solidFill>
                <a:latin typeface="Century Gothic"/>
                <a:ea typeface="Century Gothic"/>
                <a:cs typeface="Century Gothic"/>
                <a:sym typeface="Century Gothic"/>
              </a:rPr>
              <a:t>the town as the fishermen </a:t>
            </a:r>
            <a:r>
              <a:rPr lang="en-US" sz="3000" b="1" u="sng" dirty="0">
                <a:solidFill>
                  <a:schemeClr val="dk1"/>
                </a:solidFill>
                <a:latin typeface="Century Gothic"/>
                <a:ea typeface="Century Gothic"/>
                <a:cs typeface="Century Gothic"/>
                <a:sym typeface="Century Gothic"/>
              </a:rPr>
              <a:t>_______ </a:t>
            </a:r>
            <a:r>
              <a:rPr lang="en-US" sz="3000" dirty="0">
                <a:solidFill>
                  <a:schemeClr val="dk1"/>
                </a:solidFill>
                <a:latin typeface="Century Gothic"/>
                <a:ea typeface="Century Gothic"/>
                <a:cs typeface="Century Gothic"/>
                <a:sym typeface="Century Gothic"/>
              </a:rPr>
              <a:t>their lines in the water.</a:t>
            </a:r>
            <a:endParaRPr dirty="0">
              <a:latin typeface="Century Gothic"/>
              <a:ea typeface="Century Gothic"/>
              <a:cs typeface="Century Gothic"/>
              <a:sym typeface="Century Gothic"/>
            </a:endParaRPr>
          </a:p>
        </p:txBody>
      </p:sp>
      <p:sp>
        <p:nvSpPr>
          <p:cNvPr id="393" name="Google Shape;393;p62"/>
          <p:cNvSpPr txBox="1"/>
          <p:nvPr/>
        </p:nvSpPr>
        <p:spPr>
          <a:xfrm>
            <a:off x="402825" y="2980162"/>
            <a:ext cx="1631100" cy="73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threw</a:t>
            </a:r>
            <a:endParaRPr dirty="0">
              <a:latin typeface="Century Gothic"/>
              <a:ea typeface="Century Gothic"/>
              <a:cs typeface="Century Gothic"/>
              <a:sym typeface="Century Gothic"/>
            </a:endParaRPr>
          </a:p>
        </p:txBody>
      </p:sp>
      <p:sp>
        <p:nvSpPr>
          <p:cNvPr id="394" name="Google Shape;394;p62"/>
          <p:cNvSpPr txBox="1"/>
          <p:nvPr/>
        </p:nvSpPr>
        <p:spPr>
          <a:xfrm>
            <a:off x="8277537" y="3025392"/>
            <a:ext cx="1872000" cy="73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through </a:t>
            </a:r>
            <a:endParaRPr dirty="0">
              <a:latin typeface="Century Gothic"/>
              <a:ea typeface="Century Gothic"/>
              <a:cs typeface="Century Gothic"/>
              <a:sym typeface="Century Gothic"/>
            </a:endParaRPr>
          </a:p>
        </p:txBody>
      </p:sp>
      <p:sp>
        <p:nvSpPr>
          <p:cNvPr id="395" name="Google Shape;395;p62"/>
          <p:cNvSpPr txBox="1"/>
          <p:nvPr/>
        </p:nvSpPr>
        <p:spPr>
          <a:xfrm>
            <a:off x="4416900" y="4039862"/>
            <a:ext cx="1686900" cy="73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through</a:t>
            </a:r>
            <a:endParaRPr dirty="0">
              <a:latin typeface="Century Gothic"/>
              <a:ea typeface="Century Gothic"/>
              <a:cs typeface="Century Gothic"/>
              <a:sym typeface="Century Gothic"/>
            </a:endParaRPr>
          </a:p>
        </p:txBody>
      </p:sp>
      <p:sp>
        <p:nvSpPr>
          <p:cNvPr id="396" name="Google Shape;396;p62"/>
          <p:cNvSpPr txBox="1"/>
          <p:nvPr/>
        </p:nvSpPr>
        <p:spPr>
          <a:xfrm>
            <a:off x="402825" y="4528524"/>
            <a:ext cx="1278900" cy="73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threw</a:t>
            </a:r>
            <a:endParaRPr>
              <a:latin typeface="Century Gothic"/>
              <a:ea typeface="Century Gothic"/>
              <a:cs typeface="Century Gothic"/>
              <a:sym typeface="Century Gothic"/>
            </a:endParaRPr>
          </a:p>
        </p:txBody>
      </p:sp>
      <p:sp>
        <p:nvSpPr>
          <p:cNvPr id="397" name="Google Shape;397;p62"/>
          <p:cNvSpPr txBox="1"/>
          <p:nvPr/>
        </p:nvSpPr>
        <p:spPr>
          <a:xfrm>
            <a:off x="8970650" y="5225175"/>
            <a:ext cx="1278900" cy="73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threw</a:t>
            </a:r>
            <a:endParaRPr dirty="0">
              <a:latin typeface="Century Gothic"/>
              <a:ea typeface="Century Gothic"/>
              <a:cs typeface="Century Gothic"/>
              <a:sym typeface="Century Gothic"/>
            </a:endParaRPr>
          </a:p>
        </p:txBody>
      </p:sp>
      <p:sp>
        <p:nvSpPr>
          <p:cNvPr id="398" name="Google Shape;398;p62"/>
          <p:cNvSpPr txBox="1"/>
          <p:nvPr/>
        </p:nvSpPr>
        <p:spPr>
          <a:xfrm>
            <a:off x="778475" y="5225175"/>
            <a:ext cx="1631100" cy="60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through</a:t>
            </a:r>
            <a:endParaRPr>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7"/>
                                        </p:tgtEl>
                                        <p:attrNameLst>
                                          <p:attrName>style.visibility</p:attrName>
                                        </p:attrNameLst>
                                      </p:cBhvr>
                                      <p:to>
                                        <p:strVal val="visible"/>
                                      </p:to>
                                    </p:set>
                                    <p:animEffect transition="in" filter="fade">
                                      <p:cBhvr>
                                        <p:cTn id="7" dur="1000"/>
                                        <p:tgtEl>
                                          <p:spTgt spid="3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0"/>
                                        </p:tgtEl>
                                        <p:attrNameLst>
                                          <p:attrName>style.visibility</p:attrName>
                                        </p:attrNameLst>
                                      </p:cBhvr>
                                      <p:to>
                                        <p:strVal val="visible"/>
                                      </p:to>
                                    </p:set>
                                    <p:animEffect transition="in" filter="fade">
                                      <p:cBhvr>
                                        <p:cTn id="12" dur="1000"/>
                                        <p:tgtEl>
                                          <p:spTgt spid="39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8"/>
                                        </p:tgtEl>
                                        <p:attrNameLst>
                                          <p:attrName>style.visibility</p:attrName>
                                        </p:attrNameLst>
                                      </p:cBhvr>
                                      <p:to>
                                        <p:strVal val="visible"/>
                                      </p:to>
                                    </p:set>
                                    <p:animEffect transition="in" filter="fade">
                                      <p:cBhvr>
                                        <p:cTn id="17" dur="1000"/>
                                        <p:tgtEl>
                                          <p:spTgt spid="38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1"/>
                                        </p:tgtEl>
                                        <p:attrNameLst>
                                          <p:attrName>style.visibility</p:attrName>
                                        </p:attrNameLst>
                                      </p:cBhvr>
                                      <p:to>
                                        <p:strVal val="visible"/>
                                      </p:to>
                                    </p:set>
                                    <p:animEffect transition="in" filter="fade">
                                      <p:cBhvr>
                                        <p:cTn id="22" dur="1000"/>
                                        <p:tgtEl>
                                          <p:spTgt spid="39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3"/>
                                        </p:tgtEl>
                                        <p:attrNameLst>
                                          <p:attrName>style.visibility</p:attrName>
                                        </p:attrNameLst>
                                      </p:cBhvr>
                                      <p:to>
                                        <p:strVal val="visible"/>
                                      </p:to>
                                    </p:set>
                                    <p:animEffect transition="in" filter="fade">
                                      <p:cBhvr>
                                        <p:cTn id="27" dur="1000"/>
                                        <p:tgtEl>
                                          <p:spTgt spid="39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94"/>
                                        </p:tgtEl>
                                        <p:attrNameLst>
                                          <p:attrName>style.visibility</p:attrName>
                                        </p:attrNameLst>
                                      </p:cBhvr>
                                      <p:to>
                                        <p:strVal val="visible"/>
                                      </p:to>
                                    </p:set>
                                    <p:animEffect transition="in" filter="fade">
                                      <p:cBhvr>
                                        <p:cTn id="32" dur="1000"/>
                                        <p:tgtEl>
                                          <p:spTgt spid="39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92"/>
                                        </p:tgtEl>
                                        <p:attrNameLst>
                                          <p:attrName>style.visibility</p:attrName>
                                        </p:attrNameLst>
                                      </p:cBhvr>
                                      <p:to>
                                        <p:strVal val="visible"/>
                                      </p:to>
                                    </p:set>
                                    <p:animEffect transition="in" filter="fade">
                                      <p:cBhvr>
                                        <p:cTn id="37" dur="1000"/>
                                        <p:tgtEl>
                                          <p:spTgt spid="39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95"/>
                                        </p:tgtEl>
                                        <p:attrNameLst>
                                          <p:attrName>style.visibility</p:attrName>
                                        </p:attrNameLst>
                                      </p:cBhvr>
                                      <p:to>
                                        <p:strVal val="visible"/>
                                      </p:to>
                                    </p:set>
                                    <p:animEffect transition="in" filter="fade">
                                      <p:cBhvr>
                                        <p:cTn id="42" dur="1000"/>
                                        <p:tgtEl>
                                          <p:spTgt spid="39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96"/>
                                        </p:tgtEl>
                                        <p:attrNameLst>
                                          <p:attrName>style.visibility</p:attrName>
                                        </p:attrNameLst>
                                      </p:cBhvr>
                                      <p:to>
                                        <p:strVal val="visible"/>
                                      </p:to>
                                    </p:set>
                                    <p:animEffect transition="in" filter="fade">
                                      <p:cBhvr>
                                        <p:cTn id="47" dur="1000"/>
                                        <p:tgtEl>
                                          <p:spTgt spid="39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89"/>
                                        </p:tgtEl>
                                        <p:attrNameLst>
                                          <p:attrName>style.visibility</p:attrName>
                                        </p:attrNameLst>
                                      </p:cBhvr>
                                      <p:to>
                                        <p:strVal val="visible"/>
                                      </p:to>
                                    </p:set>
                                    <p:animEffect transition="in" filter="fade">
                                      <p:cBhvr>
                                        <p:cTn id="52" dur="1000"/>
                                        <p:tgtEl>
                                          <p:spTgt spid="38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98"/>
                                        </p:tgtEl>
                                        <p:attrNameLst>
                                          <p:attrName>style.visibility</p:attrName>
                                        </p:attrNameLst>
                                      </p:cBhvr>
                                      <p:to>
                                        <p:strVal val="visible"/>
                                      </p:to>
                                    </p:set>
                                    <p:animEffect transition="in" filter="fade">
                                      <p:cBhvr>
                                        <p:cTn id="57" dur="1000"/>
                                        <p:tgtEl>
                                          <p:spTgt spid="39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97"/>
                                        </p:tgtEl>
                                        <p:attrNameLst>
                                          <p:attrName>style.visibility</p:attrName>
                                        </p:attrNameLst>
                                      </p:cBhvr>
                                      <p:to>
                                        <p:strVal val="visible"/>
                                      </p:to>
                                    </p:set>
                                    <p:animEffect transition="in" filter="fade">
                                      <p:cBhvr>
                                        <p:cTn id="62" dur="1000"/>
                                        <p:tgtEl>
                                          <p:spTgt spid="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63"/>
          <p:cNvSpPr txBox="1">
            <a:spLocks noGrp="1"/>
          </p:cNvSpPr>
          <p:nvPr>
            <p:ph type="title"/>
          </p:nvPr>
        </p:nvSpPr>
        <p:spPr>
          <a:xfrm>
            <a:off x="399788" y="24607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406" name="Google Shape;406;p63"/>
          <p:cNvSpPr txBox="1">
            <a:spLocks noGrp="1"/>
          </p:cNvSpPr>
          <p:nvPr>
            <p:ph type="body" idx="2"/>
          </p:nvPr>
        </p:nvSpPr>
        <p:spPr>
          <a:xfrm>
            <a:off x="681786" y="1052625"/>
            <a:ext cx="11376863" cy="5316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dirty="0">
                <a:solidFill>
                  <a:srgbClr val="000000"/>
                </a:solidFill>
              </a:rPr>
              <a:t>Teacher: </a:t>
            </a:r>
            <a:r>
              <a:rPr lang="en-US" dirty="0">
                <a:solidFill>
                  <a:srgbClr val="FF0000"/>
                </a:solidFill>
              </a:rPr>
              <a:t>“Can you read this fluently? Smoothly, with expression, please. Can you read it smoothly with expression and meaning?</a:t>
            </a:r>
            <a:r>
              <a:rPr lang="en-US" u="none" strike="noStrike" cap="none" dirty="0">
                <a:solidFill>
                  <a:srgbClr val="FF0000"/>
                </a:solidFill>
              </a:rPr>
              <a:t>”</a:t>
            </a:r>
            <a:endParaRPr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dirty="0">
                <a:solidFill>
                  <a:srgbClr val="000000"/>
                </a:solidFill>
              </a:rPr>
              <a:t>Students: </a:t>
            </a:r>
            <a:r>
              <a:rPr lang="en-US" dirty="0">
                <a:solidFill>
                  <a:srgbClr val="FF0000"/>
                </a:solidFill>
              </a:rPr>
              <a:t>“Yes, we’ll read it fluently. Not too fast and not too slow. Yes, we’ll read it fluently at just the right speed.” </a:t>
            </a:r>
            <a:endParaRPr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dirty="0">
                <a:solidFill>
                  <a:srgbClr val="000000"/>
                </a:solidFill>
              </a:rPr>
              <a:t>All together: </a:t>
            </a:r>
            <a:r>
              <a:rPr lang="en-US"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6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413" name="Google Shape;413;p6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14" name="Google Shape;414;p6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5" name="Google Shape;415;p64"/>
          <p:cNvPicPr preferRelativeResize="0"/>
          <p:nvPr/>
        </p:nvPicPr>
        <p:blipFill>
          <a:blip r:embed="rId4">
            <a:alphaModFix/>
          </a:blip>
          <a:stretch>
            <a:fillRect/>
          </a:stretch>
        </p:blipFill>
        <p:spPr>
          <a:xfrm>
            <a:off x="11024900" y="5628512"/>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4A27080-B0CF-47F5-BE8F-6A43662FC848}"/>
</file>

<file path=customXml/itemProps2.xml><?xml version="1.0" encoding="utf-8"?>
<ds:datastoreItem xmlns:ds="http://schemas.openxmlformats.org/officeDocument/2006/customXml" ds:itemID="{91291514-046C-4224-AD61-D4812B2C3F9F}"/>
</file>

<file path=customXml/itemProps3.xml><?xml version="1.0" encoding="utf-8"?>
<ds:datastoreItem xmlns:ds="http://schemas.openxmlformats.org/officeDocument/2006/customXml" ds:itemID="{7A03A326-5B35-41EC-A5FB-7C4635DD9CE2}"/>
</file>

<file path=docProps/app.xml><?xml version="1.0" encoding="utf-8"?>
<Properties xmlns="http://schemas.openxmlformats.org/officeDocument/2006/extended-properties" xmlns:vt="http://schemas.openxmlformats.org/officeDocument/2006/docPropsVTypes">
  <TotalTime>14</TotalTime>
  <Words>4893</Words>
  <Application>Microsoft Office PowerPoint</Application>
  <PresentationFormat>Widescreen</PresentationFormat>
  <Paragraphs>386</Paragraphs>
  <Slides>15</Slides>
  <Notes>15</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15</vt:i4>
      </vt:variant>
    </vt:vector>
  </HeadingPairs>
  <TitlesOfParts>
    <vt:vector size="23" baseType="lpstr">
      <vt:lpstr>Century Gothic</vt:lpstr>
      <vt:lpstr>Arial</vt:lpstr>
      <vt:lpstr>Times New Roman</vt:lpstr>
      <vt:lpstr>Calibri</vt:lpstr>
      <vt:lpstr>Office Theme</vt:lpstr>
      <vt:lpstr>Office Theme</vt:lpstr>
      <vt:lpstr>Simple Light</vt:lpstr>
      <vt:lpstr>Office Theme</vt:lpstr>
      <vt:lpstr>Grade 2: Module 3: Part 2: Cycle 16: Lesson 79 Teacher slide, before teaching.</vt:lpstr>
      <vt:lpstr>Grade 2: Module 3: Part 2: Cycle 16: Lesson 79 Teacher slide, before teaching.</vt:lpstr>
      <vt:lpstr>Grade 2: Module 3: Part 2: Cycle 16: Lesson 79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Reflection Time </vt:lpstr>
      <vt:lpstr>Transition Song  </vt:lpstr>
      <vt:lpstr> Independent Work Learning Target</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16: Lesson 79 Teacher slide, before teaching.</dc:title>
  <dc:creator>nbravo</dc:creator>
  <cp:lastModifiedBy>me@briannadasilva.com</cp:lastModifiedBy>
  <cp:revision>4</cp:revision>
  <dcterms:modified xsi:type="dcterms:W3CDTF">2019-01-05T16:14:36Z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