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5.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9.xml" ContentType="application/vnd.openxmlformats-officedocument.presentationml.slide+xml"/>
  <Override PartName="/ppt/slides/slide1.xml" ContentType="application/vnd.openxmlformats-officedocument.presentationml.slide+xml"/>
  <Override PartName="/ppt/slides/slide11.xml" ContentType="application/vnd.openxmlformats-officedocument.presentationml.slide+xml"/>
  <Override PartName="/ppt/slides/slide14.xml" ContentType="application/vnd.openxmlformats-officedocument.presentationml.slide+xml"/>
  <Override PartName="/ppt/slides/slide10.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Masters/slideMaster3.xml" ContentType="application/vnd.openxmlformats-officedocument.presentationml.slideMaster+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slideLayouts/slideLayout11.xml" ContentType="application/vnd.openxmlformats-officedocument.presentationml.slideLayout+xml"/>
  <Override PartName="/ppt/slideLayouts/slideLayout28.xml" ContentType="application/vnd.openxmlformats-officedocument.presentationml.slideLayout+xml"/>
  <Override PartName="/ppt/slideLayouts/slideLayout27.xml" ContentType="application/vnd.openxmlformats-officedocument.presentationml.slideLayout+xml"/>
  <Override PartName="/ppt/slideLayouts/slideLayout26.xml" ContentType="application/vnd.openxmlformats-officedocument.presentationml.slideLayout+xml"/>
  <Override PartName="/ppt/slideLayouts/slideLayout25.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10.xml" ContentType="application/vnd.openxmlformats-officedocument.presentationml.slideLayout+xml"/>
  <Override PartName="/ppt/slideLayouts/slideLayout24.xml" ContentType="application/vnd.openxmlformats-officedocument.presentationml.slideLayout+xml"/>
  <Override PartName="/ppt/slideLayouts/slideLayout23.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12.xml" ContentType="application/vnd.openxmlformats-officedocument.presentationml.slideLayout+xml"/>
  <Override PartName="/ppt/slideLayouts/slideLayout35.xml" ContentType="application/vnd.openxmlformats-officedocument.presentationml.slideLayout+xml"/>
  <Override PartName="/ppt/slideLayouts/slideLayout8.xml" ContentType="application/vnd.openxmlformats-officedocument.presentationml.slideLayout+xml"/>
  <Override PartName="/ppt/slideLayouts/slideLayout3.xml" ContentType="application/vnd.openxmlformats-officedocument.presentationml.slideLayout+xml"/>
  <Override PartName="/ppt/notesSlides/notesSlide11.xml" ContentType="application/vnd.openxmlformats-officedocument.presentationml.notesSlide+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9.xml" ContentType="application/vnd.openxmlformats-officedocument.presentationml.slideLayout+xml"/>
  <Override PartName="/ppt/notesSlides/notesSlide10.xml" ContentType="application/vnd.openxmlformats-officedocument.presentationml.notesSlide+xml"/>
  <Override PartName="/ppt/notesSlides/notesSlide8.xml" ContentType="application/vnd.openxmlformats-officedocument.presentationml.notesSl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Layouts/slideLayout7.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7.xml" ContentType="application/vnd.openxmlformats-officedocument.presentationml.notesSlide+xml"/>
  <Override PartName="/ppt/slideLayouts/slideLayout6.xml" ContentType="application/vnd.openxmlformats-officedocument.presentationml.slideLayout+xml"/>
  <Override PartName="/ppt/notesSlides/notesSlide6.xml" ContentType="application/vnd.openxmlformats-officedocument.presentationml.notesSlide+xml"/>
  <Override PartName="/ppt/notesSlides/notesSlide9.xml" ContentType="application/vnd.openxmlformats-officedocument.presentationml.notesSlide+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theme/theme4.xml" ContentType="application/vnd.openxmlformats-officedocument.theme+xml"/>
  <Override PartName="/ppt/theme/theme3.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3" r:id="rId1"/>
    <p:sldMasterId id="2147483684" r:id="rId2"/>
    <p:sldMasterId id="2147483685" r:id="rId3"/>
  </p:sldMasterIdLst>
  <p:notesMasterIdLst>
    <p:notesMasterId r:id="rId19"/>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83AFB1CF-7498-4FF9-A34E-26AA54814DFA}">
  <a:tblStyle styleId="{83AFB1CF-7498-4FF9-A34E-26AA54814DFA}"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6088" autoAdjust="0"/>
  </p:normalViewPr>
  <p:slideViewPr>
    <p:cSldViewPr snapToGrid="0">
      <p:cViewPr varScale="1">
        <p:scale>
          <a:sx n="97" d="100"/>
          <a:sy n="97" d="100"/>
        </p:scale>
        <p:origin x="-1432" y="-10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8" Type="http://schemas.openxmlformats.org/officeDocument/2006/relationships/slide" Target="slides/slide5.xml"/><Relationship Id="rId26" Type="http://schemas.openxmlformats.org/officeDocument/2006/relationships/customXml" Target="../customXml/item2.xml"/><Relationship Id="rId21"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7" Type="http://schemas.openxmlformats.org/officeDocument/2006/relationships/slide" Target="slides/slide4.xml"/><Relationship Id="rId25" Type="http://schemas.openxmlformats.org/officeDocument/2006/relationships/customXml" Target="../customXml/item1.xml"/><Relationship Id="rId20" Type="http://schemas.openxmlformats.org/officeDocument/2006/relationships/printerSettings" Target="printerSettings/printerSettings1.bin"/><Relationship Id="rId16" Type="http://schemas.openxmlformats.org/officeDocument/2006/relationships/slide" Target="slides/slide13.xml"/><Relationship Id="rId2" Type="http://schemas.openxmlformats.org/officeDocument/2006/relationships/slideMaster" Target="slideMasters/slideMaster2.xml"/><Relationship Id="rId24" Type="http://schemas.openxmlformats.org/officeDocument/2006/relationships/tableStyles" Target="tableStyles.xml"/><Relationship Id="rId11"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3.xml"/><Relationship Id="rId23" Type="http://schemas.openxmlformats.org/officeDocument/2006/relationships/theme" Target="theme/theme1.xml"/><Relationship Id="rId15" Type="http://schemas.openxmlformats.org/officeDocument/2006/relationships/slide" Target="slides/slide12.xml"/><Relationship Id="rId5" Type="http://schemas.openxmlformats.org/officeDocument/2006/relationships/slide" Target="slides/slide2.xml"/><Relationship Id="rId10" Type="http://schemas.openxmlformats.org/officeDocument/2006/relationships/slide" Target="slides/slide7.xml"/><Relationship Id="rId19" Type="http://schemas.openxmlformats.org/officeDocument/2006/relationships/notesMaster" Target="notesMasters/notesMaster1.xml"/><Relationship Id="rId9" Type="http://schemas.openxmlformats.org/officeDocument/2006/relationships/slide" Target="slides/slide6.xml"/><Relationship Id="rId22" Type="http://schemas.openxmlformats.org/officeDocument/2006/relationships/viewProps" Target="viewProps.xml"/><Relationship Id="rId14" Type="http://schemas.openxmlformats.org/officeDocument/2006/relationships/slide" Target="slides/slide11.xml"/><Relationship Id="rId4" Type="http://schemas.openxmlformats.org/officeDocument/2006/relationships/slide" Target="slides/slide1.xml"/><Relationship Id="rId27"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017394334"/>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2" name="Google Shape;222;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latin typeface="Calibri"/>
                <a:ea typeface="Calibri"/>
                <a:cs typeface="Calibri"/>
                <a:sym typeface="Calibri"/>
              </a:rPr>
              <a:t>In the Opening Words Rule: Word Parts, students build on their understanding of affixes (prefixes and suffixes) as word parts that, when added to base words, change their meaning. Identifying and understanding the role of affixes (prefixes and suffixes) when they are added to a base word allows students to more easily decode and understand an unknown word. This lesson introduces the prefixes “im” (example: “impossible”) and “in” (example: “invisible”).</a:t>
            </a:r>
            <a:endParaRPr sz="120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latin typeface="Calibri"/>
                <a:ea typeface="Calibri"/>
                <a:cs typeface="Calibri"/>
                <a:sym typeface="Calibri"/>
              </a:rPr>
              <a:t>In Work Time, students first brainstorm a list of /ə/ words spelled with with “e” and “o,” writing them on their white boards, then checking with the larger group to ensure the correct spelling. Then, the teacher and class work together to compose and write a silly sentence using some of the words. Because these words are familiar, spellings should be accurate, not invented. Encourage students to recall the specific graphemes (letters) that represent those phonemes in a word. The goal is for students to develop automaticity with the correct spelling and pronunciation of each word.</a:t>
            </a:r>
            <a:endParaRPr sz="120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a:latin typeface="Calibri"/>
                <a:ea typeface="Calibri"/>
                <a:cs typeface="Calibri"/>
                <a:sym typeface="Calibri"/>
              </a:rPr>
              <a:t>Consider recording the silly sentences produced each week during Interactive Writing on chart paper, sentence strips, or a book so those sentences can be displayed and practiced by the group, in pairs, or individually.</a:t>
            </a:r>
            <a:endParaRPr sz="1200">
              <a:latin typeface="Calibri"/>
              <a:ea typeface="Calibri"/>
              <a:cs typeface="Calibri"/>
              <a:sym typeface="Calibri"/>
            </a:endParaRPr>
          </a:p>
          <a:p>
            <a:pPr marL="457200" lvl="0" indent="0" algn="l" rtl="0">
              <a:lnSpc>
                <a:spcPct val="100000"/>
              </a:lnSpc>
              <a:spcBef>
                <a:spcPts val="500"/>
              </a:spcBef>
              <a:spcAft>
                <a:spcPts val="50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34790697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9"/>
        <p:cNvGrpSpPr/>
        <p:nvPr/>
      </p:nvGrpSpPr>
      <p:grpSpPr>
        <a:xfrm>
          <a:off x="0" y="0"/>
          <a:ext cx="0" cy="0"/>
          <a:chOff x="0" y="0"/>
          <a:chExt cx="0" cy="0"/>
        </a:xfrm>
      </p:grpSpPr>
      <p:sp>
        <p:nvSpPr>
          <p:cNvPr id="300" name="Google Shape;300;g3d475dae13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1" name="Google Shape;301;g3d475dae13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spcBef>
                <a:spcPts val="0"/>
              </a:spcBef>
              <a:spcAft>
                <a:spcPts val="0"/>
              </a:spcAft>
              <a:buClr>
                <a:srgbClr val="231F20"/>
              </a:buClr>
              <a:buSzPts val="1200"/>
              <a:buFont typeface="Calibri"/>
              <a:buChar char="●"/>
            </a:pPr>
            <a:r>
              <a:rPr lang="en" sz="1200" dirty="0">
                <a:solidFill>
                  <a:schemeClr val="dk1"/>
                </a:solidFill>
                <a:latin typeface="Calibri"/>
                <a:ea typeface="Calibri"/>
                <a:cs typeface="Calibri"/>
                <a:sym typeface="Calibri"/>
              </a:rPr>
              <a:t>Distribute student pairs whiteboard, whiteboard markers and erasers.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Predetermine/preassign partners.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rgbClr val="231F20"/>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Today we will use the words we know to make a silly sentence. We will use the words that have the schwa sound spelled with ‘e’ or ‘o.’ Let’s think of words we can use!</a:t>
            </a:r>
            <a:r>
              <a:rPr lang="en" sz="1200"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Who can remind us what the schwa sound is?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a vowel sound that is very close to /u/ or /i/ and can be spelled with any vowel)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Great! And I remember that we learned many words that have the schwa sound spelled with ‘e’ and ‘o.’</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Who can share a word that has the schwa sound spelled with ‘e’ or ‘</a:t>
            </a:r>
            <a:r>
              <a:rPr lang="en" sz="1200" i="1" dirty="0" smtClean="0">
                <a:solidFill>
                  <a:schemeClr val="dk1"/>
                </a:solidFill>
                <a:latin typeface="Calibri"/>
                <a:ea typeface="Calibri"/>
                <a:cs typeface="Calibri"/>
                <a:sym typeface="Calibri"/>
              </a:rPr>
              <a:t>o</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offer offer a few /ə/ words spelled with ‘e’ or ‘o.’ Record the words and prompt students to read them chorally.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Great! Now it’s time to use your white boards to record the words. After we make our list, we will be writing a silly sentence together. The sentence has to have as many words with the schwa sound as we can add. If we want our sentence to be really silly, we want to have lots of words to choose from. So we are going to work together to think of as many words as we can. You can now think of as many of these words as you can and write them on your white board.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work individually or with a partner for 1 - 2 minutes.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Volunteers share out words from their lists. If a student spells a word incorrectly, guide student to make corrections.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Add students’ words to list.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Wow! Look at all the words we’ve listed! Now we are ready to write a silly sentence.  I think we should use a words or two from our word with Word Parts and a few high-frequency words.  I will use the </a:t>
            </a:r>
            <a:r>
              <a:rPr lang="en" sz="1200" b="1" i="1" dirty="0">
                <a:solidFill>
                  <a:schemeClr val="dk1"/>
                </a:solidFill>
                <a:latin typeface="Calibri"/>
                <a:ea typeface="Calibri"/>
                <a:cs typeface="Calibri"/>
                <a:sym typeface="Calibri"/>
              </a:rPr>
              <a:t>interactive Word Wall </a:t>
            </a:r>
            <a:r>
              <a:rPr lang="en" sz="1200" i="1" dirty="0">
                <a:solidFill>
                  <a:schemeClr val="dk1"/>
                </a:solidFill>
                <a:latin typeface="Calibri"/>
                <a:ea typeface="Calibri"/>
                <a:cs typeface="Calibri"/>
                <a:sym typeface="Calibri"/>
              </a:rPr>
              <a:t>to find some more words for our sentence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A silly sentence makes us laugh because we use words that don’t usually go together. It gives us a funny picture in our head, or it sounds really silly</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 silly sentence. Example (use student-generated words or offer students a choice from the suggested sentences): “</a:t>
            </a:r>
            <a:r>
              <a:rPr lang="en" sz="1200" i="1" dirty="0">
                <a:solidFill>
                  <a:schemeClr val="dk1"/>
                </a:solidFill>
                <a:latin typeface="Calibri"/>
                <a:ea typeface="Calibri"/>
                <a:cs typeface="Calibri"/>
                <a:sym typeface="Calibri"/>
              </a:rPr>
              <a:t>If you awaken to a monkey in front of your face, you could open the door and not frighten him.”</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How many words are in the sentence?</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20</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Yes! We will write this sentence with 20 words together</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a:t>
            </a:r>
            <a:r>
              <a:rPr lang="en-US" sz="1200" dirty="0" smtClean="0">
                <a:solidFill>
                  <a:schemeClr val="dk1"/>
                </a:solidFill>
                <a:latin typeface="Calibri"/>
                <a:ea typeface="Calibri"/>
                <a:cs typeface="Calibri"/>
                <a:sym typeface="Calibri"/>
              </a:rPr>
              <a:t>the </a:t>
            </a:r>
            <a:r>
              <a:rPr lang="en" sz="1200" dirty="0" smtClean="0">
                <a:solidFill>
                  <a:schemeClr val="dk1"/>
                </a:solidFill>
                <a:latin typeface="Calibri"/>
                <a:ea typeface="Calibri"/>
                <a:cs typeface="Calibri"/>
                <a:sym typeface="Calibri"/>
              </a:rPr>
              <a:t>pen </a:t>
            </a:r>
            <a:r>
              <a:rPr lang="en" sz="1200" dirty="0">
                <a:solidFill>
                  <a:schemeClr val="dk1"/>
                </a:solidFill>
                <a:latin typeface="Calibri"/>
                <a:ea typeface="Calibri"/>
                <a:cs typeface="Calibri"/>
                <a:sym typeface="Calibri"/>
              </a:rPr>
              <a:t>with students to write the sentence together. Stop to review punctuation rules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Let’s read our silly sentence together.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sentence chorally with students.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using  /ə/ words spelled with “o or “e,” words with prefixes “im-,” “din-” in their shared sentence.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using words from the Interactive Word Wall to create the sentence.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writing a sentence with shared writing, guided by teacher.</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schwa sound is noted as “/ə/” and approximates the short “u” sound (/u/) when spelled with “o,” and approximates the short “i” sound (/i/) when spelled with “e.” Although the sound of schwa is not exactly the same as /u/ or /i/, providing this connection will help students identify the schwa sound in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Guide students to make corrections in spellings and print concepts (capitalization, punctuation, spacing, etc.)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time is a consideration, shorten the lesson by calling on students to brainstorm words as a class under teacher guidance  instead of having them write words down on white boards.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Depending on student needs, allow students to air-write instead of using white boards and markers or before writing sentence with marker/pencil.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a sentence frame if students need the support to generate the silly sentence.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keeping silly sentences posted and creating a story or poem as more are created.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657510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Google Shape;308;g3d41ec11de_0_1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9" name="Google Shape;309;g3d41ec11de_0_118: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dirty="0">
              <a:solidFill>
                <a:schemeClr val="dk1"/>
              </a:solidFill>
              <a:latin typeface="Calibri"/>
              <a:ea typeface="Calibri"/>
              <a:cs typeface="Calibri"/>
              <a:sym typeface="Calibri"/>
            </a:endParaRPr>
          </a:p>
          <a:p>
            <a:pPr marL="901700" lvl="2"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the Closing, students reflect on what it means to be an independent reader and how they can become increasingly more independent during whole group instruction and differentiated small group instruction. Consider asking one or more of the following questions to support students’ understanding of independence (encourage specificity in responses).</a:t>
            </a:r>
            <a:endParaRPr sz="1200" dirty="0">
              <a:solidFill>
                <a:schemeClr val="dk1"/>
              </a:solidFill>
              <a:latin typeface="Calibri"/>
              <a:ea typeface="Calibri"/>
              <a:cs typeface="Calibri"/>
              <a:sym typeface="Calibri"/>
            </a:endParaRPr>
          </a:p>
          <a:p>
            <a:pPr marL="1536700" lvl="3" indent="-88900"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reflect and share with a partner (or whole group).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does it mean to be independent?” (examples: </a:t>
            </a:r>
            <a:r>
              <a:rPr lang="en" sz="1200" b="1" i="1" dirty="0">
                <a:solidFill>
                  <a:schemeClr val="dk1"/>
                </a:solidFill>
                <a:latin typeface="Calibri"/>
                <a:ea typeface="Calibri"/>
                <a:cs typeface="Calibri"/>
                <a:sym typeface="Calibri"/>
              </a:rPr>
              <a:t>be able to do something on your own, be able to help myself with something</a:t>
            </a:r>
            <a:r>
              <a:rPr lang="en" sz="1200" i="1" dirty="0">
                <a:solidFill>
                  <a:schemeClr val="dk1"/>
                </a:solidFill>
                <a:latin typeface="Calibri"/>
                <a:ea typeface="Calibri"/>
                <a:cs typeface="Calibri"/>
                <a:sym typeface="Calibri"/>
              </a:rPr>
              <a:t>) “What does it mean to be an independent reader?” (examples: </a:t>
            </a:r>
            <a:r>
              <a:rPr lang="en" sz="1200" b="1" i="1" dirty="0">
                <a:solidFill>
                  <a:schemeClr val="dk1"/>
                </a:solidFill>
                <a:latin typeface="Calibri"/>
                <a:ea typeface="Calibri"/>
                <a:cs typeface="Calibri"/>
                <a:sym typeface="Calibri"/>
              </a:rPr>
              <a:t>have knowledge and skills to problem solve words, have “stamina” or the ability to stick with reading for an extended period of time, know your strengths and weaknesses</a:t>
            </a:r>
            <a:r>
              <a:rPr lang="en" sz="1200" i="1" dirty="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a:p>
            <a:pPr marL="0" lvl="3" indent="0" algn="l" rtl="0">
              <a:spcBef>
                <a:spcPts val="0"/>
              </a:spcBef>
              <a:spcAft>
                <a:spcPts val="0"/>
              </a:spcAft>
              <a:buClr>
                <a:schemeClr val="dk1"/>
              </a:buClr>
              <a:buSzPts val="12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Appropriate Responses include answers listed with questions or like responses.  Students are reflecting on what it means to be an independent reader.</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need additional support organizing their ideas: Consider providing sentence frames. Examples: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“One thing an independent reader has to be able to do is _____.”</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“As an independent reader, I can _____.”</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“I can show independence by _____.”</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b="1" dirty="0">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spcBef>
                <a:spcPts val="0"/>
              </a:spcBef>
              <a:spcAft>
                <a:spcPts val="0"/>
              </a:spcAft>
              <a:buNone/>
            </a:pPr>
            <a:endParaRPr sz="1200" i="0" u="none" strike="noStrike" cap="none" dirty="0">
              <a:solidFill>
                <a:schemeClr val="dk1"/>
              </a:solidFill>
              <a:latin typeface="Calibri"/>
              <a:ea typeface="Calibri"/>
              <a:cs typeface="Calibri"/>
              <a:sym typeface="Calibri"/>
            </a:endParaRPr>
          </a:p>
        </p:txBody>
      </p:sp>
      <p:sp>
        <p:nvSpPr>
          <p:cNvPr id="310" name="Google Shape;310;g3d41ec11de_0_118: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11" name="Google Shape;311;g3d41ec11de_0_118: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787111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6"/>
        <p:cNvGrpSpPr/>
        <p:nvPr/>
      </p:nvGrpSpPr>
      <p:grpSpPr>
        <a:xfrm>
          <a:off x="0" y="0"/>
          <a:ext cx="0" cy="0"/>
          <a:chOff x="0" y="0"/>
          <a:chExt cx="0" cy="0"/>
        </a:xfrm>
      </p:grpSpPr>
      <p:sp>
        <p:nvSpPr>
          <p:cNvPr id="317" name="Google Shape;317;g3e8258026d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8" name="Google Shape;318;g3e8258026d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Song sung to the tune of “The Farmer and the Dell.”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This song serves as both a transition and a student-friendly way of naming the specific skill they are about to work with.  They are about to create another silly sentence.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28661887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2"/>
        <p:cNvGrpSpPr/>
        <p:nvPr/>
      </p:nvGrpSpPr>
      <p:grpSpPr>
        <a:xfrm>
          <a:off x="0" y="0"/>
          <a:ext cx="0" cy="0"/>
          <a:chOff x="0" y="0"/>
          <a:chExt cx="0" cy="0"/>
        </a:xfrm>
      </p:grpSpPr>
      <p:sp>
        <p:nvSpPr>
          <p:cNvPr id="323" name="Google Shape;323;g3e8258026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4" name="Google Shape;324;g3e8258026d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 Explain that they are going to create another silly sentence.</a:t>
            </a:r>
            <a:r>
              <a:rPr lang="en" sz="1200" dirty="0">
                <a:solidFill>
                  <a:schemeClr val="dk1"/>
                </a:solidFill>
                <a:highlight>
                  <a:schemeClr val="lt1"/>
                </a:highlight>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dirty="0"/>
          </a:p>
        </p:txBody>
      </p:sp>
    </p:spTree>
    <p:extLst>
      <p:ext uri="{BB962C8B-B14F-4D97-AF65-F5344CB8AC3E}">
        <p14:creationId xmlns:p14="http://schemas.microsoft.com/office/powerpoint/2010/main" val="19715421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9"/>
        <p:cNvGrpSpPr/>
        <p:nvPr/>
      </p:nvGrpSpPr>
      <p:grpSpPr>
        <a:xfrm>
          <a:off x="0" y="0"/>
          <a:ext cx="0" cy="0"/>
          <a:chOff x="0" y="0"/>
          <a:chExt cx="0" cy="0"/>
        </a:xfrm>
      </p:grpSpPr>
      <p:sp>
        <p:nvSpPr>
          <p:cNvPr id="330" name="Google Shape;330;g44c6554bd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1" name="Google Shape;331;g44c6554bd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Independent work time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a:t>
            </a:r>
            <a:r>
              <a:rPr lang="en" sz="1200" b="1" dirty="0">
                <a:solidFill>
                  <a:schemeClr val="dk1"/>
                </a:solidFill>
                <a:latin typeface="Calibri"/>
                <a:ea typeface="Calibri"/>
                <a:cs typeface="Calibri"/>
                <a:sym typeface="Calibri"/>
              </a:rPr>
              <a:t>Resource Manual, Reading Foundations Skills Block </a:t>
            </a:r>
            <a:r>
              <a:rPr lang="en" sz="1200" dirty="0">
                <a:solidFill>
                  <a:schemeClr val="dk1"/>
                </a:solidFill>
                <a:latin typeface="Calibri"/>
                <a:ea typeface="Calibri"/>
                <a:cs typeface="Calibri"/>
                <a:sym typeface="Calibri"/>
              </a:rPr>
              <a:t>for more information on Independent and Small Group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routine for students to move to partner activities and which activity students will be assigned.  Three activities are suggested.  Activity choice and assignments are per teacher discretion.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Activity choices are described on slide.  If technology is unavailable, post or make copies of the activities and materials for student pairs assigned to the activity.  For example, the slide may be printed and copied and the activity choice cut apart,  Student pairs would be given assigned activity directions.  </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materials:</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Paper and pencils for Writing Pairs and Independent Writers</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Shared paper and pencil for Teacher Silly Sentence group</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Reader’s Toolbox for </a:t>
            </a:r>
            <a:r>
              <a:rPr lang="en" sz="1200" dirty="0">
                <a:solidFill>
                  <a:schemeClr val="dk1"/>
                </a:solidFill>
                <a:latin typeface="Calibri"/>
                <a:ea typeface="Calibri"/>
                <a:cs typeface="Calibri"/>
                <a:sym typeface="Calibri"/>
              </a:rPr>
              <a:t>reference as needed.</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activities and instructions with students.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Assign activities based on student need for repeated practice and readiness for working with a partner, independent of teacher guidance.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working in pairs or independently that the expectation is that they take responsibility for their own work as possible and to ask another student for help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Monitor students working as needed until activities and independent work expectations become familiar.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working in assigned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creating sentences?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checking sentences for spelling, punctuation and capitalization, making corrections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asking peers for assistance as needed before asking teacher?</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help  with the assigned activity before asking the teacher.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use the </a:t>
            </a:r>
            <a:r>
              <a:rPr lang="en" sz="1200" b="1" dirty="0">
                <a:solidFill>
                  <a:schemeClr val="dk1"/>
                </a:solidFill>
                <a:latin typeface="Calibri"/>
                <a:ea typeface="Calibri"/>
                <a:cs typeface="Calibri"/>
                <a:sym typeface="Calibri"/>
              </a:rPr>
              <a:t>Interactive Word Wall </a:t>
            </a:r>
            <a:r>
              <a:rPr lang="en" sz="1200" dirty="0">
                <a:solidFill>
                  <a:schemeClr val="dk1"/>
                </a:solidFill>
                <a:latin typeface="Calibri"/>
                <a:ea typeface="Calibri"/>
                <a:cs typeface="Calibri"/>
                <a:sym typeface="Calibri"/>
              </a:rPr>
              <a:t>and any anchor charts, etc. posted in the classroom that may be used as a reference during activity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Prompt students to refer to the Reader’s Toolbox if they have trouble reading any words.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27375051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6"/>
        <p:cNvGrpSpPr/>
        <p:nvPr/>
      </p:nvGrpSpPr>
      <p:grpSpPr>
        <a:xfrm>
          <a:off x="0" y="0"/>
          <a:ext cx="0" cy="0"/>
          <a:chOff x="0" y="0"/>
          <a:chExt cx="0" cy="0"/>
        </a:xfrm>
      </p:grpSpPr>
      <p:sp>
        <p:nvSpPr>
          <p:cNvPr id="337" name="Google Shape;337;g33b1ffe26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8" name="Google Shape;338;g33b1ffe26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latin typeface="Calibri"/>
                <a:ea typeface="Calibri"/>
                <a:cs typeface="Calibri"/>
                <a:sym typeface="Calibri"/>
              </a:rPr>
              <a:t>Suggested Pacing: see slide 14 </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Reader’s Toolbox for reference as needed.</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Teacher Actions: </a:t>
            </a:r>
            <a:r>
              <a:rPr lang="en" sz="1200" dirty="0" smtClean="0">
                <a:latin typeface="Calibri"/>
                <a:ea typeface="Calibri"/>
                <a:cs typeface="Calibri"/>
                <a:sym typeface="Calibri"/>
              </a:rPr>
              <a:t>None</a:t>
            </a:r>
            <a:r>
              <a:rPr lang="en-US" sz="1200" dirty="0" smtClean="0">
                <a:latin typeface="Calibri"/>
                <a:ea typeface="Calibri"/>
                <a:cs typeface="Calibri"/>
                <a:sym typeface="Calibri"/>
              </a:rPr>
              <a:t>.</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Student Look-fors/Listen-fors: </a:t>
            </a:r>
            <a:r>
              <a:rPr lang="en" sz="1200" dirty="0" smtClean="0">
                <a:latin typeface="Calibri"/>
                <a:ea typeface="Calibri"/>
                <a:cs typeface="Calibri"/>
                <a:sym typeface="Calibri"/>
              </a:rPr>
              <a:t>None</a:t>
            </a:r>
            <a:r>
              <a:rPr lang="en-US" sz="1200" dirty="0" smtClean="0">
                <a:latin typeface="Calibri"/>
                <a:ea typeface="Calibri"/>
                <a:cs typeface="Calibri"/>
                <a:sym typeface="Calibri"/>
              </a:rPr>
              <a:t>.</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Student Supports/Meeting Student Needs: </a:t>
            </a:r>
            <a:r>
              <a:rPr lang="en" sz="1200" dirty="0" smtClean="0">
                <a:latin typeface="Calibri"/>
                <a:ea typeface="Calibri"/>
                <a:cs typeface="Calibri"/>
                <a:sym typeface="Calibri"/>
              </a:rPr>
              <a:t>None</a:t>
            </a:r>
            <a:r>
              <a:rPr lang="en-US" sz="1200" smtClean="0">
                <a:latin typeface="Calibri"/>
                <a:ea typeface="Calibri"/>
                <a:cs typeface="Calibri"/>
                <a:sym typeface="Calibri"/>
              </a:rPr>
              <a:t>.</a:t>
            </a:r>
            <a:endParaRPr sz="1200" dirty="0">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None/>
            </a:pPr>
            <a:endParaRPr dirty="0"/>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94918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8" name="Google Shape;228;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Silly sentence examples </a:t>
            </a:r>
            <a:r>
              <a:rPr lang="en" sz="1200" dirty="0">
                <a:solidFill>
                  <a:schemeClr val="dk1"/>
                </a:solidFill>
                <a:latin typeface="Calibri"/>
                <a:ea typeface="Calibri"/>
                <a:cs typeface="Calibri"/>
                <a:sym typeface="Calibri"/>
              </a:rPr>
              <a:t>(or generate with students), such as “If you awaken to a monkey in front of your face, you could open the door and not frighten him.” “My brother from London says there is so much to discover and love in America if you happen to come here for a visit.”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Copy and cut apart W</a:t>
            </a:r>
            <a:r>
              <a:rPr lang="en" sz="1200" b="1" dirty="0">
                <a:solidFill>
                  <a:schemeClr val="dk1"/>
                </a:solidFill>
                <a:latin typeface="Calibri"/>
                <a:ea typeface="Calibri"/>
                <a:cs typeface="Calibri"/>
                <a:sym typeface="Calibri"/>
              </a:rPr>
              <a:t>ord Parts Cards</a:t>
            </a:r>
            <a:r>
              <a:rPr lang="en" sz="1200" dirty="0">
                <a:solidFill>
                  <a:schemeClr val="dk1"/>
                </a:solidFill>
                <a:latin typeface="Calibri"/>
                <a:ea typeface="Calibri"/>
                <a:cs typeface="Calibri"/>
                <a:sym typeface="Calibri"/>
              </a:rPr>
              <a:t>: “complete,” “correct,” “perfect,” “polite,” “possible,” “visible,” “im-,” “in-” (and have tape or magnets ready to affix cards to board </a:t>
            </a:r>
            <a:r>
              <a:rPr lang="en" sz="1200" b="0" i="1" dirty="0">
                <a:solidFill>
                  <a:schemeClr val="dk1"/>
                </a:solidFill>
                <a:latin typeface="Calibri"/>
                <a:ea typeface="Calibri"/>
                <a:cs typeface="Calibri"/>
                <a:sym typeface="Calibri"/>
              </a:rPr>
              <a:t>or</a:t>
            </a:r>
            <a:r>
              <a:rPr lang="en" sz="1200" dirty="0">
                <a:solidFill>
                  <a:schemeClr val="dk1"/>
                </a:solidFill>
                <a:latin typeface="Calibri"/>
                <a:ea typeface="Calibri"/>
                <a:cs typeface="Calibri"/>
                <a:sym typeface="Calibri"/>
              </a:rPr>
              <a:t> prepare on index cards </a:t>
            </a:r>
            <a:r>
              <a:rPr lang="en" sz="1200" b="0" i="1" dirty="0">
                <a:solidFill>
                  <a:schemeClr val="dk1"/>
                </a:solidFill>
                <a:latin typeface="Calibri"/>
                <a:ea typeface="Calibri"/>
                <a:cs typeface="Calibri"/>
                <a:sym typeface="Calibri"/>
              </a:rPr>
              <a:t>or</a:t>
            </a:r>
            <a:r>
              <a:rPr lang="en" sz="1200" dirty="0">
                <a:solidFill>
                  <a:schemeClr val="dk1"/>
                </a:solidFill>
                <a:latin typeface="Calibri"/>
                <a:ea typeface="Calibri"/>
                <a:cs typeface="Calibri"/>
                <a:sym typeface="Calibri"/>
              </a:rPr>
              <a:t> list posted on board </a:t>
            </a:r>
            <a:r>
              <a:rPr lang="en" sz="1200" b="0" i="1" dirty="0">
                <a:solidFill>
                  <a:schemeClr val="dk1"/>
                </a:solidFill>
                <a:latin typeface="Calibri"/>
                <a:ea typeface="Calibri"/>
                <a:cs typeface="Calibri"/>
                <a:sym typeface="Calibri"/>
              </a:rPr>
              <a:t>or</a:t>
            </a:r>
            <a:r>
              <a:rPr lang="en" sz="1200" dirty="0">
                <a:solidFill>
                  <a:schemeClr val="dk1"/>
                </a:solidFill>
                <a:latin typeface="Calibri"/>
                <a:ea typeface="Calibri"/>
                <a:cs typeface="Calibri"/>
                <a:sym typeface="Calibri"/>
              </a:rPr>
              <a:t> projected on slide with animation).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White boards, white board markers and erasers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rgbClr val="231F20"/>
              </a:buClr>
              <a:buSzPts val="1200"/>
              <a:buFont typeface="Calibri"/>
              <a:buChar char="●"/>
            </a:pPr>
            <a:r>
              <a:rPr lang="en" sz="1200" dirty="0">
                <a:solidFill>
                  <a:schemeClr val="dk1"/>
                </a:solidFill>
                <a:latin typeface="Calibri"/>
                <a:ea typeface="Calibri"/>
                <a:cs typeface="Calibri"/>
                <a:sym typeface="Calibri"/>
              </a:rPr>
              <a:t>Predetermine student </a:t>
            </a:r>
            <a:r>
              <a:rPr lang="en" sz="1200" dirty="0" smtClean="0">
                <a:solidFill>
                  <a:schemeClr val="dk1"/>
                </a:solidFill>
                <a:latin typeface="Calibri"/>
                <a:ea typeface="Calibri"/>
                <a:cs typeface="Calibri"/>
                <a:sym typeface="Calibri"/>
              </a:rPr>
              <a:t>partners</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407478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3ce671ea3c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4" name="Google Shape;234;g3ce671ea3c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20000"/>
              </a:lnSpc>
              <a:spcBef>
                <a:spcPts val="0"/>
              </a:spcBef>
              <a:spcAft>
                <a:spcPts val="0"/>
              </a:spcAft>
              <a:buNone/>
            </a:pPr>
            <a:r>
              <a:rPr lang="en" sz="1200" dirty="0">
                <a:solidFill>
                  <a:schemeClr val="dk1"/>
                </a:solidFill>
                <a:latin typeface="Calibri"/>
                <a:ea typeface="Calibri"/>
                <a:cs typeface="Calibri"/>
                <a:sym typeface="Calibri"/>
              </a:rPr>
              <a:t>Materials to read and review in preparation: </a:t>
            </a:r>
            <a:endParaRPr sz="1200" dirty="0">
              <a:solidFill>
                <a:schemeClr val="dk1"/>
              </a:solidFill>
              <a:latin typeface="Calibri"/>
              <a:ea typeface="Calibri"/>
              <a:cs typeface="Calibri"/>
              <a:sym typeface="Calibri"/>
            </a:endParaRPr>
          </a:p>
          <a:p>
            <a:pPr marL="457200" lvl="0" indent="-304800" algn="l" rtl="0">
              <a:lnSpc>
                <a:spcPct val="12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Handwriting Guidance Document </a:t>
            </a:r>
            <a:r>
              <a:rPr lang="en" sz="1200" dirty="0">
                <a:solidFill>
                  <a:schemeClr val="dk1"/>
                </a:solidFill>
                <a:latin typeface="Calibri"/>
                <a:ea typeface="Calibri"/>
                <a:cs typeface="Calibri"/>
                <a:sym typeface="Calibri"/>
              </a:rPr>
              <a:t>(found in the </a:t>
            </a:r>
            <a:r>
              <a:rPr lang="en" sz="1200" b="1" dirty="0">
                <a:solidFill>
                  <a:schemeClr val="dk1"/>
                </a:solidFill>
                <a:latin typeface="Calibri"/>
                <a:ea typeface="Calibri"/>
                <a:cs typeface="Calibri"/>
                <a:sym typeface="Calibri"/>
              </a:rPr>
              <a:t>K-2 Reading Foundations Skills Block Resource Manual</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2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a:t>
            </a:r>
            <a:r>
              <a:rPr lang="en" sz="1200" b="1" dirty="0">
                <a:solidFill>
                  <a:schemeClr val="dk1"/>
                </a:solidFill>
                <a:latin typeface="Calibri"/>
                <a:ea typeface="Calibri"/>
                <a:cs typeface="Calibri"/>
                <a:sym typeface="Calibri"/>
              </a:rPr>
              <a:t>Syllable Guidance Document </a:t>
            </a:r>
            <a:r>
              <a:rPr lang="en" sz="1200" dirty="0">
                <a:solidFill>
                  <a:schemeClr val="dk1"/>
                </a:solidFill>
                <a:latin typeface="Calibri"/>
                <a:ea typeface="Calibri"/>
                <a:cs typeface="Calibri"/>
                <a:sym typeface="Calibri"/>
              </a:rPr>
              <a:t>(pages 27-29 in </a:t>
            </a:r>
            <a:r>
              <a:rPr lang="en" sz="1200" b="1" dirty="0">
                <a:solidFill>
                  <a:schemeClr val="dk1"/>
                </a:solidFill>
                <a:latin typeface="Calibri"/>
                <a:ea typeface="Calibri"/>
                <a:cs typeface="Calibri"/>
                <a:sym typeface="Calibri"/>
              </a:rPr>
              <a:t>Skills Block Resource Manual</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2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a:t>
            </a:r>
            <a:r>
              <a:rPr lang="en" sz="1200" b="1" dirty="0">
                <a:solidFill>
                  <a:schemeClr val="dk1"/>
                </a:solidFill>
                <a:latin typeface="Calibri"/>
                <a:ea typeface="Calibri"/>
                <a:cs typeface="Calibri"/>
                <a:sym typeface="Calibri"/>
              </a:rPr>
              <a:t>Independent and Small Group Work guidance </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Skills Block Resource Manual</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2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need, watch the video on the Interactive Writing Instructional Practice.</a:t>
            </a:r>
            <a:endParaRPr sz="1200" dirty="0">
              <a:solidFill>
                <a:schemeClr val="dk1"/>
              </a:solidFill>
              <a:latin typeface="Calibri"/>
              <a:ea typeface="Calibri"/>
              <a:cs typeface="Calibri"/>
              <a:sym typeface="Calibri"/>
            </a:endParaRPr>
          </a:p>
          <a:p>
            <a:pPr marL="457200" lvl="0" indent="0" algn="l" rtl="0">
              <a:lnSpc>
                <a:spcPct val="12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42684409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0" name="Google Shape;240;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a:solidFill>
                  <a:schemeClr val="dk1"/>
                </a:solidFill>
                <a:latin typeface="Calibri"/>
                <a:ea typeface="Calibri"/>
                <a:cs typeface="Calibri"/>
                <a:sym typeface="Calibri"/>
              </a:rPr>
              <a:t>Building on Previous Work:</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lesson addresses the spelling patterns and high-frequency words that have been used throughout the cycle (to decode in isolation, read in a text, and spell words). Students now apply all of these skills to construct a shared sentence. The chosen sentence also reinforces words from the decodable text.</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a:solidFill>
                  <a:schemeClr val="dk1"/>
                </a:solidFill>
                <a:latin typeface="Calibri"/>
                <a:ea typeface="Calibri"/>
                <a:cs typeface="Calibri"/>
                <a:sym typeface="Calibri"/>
              </a:rPr>
              <a:t>Areas Students May Struggle: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For ELLs: Consider using pictures to clarify any nouns or verbs in the sentence that may be new. Act out verbs for clarification. Letter sound connections are strengthened when students see the are tools that allow them to communicate an idea.</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If students are writing familiar words, remind them that these are familiar words and they should try to remember how they were spelled when they read them. This supports the goal of automaticity with letter sound connections.</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a:solidFill>
                  <a:schemeClr val="dk1"/>
                </a:solidFill>
                <a:latin typeface="Calibri"/>
                <a:ea typeface="Calibri"/>
                <a:cs typeface="Calibri"/>
                <a:sym typeface="Calibri"/>
              </a:rPr>
              <a:t>Ongoing Assessment(s):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Observe students to determine if they can:</a:t>
            </a:r>
            <a:endParaRPr sz="1200">
              <a:solidFill>
                <a:schemeClr val="dk1"/>
              </a:solidFill>
              <a:latin typeface="Calibri"/>
              <a:ea typeface="Calibri"/>
              <a:cs typeface="Calibri"/>
              <a:sym typeface="Calibri"/>
            </a:endParaRPr>
          </a:p>
          <a:p>
            <a:pPr marL="1371600" lvl="1"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identify word parts correctly, make a new word by adding prefixes “im-” and “in-” and decode the new word.</a:t>
            </a:r>
            <a:endParaRPr sz="1200">
              <a:solidFill>
                <a:schemeClr val="dk1"/>
              </a:solidFill>
              <a:latin typeface="Calibri"/>
              <a:ea typeface="Calibri"/>
              <a:cs typeface="Calibri"/>
              <a:sym typeface="Calibri"/>
            </a:endParaRPr>
          </a:p>
          <a:p>
            <a:pPr marL="1371600" lvl="1"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apply spelling patterns in writing /ə/ words spelled with “e” or “o” and high-frequency words from this cycle.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a:solidFill>
                  <a:schemeClr val="dk1"/>
                </a:solidFill>
                <a:latin typeface="Calibri"/>
                <a:ea typeface="Calibri"/>
                <a:cs typeface="Calibri"/>
                <a:sym typeface="Calibri"/>
              </a:rPr>
              <a:t>Key Vocabulary:</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base word, interact, interactive, pattern, prefix, proficient, similar (L)</a:t>
            </a:r>
            <a:endParaRPr sz="1200">
              <a:latin typeface="Calibri"/>
              <a:ea typeface="Calibri"/>
              <a:cs typeface="Calibri"/>
              <a:sym typeface="Calibri"/>
            </a:endParaRPr>
          </a:p>
        </p:txBody>
      </p:sp>
    </p:spTree>
    <p:extLst>
      <p:ext uri="{BB962C8B-B14F-4D97-AF65-F5344CB8AC3E}">
        <p14:creationId xmlns:p14="http://schemas.microsoft.com/office/powerpoint/2010/main" val="6178902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g3ca79520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9" name="Google Shape;249;g3ca79520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1-2 minutes</a:t>
            </a:r>
            <a:endParaRPr sz="1200" b="1" dirty="0">
              <a:solidFill>
                <a:schemeClr val="dk1"/>
              </a:solidFill>
              <a:latin typeface="Calibri"/>
              <a:ea typeface="Calibri"/>
              <a:cs typeface="Calibri"/>
              <a:sym typeface="Calibri"/>
            </a:endParaRPr>
          </a:p>
          <a:p>
            <a:pPr marL="457200" lvl="1" indent="0" algn="l" rtl="0">
              <a:lnSpc>
                <a:spcPct val="100000"/>
              </a:lnSpc>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Sing transition song, sung to the tune of “The Muffin Man.”</a:t>
            </a:r>
            <a:endParaRPr sz="1200" dirty="0">
              <a:solidFill>
                <a:schemeClr val="dk1"/>
              </a:solidFill>
              <a:highlight>
                <a:srgbClr val="FFFFFF"/>
              </a:highlight>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This song serves as both a transition and a student-friendly way of naming the specific skill they are about to work with. They are about to ‘build a new word using parts.’</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highlight>
                <a:srgbClr val="FFFFFF"/>
              </a:highlight>
              <a:latin typeface="Calibri"/>
              <a:ea typeface="Calibri"/>
              <a:cs typeface="Calibri"/>
              <a:sym typeface="Calibri"/>
            </a:endParaRPr>
          </a:p>
          <a:p>
            <a:pPr marL="1106481" lvl="2" indent="-98508" algn="l"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2" indent="-156743" algn="l" rtl="0">
              <a:lnSpc>
                <a:spcPct val="100000"/>
              </a:lnSpc>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2" indent="-98508" algn="l"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2" indent="0" algn="l"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591378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5" name="Google Shape;255;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Briefly introduce the Learning Targets by reminding students of the lyrics they just sang or chanted in the transition. Explain </a:t>
            </a:r>
            <a:r>
              <a:rPr lang="en" sz="1200" dirty="0">
                <a:solidFill>
                  <a:schemeClr val="dk1"/>
                </a:solidFill>
                <a:latin typeface="Calibri"/>
                <a:ea typeface="Calibri"/>
                <a:cs typeface="Calibri"/>
                <a:sym typeface="Calibri"/>
              </a:rPr>
              <a:t>that they are going to be making new words by adding prefixes to base words. This can be brief as the lesson goes into this in more detail.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highlight>
                <a:srgbClr val="FFFFFF"/>
              </a:highlight>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26392465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g3a2ea51330_1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2" name="Google Shape;262;g3a2ea51330_1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5-8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has animation if technology is available.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a:t>
            </a:r>
            <a:r>
              <a:rPr lang="en" sz="1200" b="1" dirty="0">
                <a:solidFill>
                  <a:schemeClr val="dk1"/>
                </a:solidFill>
                <a:latin typeface="Calibri"/>
                <a:ea typeface="Calibri"/>
                <a:cs typeface="Calibri"/>
                <a:sym typeface="Calibri"/>
              </a:rPr>
              <a:t>Word Parts Cards </a:t>
            </a:r>
            <a:r>
              <a:rPr lang="en" sz="1200" dirty="0">
                <a:solidFill>
                  <a:schemeClr val="dk1"/>
                </a:solidFill>
                <a:latin typeface="Calibri"/>
                <a:ea typeface="Calibri"/>
                <a:cs typeface="Calibri"/>
                <a:sym typeface="Calibri"/>
              </a:rPr>
              <a:t>randomly on the board: “complete,” “correct,” “perfect,” “polite,” “possible,” “visible,” “im-,” “in-” on index cards, posted or written on board or projected on slide (if technology is available).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We have base words and prefixes displayed here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Which are the base words?” (“</a:t>
            </a:r>
            <a:r>
              <a:rPr lang="en" sz="1200" b="1" dirty="0">
                <a:solidFill>
                  <a:schemeClr val="dk1"/>
                </a:solidFill>
                <a:latin typeface="Calibri"/>
                <a:ea typeface="Calibri"/>
                <a:cs typeface="Calibri"/>
                <a:sym typeface="Calibri"/>
              </a:rPr>
              <a:t>complete,” “correct,” “perfect,” “polite,” “possible,”</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“visible</a:t>
            </a:r>
            <a:r>
              <a:rPr lang="en" sz="1200" i="1"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And which are the prefixes?” (</a:t>
            </a:r>
            <a:r>
              <a:rPr lang="en" sz="1200" b="1" dirty="0">
                <a:solidFill>
                  <a:schemeClr val="dk1"/>
                </a:solidFill>
                <a:latin typeface="Calibri"/>
                <a:ea typeface="Calibri"/>
                <a:cs typeface="Calibri"/>
                <a:sym typeface="Calibri"/>
              </a:rPr>
              <a:t>“im-,” “in-”</a:t>
            </a:r>
            <a:r>
              <a:rPr lang="en" sz="1200" i="1"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“Let’s look at the prefixes ‘in-’ and ‘im-.’ I wonder how these prefixes change the meaning of base words. Let’s try to figure it out by using the prefix ‘in-’ and the base word ‘complete.’ I’ll pull these </a:t>
            </a:r>
            <a:r>
              <a:rPr lang="en" sz="1200" b="1" i="1" dirty="0">
                <a:solidFill>
                  <a:schemeClr val="dk1"/>
                </a:solidFill>
                <a:latin typeface="Calibri"/>
                <a:ea typeface="Calibri"/>
                <a:cs typeface="Calibri"/>
                <a:sym typeface="Calibri"/>
              </a:rPr>
              <a:t>Word Parts Cards </a:t>
            </a:r>
            <a:r>
              <a:rPr lang="en" sz="1200" i="1" dirty="0">
                <a:solidFill>
                  <a:schemeClr val="dk1"/>
                </a:solidFill>
                <a:latin typeface="Calibri"/>
                <a:ea typeface="Calibri"/>
                <a:cs typeface="Calibri"/>
                <a:sym typeface="Calibri"/>
              </a:rPr>
              <a:t>down and then put them together to make a new word. Read the word to yourself and think about what it means.”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Make the word “incomplete” with </a:t>
            </a:r>
            <a:r>
              <a:rPr lang="en" sz="1200" b="1" dirty="0">
                <a:solidFill>
                  <a:schemeClr val="dk1"/>
                </a:solidFill>
                <a:latin typeface="Calibri"/>
                <a:ea typeface="Calibri"/>
                <a:cs typeface="Calibri"/>
                <a:sym typeface="Calibri"/>
              </a:rPr>
              <a:t>Word Parts Cards </a:t>
            </a:r>
            <a:r>
              <a:rPr lang="en" sz="1200" dirty="0">
                <a:solidFill>
                  <a:schemeClr val="dk1"/>
                </a:solidFill>
                <a:latin typeface="Calibri"/>
                <a:ea typeface="Calibri"/>
                <a:cs typeface="Calibri"/>
                <a:sym typeface="Calibri"/>
              </a:rPr>
              <a:t>(or refer to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Teacher invites a student to share his or her thinking about the meaning of “incomplete.” (</a:t>
            </a:r>
            <a:r>
              <a:rPr lang="en" sz="1200" b="1" dirty="0">
                <a:solidFill>
                  <a:schemeClr val="dk1"/>
                </a:solidFill>
                <a:latin typeface="Calibri"/>
                <a:ea typeface="Calibri"/>
                <a:cs typeface="Calibri"/>
                <a:sym typeface="Calibri"/>
              </a:rPr>
              <a:t>It means not finished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“Right! So the base word, ‘complete,’ means to finish something. For example, ‘We need to complete the project.’ When I add the prefix ‘in-’ to the word ‘complete’ now it means the opposite. It means something is not finished. For example, ‘Your work on the math problem is incomplete.’ The prefix ‘in-’ then means ‘not.’ Let’s learn more about how to use these prefixes to change the meaning of a base word.”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Pull down/point to/click on word cards “polite.”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The next word part we will use is ‘polite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Is this a base word or prefix?</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base word</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And what does ‘polite’ mean</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courteous, nice, well-mannered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Right! Now I will put these two word parts together to make a new word. Take a minute to read the new word to yourself and think about what it means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share their thinking about the meaning of “deconstruct.” (</a:t>
            </a:r>
            <a:r>
              <a:rPr lang="en" sz="1200" b="1" dirty="0">
                <a:solidFill>
                  <a:schemeClr val="dk1"/>
                </a:solidFill>
                <a:latin typeface="Calibri"/>
                <a:ea typeface="Calibri"/>
                <a:cs typeface="Calibri"/>
                <a:sym typeface="Calibri"/>
              </a:rPr>
              <a:t>It means to take something apart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Pull down the Card “i-” to make the incorrect word “inpolite” and read it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“Read this word with me: ‘inpolite.’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Does that sound right</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no</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You’re right. When we have a base word that starts with ‘p,’ it makes it difficult to say the ‘in-’ prefix. Read it again and notice how your mouth changes from the /n/ sound to the /p/ sound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read the word “inpolite” aloud, noticing the difficulty when moving from the /n/ sound to the /p/ sound.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When we want to add the prefix ‘in-’ to a word that begins with ‘p,’ we change the prefix to ‘im-’ because it is easier to say. Let’s try that now.”</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Change prefix to “im-,” make the word “impolite,” read it aloud and Ask</a:t>
            </a:r>
            <a:r>
              <a:rPr lang="en" sz="1200" dirty="0" smtClean="0">
                <a:solidFill>
                  <a:schemeClr val="dk1"/>
                </a:solidFill>
                <a:latin typeface="Calibri"/>
                <a:ea typeface="Calibri"/>
                <a:cs typeface="Calibri"/>
                <a:sym typeface="Calibri"/>
              </a:rPr>
              <a:t>:</a:t>
            </a:r>
            <a:r>
              <a:rPr lang="en-US"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Does that sound righ</a:t>
            </a:r>
            <a:r>
              <a:rPr lang="en" sz="1200" dirty="0">
                <a:solidFill>
                  <a:schemeClr val="dk1"/>
                </a:solidFill>
                <a:latin typeface="Calibri"/>
                <a:ea typeface="Calibri"/>
                <a:cs typeface="Calibri"/>
                <a:sym typeface="Calibri"/>
              </a:rPr>
              <a:t>t?” (</a:t>
            </a:r>
            <a:r>
              <a:rPr lang="en" sz="1200" b="1" dirty="0">
                <a:solidFill>
                  <a:schemeClr val="dk1"/>
                </a:solidFill>
                <a:latin typeface="Calibri"/>
                <a:ea typeface="Calibri"/>
                <a:cs typeface="Calibri"/>
                <a:sym typeface="Calibri"/>
              </a:rPr>
              <a:t>yes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Right. The word that means “not polite” is “impolite” because the base word begins with a ‘p.’</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distribute white boards, white board markers, and white board erasers.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The next base word we will use is ‘correct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Who can define ‘correct’ for us?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true, accurate)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write “correct” on their white boards.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“And now, add a prefix to write the word that means not true or not accurate.”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word did you write</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incorrect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prefix did you add</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“in</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How did you know to use ‘</a:t>
            </a:r>
            <a:r>
              <a:rPr lang="en" sz="1200" i="1" dirty="0" smtClean="0">
                <a:solidFill>
                  <a:schemeClr val="dk1"/>
                </a:solidFill>
                <a:latin typeface="Calibri"/>
                <a:ea typeface="Calibri"/>
                <a:cs typeface="Calibri"/>
                <a:sym typeface="Calibri"/>
              </a:rPr>
              <a:t>in-</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because it means “not” and the base word does not end with a ‘p’”</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steps with students as time allows to create more words.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words chorally with students.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need additional help, including ELLs, provide picture cards of base words. This supports students’ comprehension of the base word before determining how the meaning changes when the prefix is added.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using different colored papers for </a:t>
            </a:r>
            <a:r>
              <a:rPr lang="en" sz="1200" b="1" dirty="0">
                <a:solidFill>
                  <a:schemeClr val="dk1"/>
                </a:solidFill>
                <a:latin typeface="Calibri"/>
                <a:ea typeface="Calibri"/>
                <a:cs typeface="Calibri"/>
                <a:sym typeface="Calibri"/>
              </a:rPr>
              <a:t>Word Parts Cards</a:t>
            </a:r>
            <a:r>
              <a:rPr lang="en" sz="1200" dirty="0">
                <a:solidFill>
                  <a:schemeClr val="dk1"/>
                </a:solidFill>
                <a:latin typeface="Calibri"/>
                <a:ea typeface="Calibri"/>
                <a:cs typeface="Calibri"/>
                <a:sym typeface="Calibri"/>
              </a:rPr>
              <a:t>. Example:  Prefixes on yellow, base words on green.</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821592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7" name="Google Shape;287;g3a2ea51330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8" name="Google Shape;288;g3a2ea51330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1-2 minutes</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Sing transition song, sung to the tune of “The Muffin </a:t>
            </a:r>
            <a:r>
              <a:rPr lang="en" sz="1200" dirty="0" smtClean="0">
                <a:solidFill>
                  <a:schemeClr val="dk1"/>
                </a:solidFill>
                <a:latin typeface="Calibri"/>
                <a:ea typeface="Calibri"/>
                <a:cs typeface="Calibri"/>
                <a:sym typeface="Calibri"/>
              </a:rPr>
              <a:t>Man</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a:t>
            </a:r>
            <a:endParaRPr sz="1200" dirty="0">
              <a:solidFill>
                <a:schemeClr val="dk1"/>
              </a:solidFill>
              <a:highlight>
                <a:srgbClr val="FFFFFF"/>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This song serves as both a transition and a student-friendly way of naming the specific skill they are about to work with. They are about to “write words” to create a silly sentence.</a:t>
            </a:r>
            <a:endParaRPr sz="1200" dirty="0">
              <a:latin typeface="Calibri" panose="020F0502020204030204" pitchFamily="34" charset="0"/>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highlight>
                <a:srgbClr val="FFFFFF"/>
              </a:highlight>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2" indent="0"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21298703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
        <p:cNvGrpSpPr/>
        <p:nvPr/>
      </p:nvGrpSpPr>
      <p:grpSpPr>
        <a:xfrm>
          <a:off x="0" y="0"/>
          <a:ext cx="0" cy="0"/>
          <a:chOff x="0" y="0"/>
          <a:chExt cx="0" cy="0"/>
        </a:xfrm>
      </p:grpSpPr>
      <p:sp>
        <p:nvSpPr>
          <p:cNvPr id="293" name="Google Shape;293;g3d41ec11de_0_2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4" name="Google Shape;294;g3d41ec11de_0_2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Briefly introduce the Learning Targets by reminding students of the lyrics they just sang or chanted in the transition. Explain that they are going to be writing a sentence together using familiar words. They write the sentence with correct spelling, punctuation and capitalization rules. To build students’ academic vocabulary, take a moment to define “collaborate” by explaining that the class will work together as a team to write a sentence.  </a:t>
            </a:r>
            <a:endParaRPr sz="1200" dirty="0">
              <a:latin typeface="Calibri" panose="020F0502020204030204" pitchFamily="34" charset="0"/>
              <a:sym typeface="Calibri"/>
            </a:endParaRPr>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dirty="0"/>
          </a:p>
        </p:txBody>
      </p:sp>
    </p:spTree>
    <p:extLst>
      <p:ext uri="{BB962C8B-B14F-4D97-AF65-F5344CB8AC3E}">
        <p14:creationId xmlns:p14="http://schemas.microsoft.com/office/powerpoint/2010/main" val="216277648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9"/>
        <p:cNvGrpSpPr/>
        <p:nvPr/>
      </p:nvGrpSpPr>
      <p:grpSpPr>
        <a:xfrm>
          <a:off x="0" y="0"/>
          <a:ext cx="0" cy="0"/>
          <a:chOff x="0" y="0"/>
          <a:chExt cx="0" cy="0"/>
        </a:xfrm>
      </p:grpSpPr>
      <p:sp>
        <p:nvSpPr>
          <p:cNvPr id="100" name="Google Shape;100;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1" name="Google Shape;101;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2" name="Google Shape;102;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5" name="Google Shape;105;p15"/>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6" name="Google Shape;106;p15"/>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7" name="Google Shape;107;p15"/>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8"/>
        <p:cNvGrpSpPr/>
        <p:nvPr/>
      </p:nvGrpSpPr>
      <p:grpSpPr>
        <a:xfrm>
          <a:off x="0" y="0"/>
          <a:ext cx="0" cy="0"/>
          <a:chOff x="0" y="0"/>
          <a:chExt cx="0" cy="0"/>
        </a:xfrm>
      </p:grpSpPr>
      <p:sp>
        <p:nvSpPr>
          <p:cNvPr id="109" name="Google Shape;109;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0" name="Google Shape;110;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11" name="Google Shape;11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3" name="Google Shape;11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4"/>
        <p:cNvGrpSpPr/>
        <p:nvPr/>
      </p:nvGrpSpPr>
      <p:grpSpPr>
        <a:xfrm>
          <a:off x="0" y="0"/>
          <a:ext cx="0" cy="0"/>
          <a:chOff x="0" y="0"/>
          <a:chExt cx="0" cy="0"/>
        </a:xfrm>
      </p:grpSpPr>
      <p:sp>
        <p:nvSpPr>
          <p:cNvPr id="115" name="Google Shape;115;p17"/>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6" name="Google Shape;116;p17"/>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7" name="Google Shape;117;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0"/>
        <p:cNvGrpSpPr/>
        <p:nvPr/>
      </p:nvGrpSpPr>
      <p:grpSpPr>
        <a:xfrm>
          <a:off x="0" y="0"/>
          <a:ext cx="0" cy="0"/>
          <a:chOff x="0" y="0"/>
          <a:chExt cx="0" cy="0"/>
        </a:xfrm>
      </p:grpSpPr>
      <p:sp>
        <p:nvSpPr>
          <p:cNvPr id="121" name="Google Shape;121;p1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2" name="Google Shape;122;p18"/>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3" name="Google Shape;123;p18"/>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4" name="Google Shape;124;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5" name="Google Shape;125;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7"/>
        <p:cNvGrpSpPr/>
        <p:nvPr/>
      </p:nvGrpSpPr>
      <p:grpSpPr>
        <a:xfrm>
          <a:off x="0" y="0"/>
          <a:ext cx="0" cy="0"/>
          <a:chOff x="0" y="0"/>
          <a:chExt cx="0" cy="0"/>
        </a:xfrm>
      </p:grpSpPr>
      <p:sp>
        <p:nvSpPr>
          <p:cNvPr id="128" name="Google Shape;128;p19"/>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9" name="Google Shape;129;p19"/>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0" name="Google Shape;130;p19"/>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1" name="Google Shape;131;p19"/>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2" name="Google Shape;132;p19"/>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3" name="Google Shape;133;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4" name="Google Shape;134;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6"/>
        <p:cNvGrpSpPr/>
        <p:nvPr/>
      </p:nvGrpSpPr>
      <p:grpSpPr>
        <a:xfrm>
          <a:off x="0" y="0"/>
          <a:ext cx="0" cy="0"/>
          <a:chOff x="0" y="0"/>
          <a:chExt cx="0" cy="0"/>
        </a:xfrm>
      </p:grpSpPr>
      <p:sp>
        <p:nvSpPr>
          <p:cNvPr id="137" name="Google Shape;137;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1"/>
        <p:cNvGrpSpPr/>
        <p:nvPr/>
      </p:nvGrpSpPr>
      <p:grpSpPr>
        <a:xfrm>
          <a:off x="0" y="0"/>
          <a:ext cx="0" cy="0"/>
          <a:chOff x="0" y="0"/>
          <a:chExt cx="0" cy="0"/>
        </a:xfrm>
      </p:grpSpPr>
      <p:sp>
        <p:nvSpPr>
          <p:cNvPr id="142" name="Google Shape;142;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3" name="Google Shape;143;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5"/>
        <p:cNvGrpSpPr/>
        <p:nvPr/>
      </p:nvGrpSpPr>
      <p:grpSpPr>
        <a:xfrm>
          <a:off x="0" y="0"/>
          <a:ext cx="0" cy="0"/>
          <a:chOff x="0" y="0"/>
          <a:chExt cx="0" cy="0"/>
        </a:xfrm>
      </p:grpSpPr>
      <p:sp>
        <p:nvSpPr>
          <p:cNvPr id="146" name="Google Shape;146;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7" name="Google Shape;147;p22"/>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8" name="Google Shape;148;p22"/>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9" name="Google Shape;149;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0" name="Google Shape;150;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2"/>
        <p:cNvGrpSpPr/>
        <p:nvPr/>
      </p:nvGrpSpPr>
      <p:grpSpPr>
        <a:xfrm>
          <a:off x="0" y="0"/>
          <a:ext cx="0" cy="0"/>
          <a:chOff x="0" y="0"/>
          <a:chExt cx="0" cy="0"/>
        </a:xfrm>
      </p:grpSpPr>
      <p:sp>
        <p:nvSpPr>
          <p:cNvPr id="153" name="Google Shape;153;p2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4" name="Google Shape;154;p23"/>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5" name="Google Shape;155;p23"/>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6" name="Google Shape;15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7" name="Google Shape;15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9"/>
        <p:cNvGrpSpPr/>
        <p:nvPr/>
      </p:nvGrpSpPr>
      <p:grpSpPr>
        <a:xfrm>
          <a:off x="0" y="0"/>
          <a:ext cx="0" cy="0"/>
          <a:chOff x="0" y="0"/>
          <a:chExt cx="0" cy="0"/>
        </a:xfrm>
      </p:grpSpPr>
      <p:sp>
        <p:nvSpPr>
          <p:cNvPr id="160" name="Google Shape;160;p2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1" name="Google Shape;161;p24"/>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2" name="Google Shape;16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5"/>
        <p:cNvGrpSpPr/>
        <p:nvPr/>
      </p:nvGrpSpPr>
      <p:grpSpPr>
        <a:xfrm>
          <a:off x="0" y="0"/>
          <a:ext cx="0" cy="0"/>
          <a:chOff x="0" y="0"/>
          <a:chExt cx="0" cy="0"/>
        </a:xfrm>
      </p:grpSpPr>
      <p:sp>
        <p:nvSpPr>
          <p:cNvPr id="166" name="Google Shape;166;p25"/>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7" name="Google Shape;167;p25"/>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1"/>
        <p:cNvGrpSpPr/>
        <p:nvPr/>
      </p:nvGrpSpPr>
      <p:grpSpPr>
        <a:xfrm>
          <a:off x="0" y="0"/>
          <a:ext cx="0" cy="0"/>
          <a:chOff x="0" y="0"/>
          <a:chExt cx="0" cy="0"/>
        </a:xfrm>
      </p:grpSpPr>
      <p:sp>
        <p:nvSpPr>
          <p:cNvPr id="172" name="Google Shape;172;p2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73" name="Google Shape;173;p26"/>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174" name="Google Shape;174;p26"/>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79"/>
        <p:cNvGrpSpPr/>
        <p:nvPr/>
      </p:nvGrpSpPr>
      <p:grpSpPr>
        <a:xfrm>
          <a:off x="0" y="0"/>
          <a:ext cx="0" cy="0"/>
          <a:chOff x="0" y="0"/>
          <a:chExt cx="0" cy="0"/>
        </a:xfrm>
      </p:grpSpPr>
      <p:sp>
        <p:nvSpPr>
          <p:cNvPr id="180" name="Google Shape;180;p28"/>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181" name="Google Shape;181;p28"/>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182" name="Google Shape;182;p2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83"/>
        <p:cNvGrpSpPr/>
        <p:nvPr/>
      </p:nvGrpSpPr>
      <p:grpSpPr>
        <a:xfrm>
          <a:off x="0" y="0"/>
          <a:ext cx="0" cy="0"/>
          <a:chOff x="0" y="0"/>
          <a:chExt cx="0" cy="0"/>
        </a:xfrm>
      </p:grpSpPr>
      <p:sp>
        <p:nvSpPr>
          <p:cNvPr id="184" name="Google Shape;184;p29"/>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85" name="Google Shape;185;p2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86"/>
        <p:cNvGrpSpPr/>
        <p:nvPr/>
      </p:nvGrpSpPr>
      <p:grpSpPr>
        <a:xfrm>
          <a:off x="0" y="0"/>
          <a:ext cx="0" cy="0"/>
          <a:chOff x="0" y="0"/>
          <a:chExt cx="0" cy="0"/>
        </a:xfrm>
      </p:grpSpPr>
      <p:sp>
        <p:nvSpPr>
          <p:cNvPr id="187" name="Google Shape;187;p3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400"/>
              <a:buNone/>
              <a:defRPr sz="34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88" name="Google Shape;188;p30"/>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rtl="0">
              <a:lnSpc>
                <a:spcPct val="100000"/>
              </a:lnSpc>
              <a:spcBef>
                <a:spcPts val="0"/>
              </a:spcBef>
              <a:spcAft>
                <a:spcPts val="0"/>
              </a:spcAft>
              <a:buSzPts val="1800"/>
              <a:buChar char="●"/>
              <a:defRPr/>
            </a:lvl1pPr>
            <a:lvl2pPr marL="914400" lvl="1" indent="-317500" rtl="0">
              <a:lnSpc>
                <a:spcPct val="100000"/>
              </a:lnSpc>
              <a:spcBef>
                <a:spcPts val="0"/>
              </a:spcBef>
              <a:spcAft>
                <a:spcPts val="0"/>
              </a:spcAft>
              <a:buSzPts val="1400"/>
              <a:buChar char="○"/>
              <a:defRPr/>
            </a:lvl2pPr>
            <a:lvl3pPr marL="1371600" lvl="2" indent="-317500" rtl="0">
              <a:lnSpc>
                <a:spcPct val="100000"/>
              </a:lnSpc>
              <a:spcBef>
                <a:spcPts val="0"/>
              </a:spcBef>
              <a:spcAft>
                <a:spcPts val="0"/>
              </a:spcAft>
              <a:buSzPts val="1400"/>
              <a:buChar char="■"/>
              <a:defRPr/>
            </a:lvl3pPr>
            <a:lvl4pPr marL="1828800" lvl="3" indent="-317500" rtl="0">
              <a:lnSpc>
                <a:spcPct val="100000"/>
              </a:lnSpc>
              <a:spcBef>
                <a:spcPts val="0"/>
              </a:spcBef>
              <a:spcAft>
                <a:spcPts val="0"/>
              </a:spcAft>
              <a:buSzPts val="1400"/>
              <a:buChar char="●"/>
              <a:defRPr/>
            </a:lvl4pPr>
            <a:lvl5pPr marL="2286000" lvl="4" indent="-317500" rtl="0">
              <a:lnSpc>
                <a:spcPct val="100000"/>
              </a:lnSpc>
              <a:spcBef>
                <a:spcPts val="0"/>
              </a:spcBef>
              <a:spcAft>
                <a:spcPts val="0"/>
              </a:spcAft>
              <a:buSzPts val="1400"/>
              <a:buChar char="○"/>
              <a:defRPr/>
            </a:lvl5pPr>
            <a:lvl6pPr marL="2743200" lvl="5" indent="-317500" rtl="0">
              <a:lnSpc>
                <a:spcPct val="100000"/>
              </a:lnSpc>
              <a:spcBef>
                <a:spcPts val="0"/>
              </a:spcBef>
              <a:spcAft>
                <a:spcPts val="0"/>
              </a:spcAft>
              <a:buSzPts val="1400"/>
              <a:buChar char="■"/>
              <a:defRPr/>
            </a:lvl6pPr>
            <a:lvl7pPr marL="3200400" lvl="6" indent="-317500" rtl="0">
              <a:lnSpc>
                <a:spcPct val="100000"/>
              </a:lnSpc>
              <a:spcBef>
                <a:spcPts val="0"/>
              </a:spcBef>
              <a:spcAft>
                <a:spcPts val="0"/>
              </a:spcAft>
              <a:buSzPts val="1400"/>
              <a:buChar char="●"/>
              <a:defRPr/>
            </a:lvl7pPr>
            <a:lvl8pPr marL="3657600" lvl="7" indent="-317500" rtl="0">
              <a:lnSpc>
                <a:spcPct val="100000"/>
              </a:lnSpc>
              <a:spcBef>
                <a:spcPts val="0"/>
              </a:spcBef>
              <a:spcAft>
                <a:spcPts val="0"/>
              </a:spcAft>
              <a:buSzPts val="1400"/>
              <a:buChar char="○"/>
              <a:defRPr/>
            </a:lvl8pPr>
            <a:lvl9pPr marL="4114800" lvl="8" indent="-317500" rtl="0">
              <a:lnSpc>
                <a:spcPct val="100000"/>
              </a:lnSpc>
              <a:spcBef>
                <a:spcPts val="0"/>
              </a:spcBef>
              <a:spcAft>
                <a:spcPts val="0"/>
              </a:spcAft>
              <a:buSzPts val="1400"/>
              <a:buChar char="■"/>
              <a:defRPr/>
            </a:lvl9pPr>
          </a:lstStyle>
          <a:p>
            <a:endParaRPr/>
          </a:p>
        </p:txBody>
      </p:sp>
      <p:sp>
        <p:nvSpPr>
          <p:cNvPr id="189" name="Google Shape;189;p3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90"/>
        <p:cNvGrpSpPr/>
        <p:nvPr/>
      </p:nvGrpSpPr>
      <p:grpSpPr>
        <a:xfrm>
          <a:off x="0" y="0"/>
          <a:ext cx="0" cy="0"/>
          <a:chOff x="0" y="0"/>
          <a:chExt cx="0" cy="0"/>
        </a:xfrm>
      </p:grpSpPr>
      <p:sp>
        <p:nvSpPr>
          <p:cNvPr id="191" name="Google Shape;191;p3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92" name="Google Shape;192;p31"/>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93" name="Google Shape;193;p31"/>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94" name="Google Shape;194;p3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95"/>
        <p:cNvGrpSpPr/>
        <p:nvPr/>
      </p:nvGrpSpPr>
      <p:grpSpPr>
        <a:xfrm>
          <a:off x="0" y="0"/>
          <a:ext cx="0" cy="0"/>
          <a:chOff x="0" y="0"/>
          <a:chExt cx="0" cy="0"/>
        </a:xfrm>
      </p:grpSpPr>
      <p:sp>
        <p:nvSpPr>
          <p:cNvPr id="196" name="Google Shape;196;p32"/>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97" name="Google Shape;197;p3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98"/>
        <p:cNvGrpSpPr/>
        <p:nvPr/>
      </p:nvGrpSpPr>
      <p:grpSpPr>
        <a:xfrm>
          <a:off x="0" y="0"/>
          <a:ext cx="0" cy="0"/>
          <a:chOff x="0" y="0"/>
          <a:chExt cx="0" cy="0"/>
        </a:xfrm>
      </p:grpSpPr>
      <p:sp>
        <p:nvSpPr>
          <p:cNvPr id="199" name="Google Shape;199;p33"/>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200" name="Google Shape;200;p33"/>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201" name="Google Shape;201;p3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02"/>
        <p:cNvGrpSpPr/>
        <p:nvPr/>
      </p:nvGrpSpPr>
      <p:grpSpPr>
        <a:xfrm>
          <a:off x="0" y="0"/>
          <a:ext cx="0" cy="0"/>
          <a:chOff x="0" y="0"/>
          <a:chExt cx="0" cy="0"/>
        </a:xfrm>
      </p:grpSpPr>
      <p:sp>
        <p:nvSpPr>
          <p:cNvPr id="203" name="Google Shape;203;p34"/>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204" name="Google Shape;204;p3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05"/>
        <p:cNvGrpSpPr/>
        <p:nvPr/>
      </p:nvGrpSpPr>
      <p:grpSpPr>
        <a:xfrm>
          <a:off x="0" y="0"/>
          <a:ext cx="0" cy="0"/>
          <a:chOff x="0" y="0"/>
          <a:chExt cx="0" cy="0"/>
        </a:xfrm>
      </p:grpSpPr>
      <p:sp>
        <p:nvSpPr>
          <p:cNvPr id="206" name="Google Shape;206;p35"/>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207;p35"/>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208" name="Google Shape;208;p35"/>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209" name="Google Shape;209;p35"/>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210" name="Google Shape;210;p3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211"/>
        <p:cNvGrpSpPr/>
        <p:nvPr/>
      </p:nvGrpSpPr>
      <p:grpSpPr>
        <a:xfrm>
          <a:off x="0" y="0"/>
          <a:ext cx="0" cy="0"/>
          <a:chOff x="0" y="0"/>
          <a:chExt cx="0" cy="0"/>
        </a:xfrm>
      </p:grpSpPr>
      <p:sp>
        <p:nvSpPr>
          <p:cNvPr id="212" name="Google Shape;212;p36"/>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rtl="0">
              <a:lnSpc>
                <a:spcPct val="100000"/>
              </a:lnSpc>
              <a:spcBef>
                <a:spcPts val="0"/>
              </a:spcBef>
              <a:spcAft>
                <a:spcPts val="0"/>
              </a:spcAft>
              <a:buSzPts val="1800"/>
              <a:buNone/>
              <a:defRPr/>
            </a:lvl1pPr>
          </a:lstStyle>
          <a:p>
            <a:endParaRPr/>
          </a:p>
        </p:txBody>
      </p:sp>
      <p:sp>
        <p:nvSpPr>
          <p:cNvPr id="213" name="Google Shape;213;p3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214"/>
        <p:cNvGrpSpPr/>
        <p:nvPr/>
      </p:nvGrpSpPr>
      <p:grpSpPr>
        <a:xfrm>
          <a:off x="0" y="0"/>
          <a:ext cx="0" cy="0"/>
          <a:chOff x="0" y="0"/>
          <a:chExt cx="0" cy="0"/>
        </a:xfrm>
      </p:grpSpPr>
      <p:sp>
        <p:nvSpPr>
          <p:cNvPr id="215" name="Google Shape;215;p37"/>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216" name="Google Shape;216;p37"/>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endParaRPr/>
          </a:p>
        </p:txBody>
      </p:sp>
      <p:sp>
        <p:nvSpPr>
          <p:cNvPr id="217" name="Google Shape;217;p3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18"/>
        <p:cNvGrpSpPr/>
        <p:nvPr/>
      </p:nvGrpSpPr>
      <p:grpSpPr>
        <a:xfrm>
          <a:off x="0" y="0"/>
          <a:ext cx="0" cy="0"/>
          <a:chOff x="0" y="0"/>
          <a:chExt cx="0" cy="0"/>
        </a:xfrm>
      </p:grpSpPr>
      <p:sp>
        <p:nvSpPr>
          <p:cNvPr id="219" name="Google Shape;219;p3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jpg"/><Relationship Id="rId15" Type="http://schemas.openxmlformats.org/officeDocument/2006/relationships/image" Target="../media/image2.png"/><Relationship Id="rId16"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2" Type="http://schemas.openxmlformats.org/officeDocument/2006/relationships/slideLayout" Target="../slideLayouts/slideLayout24.xml"/><Relationship Id="rId13" Type="http://schemas.openxmlformats.org/officeDocument/2006/relationships/theme" Target="../theme/theme2.xml"/><Relationship Id="rId14" Type="http://schemas.openxmlformats.org/officeDocument/2006/relationships/image" Target="../media/image1.jpg"/><Relationship Id="rId15" Type="http://schemas.openxmlformats.org/officeDocument/2006/relationships/image" Target="../media/image2.png"/><Relationship Id="rId16" Type="http://schemas.openxmlformats.org/officeDocument/2006/relationships/image" Target="../media/image3.png"/><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5.xml"/><Relationship Id="rId12" Type="http://schemas.openxmlformats.org/officeDocument/2006/relationships/theme" Target="../theme/theme3.xml"/><Relationship Id="rId1" Type="http://schemas.openxmlformats.org/officeDocument/2006/relationships/slideLayout" Target="../slideLayouts/slideLayout25.xml"/><Relationship Id="rId2" Type="http://schemas.openxmlformats.org/officeDocument/2006/relationships/slideLayout" Target="../slideLayouts/slideLayout26.xml"/><Relationship Id="rId3" Type="http://schemas.openxmlformats.org/officeDocument/2006/relationships/slideLayout" Target="../slideLayouts/slideLayout27.xml"/><Relationship Id="rId4" Type="http://schemas.openxmlformats.org/officeDocument/2006/relationships/slideLayout" Target="../slideLayouts/slideLayout28.xml"/><Relationship Id="rId5" Type="http://schemas.openxmlformats.org/officeDocument/2006/relationships/slideLayout" Target="../slideLayouts/slideLayout29.xml"/><Relationship Id="rId6" Type="http://schemas.openxmlformats.org/officeDocument/2006/relationships/slideLayout" Target="../slideLayouts/slideLayout30.xml"/><Relationship Id="rId7" Type="http://schemas.openxmlformats.org/officeDocument/2006/relationships/slideLayout" Target="../slideLayouts/slideLayout31.xml"/><Relationship Id="rId8" Type="http://schemas.openxmlformats.org/officeDocument/2006/relationships/slideLayout" Target="../slideLayouts/slideLayout32.xml"/><Relationship Id="rId9" Type="http://schemas.openxmlformats.org/officeDocument/2006/relationships/slideLayout" Target="../slideLayouts/slideLayout33.xml"/><Relationship Id="rId10"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2" name="Google Shape;92;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6" name="Google Shape;96;p14"/>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97" name="Google Shape;97;p14"/>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98" name="Google Shape;98;p14"/>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Lst>
  <mc:AlternateContent xmlns:mc="http://schemas.openxmlformats.org/markup-compatibility/2006" xmlns:p14="http://schemas.microsoft.com/office/powerpoint/2010/main">
    <mc:Choice Requires="p14">
      <p:transition spd="slow" p14:dur="2500">
        <p:fade thruBlk="1"/>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175"/>
        <p:cNvGrpSpPr/>
        <p:nvPr/>
      </p:nvGrpSpPr>
      <p:grpSpPr>
        <a:xfrm>
          <a:off x="0" y="0"/>
          <a:ext cx="0" cy="0"/>
          <a:chOff x="0" y="0"/>
          <a:chExt cx="0" cy="0"/>
        </a:xfrm>
      </p:grpSpPr>
      <p:sp>
        <p:nvSpPr>
          <p:cNvPr id="176" name="Google Shape;176;p27"/>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rt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177" name="Google Shape;177;p27"/>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rtl="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2pPr>
            <a:lvl3pPr marL="1371600" lvl="2"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3pPr>
            <a:lvl4pPr marL="1828800" lvl="3"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4pPr>
            <a:lvl5pPr marL="2286000" lvl="4"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5pPr>
            <a:lvl6pPr marL="2743200" lvl="5"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6pPr>
            <a:lvl7pPr marL="3200400" lvl="6"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7pPr>
            <a:lvl8pPr marL="3657600" lvl="7"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8pPr>
            <a:lvl9pPr marL="4114800" lvl="8" indent="-317500" rtl="0">
              <a:lnSpc>
                <a:spcPct val="115000"/>
              </a:lnSpc>
              <a:spcBef>
                <a:spcPts val="1600"/>
              </a:spcBef>
              <a:spcAft>
                <a:spcPts val="1600"/>
              </a:spcAft>
              <a:buSzPts val="1400"/>
              <a:buFont typeface="Century Gothic"/>
              <a:buChar char="■"/>
              <a:defRPr sz="1400">
                <a:latin typeface="Century Gothic"/>
                <a:ea typeface="Century Gothic"/>
                <a:cs typeface="Century Gothic"/>
                <a:sym typeface="Century Gothic"/>
              </a:defRPr>
            </a:lvl9pPr>
          </a:lstStyle>
          <a:p>
            <a:endParaRPr/>
          </a:p>
        </p:txBody>
      </p:sp>
      <p:sp>
        <p:nvSpPr>
          <p:cNvPr id="178" name="Google Shape;178;p2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1" Type="http://schemas.openxmlformats.org/officeDocument/2006/relationships/slideLayout" Target="../slideLayouts/slideLayout1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1.xml"/><Relationship Id="rId3" Type="http://schemas.openxmlformats.org/officeDocument/2006/relationships/image" Target="../media/image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 Id="rId3" Type="http://schemas.openxmlformats.org/officeDocument/2006/relationships/image" Target="../media/image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4.xml"/><Relationship Id="rId3" Type="http://schemas.openxmlformats.org/officeDocument/2006/relationships/image" Target="../media/image6.png"/></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1" Type="http://schemas.openxmlformats.org/officeDocument/2006/relationships/slideLayout" Target="../slideLayouts/slideLayout27.xml"/><Relationship Id="rId2" Type="http://schemas.openxmlformats.org/officeDocument/2006/relationships/notesSlide" Target="../notesSlides/notesSlide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 Id="rId3" Type="http://schemas.openxmlformats.org/officeDocument/2006/relationships/hyperlink" Target="https://vimeo.com/168991756"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 Id="rId3"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p39"/>
          <p:cNvSpPr txBox="1">
            <a:spLocks noGrp="1"/>
          </p:cNvSpPr>
          <p:nvPr>
            <p:ph type="title"/>
          </p:nvPr>
        </p:nvSpPr>
        <p:spPr>
          <a:xfrm>
            <a:off x="311700" y="312596"/>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4: Part 1: Cycle 22: Lesson 108</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
        <p:nvSpPr>
          <p:cNvPr id="225" name="Google Shape;225;p39"/>
          <p:cNvSpPr txBox="1">
            <a:spLocks noGrp="1"/>
          </p:cNvSpPr>
          <p:nvPr>
            <p:ph type="body" idx="1"/>
          </p:nvPr>
        </p:nvSpPr>
        <p:spPr>
          <a:xfrm>
            <a:off x="311700" y="1055193"/>
            <a:ext cx="8647243" cy="3440607"/>
          </a:xfrm>
          <a:prstGeom prst="rect">
            <a:avLst/>
          </a:prstGeom>
        </p:spPr>
        <p:txBody>
          <a:bodyPr spcFirstLastPara="1" wrap="square" lIns="68575" tIns="34275" rIns="68575" bIns="34275" anchor="t" anchorCtr="0">
            <a:noAutofit/>
          </a:bodyPr>
          <a:lstStyle/>
          <a:p>
            <a:pPr marL="0" lvl="0" indent="0" algn="l" rtl="0">
              <a:lnSpc>
                <a:spcPct val="90000"/>
              </a:lnSpc>
              <a:spcBef>
                <a:spcPts val="1000"/>
              </a:spcBef>
              <a:spcAft>
                <a:spcPts val="0"/>
              </a:spcAft>
              <a:buClr>
                <a:schemeClr val="dk1"/>
              </a:buClr>
              <a:buSzPts val="1100"/>
              <a:buFont typeface="Arial"/>
              <a:buNone/>
            </a:pPr>
            <a:r>
              <a:rPr lang="en" sz="1700" i="1" dirty="0"/>
              <a:t>This lesson includes Word Parts and Interactive Writing, writing a silly sentence with /ə/ words spelled with “e” or “o.”  Students will notice prefixes (“im-” and “in-”) change the meaning of base words and that identifying word parts (prefixes) and base words will help with decoding </a:t>
            </a:r>
            <a:r>
              <a:rPr lang="en-US" sz="1700" i="1" dirty="0" smtClean="0"/>
              <a:t>and</a:t>
            </a:r>
            <a:r>
              <a:rPr lang="en" sz="1700" i="1" dirty="0" smtClean="0"/>
              <a:t> </a:t>
            </a:r>
            <a:r>
              <a:rPr lang="en" sz="1700" i="1" dirty="0"/>
              <a:t>meaning of unknown words. During Interactive Writing, students brainstorm and write a list of words, then check correct spelling with whole group. The class works together to compose and write a silly sentence using some of the words. Because these words are familiar, spellings should be accurate, not invented.</a:t>
            </a:r>
            <a:endParaRPr sz="1700" i="1" dirty="0"/>
          </a:p>
          <a:p>
            <a:pPr marL="0" lvl="0" indent="0" algn="l" rtl="0">
              <a:lnSpc>
                <a:spcPct val="70000"/>
              </a:lnSpc>
              <a:spcBef>
                <a:spcPts val="1000"/>
              </a:spcBef>
              <a:spcAft>
                <a:spcPts val="0"/>
              </a:spcAft>
              <a:buClr>
                <a:schemeClr val="dk1"/>
              </a:buClr>
              <a:buSzPts val="1100"/>
              <a:buFont typeface="Arial"/>
              <a:buNone/>
            </a:pPr>
            <a:r>
              <a:rPr lang="en" sz="1600" b="1" i="1" dirty="0">
                <a:solidFill>
                  <a:schemeClr val="dk1"/>
                </a:solidFill>
              </a:rPr>
              <a:t>Be sure that students pay careful attention to:</a:t>
            </a:r>
            <a:r>
              <a:rPr lang="en" sz="1600" dirty="0">
                <a:solidFill>
                  <a:schemeClr val="dk1"/>
                </a:solidFill>
              </a:rPr>
              <a:t> </a:t>
            </a:r>
            <a:endParaRPr sz="1600" dirty="0">
              <a:solidFill>
                <a:schemeClr val="dk1"/>
              </a:solidFill>
            </a:endParaRPr>
          </a:p>
          <a:p>
            <a:pPr marL="457200" lvl="0" indent="-336550" algn="l" rtl="0">
              <a:lnSpc>
                <a:spcPct val="100000"/>
              </a:lnSpc>
              <a:spcBef>
                <a:spcPts val="0"/>
              </a:spcBef>
              <a:spcAft>
                <a:spcPts val="0"/>
              </a:spcAft>
              <a:buClr>
                <a:schemeClr val="dk1"/>
              </a:buClr>
              <a:buSzPts val="1700"/>
              <a:buFont typeface="Arial"/>
              <a:buChar char="●"/>
            </a:pPr>
            <a:r>
              <a:rPr lang="en" sz="1700" dirty="0"/>
              <a:t>prefixes “im-” and “in-”</a:t>
            </a:r>
            <a:endParaRPr sz="1700" dirty="0"/>
          </a:p>
          <a:p>
            <a:pPr marL="457200" lvl="0" indent="-336550" algn="l" rtl="0">
              <a:lnSpc>
                <a:spcPct val="100000"/>
              </a:lnSpc>
              <a:spcBef>
                <a:spcPts val="1000"/>
              </a:spcBef>
              <a:spcAft>
                <a:spcPts val="0"/>
              </a:spcAft>
              <a:buClr>
                <a:schemeClr val="dk1"/>
              </a:buClr>
              <a:buSzPts val="1700"/>
              <a:buFont typeface="Arial"/>
              <a:buChar char="●"/>
            </a:pPr>
            <a:r>
              <a:rPr lang="en" sz="1700" dirty="0"/>
              <a:t>/ə/ words spelled with “e” or “o”</a:t>
            </a:r>
            <a:endParaRPr sz="1700" dirty="0"/>
          </a:p>
          <a:p>
            <a:pPr marL="457200" lvl="0" indent="-336550" algn="l" rtl="0">
              <a:lnSpc>
                <a:spcPct val="100000"/>
              </a:lnSpc>
              <a:spcBef>
                <a:spcPts val="1000"/>
              </a:spcBef>
              <a:spcAft>
                <a:spcPts val="0"/>
              </a:spcAft>
              <a:buClr>
                <a:schemeClr val="dk1"/>
              </a:buClr>
              <a:buSzPts val="1700"/>
              <a:buFont typeface="Arial"/>
              <a:buChar char="●"/>
            </a:pPr>
            <a:r>
              <a:rPr lang="en" sz="1700" dirty="0"/>
              <a:t>Words dictated in a sentence</a:t>
            </a:r>
            <a:endParaRPr sz="1700" dirty="0"/>
          </a:p>
          <a:p>
            <a:pPr marL="457200" lvl="0" indent="-336550" algn="l" rtl="0">
              <a:lnSpc>
                <a:spcPct val="100000"/>
              </a:lnSpc>
              <a:spcBef>
                <a:spcPts val="1000"/>
              </a:spcBef>
              <a:spcAft>
                <a:spcPts val="0"/>
              </a:spcAft>
              <a:buClr>
                <a:schemeClr val="dk1"/>
              </a:buClr>
              <a:buSzPts val="1700"/>
              <a:buFont typeface="Arial"/>
              <a:buChar char="●"/>
            </a:pPr>
            <a:r>
              <a:rPr lang="en" sz="1700" dirty="0"/>
              <a:t>Sentence construction and writing</a:t>
            </a:r>
            <a:br>
              <a:rPr lang="en" sz="1700" dirty="0"/>
            </a:br>
            <a:endParaRPr sz="1700" dirty="0"/>
          </a:p>
          <a:p>
            <a:pPr marL="0" lvl="0" indent="0" algn="l" rtl="0">
              <a:lnSpc>
                <a:spcPct val="90000"/>
              </a:lnSpc>
              <a:spcBef>
                <a:spcPts val="1000"/>
              </a:spcBef>
              <a:spcAft>
                <a:spcPts val="0"/>
              </a:spcAft>
              <a:buClr>
                <a:schemeClr val="dk1"/>
              </a:buClr>
              <a:buSzPts val="1100"/>
              <a:buFont typeface="Arial"/>
              <a:buNone/>
            </a:pPr>
            <a:endParaRPr i="1" dirty="0">
              <a:solidFill>
                <a:schemeClr val="dk1"/>
              </a:solidFill>
            </a:endParaRPr>
          </a:p>
          <a:p>
            <a:pPr marL="0" lvl="0" indent="0" algn="l" rtl="0">
              <a:lnSpc>
                <a:spcPct val="90000"/>
              </a:lnSpc>
              <a:spcBef>
                <a:spcPts val="800"/>
              </a:spcBef>
              <a:spcAft>
                <a:spcPts val="0"/>
              </a:spcAft>
              <a:buClr>
                <a:schemeClr val="dk1"/>
              </a:buClr>
              <a:buSzPts val="1100"/>
              <a:buFont typeface="Arial"/>
              <a:buNone/>
            </a:pPr>
            <a:r>
              <a:rPr lang="en" i="1" dirty="0">
                <a:solidFill>
                  <a:schemeClr val="dk1"/>
                </a:solidFill>
              </a:rPr>
              <a:t> </a:t>
            </a:r>
            <a:endParaRPr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02"/>
        <p:cNvGrpSpPr/>
        <p:nvPr/>
      </p:nvGrpSpPr>
      <p:grpSpPr>
        <a:xfrm>
          <a:off x="0" y="0"/>
          <a:ext cx="0" cy="0"/>
          <a:chOff x="0" y="0"/>
          <a:chExt cx="0" cy="0"/>
        </a:xfrm>
      </p:grpSpPr>
      <p:sp>
        <p:nvSpPr>
          <p:cNvPr id="303" name="Google Shape;303;p48"/>
          <p:cNvSpPr txBox="1">
            <a:spLocks noGrp="1"/>
          </p:cNvSpPr>
          <p:nvPr>
            <p:ph type="title"/>
          </p:nvPr>
        </p:nvSpPr>
        <p:spPr>
          <a:xfrm>
            <a:off x="293443" y="209794"/>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dirty="0"/>
              <a:t>Interactive Writing</a:t>
            </a:r>
            <a:endParaRPr dirty="0"/>
          </a:p>
        </p:txBody>
      </p:sp>
      <p:sp>
        <p:nvSpPr>
          <p:cNvPr id="304" name="Google Shape;304;p48"/>
          <p:cNvSpPr txBox="1"/>
          <p:nvPr/>
        </p:nvSpPr>
        <p:spPr>
          <a:xfrm>
            <a:off x="293443" y="544340"/>
            <a:ext cx="4485300" cy="3124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3600" dirty="0"/>
          </a:p>
          <a:p>
            <a:pPr marL="0" lvl="0" indent="0" algn="l" rtl="0">
              <a:spcBef>
                <a:spcPts val="0"/>
              </a:spcBef>
              <a:spcAft>
                <a:spcPts val="0"/>
              </a:spcAft>
              <a:buNone/>
            </a:pPr>
            <a:endParaRPr sz="3600" dirty="0">
              <a:latin typeface="Century Gothic"/>
              <a:ea typeface="Century Gothic"/>
              <a:cs typeface="Century Gothic"/>
              <a:sym typeface="Century Gothic"/>
            </a:endParaRPr>
          </a:p>
          <a:p>
            <a:pPr marL="0" lvl="0" indent="0" algn="l" rtl="0">
              <a:spcBef>
                <a:spcPts val="0"/>
              </a:spcBef>
              <a:spcAft>
                <a:spcPts val="0"/>
              </a:spcAft>
              <a:buNone/>
            </a:pPr>
            <a:r>
              <a:rPr lang="en" sz="3600" dirty="0">
                <a:latin typeface="Century Gothic"/>
                <a:ea typeface="Century Gothic"/>
                <a:cs typeface="Century Gothic"/>
                <a:sym typeface="Century Gothic"/>
              </a:rPr>
              <a:t>Let’s write a silly sentence together! </a:t>
            </a:r>
            <a:endParaRPr sz="3600" dirty="0">
              <a:latin typeface="Century Gothic"/>
              <a:ea typeface="Century Gothic"/>
              <a:cs typeface="Century Gothic"/>
              <a:sym typeface="Century Gothic"/>
            </a:endParaRPr>
          </a:p>
        </p:txBody>
      </p:sp>
      <p:pic>
        <p:nvPicPr>
          <p:cNvPr id="305" name="Google Shape;305;p48"/>
          <p:cNvPicPr preferRelativeResize="0"/>
          <p:nvPr/>
        </p:nvPicPr>
        <p:blipFill>
          <a:blip r:embed="rId3">
            <a:alphaModFix/>
          </a:blip>
          <a:stretch>
            <a:fillRect/>
          </a:stretch>
        </p:blipFill>
        <p:spPr>
          <a:xfrm>
            <a:off x="6353475" y="544340"/>
            <a:ext cx="2400775" cy="3281884"/>
          </a:xfrm>
          <a:prstGeom prst="rect">
            <a:avLst/>
          </a:prstGeom>
          <a:noFill/>
          <a:ln>
            <a:noFill/>
          </a:ln>
        </p:spPr>
      </p:pic>
      <p:pic>
        <p:nvPicPr>
          <p:cNvPr id="306" name="Google Shape;306;p48"/>
          <p:cNvPicPr preferRelativeResize="0"/>
          <p:nvPr/>
        </p:nvPicPr>
        <p:blipFill>
          <a:blip r:embed="rId4">
            <a:alphaModFix/>
          </a:blip>
          <a:stretch>
            <a:fillRect/>
          </a:stretch>
        </p:blipFill>
        <p:spPr>
          <a:xfrm rot="-1428840">
            <a:off x="4414024" y="510032"/>
            <a:ext cx="1756430" cy="127692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12"/>
        <p:cNvGrpSpPr/>
        <p:nvPr/>
      </p:nvGrpSpPr>
      <p:grpSpPr>
        <a:xfrm>
          <a:off x="0" y="0"/>
          <a:ext cx="0" cy="0"/>
          <a:chOff x="0" y="0"/>
          <a:chExt cx="0" cy="0"/>
        </a:xfrm>
      </p:grpSpPr>
      <p:sp>
        <p:nvSpPr>
          <p:cNvPr id="313" name="Google Shape;313;p49"/>
          <p:cNvSpPr txBox="1">
            <a:spLocks noGrp="1"/>
          </p:cNvSpPr>
          <p:nvPr>
            <p:ph type="title"/>
          </p:nvPr>
        </p:nvSpPr>
        <p:spPr>
          <a:xfrm>
            <a:off x="428141" y="-247800"/>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3000" b="0" i="0" u="none" strike="noStrike" cap="none">
                <a:solidFill>
                  <a:schemeClr val="dk1"/>
                </a:solidFill>
                <a:latin typeface="Century Gothic"/>
                <a:ea typeface="Century Gothic"/>
                <a:cs typeface="Century Gothic"/>
                <a:sym typeface="Century Gothic"/>
              </a:rPr>
              <a:t>Reflection Time</a:t>
            </a:r>
            <a:r>
              <a:rPr lang="en" sz="2400" b="0" i="0" u="none" strike="noStrike" cap="none">
                <a:solidFill>
                  <a:schemeClr val="dk1"/>
                </a:solidFill>
                <a:latin typeface="Century Gothic"/>
                <a:ea typeface="Century Gothic"/>
                <a:cs typeface="Century Gothic"/>
                <a:sym typeface="Century Gothic"/>
              </a:rPr>
              <a:t> </a:t>
            </a:r>
            <a:endParaRPr/>
          </a:p>
        </p:txBody>
      </p:sp>
      <p:sp>
        <p:nvSpPr>
          <p:cNvPr id="314" name="Google Shape;314;p49"/>
          <p:cNvSpPr txBox="1">
            <a:spLocks noGrp="1"/>
          </p:cNvSpPr>
          <p:nvPr>
            <p:ph type="body" idx="1"/>
          </p:nvPr>
        </p:nvSpPr>
        <p:spPr>
          <a:xfrm>
            <a:off x="3887391" y="1388919"/>
            <a:ext cx="4629300" cy="3655200"/>
          </a:xfrm>
          <a:prstGeom prst="rect">
            <a:avLst/>
          </a:prstGeom>
          <a:noFill/>
          <a:ln>
            <a:noFill/>
          </a:ln>
        </p:spPr>
        <p:txBody>
          <a:bodyPr spcFirstLastPara="1" wrap="square" lIns="68575" tIns="34275" rIns="68575" bIns="34275" anchor="t" anchorCtr="0">
            <a:noAutofit/>
          </a:bodyPr>
          <a:lstStyle/>
          <a:p>
            <a:pPr marL="342900" lvl="0" indent="-355600" algn="l" rtl="0">
              <a:spcBef>
                <a:spcPts val="0"/>
              </a:spcBef>
              <a:spcAft>
                <a:spcPts val="0"/>
              </a:spcAft>
              <a:buSzPts val="3000"/>
              <a:buFont typeface="Century Gothic"/>
              <a:buChar char="•"/>
            </a:pPr>
            <a:r>
              <a:rPr lang="en" sz="3000">
                <a:latin typeface="Century Gothic"/>
                <a:ea typeface="Century Gothic"/>
                <a:cs typeface="Century Gothic"/>
                <a:sym typeface="Century Gothic"/>
              </a:rPr>
              <a:t>What does it mean to be an independent reader? </a:t>
            </a:r>
            <a:br>
              <a:rPr lang="en" sz="3000">
                <a:latin typeface="Century Gothic"/>
                <a:ea typeface="Century Gothic"/>
                <a:cs typeface="Century Gothic"/>
                <a:sym typeface="Century Gothic"/>
              </a:rPr>
            </a:br>
            <a:endParaRPr sz="3000">
              <a:latin typeface="Century Gothic"/>
              <a:ea typeface="Century Gothic"/>
              <a:cs typeface="Century Gothic"/>
              <a:sym typeface="Century Gothic"/>
            </a:endParaRPr>
          </a:p>
        </p:txBody>
      </p:sp>
      <p:pic>
        <p:nvPicPr>
          <p:cNvPr id="315" name="Google Shape;315;p49"/>
          <p:cNvPicPr preferRelativeResize="0"/>
          <p:nvPr/>
        </p:nvPicPr>
        <p:blipFill>
          <a:blip r:embed="rId3">
            <a:alphaModFix/>
          </a:blip>
          <a:stretch>
            <a:fillRect/>
          </a:stretch>
        </p:blipFill>
        <p:spPr>
          <a:xfrm>
            <a:off x="506300" y="1175400"/>
            <a:ext cx="2792700" cy="27927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19"/>
        <p:cNvGrpSpPr/>
        <p:nvPr/>
      </p:nvGrpSpPr>
      <p:grpSpPr>
        <a:xfrm>
          <a:off x="0" y="0"/>
          <a:ext cx="0" cy="0"/>
          <a:chOff x="0" y="0"/>
          <a:chExt cx="0" cy="0"/>
        </a:xfrm>
      </p:grpSpPr>
      <p:sp>
        <p:nvSpPr>
          <p:cNvPr id="320" name="Google Shape;320;p5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a:t>Transition Song</a:t>
            </a:r>
            <a:endParaRPr sz="2800"/>
          </a:p>
        </p:txBody>
      </p:sp>
      <p:sp>
        <p:nvSpPr>
          <p:cNvPr id="321" name="Google Shape;321;p50"/>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Clr>
                <a:schemeClr val="dk1"/>
              </a:buClr>
              <a:buSzPts val="1100"/>
              <a:buFont typeface="Arial"/>
              <a:buNone/>
            </a:pPr>
            <a:r>
              <a:rPr lang="en" sz="3000" dirty="0">
                <a:solidFill>
                  <a:schemeClr val="dk1"/>
                </a:solidFill>
              </a:rPr>
              <a:t>It’s Time to Go to Work</a:t>
            </a:r>
            <a:endParaRPr sz="3000" dirty="0">
              <a:solidFill>
                <a:schemeClr val="dk1"/>
              </a:solidFill>
            </a:endParaRPr>
          </a:p>
          <a:p>
            <a:pPr marL="0" lvl="0" indent="0" algn="ctr" rtl="0">
              <a:spcBef>
                <a:spcPts val="800"/>
              </a:spcBef>
              <a:spcAft>
                <a:spcPts val="0"/>
              </a:spcAft>
              <a:buClr>
                <a:schemeClr val="dk1"/>
              </a:buClr>
              <a:buSzPts val="1100"/>
              <a:buFont typeface="Arial"/>
              <a:buNone/>
            </a:pPr>
            <a:endParaRPr dirty="0">
              <a:solidFill>
                <a:schemeClr val="dk1"/>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practice what we learned.</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2600" i="1" dirty="0">
              <a:solidFill>
                <a:srgbClr val="FF0000"/>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25"/>
        <p:cNvGrpSpPr/>
        <p:nvPr/>
      </p:nvGrpSpPr>
      <p:grpSpPr>
        <a:xfrm>
          <a:off x="0" y="0"/>
          <a:ext cx="0" cy="0"/>
          <a:chOff x="0" y="0"/>
          <a:chExt cx="0" cy="0"/>
        </a:xfrm>
      </p:grpSpPr>
      <p:sp>
        <p:nvSpPr>
          <p:cNvPr id="326" name="Google Shape;326;p5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Independent Work: Learning Targets</a:t>
            </a:r>
            <a:endParaRPr/>
          </a:p>
        </p:txBody>
      </p:sp>
      <p:sp>
        <p:nvSpPr>
          <p:cNvPr id="327" name="Google Shape;327;p51"/>
          <p:cNvSpPr txBox="1">
            <a:spLocks noGrp="1"/>
          </p:cNvSpPr>
          <p:nvPr>
            <p:ph type="body" idx="1"/>
          </p:nvPr>
        </p:nvSpPr>
        <p:spPr>
          <a:xfrm>
            <a:off x="311700" y="863550"/>
            <a:ext cx="8520600" cy="3416400"/>
          </a:xfrm>
          <a:prstGeom prst="rect">
            <a:avLst/>
          </a:prstGeom>
        </p:spPr>
        <p:txBody>
          <a:bodyPr spcFirstLastPara="1" wrap="square" lIns="68575" tIns="34275" rIns="68575" bIns="34275" anchor="t" anchorCtr="0">
            <a:noAutofit/>
          </a:bodyPr>
          <a:lstStyle/>
          <a:p>
            <a:pPr marL="457200" lvl="0" indent="-393700" algn="l" rtl="0">
              <a:lnSpc>
                <a:spcPct val="100000"/>
              </a:lnSpc>
              <a:spcBef>
                <a:spcPts val="800"/>
              </a:spcBef>
              <a:spcAft>
                <a:spcPts val="0"/>
              </a:spcAft>
              <a:buClr>
                <a:schemeClr val="dk1"/>
              </a:buClr>
              <a:buSzPts val="2600"/>
              <a:buChar char="•"/>
            </a:pPr>
            <a:r>
              <a:rPr lang="en" sz="2600">
                <a:solidFill>
                  <a:schemeClr val="dk1"/>
                </a:solidFill>
              </a:rPr>
              <a:t>I can</a:t>
            </a:r>
            <a:r>
              <a:rPr lang="en" sz="2600"/>
              <a:t> create and write a silly sentence using two-syllable /ə/ words spelled with “e” or “o,” words with prefixes “in-,” “im-,” and high frequency words.</a:t>
            </a:r>
            <a:endParaRPr sz="2600"/>
          </a:p>
          <a:p>
            <a:pPr marL="457200" lvl="0" indent="-393700" algn="l" rtl="0">
              <a:lnSpc>
                <a:spcPct val="100000"/>
              </a:lnSpc>
              <a:spcBef>
                <a:spcPts val="1000"/>
              </a:spcBef>
              <a:spcAft>
                <a:spcPts val="0"/>
              </a:spcAft>
              <a:buClr>
                <a:schemeClr val="dk1"/>
              </a:buClr>
              <a:buSzPts val="2600"/>
              <a:buChar char="•"/>
            </a:pPr>
            <a:r>
              <a:rPr lang="en" sz="2600">
                <a:solidFill>
                  <a:schemeClr val="dk1"/>
                </a:solidFill>
              </a:rPr>
              <a:t>I can write sentences using correct spelling, punctuation and capitalization rules.</a:t>
            </a:r>
            <a:endParaRPr sz="2600"/>
          </a:p>
          <a:p>
            <a:pPr marL="0" lvl="0" indent="0" algn="l" rtl="0">
              <a:lnSpc>
                <a:spcPct val="115000"/>
              </a:lnSpc>
              <a:spcBef>
                <a:spcPts val="1000"/>
              </a:spcBef>
              <a:spcAft>
                <a:spcPts val="500"/>
              </a:spcAft>
              <a:buNone/>
            </a:pPr>
            <a:endParaRPr sz="2000"/>
          </a:p>
        </p:txBody>
      </p:sp>
      <p:pic>
        <p:nvPicPr>
          <p:cNvPr id="328" name="Google Shape;328;p51"/>
          <p:cNvPicPr preferRelativeResize="0"/>
          <p:nvPr/>
        </p:nvPicPr>
        <p:blipFill>
          <a:blip r:embed="rId3">
            <a:alphaModFix/>
          </a:blip>
          <a:stretch>
            <a:fillRect/>
          </a:stretch>
        </p:blipFill>
        <p:spPr>
          <a:xfrm>
            <a:off x="8273144" y="4247292"/>
            <a:ext cx="842186" cy="662361"/>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32"/>
        <p:cNvGrpSpPr/>
        <p:nvPr/>
      </p:nvGrpSpPr>
      <p:grpSpPr>
        <a:xfrm>
          <a:off x="0" y="0"/>
          <a:ext cx="0" cy="0"/>
          <a:chOff x="0" y="0"/>
          <a:chExt cx="0" cy="0"/>
        </a:xfrm>
      </p:grpSpPr>
      <p:graphicFrame>
        <p:nvGraphicFramePr>
          <p:cNvPr id="333" name="Google Shape;333;p52"/>
          <p:cNvGraphicFramePr/>
          <p:nvPr>
            <p:extLst>
              <p:ext uri="{D42A27DB-BD31-4B8C-83A1-F6EECF244321}">
                <p14:modId xmlns:p14="http://schemas.microsoft.com/office/powerpoint/2010/main" val="36819770"/>
              </p:ext>
            </p:extLst>
          </p:nvPr>
        </p:nvGraphicFramePr>
        <p:xfrm>
          <a:off x="0" y="0"/>
          <a:ext cx="9144000" cy="5143500"/>
        </p:xfrm>
        <a:graphic>
          <a:graphicData uri="http://schemas.openxmlformats.org/drawingml/2006/table">
            <a:tbl>
              <a:tblPr>
                <a:noFill/>
                <a:tableStyleId>{83AFB1CF-7498-4FF9-A34E-26AA54814DFA}</a:tableStyleId>
              </a:tblPr>
              <a:tblGrid>
                <a:gridCol w="3038700"/>
                <a:gridCol w="3050000"/>
                <a:gridCol w="3055300"/>
              </a:tblGrid>
              <a:tr h="560225">
                <a:tc>
                  <a:txBody>
                    <a:bodyPr/>
                    <a:lstStyle/>
                    <a:p>
                      <a:pPr marL="0" lvl="0" indent="0" algn="ctr" rtl="0">
                        <a:spcBef>
                          <a:spcPts val="0"/>
                        </a:spcBef>
                        <a:spcAft>
                          <a:spcPts val="0"/>
                        </a:spcAft>
                        <a:buClr>
                          <a:schemeClr val="dk1"/>
                        </a:buClr>
                        <a:buSzPts val="1100"/>
                        <a:buFont typeface="Arial"/>
                        <a:buNone/>
                      </a:pPr>
                      <a:r>
                        <a:rPr lang="en" sz="1500" b="1" dirty="0">
                          <a:solidFill>
                            <a:schemeClr val="dk1"/>
                          </a:solidFill>
                          <a:latin typeface="Century Gothic"/>
                          <a:ea typeface="Century Gothic"/>
                          <a:cs typeface="Century Gothic"/>
                          <a:sym typeface="Century Gothic"/>
                        </a:rPr>
                        <a:t>Teacher Silly Sentence </a:t>
                      </a:r>
                      <a:endParaRPr sz="1500" b="1" dirty="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500" b="1">
                          <a:solidFill>
                            <a:schemeClr val="dk1"/>
                          </a:solidFill>
                          <a:latin typeface="Century Gothic"/>
                          <a:ea typeface="Century Gothic"/>
                          <a:cs typeface="Century Gothic"/>
                          <a:sym typeface="Century Gothic"/>
                        </a:rPr>
                        <a:t>Writing Pairs </a:t>
                      </a:r>
                      <a:endParaRPr sz="1500" b="1">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500" b="1">
                          <a:solidFill>
                            <a:schemeClr val="dk1"/>
                          </a:solidFill>
                          <a:latin typeface="Century Gothic"/>
                          <a:ea typeface="Century Gothic"/>
                          <a:cs typeface="Century Gothic"/>
                          <a:sym typeface="Century Gothic"/>
                        </a:rPr>
                        <a:t>  Independent Writing</a:t>
                      </a:r>
                      <a:endParaRPr sz="1500" b="1">
                        <a:latin typeface="Century Gothic"/>
                        <a:ea typeface="Century Gothic"/>
                        <a:cs typeface="Century Gothic"/>
                        <a:sym typeface="Century Gothic"/>
                      </a:endParaRPr>
                    </a:p>
                  </a:txBody>
                  <a:tcPr marL="91425" marR="91425" marT="91425" marB="91425"/>
                </a:tc>
              </a:tr>
              <a:tr h="4583275">
                <a:tc>
                  <a:txBody>
                    <a:bodyPr/>
                    <a:lstStyle/>
                    <a:p>
                      <a:pPr marL="342900" lvl="0" indent="-342900" algn="l" rtl="0">
                        <a:spcBef>
                          <a:spcPts val="0"/>
                        </a:spcBef>
                        <a:spcAft>
                          <a:spcPts val="0"/>
                        </a:spcAft>
                        <a:buClr>
                          <a:schemeClr val="dk1"/>
                        </a:buClr>
                        <a:buSzPct val="100000"/>
                        <a:buFont typeface="+mj-lt"/>
                        <a:buAutoNum type="arabicPeriod"/>
                      </a:pPr>
                      <a:r>
                        <a:rPr lang="en" sz="1400" dirty="0" smtClean="0">
                          <a:solidFill>
                            <a:schemeClr val="dk1"/>
                          </a:solidFill>
                          <a:latin typeface="Century Gothic"/>
                          <a:ea typeface="Century Gothic"/>
                          <a:cs typeface="Century Gothic"/>
                          <a:sym typeface="Century Gothic"/>
                        </a:rPr>
                        <a:t>Create </a:t>
                      </a:r>
                      <a:r>
                        <a:rPr lang="en" sz="1400" dirty="0">
                          <a:solidFill>
                            <a:schemeClr val="dk1"/>
                          </a:solidFill>
                          <a:latin typeface="Century Gothic"/>
                          <a:ea typeface="Century Gothic"/>
                          <a:cs typeface="Century Gothic"/>
                          <a:sym typeface="Century Gothic"/>
                        </a:rPr>
                        <a:t>another silly sentence with a </a:t>
                      </a:r>
                      <a:r>
                        <a:rPr lang="en" sz="1400" dirty="0" smtClean="0">
                          <a:solidFill>
                            <a:schemeClr val="dk1"/>
                          </a:solidFill>
                          <a:latin typeface="Century Gothic"/>
                          <a:ea typeface="Century Gothic"/>
                          <a:cs typeface="Century Gothic"/>
                          <a:sym typeface="Century Gothic"/>
                        </a:rPr>
                        <a:t>group.</a:t>
                      </a:r>
                      <a:endParaRPr lang="en" sz="14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400" dirty="0" smtClean="0">
                          <a:solidFill>
                            <a:schemeClr val="dk1"/>
                          </a:solidFill>
                          <a:latin typeface="Century Gothic"/>
                          <a:ea typeface="Century Gothic"/>
                          <a:cs typeface="Century Gothic"/>
                          <a:sym typeface="Century Gothic"/>
                        </a:rPr>
                        <a:t>Use  </a:t>
                      </a:r>
                      <a:r>
                        <a:rPr lang="en" sz="1400" dirty="0">
                          <a:solidFill>
                            <a:schemeClr val="dk1"/>
                          </a:solidFill>
                          <a:latin typeface="Century Gothic"/>
                          <a:ea typeface="Century Gothic"/>
                          <a:cs typeface="Century Gothic"/>
                          <a:sym typeface="Century Gothic"/>
                        </a:rPr>
                        <a:t>/ə/ words spelled with “e” or “o,”with prefixes “im-,” “in-,” &amp; high  frequency </a:t>
                      </a:r>
                      <a:r>
                        <a:rPr lang="en" sz="1400" dirty="0" smtClean="0">
                          <a:solidFill>
                            <a:schemeClr val="dk1"/>
                          </a:solidFill>
                          <a:latin typeface="Century Gothic"/>
                          <a:ea typeface="Century Gothic"/>
                          <a:cs typeface="Century Gothic"/>
                          <a:sym typeface="Century Gothic"/>
                        </a:rPr>
                        <a:t>words.</a:t>
                      </a:r>
                      <a:endParaRPr lang="en" sz="14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400" dirty="0" smtClean="0">
                          <a:solidFill>
                            <a:schemeClr val="dk1"/>
                          </a:solidFill>
                          <a:latin typeface="Century Gothic"/>
                          <a:ea typeface="Century Gothic"/>
                          <a:cs typeface="Century Gothic"/>
                          <a:sym typeface="Century Gothic"/>
                        </a:rPr>
                        <a:t>We’ll </a:t>
                      </a:r>
                      <a:r>
                        <a:rPr lang="en" sz="1400" dirty="0">
                          <a:solidFill>
                            <a:schemeClr val="dk1"/>
                          </a:solidFill>
                          <a:latin typeface="Century Gothic"/>
                          <a:ea typeface="Century Gothic"/>
                          <a:cs typeface="Century Gothic"/>
                          <a:sym typeface="Century Gothic"/>
                        </a:rPr>
                        <a:t>talk about our sentence until we agree on the sentence we will write. </a:t>
                      </a:r>
                    </a:p>
                    <a:p>
                      <a:pPr marL="342900" lvl="0" indent="-342900" algn="l" rtl="0">
                        <a:spcBef>
                          <a:spcPts val="0"/>
                        </a:spcBef>
                        <a:spcAft>
                          <a:spcPts val="0"/>
                        </a:spcAft>
                        <a:buClr>
                          <a:schemeClr val="dk1"/>
                        </a:buClr>
                        <a:buSzPct val="100000"/>
                        <a:buFont typeface="+mj-lt"/>
                        <a:buAutoNum type="arabicPeriod"/>
                      </a:pPr>
                      <a:r>
                        <a:rPr lang="en" sz="1400" dirty="0" smtClean="0">
                          <a:solidFill>
                            <a:schemeClr val="dk1"/>
                          </a:solidFill>
                          <a:latin typeface="Century Gothic"/>
                          <a:ea typeface="Century Gothic"/>
                          <a:cs typeface="Century Gothic"/>
                          <a:sym typeface="Century Gothic"/>
                        </a:rPr>
                        <a:t>We </a:t>
                      </a:r>
                      <a:r>
                        <a:rPr lang="en" sz="1400" dirty="0">
                          <a:solidFill>
                            <a:schemeClr val="dk1"/>
                          </a:solidFill>
                          <a:latin typeface="Century Gothic"/>
                          <a:ea typeface="Century Gothic"/>
                          <a:cs typeface="Century Gothic"/>
                          <a:sym typeface="Century Gothic"/>
                        </a:rPr>
                        <a:t>will write our sentence together. We will check our sentence for capitalization, spelling &amp; punctuation and make corrections as </a:t>
                      </a:r>
                      <a:r>
                        <a:rPr lang="en" sz="1400" dirty="0" smtClean="0">
                          <a:solidFill>
                            <a:schemeClr val="dk1"/>
                          </a:solidFill>
                          <a:latin typeface="Century Gothic"/>
                          <a:ea typeface="Century Gothic"/>
                          <a:cs typeface="Century Gothic"/>
                          <a:sym typeface="Century Gothic"/>
                        </a:rPr>
                        <a:t>needed.</a:t>
                      </a:r>
                      <a:endParaRPr lang="en" sz="14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400" dirty="0" smtClean="0">
                          <a:solidFill>
                            <a:schemeClr val="dk1"/>
                          </a:solidFill>
                          <a:latin typeface="Century Gothic"/>
                          <a:ea typeface="Century Gothic"/>
                          <a:cs typeface="Century Gothic"/>
                          <a:sym typeface="Century Gothic"/>
                        </a:rPr>
                        <a:t>Let’s </a:t>
                      </a:r>
                      <a:r>
                        <a:rPr lang="en" sz="1400" dirty="0">
                          <a:solidFill>
                            <a:schemeClr val="dk1"/>
                          </a:solidFill>
                          <a:latin typeface="Century Gothic"/>
                          <a:ea typeface="Century Gothic"/>
                          <a:cs typeface="Century Gothic"/>
                          <a:sym typeface="Century Gothic"/>
                        </a:rPr>
                        <a:t>read together. If we come to a word we don’t know, we’ll use our Reader’s Toolbox.</a:t>
                      </a:r>
                      <a:endParaRPr sz="14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500" dirty="0">
                        <a:solidFill>
                          <a:schemeClr val="dk1"/>
                        </a:solidFill>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400" dirty="0" smtClean="0">
                          <a:solidFill>
                            <a:schemeClr val="dk1"/>
                          </a:solidFill>
                          <a:latin typeface="Century Gothic"/>
                          <a:ea typeface="Century Gothic"/>
                          <a:cs typeface="Century Gothic"/>
                          <a:sym typeface="Century Gothic"/>
                        </a:rPr>
                        <a:t>Create </a:t>
                      </a:r>
                      <a:r>
                        <a:rPr lang="en" sz="1400" dirty="0">
                          <a:solidFill>
                            <a:schemeClr val="dk1"/>
                          </a:solidFill>
                          <a:latin typeface="Century Gothic"/>
                          <a:ea typeface="Century Gothic"/>
                          <a:cs typeface="Century Gothic"/>
                          <a:sym typeface="Century Gothic"/>
                        </a:rPr>
                        <a:t>a new silly sentence with a </a:t>
                      </a:r>
                      <a:r>
                        <a:rPr lang="en" sz="1400" dirty="0" smtClean="0">
                          <a:solidFill>
                            <a:schemeClr val="dk1"/>
                          </a:solidFill>
                          <a:latin typeface="Century Gothic"/>
                          <a:ea typeface="Century Gothic"/>
                          <a:cs typeface="Century Gothic"/>
                          <a:sym typeface="Century Gothic"/>
                        </a:rPr>
                        <a:t>partner.</a:t>
                      </a:r>
                      <a:endParaRPr lang="en" sz="14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400" dirty="0">
                          <a:solidFill>
                            <a:schemeClr val="dk1"/>
                          </a:solidFill>
                          <a:latin typeface="Century Gothic"/>
                          <a:ea typeface="Century Gothic"/>
                          <a:cs typeface="Century Gothic"/>
                          <a:sym typeface="Century Gothic"/>
                        </a:rPr>
                        <a:t>U</a:t>
                      </a:r>
                      <a:r>
                        <a:rPr lang="en" sz="1400" dirty="0" smtClean="0">
                          <a:solidFill>
                            <a:schemeClr val="dk1"/>
                          </a:solidFill>
                          <a:latin typeface="Century Gothic"/>
                          <a:ea typeface="Century Gothic"/>
                          <a:cs typeface="Century Gothic"/>
                          <a:sym typeface="Century Gothic"/>
                        </a:rPr>
                        <a:t>se  </a:t>
                      </a:r>
                      <a:r>
                        <a:rPr lang="en" sz="1400" dirty="0">
                          <a:solidFill>
                            <a:schemeClr val="dk1"/>
                          </a:solidFill>
                          <a:latin typeface="Century Gothic"/>
                          <a:ea typeface="Century Gothic"/>
                          <a:cs typeface="Century Gothic"/>
                          <a:sym typeface="Century Gothic"/>
                        </a:rPr>
                        <a:t>/ə/ words spelled with “e” or “o,”with prefixes “im-,” “in-,” &amp; high frequency </a:t>
                      </a:r>
                      <a:r>
                        <a:rPr lang="en" sz="1400" dirty="0" smtClean="0">
                          <a:solidFill>
                            <a:schemeClr val="dk1"/>
                          </a:solidFill>
                          <a:latin typeface="Century Gothic"/>
                          <a:ea typeface="Century Gothic"/>
                          <a:cs typeface="Century Gothic"/>
                          <a:sym typeface="Century Gothic"/>
                        </a:rPr>
                        <a:t>words.</a:t>
                      </a:r>
                      <a:endParaRPr lang="en" sz="14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400" dirty="0" smtClean="0">
                          <a:solidFill>
                            <a:schemeClr val="dk1"/>
                          </a:solidFill>
                          <a:latin typeface="Century Gothic"/>
                          <a:ea typeface="Century Gothic"/>
                          <a:cs typeface="Century Gothic"/>
                          <a:sym typeface="Century Gothic"/>
                        </a:rPr>
                        <a:t>Talk </a:t>
                      </a:r>
                      <a:r>
                        <a:rPr lang="en" sz="1400" dirty="0">
                          <a:solidFill>
                            <a:schemeClr val="dk1"/>
                          </a:solidFill>
                          <a:latin typeface="Century Gothic"/>
                          <a:ea typeface="Century Gothic"/>
                          <a:cs typeface="Century Gothic"/>
                          <a:sym typeface="Century Gothic"/>
                        </a:rPr>
                        <a:t>about your sentence until you agree on the sentence you will write on your paper.  Write the sentence on your </a:t>
                      </a:r>
                      <a:r>
                        <a:rPr lang="en" sz="1400" dirty="0" smtClean="0">
                          <a:solidFill>
                            <a:schemeClr val="dk1"/>
                          </a:solidFill>
                          <a:latin typeface="Century Gothic"/>
                          <a:ea typeface="Century Gothic"/>
                          <a:cs typeface="Century Gothic"/>
                          <a:sym typeface="Century Gothic"/>
                        </a:rPr>
                        <a:t>paper.</a:t>
                      </a:r>
                      <a:endParaRPr lang="en" sz="14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400" dirty="0" smtClean="0">
                          <a:solidFill>
                            <a:schemeClr val="dk1"/>
                          </a:solidFill>
                          <a:latin typeface="Century Gothic"/>
                          <a:ea typeface="Century Gothic"/>
                          <a:cs typeface="Century Gothic"/>
                          <a:sym typeface="Century Gothic"/>
                        </a:rPr>
                        <a:t>Check </a:t>
                      </a:r>
                      <a:r>
                        <a:rPr lang="en" sz="1400" dirty="0">
                          <a:solidFill>
                            <a:schemeClr val="dk1"/>
                          </a:solidFill>
                          <a:latin typeface="Century Gothic"/>
                          <a:ea typeface="Century Gothic"/>
                          <a:cs typeface="Century Gothic"/>
                          <a:sym typeface="Century Gothic"/>
                        </a:rPr>
                        <a:t>your sentence for spelling, capitalization and punctuation. Make edits and corrections as </a:t>
                      </a:r>
                      <a:r>
                        <a:rPr lang="en" sz="1400" dirty="0" smtClean="0">
                          <a:solidFill>
                            <a:schemeClr val="dk1"/>
                          </a:solidFill>
                          <a:latin typeface="Century Gothic"/>
                          <a:ea typeface="Century Gothic"/>
                          <a:cs typeface="Century Gothic"/>
                          <a:sym typeface="Century Gothic"/>
                        </a:rPr>
                        <a:t>needed.</a:t>
                      </a:r>
                      <a:endParaRPr lang="en" sz="14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400" dirty="0" smtClean="0">
                          <a:solidFill>
                            <a:schemeClr val="dk1"/>
                          </a:solidFill>
                          <a:latin typeface="Century Gothic"/>
                          <a:ea typeface="Century Gothic"/>
                          <a:cs typeface="Century Gothic"/>
                          <a:sym typeface="Century Gothic"/>
                        </a:rPr>
                        <a:t>Share </a:t>
                      </a:r>
                      <a:r>
                        <a:rPr lang="en" sz="1400" dirty="0">
                          <a:solidFill>
                            <a:schemeClr val="dk1"/>
                          </a:solidFill>
                          <a:latin typeface="Century Gothic"/>
                          <a:ea typeface="Century Gothic"/>
                          <a:cs typeface="Century Gothic"/>
                          <a:sym typeface="Century Gothic"/>
                        </a:rPr>
                        <a:t>your sentence with another writing pair &amp; refer to the Reader’s Toolbox if you need it.</a:t>
                      </a:r>
                      <a:endParaRPr sz="14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500" dirty="0">
                        <a:solidFill>
                          <a:schemeClr val="dk1"/>
                        </a:solidFill>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400" dirty="0" smtClean="0">
                          <a:solidFill>
                            <a:schemeClr val="dk1"/>
                          </a:solidFill>
                          <a:latin typeface="Century Gothic"/>
                          <a:ea typeface="Century Gothic"/>
                          <a:cs typeface="Century Gothic"/>
                          <a:sym typeface="Century Gothic"/>
                        </a:rPr>
                        <a:t>Create </a:t>
                      </a:r>
                      <a:r>
                        <a:rPr lang="en" sz="1400" dirty="0">
                          <a:solidFill>
                            <a:schemeClr val="dk1"/>
                          </a:solidFill>
                          <a:latin typeface="Century Gothic"/>
                          <a:ea typeface="Century Gothic"/>
                          <a:cs typeface="Century Gothic"/>
                          <a:sym typeface="Century Gothic"/>
                        </a:rPr>
                        <a:t>a new silly sentence </a:t>
                      </a:r>
                      <a:r>
                        <a:rPr lang="en" sz="1400" dirty="0" smtClean="0">
                          <a:solidFill>
                            <a:schemeClr val="dk1"/>
                          </a:solidFill>
                          <a:latin typeface="Century Gothic"/>
                          <a:ea typeface="Century Gothic"/>
                          <a:cs typeface="Century Gothic"/>
                          <a:sym typeface="Century Gothic"/>
                        </a:rPr>
                        <a:t>independently.</a:t>
                      </a:r>
                      <a:endParaRPr lang="en" sz="14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400" dirty="0" smtClean="0">
                          <a:solidFill>
                            <a:schemeClr val="dk1"/>
                          </a:solidFill>
                          <a:latin typeface="Century Gothic"/>
                          <a:ea typeface="Century Gothic"/>
                          <a:cs typeface="Century Gothic"/>
                          <a:sym typeface="Century Gothic"/>
                        </a:rPr>
                        <a:t>Use  </a:t>
                      </a:r>
                      <a:r>
                        <a:rPr lang="en" sz="1400" dirty="0">
                          <a:solidFill>
                            <a:schemeClr val="dk1"/>
                          </a:solidFill>
                          <a:latin typeface="Century Gothic"/>
                          <a:ea typeface="Century Gothic"/>
                          <a:cs typeface="Century Gothic"/>
                          <a:sym typeface="Century Gothic"/>
                        </a:rPr>
                        <a:t>/ə/ words spelled with “e” or “o,”with prefixes “im-,” “in-,” &amp; high frequency </a:t>
                      </a:r>
                      <a:r>
                        <a:rPr lang="en" sz="1400" dirty="0" smtClean="0">
                          <a:solidFill>
                            <a:schemeClr val="dk1"/>
                          </a:solidFill>
                          <a:latin typeface="Century Gothic"/>
                          <a:ea typeface="Century Gothic"/>
                          <a:cs typeface="Century Gothic"/>
                          <a:sym typeface="Century Gothic"/>
                        </a:rPr>
                        <a:t>words.</a:t>
                      </a:r>
                      <a:endParaRPr lang="en" sz="14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400" dirty="0">
                          <a:solidFill>
                            <a:schemeClr val="dk1"/>
                          </a:solidFill>
                          <a:latin typeface="Century Gothic"/>
                          <a:ea typeface="Century Gothic"/>
                          <a:cs typeface="Century Gothic"/>
                          <a:sym typeface="Century Gothic"/>
                        </a:rPr>
                        <a:t>W</a:t>
                      </a:r>
                      <a:r>
                        <a:rPr lang="en" sz="1400" dirty="0" smtClean="0">
                          <a:solidFill>
                            <a:schemeClr val="dk1"/>
                          </a:solidFill>
                          <a:latin typeface="Century Gothic"/>
                          <a:ea typeface="Century Gothic"/>
                          <a:cs typeface="Century Gothic"/>
                          <a:sym typeface="Century Gothic"/>
                        </a:rPr>
                        <a:t>rite </a:t>
                      </a:r>
                      <a:r>
                        <a:rPr lang="en" sz="1400" dirty="0">
                          <a:solidFill>
                            <a:schemeClr val="dk1"/>
                          </a:solidFill>
                          <a:latin typeface="Century Gothic"/>
                          <a:ea typeface="Century Gothic"/>
                          <a:cs typeface="Century Gothic"/>
                          <a:sym typeface="Century Gothic"/>
                        </a:rPr>
                        <a:t>your silly sentence on your </a:t>
                      </a:r>
                      <a:r>
                        <a:rPr lang="en" sz="1400" dirty="0" smtClean="0">
                          <a:solidFill>
                            <a:schemeClr val="dk1"/>
                          </a:solidFill>
                          <a:latin typeface="Century Gothic"/>
                          <a:ea typeface="Century Gothic"/>
                          <a:cs typeface="Century Gothic"/>
                          <a:sym typeface="Century Gothic"/>
                        </a:rPr>
                        <a:t>paper.</a:t>
                      </a:r>
                      <a:endParaRPr lang="en" sz="14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400" dirty="0" smtClean="0">
                          <a:solidFill>
                            <a:schemeClr val="dk1"/>
                          </a:solidFill>
                          <a:latin typeface="Century Gothic"/>
                          <a:ea typeface="Century Gothic"/>
                          <a:cs typeface="Century Gothic"/>
                          <a:sym typeface="Century Gothic"/>
                        </a:rPr>
                        <a:t>Check </a:t>
                      </a:r>
                      <a:r>
                        <a:rPr lang="en" sz="1400" dirty="0">
                          <a:solidFill>
                            <a:schemeClr val="dk1"/>
                          </a:solidFill>
                          <a:latin typeface="Century Gothic"/>
                          <a:ea typeface="Century Gothic"/>
                          <a:cs typeface="Century Gothic"/>
                          <a:sym typeface="Century Gothic"/>
                        </a:rPr>
                        <a:t>your sentence for spelling, capitalization and punctuation. Make edits and corrections as </a:t>
                      </a:r>
                      <a:r>
                        <a:rPr lang="en" sz="1400" dirty="0" smtClean="0">
                          <a:solidFill>
                            <a:schemeClr val="dk1"/>
                          </a:solidFill>
                          <a:latin typeface="Century Gothic"/>
                          <a:ea typeface="Century Gothic"/>
                          <a:cs typeface="Century Gothic"/>
                          <a:sym typeface="Century Gothic"/>
                        </a:rPr>
                        <a:t>needed.</a:t>
                      </a:r>
                      <a:endParaRPr lang="en" sz="14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400" dirty="0" smtClean="0">
                          <a:solidFill>
                            <a:schemeClr val="dk1"/>
                          </a:solidFill>
                          <a:latin typeface="Century Gothic"/>
                          <a:ea typeface="Century Gothic"/>
                          <a:cs typeface="Century Gothic"/>
                          <a:sym typeface="Century Gothic"/>
                        </a:rPr>
                        <a:t>Share </a:t>
                      </a:r>
                      <a:r>
                        <a:rPr lang="en" sz="1400" dirty="0">
                          <a:solidFill>
                            <a:schemeClr val="dk1"/>
                          </a:solidFill>
                          <a:latin typeface="Century Gothic"/>
                          <a:ea typeface="Century Gothic"/>
                          <a:cs typeface="Century Gothic"/>
                          <a:sym typeface="Century Gothic"/>
                        </a:rPr>
                        <a:t>your silly sentence with another independent </a:t>
                      </a:r>
                      <a:r>
                        <a:rPr lang="en" sz="1400" dirty="0" smtClean="0">
                          <a:solidFill>
                            <a:schemeClr val="dk1"/>
                          </a:solidFill>
                          <a:latin typeface="Century Gothic"/>
                          <a:ea typeface="Century Gothic"/>
                          <a:cs typeface="Century Gothic"/>
                          <a:sym typeface="Century Gothic"/>
                        </a:rPr>
                        <a:t>writer.</a:t>
                      </a:r>
                      <a:endParaRPr lang="en" sz="14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400" dirty="0" smtClean="0">
                          <a:solidFill>
                            <a:schemeClr val="dk1"/>
                          </a:solidFill>
                          <a:latin typeface="Century Gothic"/>
                          <a:ea typeface="Century Gothic"/>
                          <a:cs typeface="Century Gothic"/>
                          <a:sym typeface="Century Gothic"/>
                        </a:rPr>
                        <a:t>Check </a:t>
                      </a:r>
                      <a:r>
                        <a:rPr lang="en" sz="1400" dirty="0">
                          <a:solidFill>
                            <a:schemeClr val="dk1"/>
                          </a:solidFill>
                          <a:latin typeface="Century Gothic"/>
                          <a:ea typeface="Century Gothic"/>
                          <a:cs typeface="Century Gothic"/>
                          <a:sym typeface="Century Gothic"/>
                        </a:rPr>
                        <a:t>each other’s sentences and make any corrections needed. Refer to the Reader’s Toolbox if you need it</a:t>
                      </a:r>
                      <a:r>
                        <a:rPr lang="en" sz="1400" dirty="0" smtClean="0">
                          <a:solidFill>
                            <a:schemeClr val="dk1"/>
                          </a:solidFill>
                          <a:latin typeface="Century Gothic"/>
                          <a:ea typeface="Century Gothic"/>
                          <a:cs typeface="Century Gothic"/>
                          <a:sym typeface="Century Gothic"/>
                        </a:rPr>
                        <a:t>.</a:t>
                      </a:r>
                      <a:endParaRPr sz="1400" dirty="0">
                        <a:solidFill>
                          <a:schemeClr val="dk1"/>
                        </a:solidFill>
                        <a:latin typeface="Century Gothic"/>
                        <a:ea typeface="Century Gothic"/>
                        <a:cs typeface="Century Gothic"/>
                        <a:sym typeface="Century Gothic"/>
                      </a:endParaRPr>
                    </a:p>
                  </a:txBody>
                  <a:tcPr marL="91425" marR="91425" marT="91425" marB="91425"/>
                </a:tc>
              </a:tr>
            </a:tbl>
          </a:graphicData>
        </a:graphic>
      </p:graphicFrame>
      <p:pic>
        <p:nvPicPr>
          <p:cNvPr id="334" name="Google Shape;334;p52"/>
          <p:cNvPicPr preferRelativeResize="0"/>
          <p:nvPr/>
        </p:nvPicPr>
        <p:blipFill>
          <a:blip r:embed="rId3">
            <a:alphaModFix/>
          </a:blip>
          <a:stretch>
            <a:fillRect/>
          </a:stretch>
        </p:blipFill>
        <p:spPr>
          <a:xfrm rot="9312407">
            <a:off x="5487475" y="61706"/>
            <a:ext cx="855925" cy="498512"/>
          </a:xfrm>
          <a:prstGeom prst="rect">
            <a:avLst/>
          </a:prstGeom>
          <a:noFill/>
          <a:ln>
            <a:noFill/>
          </a:ln>
        </p:spPr>
      </p:pic>
      <p:pic>
        <p:nvPicPr>
          <p:cNvPr id="335" name="Google Shape;335;p52"/>
          <p:cNvPicPr preferRelativeResize="0"/>
          <p:nvPr/>
        </p:nvPicPr>
        <p:blipFill>
          <a:blip r:embed="rId3">
            <a:alphaModFix/>
          </a:blip>
          <a:stretch>
            <a:fillRect/>
          </a:stretch>
        </p:blipFill>
        <p:spPr>
          <a:xfrm rot="737910">
            <a:off x="2911375" y="61706"/>
            <a:ext cx="855925" cy="498512"/>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39"/>
        <p:cNvGrpSpPr/>
        <p:nvPr/>
      </p:nvGrpSpPr>
      <p:grpSpPr>
        <a:xfrm>
          <a:off x="0" y="0"/>
          <a:ext cx="0" cy="0"/>
          <a:chOff x="0" y="0"/>
          <a:chExt cx="0" cy="0"/>
        </a:xfrm>
      </p:grpSpPr>
      <p:sp>
        <p:nvSpPr>
          <p:cNvPr id="340" name="Google Shape;340;p53"/>
          <p:cNvSpPr txBox="1">
            <a:spLocks noGrp="1"/>
          </p:cNvSpPr>
          <p:nvPr>
            <p:ph type="title"/>
          </p:nvPr>
        </p:nvSpPr>
        <p:spPr>
          <a:xfrm>
            <a:off x="0" y="6347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Reader’s Toolbox: </a:t>
            </a:r>
            <a:endParaRPr/>
          </a:p>
          <a:p>
            <a:pPr marL="0" lvl="0" indent="0" algn="l" rtl="0">
              <a:spcBef>
                <a:spcPts val="0"/>
              </a:spcBef>
              <a:spcAft>
                <a:spcPts val="0"/>
              </a:spcAft>
              <a:buNone/>
            </a:pPr>
            <a:r>
              <a:rPr lang="en" sz="3200"/>
              <a:t>Use what you know!</a:t>
            </a:r>
            <a:r>
              <a:rPr lang="en"/>
              <a:t> </a:t>
            </a:r>
            <a:endParaRPr/>
          </a:p>
          <a:p>
            <a:pPr marL="457200" lvl="0" indent="0" algn="l" rtl="0">
              <a:spcBef>
                <a:spcPts val="0"/>
              </a:spcBef>
              <a:spcAft>
                <a:spcPts val="0"/>
              </a:spcAft>
              <a:buNone/>
            </a:pPr>
            <a:endParaRPr/>
          </a:p>
        </p:txBody>
      </p:sp>
      <p:sp>
        <p:nvSpPr>
          <p:cNvPr id="341" name="Google Shape;341;p53"/>
          <p:cNvSpPr txBox="1"/>
          <p:nvPr/>
        </p:nvSpPr>
        <p:spPr>
          <a:xfrm>
            <a:off x="6466950" y="906875"/>
            <a:ext cx="2507700" cy="634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u="sng">
              <a:latin typeface="Century Gothic"/>
              <a:ea typeface="Century Gothic"/>
              <a:cs typeface="Century Gothic"/>
              <a:sym typeface="Century Gothic"/>
            </a:endParaRPr>
          </a:p>
        </p:txBody>
      </p:sp>
      <p:pic>
        <p:nvPicPr>
          <p:cNvPr id="342" name="Google Shape;342;p53"/>
          <p:cNvPicPr preferRelativeResize="0"/>
          <p:nvPr/>
        </p:nvPicPr>
        <p:blipFill>
          <a:blip r:embed="rId3">
            <a:alphaModFix/>
          </a:blip>
          <a:stretch>
            <a:fillRect/>
          </a:stretch>
        </p:blipFill>
        <p:spPr>
          <a:xfrm>
            <a:off x="996950" y="1337788"/>
            <a:ext cx="2930325" cy="2930325"/>
          </a:xfrm>
          <a:prstGeom prst="rect">
            <a:avLst/>
          </a:prstGeom>
          <a:noFill/>
          <a:ln>
            <a:noFill/>
          </a:ln>
        </p:spPr>
      </p:pic>
      <p:pic>
        <p:nvPicPr>
          <p:cNvPr id="343" name="Google Shape;343;p53"/>
          <p:cNvPicPr preferRelativeResize="0"/>
          <p:nvPr/>
        </p:nvPicPr>
        <p:blipFill>
          <a:blip r:embed="rId4">
            <a:alphaModFix/>
          </a:blip>
          <a:stretch>
            <a:fillRect/>
          </a:stretch>
        </p:blipFill>
        <p:spPr>
          <a:xfrm>
            <a:off x="451863" y="3082275"/>
            <a:ext cx="1369325" cy="1369325"/>
          </a:xfrm>
          <a:prstGeom prst="rect">
            <a:avLst/>
          </a:prstGeom>
          <a:noFill/>
          <a:ln>
            <a:noFill/>
          </a:ln>
        </p:spPr>
      </p:pic>
      <p:graphicFrame>
        <p:nvGraphicFramePr>
          <p:cNvPr id="344" name="Google Shape;344;p53"/>
          <p:cNvGraphicFramePr/>
          <p:nvPr>
            <p:extLst>
              <p:ext uri="{D42A27DB-BD31-4B8C-83A1-F6EECF244321}">
                <p14:modId xmlns:p14="http://schemas.microsoft.com/office/powerpoint/2010/main" val="3524625255"/>
              </p:ext>
            </p:extLst>
          </p:nvPr>
        </p:nvGraphicFramePr>
        <p:xfrm>
          <a:off x="4572000" y="19125"/>
          <a:ext cx="4328900" cy="4792150"/>
        </p:xfrm>
        <a:graphic>
          <a:graphicData uri="http://schemas.openxmlformats.org/drawingml/2006/table">
            <a:tbl>
              <a:tblPr>
                <a:noFill/>
                <a:tableStyleId>{83AFB1CF-7498-4FF9-A34E-26AA54814DFA}</a:tableStyleId>
              </a:tblPr>
              <a:tblGrid>
                <a:gridCol w="537150"/>
                <a:gridCol w="3791750"/>
              </a:tblGrid>
              <a:tr h="1204625">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1.</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Sound out the word</a:t>
                      </a:r>
                      <a:r>
                        <a:rPr lang="en" sz="1300">
                          <a:latin typeface="Century Gothic"/>
                          <a:ea typeface="Century Gothic"/>
                          <a:cs typeface="Century Gothic"/>
                          <a:sym typeface="Century Gothic"/>
                        </a:rPr>
                        <a:t>: Say each letter sound or spelling then blend all the sounds together to read the word.  If you don’t know all the letter sounds or spelling patterns, try the ones you know, then read the word again.</a:t>
                      </a:r>
                      <a:endParaRPr sz="1300">
                        <a:latin typeface="Century Gothic"/>
                        <a:ea typeface="Century Gothic"/>
                        <a:cs typeface="Century Gothic"/>
                        <a:sym typeface="Century Gothic"/>
                      </a:endParaRPr>
                    </a:p>
                  </a:txBody>
                  <a:tcPr marL="91425" marR="91425" marT="91425" marB="91425"/>
                </a:tc>
              </a:tr>
              <a:tr h="58925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2.</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Syllable Sleuth: </a:t>
                      </a:r>
                      <a:r>
                        <a:rPr lang="en" sz="1300">
                          <a:latin typeface="Century Gothic"/>
                          <a:ea typeface="Century Gothic"/>
                          <a:cs typeface="Century Gothic"/>
                          <a:sym typeface="Century Gothic"/>
                        </a:rPr>
                        <a:t>Break apart long words into syllables, then blend to read the word. </a:t>
                      </a:r>
                      <a:endParaRPr sz="1300">
                        <a:latin typeface="Century Gothic"/>
                        <a:ea typeface="Century Gothic"/>
                        <a:cs typeface="Century Gothic"/>
                        <a:sym typeface="Century Gothic"/>
                      </a:endParaRPr>
                    </a:p>
                  </a:txBody>
                  <a:tcPr marL="91425" marR="91425" marT="91425" marB="91425"/>
                </a:tc>
              </a:tr>
              <a:tr h="1204625">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3. </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Word Parts</a:t>
                      </a:r>
                      <a:r>
                        <a:rPr lang="en" sz="1300">
                          <a:latin typeface="Century Gothic"/>
                          <a:ea typeface="Century Gothic"/>
                          <a:cs typeface="Century Gothic"/>
                          <a:sym typeface="Century Gothic"/>
                        </a:rPr>
                        <a:t> - Does the word have suffixes or prefixes?  Read the word parts first, then use what you know about spelling patterns to read the base word.  Put the parts together to read the word.</a:t>
                      </a:r>
                      <a:endParaRPr sz="1300">
                        <a:latin typeface="Century Gothic"/>
                        <a:ea typeface="Century Gothic"/>
                        <a:cs typeface="Century Gothic"/>
                        <a:sym typeface="Century Gothic"/>
                      </a:endParaRPr>
                    </a:p>
                  </a:txBody>
                  <a:tcPr marL="91425" marR="91425" marT="91425" marB="91425"/>
                </a:tc>
              </a:tr>
              <a:tr h="794375">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4.</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High Frequency Words: </a:t>
                      </a:r>
                      <a:r>
                        <a:rPr lang="en" sz="1300" dirty="0">
                          <a:latin typeface="Century Gothic"/>
                          <a:ea typeface="Century Gothic"/>
                          <a:cs typeface="Century Gothic"/>
                          <a:sym typeface="Century Gothic"/>
                        </a:rPr>
                        <a:t>Read high frequency words in a SNAP.  Look to the </a:t>
                      </a:r>
                      <a:r>
                        <a:rPr lang="en" sz="1300" b="1" dirty="0">
                          <a:latin typeface="Century Gothic"/>
                          <a:ea typeface="Century Gothic"/>
                          <a:cs typeface="Century Gothic"/>
                          <a:sym typeface="Century Gothic"/>
                        </a:rPr>
                        <a:t>Interactive Word Wall </a:t>
                      </a:r>
                      <a:r>
                        <a:rPr lang="en" sz="1300" dirty="0">
                          <a:latin typeface="Century Gothic"/>
                          <a:ea typeface="Century Gothic"/>
                          <a:cs typeface="Century Gothic"/>
                          <a:sym typeface="Century Gothic"/>
                        </a:rPr>
                        <a:t>for help, then try to read the word.</a:t>
                      </a:r>
                      <a:endParaRPr sz="1300" dirty="0">
                        <a:latin typeface="Century Gothic"/>
                        <a:ea typeface="Century Gothic"/>
                        <a:cs typeface="Century Gothic"/>
                        <a:sym typeface="Century Gothic"/>
                      </a:endParaRPr>
                    </a:p>
                  </a:txBody>
                  <a:tcPr marL="91425" marR="91425" marT="91425" marB="91425"/>
                </a:tc>
              </a:tr>
              <a:tr h="999275">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5. </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Read it Again </a:t>
                      </a:r>
                      <a:r>
                        <a:rPr lang="en" sz="1300" dirty="0">
                          <a:latin typeface="Century Gothic"/>
                          <a:ea typeface="Century Gothic"/>
                          <a:cs typeface="Century Gothic"/>
                          <a:sym typeface="Century Gothic"/>
                        </a:rPr>
                        <a:t>- Try to read the word again when it does not make sense. For example, try a different vowel sound. Then read the word again.</a:t>
                      </a:r>
                      <a:endParaRPr sz="1300" dirty="0">
                        <a:latin typeface="Century Gothic"/>
                        <a:ea typeface="Century Gothic"/>
                        <a:cs typeface="Century Gothic"/>
                        <a:sym typeface="Century Gothic"/>
                      </a:endParaRPr>
                    </a:p>
                  </a:txBody>
                  <a:tcPr marL="91425" marR="91425" marT="91425" marB="91425"/>
                </a:tc>
              </a:tr>
            </a:tbl>
          </a:graphicData>
        </a:graphic>
      </p:graphicFrame>
      <p:pic>
        <p:nvPicPr>
          <p:cNvPr id="345" name="Google Shape;345;p53"/>
          <p:cNvPicPr preferRelativeResize="0"/>
          <p:nvPr/>
        </p:nvPicPr>
        <p:blipFill>
          <a:blip r:embed="rId4">
            <a:alphaModFix/>
          </a:blip>
          <a:stretch>
            <a:fillRect/>
          </a:stretch>
        </p:blipFill>
        <p:spPr>
          <a:xfrm>
            <a:off x="4572000" y="4268125"/>
            <a:ext cx="449825" cy="381000"/>
          </a:xfrm>
          <a:prstGeom prst="rect">
            <a:avLst/>
          </a:prstGeom>
          <a:noFill/>
          <a:ln>
            <a:noFill/>
          </a:ln>
        </p:spPr>
      </p:pic>
      <p:pic>
        <p:nvPicPr>
          <p:cNvPr id="346" name="Google Shape;346;p53"/>
          <p:cNvPicPr preferRelativeResize="0"/>
          <p:nvPr/>
        </p:nvPicPr>
        <p:blipFill>
          <a:blip r:embed="rId4">
            <a:alphaModFix/>
          </a:blip>
          <a:stretch>
            <a:fillRect/>
          </a:stretch>
        </p:blipFill>
        <p:spPr>
          <a:xfrm rot="10800000">
            <a:off x="4659325" y="449625"/>
            <a:ext cx="449825" cy="381000"/>
          </a:xfrm>
          <a:prstGeom prst="rect">
            <a:avLst/>
          </a:prstGeom>
          <a:noFill/>
          <a:ln>
            <a:noFill/>
          </a:ln>
        </p:spPr>
      </p:pic>
      <p:pic>
        <p:nvPicPr>
          <p:cNvPr id="347" name="Google Shape;347;p53"/>
          <p:cNvPicPr preferRelativeResize="0"/>
          <p:nvPr/>
        </p:nvPicPr>
        <p:blipFill>
          <a:blip r:embed="rId4">
            <a:alphaModFix/>
          </a:blip>
          <a:stretch>
            <a:fillRect/>
          </a:stretch>
        </p:blipFill>
        <p:spPr>
          <a:xfrm>
            <a:off x="4743151" y="1541671"/>
            <a:ext cx="366000" cy="310000"/>
          </a:xfrm>
          <a:prstGeom prst="rect">
            <a:avLst/>
          </a:prstGeom>
          <a:noFill/>
          <a:ln>
            <a:noFill/>
          </a:ln>
        </p:spPr>
      </p:pic>
      <p:pic>
        <p:nvPicPr>
          <p:cNvPr id="348" name="Google Shape;348;p53"/>
          <p:cNvPicPr preferRelativeResize="0"/>
          <p:nvPr/>
        </p:nvPicPr>
        <p:blipFill>
          <a:blip r:embed="rId4">
            <a:alphaModFix/>
          </a:blip>
          <a:stretch>
            <a:fillRect/>
          </a:stretch>
        </p:blipFill>
        <p:spPr>
          <a:xfrm rot="-10799989">
            <a:off x="4572012" y="3431087"/>
            <a:ext cx="449825" cy="381000"/>
          </a:xfrm>
          <a:prstGeom prst="rect">
            <a:avLst/>
          </a:prstGeom>
          <a:noFill/>
          <a:ln>
            <a:noFill/>
          </a:ln>
        </p:spPr>
      </p:pic>
      <p:pic>
        <p:nvPicPr>
          <p:cNvPr id="349" name="Google Shape;349;p53"/>
          <p:cNvPicPr preferRelativeResize="0"/>
          <p:nvPr/>
        </p:nvPicPr>
        <p:blipFill>
          <a:blip r:embed="rId4">
            <a:alphaModFix/>
          </a:blip>
          <a:stretch>
            <a:fillRect/>
          </a:stretch>
        </p:blipFill>
        <p:spPr>
          <a:xfrm>
            <a:off x="4659325" y="2390813"/>
            <a:ext cx="449825" cy="3810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Google Shape;230;p40"/>
          <p:cNvSpPr txBox="1">
            <a:spLocks noGrp="1"/>
          </p:cNvSpPr>
          <p:nvPr>
            <p:ph type="body" idx="1"/>
          </p:nvPr>
        </p:nvSpPr>
        <p:spPr>
          <a:xfrm>
            <a:off x="311700" y="1052350"/>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dirty="0">
                <a:solidFill>
                  <a:schemeClr val="dk1"/>
                </a:solidFill>
              </a:rPr>
              <a:t>Preparing for Lesson #: </a:t>
            </a:r>
            <a:r>
              <a:rPr lang="en" b="1" dirty="0"/>
              <a:t>108</a:t>
            </a:r>
            <a:endParaRPr b="1" dirty="0"/>
          </a:p>
          <a:p>
            <a:pPr marL="0" lvl="0" indent="0" algn="l" rtl="0">
              <a:lnSpc>
                <a:spcPct val="90000"/>
              </a:lnSpc>
              <a:spcBef>
                <a:spcPts val="800"/>
              </a:spcBef>
              <a:spcAft>
                <a:spcPts val="0"/>
              </a:spcAft>
              <a:buClr>
                <a:schemeClr val="dk1"/>
              </a:buClr>
              <a:buSzPts val="2500"/>
              <a:buFont typeface="Arial"/>
              <a:buNone/>
            </a:pPr>
            <a:r>
              <a:rPr lang="en" sz="1800" b="1" dirty="0">
                <a:solidFill>
                  <a:schemeClr val="dk1"/>
                </a:solidFill>
              </a:rPr>
              <a:t>New Materials to Prepare in Advance: </a:t>
            </a:r>
            <a:endParaRPr sz="1800" b="1" dirty="0">
              <a:solidFill>
                <a:schemeClr val="dk1"/>
              </a:solidFill>
            </a:endParaRPr>
          </a:p>
          <a:p>
            <a:pPr marL="457200" lvl="0" indent="-342900" algn="l" rtl="0">
              <a:spcBef>
                <a:spcPts val="800"/>
              </a:spcBef>
              <a:spcAft>
                <a:spcPts val="0"/>
              </a:spcAft>
              <a:buClr>
                <a:schemeClr val="dk1"/>
              </a:buClr>
              <a:buSzPts val="1800"/>
              <a:buChar char="•"/>
            </a:pPr>
            <a:r>
              <a:rPr lang="en" sz="1800" b="1" dirty="0"/>
              <a:t>Word Parts Word Cards or Word List </a:t>
            </a:r>
            <a:r>
              <a:rPr lang="en" sz="1800" dirty="0"/>
              <a:t>(see notes)</a:t>
            </a:r>
            <a:endParaRPr sz="1800" dirty="0"/>
          </a:p>
          <a:p>
            <a:pPr marL="457200" lvl="0" indent="-342900" algn="l" rtl="0">
              <a:spcBef>
                <a:spcPts val="1000"/>
              </a:spcBef>
              <a:spcAft>
                <a:spcPts val="0"/>
              </a:spcAft>
              <a:buClr>
                <a:schemeClr val="dk1"/>
              </a:buClr>
              <a:buSzPts val="1800"/>
              <a:buChar char="•"/>
            </a:pPr>
            <a:r>
              <a:rPr lang="en" sz="1800" b="1" dirty="0"/>
              <a:t>Silly sentence examples </a:t>
            </a:r>
            <a:r>
              <a:rPr lang="en" sz="1800" dirty="0"/>
              <a:t>(optional)</a:t>
            </a:r>
            <a:endParaRPr sz="1800" dirty="0"/>
          </a:p>
          <a:p>
            <a:pPr marL="0" lvl="0" indent="0" algn="l" rtl="0">
              <a:spcBef>
                <a:spcPts val="1000"/>
              </a:spcBef>
              <a:spcAft>
                <a:spcPts val="0"/>
              </a:spcAft>
              <a:buNone/>
            </a:pPr>
            <a:r>
              <a:rPr lang="en" sz="1800" b="1" dirty="0">
                <a:solidFill>
                  <a:schemeClr val="dk1"/>
                </a:solidFill>
              </a:rPr>
              <a:t>Materials to Gather from Previous Lessons:</a:t>
            </a:r>
            <a:endParaRPr sz="1800" dirty="0">
              <a:solidFill>
                <a:schemeClr val="dk1"/>
              </a:solidFill>
            </a:endParaRPr>
          </a:p>
          <a:p>
            <a:pPr marL="457200" lvl="0" indent="-342900" algn="l" rtl="0">
              <a:spcBef>
                <a:spcPts val="1000"/>
              </a:spcBef>
              <a:spcAft>
                <a:spcPts val="0"/>
              </a:spcAft>
              <a:buClr>
                <a:schemeClr val="dk1"/>
              </a:buClr>
              <a:buSzPts val="1800"/>
              <a:buChar char="•"/>
            </a:pPr>
            <a:r>
              <a:rPr lang="en" sz="1800" dirty="0"/>
              <a:t>White boards, white board markers and erasers</a:t>
            </a:r>
            <a:endParaRPr sz="1800" dirty="0">
              <a:solidFill>
                <a:schemeClr val="dk1"/>
              </a:solidFill>
            </a:endParaRPr>
          </a:p>
          <a:p>
            <a:pPr marL="0" lvl="0" indent="0" algn="l" rtl="0">
              <a:spcBef>
                <a:spcPts val="1000"/>
              </a:spcBef>
              <a:spcAft>
                <a:spcPts val="0"/>
              </a:spcAft>
              <a:buNone/>
            </a:pPr>
            <a:endParaRPr sz="2200" dirty="0">
              <a:solidFill>
                <a:schemeClr val="dk1"/>
              </a:solidFill>
            </a:endParaRPr>
          </a:p>
          <a:p>
            <a:pPr marL="0" lvl="0" indent="0" algn="l" rtl="0">
              <a:lnSpc>
                <a:spcPct val="90000"/>
              </a:lnSpc>
              <a:spcBef>
                <a:spcPts val="1000"/>
              </a:spcBef>
              <a:spcAft>
                <a:spcPts val="0"/>
              </a:spcAft>
              <a:buNone/>
            </a:pPr>
            <a:endParaRPr dirty="0">
              <a:solidFill>
                <a:schemeClr val="dk1"/>
              </a:solidFill>
            </a:endParaRPr>
          </a:p>
        </p:txBody>
      </p:sp>
      <p:sp>
        <p:nvSpPr>
          <p:cNvPr id="231" name="Google Shape;231;p4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4: Part 1: Cycle 22: Lesson 108</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p41"/>
          <p:cNvSpPr txBox="1">
            <a:spLocks noGrp="1"/>
          </p:cNvSpPr>
          <p:nvPr>
            <p:ph type="body" idx="1"/>
          </p:nvPr>
        </p:nvSpPr>
        <p:spPr>
          <a:xfrm>
            <a:off x="311700" y="1015500"/>
            <a:ext cx="8520600" cy="3416400"/>
          </a:xfrm>
          <a:prstGeom prst="rect">
            <a:avLst/>
          </a:prstGeom>
        </p:spPr>
        <p:txBody>
          <a:bodyPr spcFirstLastPara="1" wrap="square" lIns="68575" tIns="34275" rIns="68575" bIns="34275" anchor="t" anchorCtr="0">
            <a:noAutofit/>
          </a:bodyPr>
          <a:lstStyle/>
          <a:p>
            <a:pPr marL="0" lvl="0" indent="0" algn="l" rtl="0">
              <a:lnSpc>
                <a:spcPct val="108000"/>
              </a:lnSpc>
              <a:spcBef>
                <a:spcPts val="800"/>
              </a:spcBef>
              <a:spcAft>
                <a:spcPts val="0"/>
              </a:spcAft>
              <a:buClr>
                <a:schemeClr val="dk1"/>
              </a:buClr>
              <a:buSzPts val="1100"/>
              <a:buFont typeface="Arial"/>
              <a:buNone/>
            </a:pPr>
            <a:r>
              <a:rPr lang="en" sz="2300" b="1" dirty="0">
                <a:solidFill>
                  <a:schemeClr val="dk1"/>
                </a:solidFill>
              </a:rPr>
              <a:t>Preparing for Lesson #: </a:t>
            </a:r>
            <a:r>
              <a:rPr lang="en" sz="2300" b="1" dirty="0"/>
              <a:t>108</a:t>
            </a:r>
            <a:endParaRPr sz="2300" dirty="0">
              <a:solidFill>
                <a:schemeClr val="dk1"/>
              </a:solidFill>
            </a:endParaRPr>
          </a:p>
          <a:p>
            <a:pPr marL="0" lvl="0" indent="0" algn="l" rtl="0">
              <a:lnSpc>
                <a:spcPct val="108000"/>
              </a:lnSpc>
              <a:spcBef>
                <a:spcPts val="1300"/>
              </a:spcBef>
              <a:spcAft>
                <a:spcPts val="0"/>
              </a:spcAft>
              <a:buClr>
                <a:schemeClr val="dk1"/>
              </a:buClr>
              <a:buSzPts val="1100"/>
              <a:buFont typeface="Arial"/>
              <a:buNone/>
            </a:pPr>
            <a:r>
              <a:rPr lang="en" sz="1800" dirty="0">
                <a:solidFill>
                  <a:schemeClr val="dk1"/>
                </a:solidFill>
              </a:rPr>
              <a:t>Reading and protocols to read in preparation:</a:t>
            </a:r>
            <a:endParaRPr sz="1800" dirty="0">
              <a:solidFill>
                <a:schemeClr val="dk1"/>
              </a:solidFill>
            </a:endParaRPr>
          </a:p>
          <a:p>
            <a:pPr marL="457200" lvl="0" indent="-342900" algn="l" rtl="0">
              <a:lnSpc>
                <a:spcPct val="120000"/>
              </a:lnSpc>
              <a:spcBef>
                <a:spcPts val="800"/>
              </a:spcBef>
              <a:spcAft>
                <a:spcPts val="0"/>
              </a:spcAft>
              <a:buClr>
                <a:schemeClr val="dk1"/>
              </a:buClr>
              <a:buSzPts val="1800"/>
              <a:buChar char="•"/>
            </a:pPr>
            <a:r>
              <a:rPr lang="en" sz="1800" b="1" dirty="0">
                <a:solidFill>
                  <a:schemeClr val="dk1"/>
                </a:solidFill>
              </a:rPr>
              <a:t>Handwriting Guidance Document </a:t>
            </a:r>
            <a:r>
              <a:rPr lang="en" sz="1800" dirty="0">
                <a:solidFill>
                  <a:schemeClr val="dk1"/>
                </a:solidFill>
              </a:rPr>
              <a:t>(found in the </a:t>
            </a:r>
            <a:r>
              <a:rPr lang="en" sz="1800" b="1" dirty="0">
                <a:solidFill>
                  <a:schemeClr val="dk1"/>
                </a:solidFill>
              </a:rPr>
              <a:t>K-2 Reading Foundations Skills Block Resource Manual</a:t>
            </a:r>
            <a:r>
              <a:rPr lang="en" sz="1800" dirty="0">
                <a:solidFill>
                  <a:schemeClr val="dk1"/>
                </a:solidFill>
              </a:rPr>
              <a:t>)</a:t>
            </a:r>
            <a:endParaRPr sz="1800" dirty="0">
              <a:solidFill>
                <a:schemeClr val="dk1"/>
              </a:solidFill>
            </a:endParaRPr>
          </a:p>
          <a:p>
            <a:pPr marL="457200" lvl="0" indent="-342900" algn="l" rtl="0">
              <a:lnSpc>
                <a:spcPct val="120000"/>
              </a:lnSpc>
              <a:spcBef>
                <a:spcPts val="0"/>
              </a:spcBef>
              <a:spcAft>
                <a:spcPts val="0"/>
              </a:spcAft>
              <a:buSzPts val="1800"/>
              <a:buChar char="•"/>
            </a:pPr>
            <a:r>
              <a:rPr lang="en" sz="1800" dirty="0"/>
              <a:t>Review the </a:t>
            </a:r>
            <a:r>
              <a:rPr lang="en" sz="1800" b="1" dirty="0"/>
              <a:t>Syllable Guidance Document </a:t>
            </a:r>
            <a:r>
              <a:rPr lang="en" sz="1800" dirty="0"/>
              <a:t>(pages 27-29 in </a:t>
            </a:r>
            <a:r>
              <a:rPr lang="en" sz="1800" b="1" dirty="0"/>
              <a:t>Skills Block Resource Manual</a:t>
            </a:r>
            <a:r>
              <a:rPr lang="en" sz="1800" dirty="0"/>
              <a:t>)</a:t>
            </a:r>
            <a:endParaRPr sz="1800" dirty="0"/>
          </a:p>
          <a:p>
            <a:pPr marL="457200" lvl="0" indent="-342900" algn="l" rtl="0">
              <a:lnSpc>
                <a:spcPct val="120000"/>
              </a:lnSpc>
              <a:spcBef>
                <a:spcPts val="0"/>
              </a:spcBef>
              <a:spcAft>
                <a:spcPts val="0"/>
              </a:spcAft>
              <a:buSzPts val="1800"/>
              <a:buChar char="•"/>
            </a:pPr>
            <a:r>
              <a:rPr lang="en" sz="1800" dirty="0"/>
              <a:t>Review </a:t>
            </a:r>
            <a:r>
              <a:rPr lang="en" sz="1800" b="1" dirty="0"/>
              <a:t>Independent and Small Group Work guidance </a:t>
            </a:r>
            <a:r>
              <a:rPr lang="en" sz="1800" dirty="0"/>
              <a:t>(</a:t>
            </a:r>
            <a:r>
              <a:rPr lang="en" sz="1800" b="1" dirty="0"/>
              <a:t>Skills Block Resource Manual</a:t>
            </a:r>
            <a:r>
              <a:rPr lang="en" sz="1800" dirty="0"/>
              <a:t>)</a:t>
            </a:r>
            <a:endParaRPr sz="1800" dirty="0"/>
          </a:p>
          <a:p>
            <a:pPr marL="0" lvl="0" indent="0" algn="l" rtl="0">
              <a:lnSpc>
                <a:spcPct val="120000"/>
              </a:lnSpc>
              <a:spcBef>
                <a:spcPts val="800"/>
              </a:spcBef>
              <a:spcAft>
                <a:spcPts val="0"/>
              </a:spcAft>
              <a:buClr>
                <a:schemeClr val="dk1"/>
              </a:buClr>
              <a:buSzPts val="1100"/>
              <a:buFont typeface="Arial"/>
              <a:buNone/>
            </a:pPr>
            <a:r>
              <a:rPr lang="en" sz="1800" dirty="0">
                <a:solidFill>
                  <a:srgbClr val="333333"/>
                </a:solidFill>
                <a:highlight>
                  <a:srgbClr val="FFFFFF"/>
                </a:highlight>
              </a:rPr>
              <a:t>See the Video, Interactive Writing:</a:t>
            </a:r>
            <a:r>
              <a:rPr lang="en" sz="1800" dirty="0">
                <a:solidFill>
                  <a:srgbClr val="333333"/>
                </a:solidFill>
                <a:highlight>
                  <a:srgbClr val="FFFFFF"/>
                </a:highlight>
                <a:uFill>
                  <a:noFill/>
                </a:uFill>
                <a:hlinkClick r:id="rId3"/>
              </a:rPr>
              <a:t> </a:t>
            </a:r>
            <a:r>
              <a:rPr lang="en" sz="1800" u="sng" dirty="0">
                <a:solidFill>
                  <a:srgbClr val="0563C1"/>
                </a:solidFill>
                <a:highlight>
                  <a:srgbClr val="FFFFFF"/>
                </a:highlight>
                <a:hlinkClick r:id="rId3"/>
              </a:rPr>
              <a:t>https://vimeo.com/168991757</a:t>
            </a:r>
            <a:endParaRPr sz="1800" u="sng" dirty="0">
              <a:solidFill>
                <a:srgbClr val="0563C1"/>
              </a:solidFill>
              <a:highlight>
                <a:srgbClr val="FFFFFF"/>
              </a:highlight>
              <a:hlinkClick r:id="rId3"/>
            </a:endParaRPr>
          </a:p>
          <a:p>
            <a:pPr marL="0" lvl="0" indent="0" algn="l" rtl="0">
              <a:lnSpc>
                <a:spcPct val="115000"/>
              </a:lnSpc>
              <a:spcBef>
                <a:spcPts val="800"/>
              </a:spcBef>
              <a:spcAft>
                <a:spcPts val="0"/>
              </a:spcAft>
              <a:buClr>
                <a:schemeClr val="dk1"/>
              </a:buClr>
              <a:buSzPts val="1100"/>
              <a:buFont typeface="Arial"/>
              <a:buNone/>
            </a:pPr>
            <a:endParaRPr sz="2400" u="sng" dirty="0">
              <a:solidFill>
                <a:srgbClr val="0563C1"/>
              </a:solidFill>
              <a:highlight>
                <a:srgbClr val="FFFFFF"/>
              </a:highlight>
              <a:hlinkClick r:id="rId3"/>
            </a:endParaRPr>
          </a:p>
          <a:p>
            <a:pPr marL="0" lvl="0" indent="0" algn="l" rtl="0">
              <a:spcBef>
                <a:spcPts val="800"/>
              </a:spcBef>
              <a:spcAft>
                <a:spcPts val="0"/>
              </a:spcAft>
              <a:buNone/>
            </a:pPr>
            <a:endParaRPr dirty="0"/>
          </a:p>
        </p:txBody>
      </p:sp>
      <p:sp>
        <p:nvSpPr>
          <p:cNvPr id="237" name="Google Shape;237;p4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4: Part 1: Cycle 22: Lesson </a:t>
            </a:r>
            <a:r>
              <a:rPr lang="en" sz="2800" dirty="0" smtClean="0"/>
              <a:t>108</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pic>
        <p:nvPicPr>
          <p:cNvPr id="242" name="Google Shape;242;p42"/>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43" name="Google Shape;243;p42"/>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244" name="Google Shape;244;p42"/>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Grade 2: Module 4: Part 1: </a:t>
            </a:r>
            <a:endParaRPr sz="3200" b="1">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Cycle 22: Lesson 108</a:t>
            </a:r>
            <a:endParaRPr sz="3200" b="1">
              <a:solidFill>
                <a:srgbClr val="404040"/>
              </a:solidFill>
              <a:latin typeface="Century Gothic"/>
              <a:ea typeface="Century Gothic"/>
              <a:cs typeface="Century Gothic"/>
              <a:sym typeface="Century Gothic"/>
            </a:endParaRPr>
          </a:p>
        </p:txBody>
      </p:sp>
      <p:pic>
        <p:nvPicPr>
          <p:cNvPr id="245" name="Google Shape;245;p42"/>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46" name="Google Shape;246;p42"/>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Google Shape;251;p4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a:t>Transition Song</a:t>
            </a:r>
            <a:endParaRPr sz="2800"/>
          </a:p>
        </p:txBody>
      </p:sp>
      <p:sp>
        <p:nvSpPr>
          <p:cNvPr id="252" name="Google Shape;252;p43"/>
          <p:cNvSpPr txBox="1">
            <a:spLocks noGrp="1"/>
          </p:cNvSpPr>
          <p:nvPr>
            <p:ph type="body" idx="1"/>
          </p:nvPr>
        </p:nvSpPr>
        <p:spPr>
          <a:xfrm>
            <a:off x="311700" y="505200"/>
            <a:ext cx="8520600" cy="46383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None/>
            </a:pPr>
            <a:endParaRPr sz="2400">
              <a:solidFill>
                <a:schemeClr val="dk1"/>
              </a:solidFill>
            </a:endParaRPr>
          </a:p>
          <a:p>
            <a:pPr marL="0" lvl="0" indent="0" algn="l" rtl="0">
              <a:lnSpc>
                <a:spcPct val="150000"/>
              </a:lnSpc>
              <a:spcBef>
                <a:spcPts val="1000"/>
              </a:spcBef>
              <a:spcAft>
                <a:spcPts val="0"/>
              </a:spcAft>
              <a:buNone/>
            </a:pPr>
            <a:r>
              <a:rPr lang="en" sz="2400" b="1">
                <a:solidFill>
                  <a:srgbClr val="FF0000"/>
                </a:solidFill>
              </a:rPr>
              <a:t>Teacher: </a:t>
            </a:r>
            <a:r>
              <a:rPr lang="en" sz="2400">
                <a:solidFill>
                  <a:srgbClr val="FF0000"/>
                </a:solidFill>
              </a:rPr>
              <a:t>“Can you build a word from scratch, a word from scratch, a word from scratch? Can you build a word from scratch using many parts?”</a:t>
            </a:r>
            <a:r>
              <a:rPr lang="en" sz="2400" b="1">
                <a:solidFill>
                  <a:srgbClr val="FF0000"/>
                </a:solidFill>
              </a:rPr>
              <a:t/>
            </a:r>
            <a:br>
              <a:rPr lang="en" sz="2400" b="1">
                <a:solidFill>
                  <a:srgbClr val="FF0000"/>
                </a:solidFill>
              </a:rPr>
            </a:br>
            <a:r>
              <a:rPr lang="en" sz="2400" b="1">
                <a:solidFill>
                  <a:srgbClr val="FF0000"/>
                </a:solidFill>
              </a:rPr>
              <a:t>Students: </a:t>
            </a:r>
            <a:r>
              <a:rPr lang="en" sz="2400">
                <a:solidFill>
                  <a:srgbClr val="FF0000"/>
                </a:solidFill>
              </a:rPr>
              <a:t>“Yes, we’ll build a brand new word, a brand new word, a brand new word.</a:t>
            </a:r>
            <a:r>
              <a:rPr lang="en" sz="2400" b="1">
                <a:solidFill>
                  <a:srgbClr val="FF0000"/>
                </a:solidFill>
              </a:rPr>
              <a:t> </a:t>
            </a:r>
            <a:r>
              <a:rPr lang="en" sz="2400">
                <a:solidFill>
                  <a:srgbClr val="FF0000"/>
                </a:solidFill>
              </a:rPr>
              <a:t>Yes, we’ll build a brand new word by using many parts.”</a:t>
            </a:r>
            <a:endParaRPr sz="2400" i="1">
              <a:solidFill>
                <a:srgbClr val="FF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p4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Opening: Learning Targets</a:t>
            </a:r>
            <a:endParaRPr/>
          </a:p>
        </p:txBody>
      </p:sp>
      <p:sp>
        <p:nvSpPr>
          <p:cNvPr id="258" name="Google Shape;258;p44"/>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406400" algn="l" rtl="0">
              <a:lnSpc>
                <a:spcPct val="90000"/>
              </a:lnSpc>
              <a:spcBef>
                <a:spcPts val="1000"/>
              </a:spcBef>
              <a:spcAft>
                <a:spcPts val="0"/>
              </a:spcAft>
              <a:buClr>
                <a:schemeClr val="dk1"/>
              </a:buClr>
              <a:buSzPts val="2800"/>
              <a:buFont typeface="Arial"/>
              <a:buChar char="•"/>
            </a:pPr>
            <a:r>
              <a:rPr lang="en" sz="2800"/>
              <a:t>I can make new words using base words and the prefixes “im-” and “in-.”</a:t>
            </a:r>
            <a:endParaRPr sz="2800"/>
          </a:p>
          <a:p>
            <a:pPr marL="0" lvl="0" indent="0" algn="l" rtl="0">
              <a:lnSpc>
                <a:spcPct val="90000"/>
              </a:lnSpc>
              <a:spcBef>
                <a:spcPts val="1000"/>
              </a:spcBef>
              <a:spcAft>
                <a:spcPts val="0"/>
              </a:spcAft>
              <a:buNone/>
            </a:pPr>
            <a:endParaRPr sz="2800"/>
          </a:p>
          <a:p>
            <a:pPr marL="457200" lvl="0" indent="-406400" algn="l" rtl="0">
              <a:lnSpc>
                <a:spcPct val="90000"/>
              </a:lnSpc>
              <a:spcBef>
                <a:spcPts val="1000"/>
              </a:spcBef>
              <a:spcAft>
                <a:spcPts val="1000"/>
              </a:spcAft>
              <a:buSzPts val="2800"/>
              <a:buChar char="•"/>
            </a:pPr>
            <a:r>
              <a:rPr lang="en" sz="2800"/>
              <a:t>I can use what I know about spelling patterns to read and write words. </a:t>
            </a:r>
            <a:endParaRPr sz="2800"/>
          </a:p>
        </p:txBody>
      </p:sp>
      <p:pic>
        <p:nvPicPr>
          <p:cNvPr id="259" name="Google Shape;259;p44"/>
          <p:cNvPicPr preferRelativeResize="0"/>
          <p:nvPr/>
        </p:nvPicPr>
        <p:blipFill>
          <a:blip r:embed="rId3">
            <a:alphaModFix/>
          </a:blip>
          <a:stretch>
            <a:fillRect/>
          </a:stretch>
        </p:blipFill>
        <p:spPr>
          <a:xfrm>
            <a:off x="8327573" y="4299855"/>
            <a:ext cx="749071" cy="617871"/>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sp>
        <p:nvSpPr>
          <p:cNvPr id="264" name="Google Shape;264;p45"/>
          <p:cNvSpPr txBox="1">
            <a:spLocks noGrp="1"/>
          </p:cNvSpPr>
          <p:nvPr>
            <p:ph type="title"/>
          </p:nvPr>
        </p:nvSpPr>
        <p:spPr>
          <a:xfrm>
            <a:off x="0" y="143400"/>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b="1">
                <a:solidFill>
                  <a:srgbClr val="434343"/>
                </a:solidFill>
              </a:rPr>
              <a:t>Word Parts</a:t>
            </a:r>
            <a:r>
              <a:rPr lang="en" sz="3000"/>
              <a:t> </a:t>
            </a:r>
            <a:endParaRPr sz="3000"/>
          </a:p>
        </p:txBody>
      </p:sp>
      <p:sp>
        <p:nvSpPr>
          <p:cNvPr id="265" name="Google Shape;265;p45"/>
          <p:cNvSpPr txBox="1"/>
          <p:nvPr/>
        </p:nvSpPr>
        <p:spPr>
          <a:xfrm>
            <a:off x="5241700" y="1885075"/>
            <a:ext cx="3307800" cy="43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1800">
              <a:latin typeface="Century Gothic" panose="020B0502020202020204" pitchFamily="34" charset="0"/>
              <a:ea typeface="Century Gothic"/>
              <a:cs typeface="Century Gothic"/>
              <a:sym typeface="Century Gothic"/>
            </a:endParaRPr>
          </a:p>
        </p:txBody>
      </p:sp>
      <p:sp>
        <p:nvSpPr>
          <p:cNvPr id="268" name="Google Shape;268;p45"/>
          <p:cNvSpPr txBox="1"/>
          <p:nvPr/>
        </p:nvSpPr>
        <p:spPr>
          <a:xfrm>
            <a:off x="5943600" y="4132000"/>
            <a:ext cx="2176800" cy="36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2000">
              <a:latin typeface="Century Gothic" panose="020B0502020202020204" pitchFamily="34" charset="0"/>
              <a:ea typeface="Century Gothic"/>
              <a:cs typeface="Century Gothic"/>
              <a:sym typeface="Century Gothic"/>
            </a:endParaRPr>
          </a:p>
        </p:txBody>
      </p:sp>
      <p:sp>
        <p:nvSpPr>
          <p:cNvPr id="272" name="Google Shape;272;p45"/>
          <p:cNvSpPr txBox="1"/>
          <p:nvPr/>
        </p:nvSpPr>
        <p:spPr>
          <a:xfrm>
            <a:off x="168575" y="1165225"/>
            <a:ext cx="1486800" cy="36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200" b="1">
                <a:solidFill>
                  <a:schemeClr val="dk1"/>
                </a:solidFill>
                <a:latin typeface="Century Gothic"/>
                <a:ea typeface="Century Gothic"/>
                <a:cs typeface="Century Gothic"/>
                <a:sym typeface="Century Gothic"/>
              </a:rPr>
              <a:t>polite</a:t>
            </a:r>
            <a:endParaRPr>
              <a:latin typeface="Century Gothic"/>
              <a:ea typeface="Century Gothic"/>
              <a:cs typeface="Century Gothic"/>
              <a:sym typeface="Century Gothic"/>
            </a:endParaRPr>
          </a:p>
        </p:txBody>
      </p:sp>
      <p:sp>
        <p:nvSpPr>
          <p:cNvPr id="273" name="Google Shape;273;p45"/>
          <p:cNvSpPr txBox="1"/>
          <p:nvPr/>
        </p:nvSpPr>
        <p:spPr>
          <a:xfrm>
            <a:off x="1720975" y="1165213"/>
            <a:ext cx="1366800" cy="36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200" b="1">
                <a:solidFill>
                  <a:schemeClr val="dk1"/>
                </a:solidFill>
                <a:latin typeface="Century Gothic"/>
                <a:ea typeface="Century Gothic"/>
                <a:cs typeface="Century Gothic"/>
                <a:sym typeface="Century Gothic"/>
              </a:rPr>
              <a:t>correct</a:t>
            </a:r>
            <a:endParaRPr>
              <a:latin typeface="Century Gothic"/>
              <a:ea typeface="Century Gothic"/>
              <a:cs typeface="Century Gothic"/>
              <a:sym typeface="Century Gothic"/>
            </a:endParaRPr>
          </a:p>
        </p:txBody>
      </p:sp>
      <p:sp>
        <p:nvSpPr>
          <p:cNvPr id="274" name="Google Shape;274;p45"/>
          <p:cNvSpPr txBox="1"/>
          <p:nvPr/>
        </p:nvSpPr>
        <p:spPr>
          <a:xfrm>
            <a:off x="199975" y="3059775"/>
            <a:ext cx="1486800" cy="43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200" b="1">
                <a:solidFill>
                  <a:schemeClr val="dk1"/>
                </a:solidFill>
                <a:latin typeface="Century Gothic"/>
                <a:ea typeface="Century Gothic"/>
                <a:cs typeface="Century Gothic"/>
                <a:sym typeface="Century Gothic"/>
              </a:rPr>
              <a:t>possible</a:t>
            </a:r>
            <a:endParaRPr>
              <a:latin typeface="Century Gothic"/>
              <a:ea typeface="Century Gothic"/>
              <a:cs typeface="Century Gothic"/>
              <a:sym typeface="Century Gothic"/>
            </a:endParaRPr>
          </a:p>
        </p:txBody>
      </p:sp>
      <p:sp>
        <p:nvSpPr>
          <p:cNvPr id="275" name="Google Shape;275;p45"/>
          <p:cNvSpPr txBox="1"/>
          <p:nvPr/>
        </p:nvSpPr>
        <p:spPr>
          <a:xfrm>
            <a:off x="79025" y="1737500"/>
            <a:ext cx="1576350" cy="36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200" b="1">
                <a:solidFill>
                  <a:schemeClr val="dk1"/>
                </a:solidFill>
                <a:latin typeface="Century Gothic"/>
                <a:ea typeface="Century Gothic"/>
                <a:cs typeface="Century Gothic"/>
                <a:sym typeface="Century Gothic"/>
              </a:rPr>
              <a:t>complete</a:t>
            </a:r>
            <a:endParaRPr>
              <a:latin typeface="Century Gothic"/>
              <a:ea typeface="Century Gothic"/>
              <a:cs typeface="Century Gothic"/>
              <a:sym typeface="Century Gothic"/>
            </a:endParaRPr>
          </a:p>
        </p:txBody>
      </p:sp>
      <p:sp>
        <p:nvSpPr>
          <p:cNvPr id="276" name="Google Shape;276;p45"/>
          <p:cNvSpPr txBox="1"/>
          <p:nvPr/>
        </p:nvSpPr>
        <p:spPr>
          <a:xfrm>
            <a:off x="1594025" y="1748050"/>
            <a:ext cx="1366800" cy="36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200" b="1">
                <a:solidFill>
                  <a:schemeClr val="dk1"/>
                </a:solidFill>
                <a:latin typeface="Century Gothic"/>
                <a:ea typeface="Century Gothic"/>
                <a:cs typeface="Century Gothic"/>
                <a:sym typeface="Century Gothic"/>
              </a:rPr>
              <a:t>im-</a:t>
            </a:r>
            <a:endParaRPr>
              <a:latin typeface="Century Gothic"/>
              <a:ea typeface="Century Gothic"/>
              <a:cs typeface="Century Gothic"/>
              <a:sym typeface="Century Gothic"/>
            </a:endParaRPr>
          </a:p>
        </p:txBody>
      </p:sp>
      <p:sp>
        <p:nvSpPr>
          <p:cNvPr id="277" name="Google Shape;277;p45"/>
          <p:cNvSpPr txBox="1"/>
          <p:nvPr/>
        </p:nvSpPr>
        <p:spPr>
          <a:xfrm>
            <a:off x="1475875" y="3133875"/>
            <a:ext cx="1857000" cy="287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200" b="1" dirty="0" smtClean="0">
                <a:solidFill>
                  <a:schemeClr val="dk1"/>
                </a:solidFill>
                <a:latin typeface="Century Gothic"/>
                <a:ea typeface="Century Gothic"/>
                <a:cs typeface="Century Gothic"/>
                <a:sym typeface="Century Gothic"/>
              </a:rPr>
              <a:t>visible</a:t>
            </a:r>
            <a:endParaRPr dirty="0">
              <a:latin typeface="Century Gothic"/>
              <a:ea typeface="Century Gothic"/>
              <a:cs typeface="Century Gothic"/>
              <a:sym typeface="Century Gothic"/>
            </a:endParaRPr>
          </a:p>
        </p:txBody>
      </p:sp>
      <p:sp>
        <p:nvSpPr>
          <p:cNvPr id="278" name="Google Shape;278;p45"/>
          <p:cNvSpPr txBox="1"/>
          <p:nvPr/>
        </p:nvSpPr>
        <p:spPr>
          <a:xfrm>
            <a:off x="258125" y="2400975"/>
            <a:ext cx="1307700" cy="36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200" b="1">
                <a:solidFill>
                  <a:schemeClr val="dk1"/>
                </a:solidFill>
                <a:latin typeface="Century Gothic"/>
                <a:ea typeface="Century Gothic"/>
                <a:cs typeface="Century Gothic"/>
                <a:sym typeface="Century Gothic"/>
              </a:rPr>
              <a:t>perfect</a:t>
            </a:r>
            <a:endParaRPr>
              <a:latin typeface="Century Gothic"/>
              <a:ea typeface="Century Gothic"/>
              <a:cs typeface="Century Gothic"/>
              <a:sym typeface="Century Gothic"/>
            </a:endParaRPr>
          </a:p>
        </p:txBody>
      </p:sp>
      <p:sp>
        <p:nvSpPr>
          <p:cNvPr id="279" name="Google Shape;279;p45"/>
          <p:cNvSpPr txBox="1"/>
          <p:nvPr/>
        </p:nvSpPr>
        <p:spPr>
          <a:xfrm>
            <a:off x="1603413" y="2483663"/>
            <a:ext cx="1366800" cy="36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200" b="1">
                <a:solidFill>
                  <a:schemeClr val="dk1"/>
                </a:solidFill>
                <a:latin typeface="Century Gothic"/>
                <a:ea typeface="Century Gothic"/>
                <a:cs typeface="Century Gothic"/>
                <a:sym typeface="Century Gothic"/>
              </a:rPr>
              <a:t>in-</a:t>
            </a:r>
            <a:endParaRPr>
              <a:latin typeface="Century Gothic"/>
              <a:ea typeface="Century Gothic"/>
              <a:cs typeface="Century Gothic"/>
              <a:sym typeface="Century Gothic"/>
            </a:endParaRPr>
          </a:p>
        </p:txBody>
      </p:sp>
      <p:graphicFrame>
        <p:nvGraphicFramePr>
          <p:cNvPr id="280" name="Google Shape;280;p45"/>
          <p:cNvGraphicFramePr/>
          <p:nvPr>
            <p:extLst>
              <p:ext uri="{D42A27DB-BD31-4B8C-83A1-F6EECF244321}">
                <p14:modId xmlns:p14="http://schemas.microsoft.com/office/powerpoint/2010/main" val="865735851"/>
              </p:ext>
            </p:extLst>
          </p:nvPr>
        </p:nvGraphicFramePr>
        <p:xfrm>
          <a:off x="4030500" y="731790"/>
          <a:ext cx="5019175" cy="3751146"/>
        </p:xfrm>
        <a:graphic>
          <a:graphicData uri="http://schemas.openxmlformats.org/drawingml/2006/table">
            <a:tbl>
              <a:tblPr>
                <a:noFill/>
                <a:tableStyleId>{83AFB1CF-7498-4FF9-A34E-26AA54814DFA}</a:tableStyleId>
              </a:tblPr>
              <a:tblGrid>
                <a:gridCol w="1696975"/>
                <a:gridCol w="1704225"/>
                <a:gridCol w="1617975"/>
              </a:tblGrid>
              <a:tr h="963621">
                <a:tc>
                  <a:txBody>
                    <a:bodyPr/>
                    <a:lstStyle/>
                    <a:p>
                      <a:pPr marL="0" lvl="0" indent="0" algn="ctr" rtl="0">
                        <a:spcBef>
                          <a:spcPts val="0"/>
                        </a:spcBef>
                        <a:spcAft>
                          <a:spcPts val="0"/>
                        </a:spcAft>
                        <a:buClr>
                          <a:schemeClr val="dk1"/>
                        </a:buClr>
                        <a:buSzPts val="1100"/>
                        <a:buFont typeface="Arial"/>
                        <a:buNone/>
                      </a:pPr>
                      <a:r>
                        <a:rPr lang="en" sz="2200" b="1" dirty="0">
                          <a:solidFill>
                            <a:schemeClr val="dk1"/>
                          </a:solidFill>
                          <a:latin typeface="Century Gothic"/>
                          <a:ea typeface="Century Gothic"/>
                          <a:cs typeface="Century Gothic"/>
                          <a:sym typeface="Century Gothic"/>
                        </a:rPr>
                        <a:t>Prefix</a:t>
                      </a:r>
                      <a:endParaRPr sz="2200" b="1" dirty="0">
                        <a:solidFill>
                          <a:schemeClr val="dk1"/>
                        </a:solidFill>
                        <a:latin typeface="Century Gothic"/>
                        <a:ea typeface="Century Gothic"/>
                        <a:cs typeface="Century Gothic"/>
                        <a:sym typeface="Century Gothic"/>
                      </a:endParaRPr>
                    </a:p>
                  </a:txBody>
                  <a:tcPr marL="91425" marR="91425" marT="91425" marB="91425">
                    <a:solidFill>
                      <a:srgbClr val="D9D9D9"/>
                    </a:solidFill>
                  </a:tcPr>
                </a:tc>
                <a:tc>
                  <a:txBody>
                    <a:bodyPr/>
                    <a:lstStyle/>
                    <a:p>
                      <a:pPr marL="0" lvl="0" indent="0" algn="ctr" rtl="0">
                        <a:spcBef>
                          <a:spcPts val="0"/>
                        </a:spcBef>
                        <a:spcAft>
                          <a:spcPts val="0"/>
                        </a:spcAft>
                        <a:buClr>
                          <a:schemeClr val="dk1"/>
                        </a:buClr>
                        <a:buSzPts val="1100"/>
                        <a:buFont typeface="Arial"/>
                        <a:buNone/>
                      </a:pPr>
                      <a:r>
                        <a:rPr lang="en" sz="2200" b="1">
                          <a:solidFill>
                            <a:schemeClr val="dk1"/>
                          </a:solidFill>
                          <a:latin typeface="Century Gothic"/>
                          <a:ea typeface="Century Gothic"/>
                          <a:cs typeface="Century Gothic"/>
                          <a:sym typeface="Century Gothic"/>
                        </a:rPr>
                        <a:t>Base Word </a:t>
                      </a:r>
                      <a:endParaRPr>
                        <a:latin typeface="Century Gothic"/>
                        <a:ea typeface="Century Gothic"/>
                        <a:cs typeface="Century Gothic"/>
                        <a:sym typeface="Century Gothic"/>
                      </a:endParaRPr>
                    </a:p>
                  </a:txBody>
                  <a:tcPr marL="91425" marR="91425" marT="91425" marB="91425">
                    <a:solidFill>
                      <a:srgbClr val="D9D9D9"/>
                    </a:solidFill>
                  </a:tcPr>
                </a:tc>
                <a:tc>
                  <a:txBody>
                    <a:bodyPr/>
                    <a:lstStyle/>
                    <a:p>
                      <a:pPr marL="0" lvl="0" indent="0" algn="ctr" rtl="0">
                        <a:spcBef>
                          <a:spcPts val="0"/>
                        </a:spcBef>
                        <a:spcAft>
                          <a:spcPts val="0"/>
                        </a:spcAft>
                        <a:buNone/>
                      </a:pPr>
                      <a:r>
                        <a:rPr lang="en" sz="2200" b="1">
                          <a:solidFill>
                            <a:schemeClr val="dk1"/>
                          </a:solidFill>
                          <a:latin typeface="Century Gothic"/>
                          <a:ea typeface="Century Gothic"/>
                          <a:cs typeface="Century Gothic"/>
                          <a:sym typeface="Century Gothic"/>
                        </a:rPr>
                        <a:t>New </a:t>
                      </a:r>
                      <a:endParaRPr sz="2200" b="1">
                        <a:solidFill>
                          <a:schemeClr val="dk1"/>
                        </a:solidFill>
                        <a:latin typeface="Century Gothic"/>
                        <a:ea typeface="Century Gothic"/>
                        <a:cs typeface="Century Gothic"/>
                        <a:sym typeface="Century Gothic"/>
                      </a:endParaRPr>
                    </a:p>
                    <a:p>
                      <a:pPr marL="0" lvl="0" indent="0" algn="ctr" rtl="0">
                        <a:spcBef>
                          <a:spcPts val="0"/>
                        </a:spcBef>
                        <a:spcAft>
                          <a:spcPts val="0"/>
                        </a:spcAft>
                        <a:buClr>
                          <a:schemeClr val="dk1"/>
                        </a:buClr>
                        <a:buSzPts val="1100"/>
                        <a:buFont typeface="Arial"/>
                        <a:buNone/>
                      </a:pPr>
                      <a:r>
                        <a:rPr lang="en" sz="2200" b="1">
                          <a:solidFill>
                            <a:schemeClr val="dk1"/>
                          </a:solidFill>
                          <a:latin typeface="Century Gothic"/>
                          <a:ea typeface="Century Gothic"/>
                          <a:cs typeface="Century Gothic"/>
                          <a:sym typeface="Century Gothic"/>
                        </a:rPr>
                        <a:t>Word </a:t>
                      </a:r>
                      <a:endParaRPr>
                        <a:latin typeface="Century Gothic"/>
                        <a:ea typeface="Century Gothic"/>
                        <a:cs typeface="Century Gothic"/>
                        <a:sym typeface="Century Gothic"/>
                      </a:endParaRPr>
                    </a:p>
                  </a:txBody>
                  <a:tcPr marL="91425" marR="91425" marT="91425" marB="91425">
                    <a:solidFill>
                      <a:srgbClr val="D9D9D9"/>
                    </a:solidFill>
                  </a:tcPr>
                </a:tc>
              </a:tr>
              <a:tr h="929175">
                <a:tc>
                  <a:txBody>
                    <a:bodyPr/>
                    <a:lstStyle/>
                    <a:p>
                      <a:pPr marL="0" lvl="0" indent="0" algn="l" rtl="0">
                        <a:spcBef>
                          <a:spcPts val="0"/>
                        </a:spcBef>
                        <a:spcAft>
                          <a:spcPts val="0"/>
                        </a:spcAft>
                        <a:buNone/>
                      </a:pPr>
                      <a:endParaRPr>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endParaRPr>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endParaRPr>
                        <a:latin typeface="Century Gothic"/>
                        <a:ea typeface="Century Gothic"/>
                        <a:cs typeface="Century Gothic"/>
                        <a:sym typeface="Century Gothic"/>
                      </a:endParaRPr>
                    </a:p>
                  </a:txBody>
                  <a:tcPr marL="91425" marR="91425" marT="91425" marB="91425"/>
                </a:tc>
              </a:tr>
              <a:tr h="929175">
                <a:tc>
                  <a:txBody>
                    <a:bodyPr/>
                    <a:lstStyle/>
                    <a:p>
                      <a:pPr marL="0" lvl="0" indent="0" algn="l" rtl="0">
                        <a:spcBef>
                          <a:spcPts val="0"/>
                        </a:spcBef>
                        <a:spcAft>
                          <a:spcPts val="0"/>
                        </a:spcAft>
                        <a:buNone/>
                      </a:pPr>
                      <a:endParaRPr dirty="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endParaRPr>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endParaRPr>
                        <a:latin typeface="Century Gothic"/>
                        <a:ea typeface="Century Gothic"/>
                        <a:cs typeface="Century Gothic"/>
                        <a:sym typeface="Century Gothic"/>
                      </a:endParaRPr>
                    </a:p>
                  </a:txBody>
                  <a:tcPr marL="91425" marR="91425" marT="91425" marB="91425"/>
                </a:tc>
              </a:tr>
              <a:tr h="929175">
                <a:tc>
                  <a:txBody>
                    <a:bodyPr/>
                    <a:lstStyle/>
                    <a:p>
                      <a:pPr marL="0" lvl="0" indent="0" algn="l" rtl="0">
                        <a:spcBef>
                          <a:spcPts val="0"/>
                        </a:spcBef>
                        <a:spcAft>
                          <a:spcPts val="0"/>
                        </a:spcAft>
                        <a:buNone/>
                      </a:pPr>
                      <a:endParaRPr>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endParaRPr>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endParaRPr dirty="0">
                        <a:latin typeface="Century Gothic"/>
                        <a:ea typeface="Century Gothic"/>
                        <a:cs typeface="Century Gothic"/>
                        <a:sym typeface="Century Gothic"/>
                      </a:endParaRPr>
                    </a:p>
                  </a:txBody>
                  <a:tcPr marL="91425" marR="91425" marT="91425" marB="91425"/>
                </a:tc>
              </a:tr>
            </a:tbl>
          </a:graphicData>
        </a:graphic>
      </p:graphicFrame>
      <p:sp>
        <p:nvSpPr>
          <p:cNvPr id="283" name="Google Shape;283;p45"/>
          <p:cNvSpPr txBox="1"/>
          <p:nvPr/>
        </p:nvSpPr>
        <p:spPr>
          <a:xfrm>
            <a:off x="7468450" y="2022200"/>
            <a:ext cx="1856700" cy="43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200" b="1">
                <a:solidFill>
                  <a:schemeClr val="dk1"/>
                </a:solidFill>
                <a:latin typeface="Century Gothic" panose="020B0502020202020204" pitchFamily="34" charset="0"/>
              </a:rPr>
              <a:t>inpolite</a:t>
            </a:r>
            <a:endParaRPr>
              <a:latin typeface="Century Gothic" panose="020B0502020202020204" pitchFamily="34" charset="0"/>
            </a:endParaRPr>
          </a:p>
        </p:txBody>
      </p:sp>
      <p:sp>
        <p:nvSpPr>
          <p:cNvPr id="285" name="Google Shape;285;p45"/>
          <p:cNvSpPr txBox="1"/>
          <p:nvPr/>
        </p:nvSpPr>
        <p:spPr>
          <a:xfrm>
            <a:off x="7366000" y="1748050"/>
            <a:ext cx="1486800" cy="920400"/>
          </a:xfrm>
          <a:prstGeom prst="rect">
            <a:avLst/>
          </a:prstGeom>
          <a:solidFill>
            <a:srgbClr val="FF0000"/>
          </a:solid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latin typeface="Century Gothic" panose="020B0502020202020204" pitchFamily="34" charset="0"/>
            </a:endParaRPr>
          </a:p>
        </p:txBody>
      </p:sp>
      <p:sp>
        <p:nvSpPr>
          <p:cNvPr id="266" name="Google Shape;266;p45"/>
          <p:cNvSpPr txBox="1"/>
          <p:nvPr/>
        </p:nvSpPr>
        <p:spPr>
          <a:xfrm>
            <a:off x="7468450" y="2844025"/>
            <a:ext cx="1490955"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200" b="1" dirty="0">
                <a:solidFill>
                  <a:schemeClr val="dk1"/>
                </a:solidFill>
                <a:latin typeface="Century Gothic" panose="020B0502020202020204" pitchFamily="34" charset="0"/>
              </a:rPr>
              <a:t>impolite</a:t>
            </a:r>
            <a:endParaRPr dirty="0">
              <a:latin typeface="Century Gothic" panose="020B0502020202020204" pitchFamily="34" charset="0"/>
            </a:endParaRPr>
          </a:p>
        </p:txBody>
      </p:sp>
      <p:sp>
        <p:nvSpPr>
          <p:cNvPr id="267" name="Google Shape;267;p45"/>
          <p:cNvSpPr txBox="1"/>
          <p:nvPr/>
        </p:nvSpPr>
        <p:spPr>
          <a:xfrm>
            <a:off x="5424350" y="2862903"/>
            <a:ext cx="1856700" cy="504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200" b="1" dirty="0">
                <a:solidFill>
                  <a:schemeClr val="dk1"/>
                </a:solidFill>
                <a:latin typeface="Century Gothic" panose="020B0502020202020204" pitchFamily="34" charset="0"/>
              </a:rPr>
              <a:t>polite</a:t>
            </a:r>
            <a:endParaRPr sz="2400" dirty="0">
              <a:latin typeface="Century Gothic" panose="020B0502020202020204" pitchFamily="34" charset="0"/>
              <a:ea typeface="Century Gothic"/>
              <a:cs typeface="Century Gothic"/>
              <a:sym typeface="Century Gothic"/>
            </a:endParaRPr>
          </a:p>
        </p:txBody>
      </p:sp>
      <p:sp>
        <p:nvSpPr>
          <p:cNvPr id="269" name="Google Shape;269;p45"/>
          <p:cNvSpPr txBox="1"/>
          <p:nvPr/>
        </p:nvSpPr>
        <p:spPr>
          <a:xfrm>
            <a:off x="7433417" y="3753179"/>
            <a:ext cx="1651800" cy="43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200" b="1" dirty="0">
                <a:solidFill>
                  <a:schemeClr val="dk1"/>
                </a:solidFill>
                <a:latin typeface="Century Gothic" panose="020B0502020202020204" pitchFamily="34" charset="0"/>
              </a:rPr>
              <a:t>incorrect</a:t>
            </a:r>
            <a:endParaRPr dirty="0">
              <a:latin typeface="Century Gothic" panose="020B0502020202020204" pitchFamily="34" charset="0"/>
            </a:endParaRPr>
          </a:p>
        </p:txBody>
      </p:sp>
      <p:sp>
        <p:nvSpPr>
          <p:cNvPr id="270" name="Google Shape;270;p45"/>
          <p:cNvSpPr txBox="1"/>
          <p:nvPr/>
        </p:nvSpPr>
        <p:spPr>
          <a:xfrm>
            <a:off x="5640632" y="3733046"/>
            <a:ext cx="16518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200" b="1" dirty="0">
                <a:solidFill>
                  <a:schemeClr val="dk1"/>
                </a:solidFill>
                <a:latin typeface="Century Gothic" panose="020B0502020202020204" pitchFamily="34" charset="0"/>
              </a:rPr>
              <a:t>correct</a:t>
            </a:r>
            <a:endParaRPr sz="2000" dirty="0">
              <a:latin typeface="Century Gothic" panose="020B0502020202020204" pitchFamily="34" charset="0"/>
              <a:ea typeface="Century Gothic"/>
              <a:cs typeface="Century Gothic"/>
              <a:sym typeface="Century Gothic"/>
            </a:endParaRPr>
          </a:p>
        </p:txBody>
      </p:sp>
      <p:sp>
        <p:nvSpPr>
          <p:cNvPr id="271" name="Google Shape;271;p45"/>
          <p:cNvSpPr txBox="1"/>
          <p:nvPr/>
        </p:nvSpPr>
        <p:spPr>
          <a:xfrm>
            <a:off x="4448200" y="2875328"/>
            <a:ext cx="1486800" cy="43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200" b="1" dirty="0">
                <a:solidFill>
                  <a:schemeClr val="dk1"/>
                </a:solidFill>
                <a:latin typeface="Century Gothic" panose="020B0502020202020204" pitchFamily="34" charset="0"/>
              </a:rPr>
              <a:t>im-</a:t>
            </a:r>
            <a:endParaRPr sz="2000" dirty="0">
              <a:latin typeface="Century Gothic" panose="020B0502020202020204" pitchFamily="34" charset="0"/>
              <a:ea typeface="Century Gothic"/>
              <a:cs typeface="Century Gothic"/>
              <a:sym typeface="Century Gothic"/>
            </a:endParaRPr>
          </a:p>
        </p:txBody>
      </p:sp>
      <p:sp>
        <p:nvSpPr>
          <p:cNvPr id="281" name="Google Shape;281;p45"/>
          <p:cNvSpPr txBox="1"/>
          <p:nvPr/>
        </p:nvSpPr>
        <p:spPr>
          <a:xfrm>
            <a:off x="4654663" y="1915235"/>
            <a:ext cx="1031100" cy="504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200" b="1" dirty="0">
                <a:solidFill>
                  <a:schemeClr val="dk1"/>
                </a:solidFill>
                <a:latin typeface="Century Gothic" panose="020B0502020202020204" pitchFamily="34" charset="0"/>
              </a:rPr>
              <a:t>in-</a:t>
            </a:r>
            <a:endParaRPr dirty="0">
              <a:solidFill>
                <a:schemeClr val="dk1"/>
              </a:solidFill>
              <a:latin typeface="Century Gothic" panose="020B0502020202020204" pitchFamily="34" charset="0"/>
            </a:endParaRPr>
          </a:p>
          <a:p>
            <a:pPr marL="0" lvl="0" indent="0" algn="l" rtl="0">
              <a:spcBef>
                <a:spcPts val="0"/>
              </a:spcBef>
              <a:spcAft>
                <a:spcPts val="0"/>
              </a:spcAft>
              <a:buNone/>
            </a:pPr>
            <a:endParaRPr dirty="0">
              <a:latin typeface="Century Gothic" panose="020B0502020202020204" pitchFamily="34" charset="0"/>
            </a:endParaRPr>
          </a:p>
        </p:txBody>
      </p:sp>
      <p:sp>
        <p:nvSpPr>
          <p:cNvPr id="282" name="Google Shape;282;p45"/>
          <p:cNvSpPr txBox="1"/>
          <p:nvPr/>
        </p:nvSpPr>
        <p:spPr>
          <a:xfrm>
            <a:off x="5867150" y="1914101"/>
            <a:ext cx="1651800" cy="43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200" b="1" dirty="0">
                <a:solidFill>
                  <a:schemeClr val="dk1"/>
                </a:solidFill>
                <a:latin typeface="Century Gothic" panose="020B0502020202020204" pitchFamily="34" charset="0"/>
              </a:rPr>
              <a:t>polite</a:t>
            </a:r>
            <a:endParaRPr dirty="0">
              <a:latin typeface="Century Gothic" panose="020B0502020202020204" pitchFamily="34" charset="0"/>
            </a:endParaRPr>
          </a:p>
        </p:txBody>
      </p:sp>
      <p:sp>
        <p:nvSpPr>
          <p:cNvPr id="284" name="Google Shape;284;p45"/>
          <p:cNvSpPr txBox="1"/>
          <p:nvPr/>
        </p:nvSpPr>
        <p:spPr>
          <a:xfrm>
            <a:off x="4659172" y="3753179"/>
            <a:ext cx="1061100" cy="43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200" b="1" dirty="0">
                <a:solidFill>
                  <a:schemeClr val="dk1"/>
                </a:solidFill>
                <a:latin typeface="Century Gothic" panose="020B0502020202020204" pitchFamily="34" charset="0"/>
              </a:rPr>
              <a:t>in-</a:t>
            </a:r>
            <a:endParaRPr dirty="0">
              <a:latin typeface="Century Gothic" panose="020B0502020202020204" pitchFamily="34" charset="0"/>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81"/>
                                        </p:tgtEl>
                                        <p:attrNameLst>
                                          <p:attrName>style.visibility</p:attrName>
                                        </p:attrNameLst>
                                      </p:cBhvr>
                                      <p:to>
                                        <p:strVal val="visible"/>
                                      </p:to>
                                    </p:set>
                                    <p:animEffect transition="in" filter="fade">
                                      <p:cBhvr>
                                        <p:cTn id="7" dur="1000"/>
                                        <p:tgtEl>
                                          <p:spTgt spid="28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82"/>
                                        </p:tgtEl>
                                        <p:attrNameLst>
                                          <p:attrName>style.visibility</p:attrName>
                                        </p:attrNameLst>
                                      </p:cBhvr>
                                      <p:to>
                                        <p:strVal val="visible"/>
                                      </p:to>
                                    </p:set>
                                    <p:animEffect transition="in" filter="fade">
                                      <p:cBhvr>
                                        <p:cTn id="12" dur="1000"/>
                                        <p:tgtEl>
                                          <p:spTgt spid="28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83"/>
                                        </p:tgtEl>
                                        <p:attrNameLst>
                                          <p:attrName>style.visibility</p:attrName>
                                        </p:attrNameLst>
                                      </p:cBhvr>
                                      <p:to>
                                        <p:strVal val="visible"/>
                                      </p:to>
                                    </p:set>
                                    <p:animEffect transition="in" filter="fade">
                                      <p:cBhvr>
                                        <p:cTn id="17" dur="1000"/>
                                        <p:tgtEl>
                                          <p:spTgt spid="28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85"/>
                                        </p:tgtEl>
                                        <p:attrNameLst>
                                          <p:attrName>style.visibility</p:attrName>
                                        </p:attrNameLst>
                                      </p:cBhvr>
                                      <p:to>
                                        <p:strVal val="visible"/>
                                      </p:to>
                                    </p:set>
                                    <p:animEffect transition="in" filter="fade">
                                      <p:cBhvr>
                                        <p:cTn id="22" dur="1000"/>
                                        <p:tgtEl>
                                          <p:spTgt spid="28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71"/>
                                        </p:tgtEl>
                                        <p:attrNameLst>
                                          <p:attrName>style.visibility</p:attrName>
                                        </p:attrNameLst>
                                      </p:cBhvr>
                                      <p:to>
                                        <p:strVal val="visible"/>
                                      </p:to>
                                    </p:set>
                                    <p:animEffect transition="in" filter="fade">
                                      <p:cBhvr>
                                        <p:cTn id="27" dur="1000"/>
                                        <p:tgtEl>
                                          <p:spTgt spid="27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67"/>
                                        </p:tgtEl>
                                        <p:attrNameLst>
                                          <p:attrName>style.visibility</p:attrName>
                                        </p:attrNameLst>
                                      </p:cBhvr>
                                      <p:to>
                                        <p:strVal val="visible"/>
                                      </p:to>
                                    </p:set>
                                    <p:animEffect transition="in" filter="fade">
                                      <p:cBhvr>
                                        <p:cTn id="32" dur="1000"/>
                                        <p:tgtEl>
                                          <p:spTgt spid="26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66"/>
                                        </p:tgtEl>
                                        <p:attrNameLst>
                                          <p:attrName>style.visibility</p:attrName>
                                        </p:attrNameLst>
                                      </p:cBhvr>
                                      <p:to>
                                        <p:strVal val="visible"/>
                                      </p:to>
                                    </p:set>
                                    <p:animEffect transition="in" filter="fade">
                                      <p:cBhvr>
                                        <p:cTn id="37" dur="1000"/>
                                        <p:tgtEl>
                                          <p:spTgt spid="266"/>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284"/>
                                        </p:tgtEl>
                                        <p:attrNameLst>
                                          <p:attrName>style.visibility</p:attrName>
                                        </p:attrNameLst>
                                      </p:cBhvr>
                                      <p:to>
                                        <p:strVal val="visible"/>
                                      </p:to>
                                    </p:set>
                                    <p:animEffect transition="in" filter="fade">
                                      <p:cBhvr>
                                        <p:cTn id="42" dur="1000"/>
                                        <p:tgtEl>
                                          <p:spTgt spid="284"/>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270"/>
                                        </p:tgtEl>
                                        <p:attrNameLst>
                                          <p:attrName>style.visibility</p:attrName>
                                        </p:attrNameLst>
                                      </p:cBhvr>
                                      <p:to>
                                        <p:strVal val="visible"/>
                                      </p:to>
                                    </p:set>
                                    <p:animEffect transition="in" filter="fade">
                                      <p:cBhvr>
                                        <p:cTn id="47" dur="1000"/>
                                        <p:tgtEl>
                                          <p:spTgt spid="270"/>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269"/>
                                        </p:tgtEl>
                                        <p:attrNameLst>
                                          <p:attrName>style.visibility</p:attrName>
                                        </p:attrNameLst>
                                      </p:cBhvr>
                                      <p:to>
                                        <p:strVal val="visible"/>
                                      </p:to>
                                    </p:set>
                                    <p:animEffect transition="in" filter="fade">
                                      <p:cBhvr>
                                        <p:cTn id="52" dur="1000"/>
                                        <p:tgtEl>
                                          <p:spTgt spid="2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sp>
        <p:nvSpPr>
          <p:cNvPr id="290" name="Google Shape;290;p4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a:t>Transition Song</a:t>
            </a:r>
            <a:endParaRPr sz="2800"/>
          </a:p>
        </p:txBody>
      </p:sp>
      <p:sp>
        <p:nvSpPr>
          <p:cNvPr id="291" name="Google Shape;291;p46"/>
          <p:cNvSpPr txBox="1">
            <a:spLocks noGrp="1"/>
          </p:cNvSpPr>
          <p:nvPr>
            <p:ph type="body" idx="1"/>
          </p:nvPr>
        </p:nvSpPr>
        <p:spPr>
          <a:xfrm>
            <a:off x="311700" y="1051625"/>
            <a:ext cx="8520600" cy="3416400"/>
          </a:xfrm>
          <a:prstGeom prst="rect">
            <a:avLst/>
          </a:prstGeom>
        </p:spPr>
        <p:txBody>
          <a:bodyPr spcFirstLastPara="1" wrap="square" lIns="68575" tIns="34275" rIns="68575" bIns="34275" anchor="t" anchorCtr="0">
            <a:noAutofit/>
          </a:bodyPr>
          <a:lstStyle/>
          <a:p>
            <a:pPr marL="0" lvl="0" indent="0" algn="l" rtl="0">
              <a:lnSpc>
                <a:spcPct val="150000"/>
              </a:lnSpc>
              <a:spcBef>
                <a:spcPts val="1000"/>
              </a:spcBef>
              <a:spcAft>
                <a:spcPts val="0"/>
              </a:spcAft>
              <a:buNone/>
            </a:pPr>
            <a:r>
              <a:rPr lang="en" sz="2200" b="1">
                <a:solidFill>
                  <a:srgbClr val="FF0000"/>
                </a:solidFill>
              </a:rPr>
              <a:t>Teacher</a:t>
            </a:r>
            <a:r>
              <a:rPr lang="en" sz="2200" i="1">
                <a:solidFill>
                  <a:srgbClr val="FF0000"/>
                </a:solidFill>
              </a:rPr>
              <a:t>: “Do you know the words we’ll write, the words we’ll write, the words we’ll write? Do you know the words we’ll write on our boards today? </a:t>
            </a:r>
            <a:endParaRPr sz="2200" i="1">
              <a:solidFill>
                <a:srgbClr val="FF0000"/>
              </a:solidFill>
            </a:endParaRPr>
          </a:p>
          <a:p>
            <a:pPr marL="0" lvl="0" indent="0" algn="l" rtl="0">
              <a:lnSpc>
                <a:spcPct val="150000"/>
              </a:lnSpc>
              <a:spcBef>
                <a:spcPts val="1000"/>
              </a:spcBef>
              <a:spcAft>
                <a:spcPts val="0"/>
              </a:spcAft>
              <a:buNone/>
            </a:pPr>
            <a:r>
              <a:rPr lang="en" sz="2200" b="1">
                <a:solidFill>
                  <a:srgbClr val="FF0000"/>
                </a:solidFill>
              </a:rPr>
              <a:t>Students</a:t>
            </a:r>
            <a:r>
              <a:rPr lang="en" sz="2200" i="1">
                <a:solidFill>
                  <a:srgbClr val="FF0000"/>
                </a:solidFill>
              </a:rPr>
              <a:t>: “Yes, we know the words we’ll write, the words we’ll write, the words we’ll write. Yes, we know the words we’ll write on our boards today!”</a:t>
            </a:r>
            <a:endParaRPr sz="2200" i="1">
              <a:solidFill>
                <a:srgbClr val="FF0000"/>
              </a:solidFill>
            </a:endParaRPr>
          </a:p>
          <a:p>
            <a:pPr marL="0" lvl="0" indent="0" algn="l" rtl="0">
              <a:spcBef>
                <a:spcPts val="800"/>
              </a:spcBef>
              <a:spcAft>
                <a:spcPts val="0"/>
              </a:spcAft>
              <a:buNone/>
            </a:pP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sp>
        <p:nvSpPr>
          <p:cNvPr id="296" name="Google Shape;296;p47"/>
          <p:cNvSpPr txBox="1">
            <a:spLocks noGrp="1"/>
          </p:cNvSpPr>
          <p:nvPr>
            <p:ph type="title"/>
          </p:nvPr>
        </p:nvSpPr>
        <p:spPr>
          <a:xfrm>
            <a:off x="378250" y="366564"/>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dirty="0"/>
              <a:t>Work Time: Learning Targets</a:t>
            </a:r>
            <a:endParaRPr dirty="0"/>
          </a:p>
        </p:txBody>
      </p:sp>
      <p:sp>
        <p:nvSpPr>
          <p:cNvPr id="297" name="Google Shape;297;p47"/>
          <p:cNvSpPr txBox="1">
            <a:spLocks noGrp="1"/>
          </p:cNvSpPr>
          <p:nvPr>
            <p:ph type="body" idx="1"/>
          </p:nvPr>
        </p:nvSpPr>
        <p:spPr>
          <a:xfrm>
            <a:off x="239650" y="1211407"/>
            <a:ext cx="8797800" cy="2859850"/>
          </a:xfrm>
          <a:prstGeom prst="rect">
            <a:avLst/>
          </a:prstGeom>
        </p:spPr>
        <p:txBody>
          <a:bodyPr spcFirstLastPara="1" wrap="square" lIns="68575" tIns="34275" rIns="68575" bIns="34275" anchor="t" anchorCtr="0">
            <a:noAutofit/>
          </a:bodyPr>
          <a:lstStyle/>
          <a:p>
            <a:pPr marL="457200" lvl="0" indent="-381000" algn="l" rtl="0">
              <a:lnSpc>
                <a:spcPct val="115000"/>
              </a:lnSpc>
              <a:spcBef>
                <a:spcPts val="800"/>
              </a:spcBef>
              <a:spcAft>
                <a:spcPts val="0"/>
              </a:spcAft>
              <a:buSzPts val="2400"/>
              <a:buChar char="•"/>
            </a:pPr>
            <a:r>
              <a:rPr lang="en" sz="2400" dirty="0"/>
              <a:t>I can collaborate with my teacher to write a sentence using using  schwa /ə/ words spelled with “e” or “o,” words with prefixes “im” and “in,” and high-frequency words. </a:t>
            </a:r>
            <a:endParaRPr sz="2400" dirty="0"/>
          </a:p>
          <a:p>
            <a:pPr marL="457200" lvl="0" indent="-381000" algn="l" rtl="0">
              <a:lnSpc>
                <a:spcPct val="115000"/>
              </a:lnSpc>
              <a:spcBef>
                <a:spcPts val="1000"/>
              </a:spcBef>
              <a:spcAft>
                <a:spcPts val="0"/>
              </a:spcAft>
              <a:buSzPts val="2400"/>
              <a:buChar char="•"/>
            </a:pPr>
            <a:r>
              <a:rPr lang="en" sz="2400" dirty="0"/>
              <a:t>I can use what I know about spelling patterns to correctly spell words.</a:t>
            </a:r>
            <a:endParaRPr sz="2400" dirty="0"/>
          </a:p>
          <a:p>
            <a:pPr marL="177800" lvl="0" indent="0" algn="l" rtl="0">
              <a:lnSpc>
                <a:spcPct val="115000"/>
              </a:lnSpc>
              <a:spcBef>
                <a:spcPts val="1000"/>
              </a:spcBef>
              <a:spcAft>
                <a:spcPts val="0"/>
              </a:spcAft>
              <a:buNone/>
            </a:pPr>
            <a:endParaRPr sz="2400" dirty="0"/>
          </a:p>
          <a:p>
            <a:pPr marL="0" lvl="0" indent="0" algn="l" rtl="0">
              <a:lnSpc>
                <a:spcPct val="115000"/>
              </a:lnSpc>
              <a:spcBef>
                <a:spcPts val="1000"/>
              </a:spcBef>
              <a:spcAft>
                <a:spcPts val="500"/>
              </a:spcAft>
              <a:buNone/>
            </a:pPr>
            <a:endParaRPr sz="2000" dirty="0"/>
          </a:p>
        </p:txBody>
      </p:sp>
      <p:pic>
        <p:nvPicPr>
          <p:cNvPr id="298" name="Google Shape;298;p47"/>
          <p:cNvPicPr preferRelativeResize="0"/>
          <p:nvPr/>
        </p:nvPicPr>
        <p:blipFill>
          <a:blip r:embed="rId3">
            <a:alphaModFix/>
          </a:blip>
          <a:stretch>
            <a:fillRect/>
          </a:stretch>
        </p:blipFill>
        <p:spPr>
          <a:xfrm>
            <a:off x="8218714" y="4169229"/>
            <a:ext cx="914400" cy="738561"/>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2BC16DE-8E90-4FEA-B443-667C60C84313}"/>
</file>

<file path=customXml/itemProps2.xml><?xml version="1.0" encoding="utf-8"?>
<ds:datastoreItem xmlns:ds="http://schemas.openxmlformats.org/officeDocument/2006/customXml" ds:itemID="{D256C508-4920-4D3D-BC3D-6D9E75FF2008}"/>
</file>

<file path=customXml/itemProps3.xml><?xml version="1.0" encoding="utf-8"?>
<ds:datastoreItem xmlns:ds="http://schemas.openxmlformats.org/officeDocument/2006/customXml" ds:itemID="{DCB69122-A877-4A1C-903F-63827CC48DC9}"/>
</file>

<file path=docProps/app.xml><?xml version="1.0" encoding="utf-8"?>
<Properties xmlns="http://schemas.openxmlformats.org/officeDocument/2006/extended-properties" xmlns:vt="http://schemas.openxmlformats.org/officeDocument/2006/docPropsVTypes">
  <TotalTime>15</TotalTime>
  <Words>3874</Words>
  <Application>Microsoft Macintosh PowerPoint</Application>
  <PresentationFormat>On-screen Show (16:9)</PresentationFormat>
  <Paragraphs>360</Paragraphs>
  <Slides>15</Slides>
  <Notes>15</Notes>
  <HiddenSlides>0</HiddenSlides>
  <MMClips>0</MMClips>
  <ScaleCrop>false</ScaleCrop>
  <HeadingPairs>
    <vt:vector size="4" baseType="variant">
      <vt:variant>
        <vt:lpstr>Theme</vt:lpstr>
      </vt:variant>
      <vt:variant>
        <vt:i4>3</vt:i4>
      </vt:variant>
      <vt:variant>
        <vt:lpstr>Slide Titles</vt:lpstr>
      </vt:variant>
      <vt:variant>
        <vt:i4>15</vt:i4>
      </vt:variant>
    </vt:vector>
  </HeadingPairs>
  <TitlesOfParts>
    <vt:vector size="18" baseType="lpstr">
      <vt:lpstr>Office Theme</vt:lpstr>
      <vt:lpstr>Office Theme</vt:lpstr>
      <vt:lpstr>Simple Light</vt:lpstr>
      <vt:lpstr>Grade 2: Module 4: Part 1: Cycle 22: Lesson 108 Teacher slide, before teaching.</vt:lpstr>
      <vt:lpstr>Grade 2: Module 4: Part 1: Cycle 22: Lesson 108 Teacher slide, before teaching.</vt:lpstr>
      <vt:lpstr>Grade 2: Module 4: Part 1: Cycle 22: Lesson 108 Teacher slide, before teaching.</vt:lpstr>
      <vt:lpstr>PowerPoint Presentation</vt:lpstr>
      <vt:lpstr>Transition Song</vt:lpstr>
      <vt:lpstr>Opening: Learning Targets</vt:lpstr>
      <vt:lpstr>Word Parts </vt:lpstr>
      <vt:lpstr>Transition Song</vt:lpstr>
      <vt:lpstr>Work Time: Learning Targets</vt:lpstr>
      <vt:lpstr>Interactive Writing</vt:lpstr>
      <vt:lpstr>Reflection Time </vt:lpstr>
      <vt:lpstr>Transition Song</vt:lpstr>
      <vt:lpstr>Independent Work: Learning Targets</vt:lpstr>
      <vt:lpstr>PowerPoint Presentation</vt:lpstr>
      <vt:lpstr>Reader’s Toolbox:  Use what you know!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4: Part 1: Cycle 22: Lesson 108 Teacher slide, before teaching.</dc:title>
  <dc:creator>nbravo</dc:creator>
  <cp:lastModifiedBy>Alexander Specht</cp:lastModifiedBy>
  <cp:revision>7</cp:revision>
  <dcterms:modified xsi:type="dcterms:W3CDTF">2019-01-08T01:47:22Z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