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17.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9.xml" ContentType="application/vnd.openxmlformats-officedocument.presentationml.slide+xml"/>
  <Override PartName="/ppt/slides/slide5.xml" ContentType="application/vnd.openxmlformats-officedocument.presentationml.slide+xml"/>
  <Override PartName="/ppt/slides/slide1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10.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4.xml" ContentType="application/vnd.openxmlformats-officedocument.presentationml.slideLayout+xml"/>
  <Override PartName="/ppt/slideLayouts/slideLayout11.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slideLayouts/slideLayout10.xml" ContentType="application/vnd.openxmlformats-officedocument.presentationml.slideLayout+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Layouts/slideLayout12.xml" ContentType="application/vnd.openxmlformats-officedocument.presentationml.slideLayout+xml"/>
  <Override PartName="/ppt/slideLayouts/slideLayout23.xml" ContentType="application/vnd.openxmlformats-officedocument.presentationml.slideLayout+xml"/>
  <Override PartName="/ppt/slideLayouts/slideLayout22.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13.xml" ContentType="application/vnd.openxmlformats-officedocument.presentationml.slideLayout+xml"/>
  <Override PartName="/ppt/slideLayouts/slideLayout8.xml" ContentType="application/vnd.openxmlformats-officedocument.presentationml.slideLayout+xml"/>
  <Override PartName="/ppt/notesSlides/notesSlide7.xml" ContentType="application/vnd.openxmlformats-officedocument.presentationml.notesSlide+xml"/>
  <Override PartName="/ppt/slideLayouts/slideLayout3.xml" ContentType="application/vnd.openxmlformats-officedocument.presentationml.slideLayout+xml"/>
  <Override PartName="/ppt/notesSlides/notesSlide14.xml" ContentType="application/vnd.openxmlformats-officedocument.presentationml.notesSlide+xml"/>
  <Override PartName="/ppt/slideLayouts/slideLayout2.xml" ContentType="application/vnd.openxmlformats-officedocument.presentationml.slideLayout+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1.xml" ContentType="application/vnd.openxmlformats-officedocument.presentationml.slideLayout+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11.xml" ContentType="application/vnd.openxmlformats-officedocument.presentationml.notesSlide+xml"/>
  <Override PartName="/ppt/notesSlides/notesSlide8.xml" ContentType="application/vnd.openxmlformats-officedocument.presentationml.notesSlide+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notesSlides/notesSlide9.xml" ContentType="application/vnd.openxmlformats-officedocument.presentationml.notesSlide+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10.xml" ContentType="application/vnd.openxmlformats-officedocument.presentationml.notesSlide+xml"/>
  <Override PartName="/ppt/notesSlides/notesSlide6.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7EB6A53F-A7F2-4A94-AC7E-5DB7908516AF}">
  <a:tblStyle styleId="{7EB6A53F-A7F2-4A94-AC7E-5DB7908516A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69243" autoAdjust="0"/>
  </p:normalViewPr>
  <p:slideViewPr>
    <p:cSldViewPr snapToGrid="0">
      <p:cViewPr varScale="1">
        <p:scale>
          <a:sx n="102" d="100"/>
          <a:sy n="102" d="100"/>
        </p:scale>
        <p:origin x="-1288"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 Target="slides/slide1.xml"/><Relationship Id="rId25"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notesMaster" Target="notesMasters/notesMaster1.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esProps" Target="pres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4162214631"/>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2/lesson-5"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point-of-view narratives. For the </a:t>
            </a:r>
            <a:r>
              <a:rPr lang="en" sz="1200" b="1" dirty="0">
                <a:solidFill>
                  <a:schemeClr val="dk1"/>
                </a:solidFill>
                <a:latin typeface="Calibri"/>
                <a:ea typeface="Calibri"/>
                <a:cs typeface="Calibri"/>
                <a:sym typeface="Calibri"/>
              </a:rPr>
              <a:t>end-of-unit assessment</a:t>
            </a:r>
            <a:r>
              <a:rPr lang="en" sz="1200" dirty="0">
                <a:solidFill>
                  <a:schemeClr val="dk1"/>
                </a:solidFill>
                <a:latin typeface="Calibri"/>
                <a:ea typeface="Calibri"/>
                <a:cs typeface="Calibri"/>
                <a:sym typeface="Calibri"/>
              </a:rPr>
              <a:t>, students read the final scene </a:t>
            </a:r>
            <a:r>
              <a:rPr lang="en" sz="1200" b="0" dirty="0">
                <a:solidFill>
                  <a:schemeClr val="dk1"/>
                </a:solidFill>
                <a:latin typeface="Calibri"/>
                <a:ea typeface="Calibri"/>
                <a:cs typeface="Calibri"/>
                <a:sym typeface="Calibri"/>
              </a:rPr>
              <a:t>of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and analyze a character to write a new first-person narrative.</a:t>
            </a:r>
            <a:endParaRPr sz="1200" b="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45858093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4edb4fdc1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44edb4fdc1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close read is for students to gain a greater understanding of this part of the text to prepare for a text-based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use discussion protocols (e.g., Think-Pair-Share, Conversation Cues, and total participation techniques) to engage all students in collaborative discussion about the text.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chunking this into three sections for students, using the —marks on the text as a guide for each chunk.</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of the vocabulary strategies listed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whenever the questions require them to determine the meaning of new vocabulary. Remind them to record new vocabulary in their </a:t>
            </a:r>
            <a:r>
              <a:rPr lang="en" sz="1200" b="1" dirty="0">
                <a:solidFill>
                  <a:schemeClr val="dk1"/>
                </a:solidFill>
                <a:latin typeface="Calibri"/>
                <a:ea typeface="Calibri"/>
                <a:cs typeface="Calibri"/>
                <a:sym typeface="Calibri"/>
              </a:rPr>
              <a:t>vocabulary logs </a:t>
            </a:r>
            <a:r>
              <a:rPr lang="en" sz="1200" dirty="0">
                <a:solidFill>
                  <a:schemeClr val="dk1"/>
                </a:solidFill>
                <a:latin typeface="Calibri"/>
                <a:ea typeface="Calibri"/>
                <a:cs typeface="Calibri"/>
                <a:sym typeface="Calibri"/>
              </a:rPr>
              <a:t>and add any new words to the </a:t>
            </a:r>
            <a:r>
              <a:rPr lang="en" sz="1200" b="1" dirty="0">
                <a:solidFill>
                  <a:schemeClr val="dk1"/>
                </a:solidFill>
                <a:latin typeface="Calibri"/>
                <a:ea typeface="Calibri"/>
                <a:cs typeface="Calibri"/>
                <a:sym typeface="Calibri"/>
              </a:rPr>
              <a:t>Academic and Domain-Specific Word Walls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underlining words, invite students to also underline or circle the same words on their text to focus their attention on the word.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a:t>
            </a:r>
            <a:r>
              <a:rPr lang="en" sz="1200" i="0" dirty="0">
                <a:solidFill>
                  <a:schemeClr val="dk1"/>
                </a:solidFill>
                <a:latin typeface="Calibri"/>
                <a:ea typeface="Calibri"/>
                <a:cs typeface="Calibri"/>
                <a:sym typeface="Calibri"/>
              </a:rPr>
              <a:t>:  “We hold these truths to be self-evident.”</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words </a:t>
            </a:r>
            <a:r>
              <a:rPr lang="en" sz="1200" i="1" dirty="0">
                <a:solidFill>
                  <a:schemeClr val="dk1"/>
                </a:solidFill>
                <a:latin typeface="Calibri"/>
                <a:ea typeface="Calibri"/>
                <a:cs typeface="Calibri"/>
                <a:sym typeface="Calibri"/>
              </a:rPr>
              <a:t>these truths</a:t>
            </a:r>
            <a:r>
              <a:rPr lang="en" sz="1200" dirty="0">
                <a:solidFill>
                  <a:schemeClr val="dk1"/>
                </a:solidFill>
                <a:latin typeface="Calibri"/>
                <a:ea typeface="Calibri"/>
                <a:cs typeface="Calibri"/>
                <a:sym typeface="Calibri"/>
              </a:rPr>
              <a:t> and ask: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think truths are from the sound of the word?” </a:t>
            </a:r>
            <a:r>
              <a:rPr lang="en" sz="1200" b="1" dirty="0">
                <a:solidFill>
                  <a:schemeClr val="dk1"/>
                </a:solidFill>
                <a:latin typeface="Calibri"/>
                <a:ea typeface="Calibri"/>
                <a:cs typeface="Calibri"/>
                <a:sym typeface="Calibri"/>
              </a:rPr>
              <a:t>(things that are true)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“Which true things is the text talking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rest of the excerpt, </a:t>
            </a:r>
            <a:r>
              <a:rPr lang="en" sz="1200" b="1" i="1" dirty="0">
                <a:solidFill>
                  <a:schemeClr val="dk1"/>
                </a:solidFill>
                <a:latin typeface="Calibri"/>
                <a:ea typeface="Calibri"/>
                <a:cs typeface="Calibri"/>
                <a:sym typeface="Calibri"/>
              </a:rPr>
              <a:t>“that all men are created equal, that they are endowed by their Creator . . . “</a:t>
            </a:r>
            <a:r>
              <a:rPr lang="en" sz="1200" b="1"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self-evident mean?” </a:t>
            </a:r>
            <a:r>
              <a:rPr lang="en" sz="1200" b="1" dirty="0">
                <a:solidFill>
                  <a:schemeClr val="dk1"/>
                </a:solidFill>
                <a:latin typeface="Calibri"/>
                <a:ea typeface="Calibri"/>
                <a:cs typeface="Calibri"/>
                <a:sym typeface="Calibri"/>
              </a:rPr>
              <a:t>(obvious)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on</a:t>
            </a:r>
            <a:r>
              <a:rPr lang="en" sz="1200" i="0" dirty="0">
                <a:solidFill>
                  <a:schemeClr val="dk1"/>
                </a:solidFill>
                <a:latin typeface="Calibri"/>
                <a:ea typeface="Calibri"/>
                <a:cs typeface="Calibri"/>
                <a:sym typeface="Calibri"/>
              </a:rPr>
              <a:t>:  “that all men are created equal.” </a:t>
            </a:r>
            <a:r>
              <a:rPr lang="en" sz="1200" dirty="0">
                <a:solidFill>
                  <a:schemeClr val="dk1"/>
                </a:solidFill>
                <a:latin typeface="Calibri"/>
                <a:ea typeface="Calibri"/>
                <a:cs typeface="Calibri"/>
                <a:sym typeface="Calibri"/>
              </a:rPr>
              <a:t>Ask: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would you say this in your own words?”</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(that everyone is equal</a:t>
            </a:r>
            <a:r>
              <a:rPr lang="en" sz="1200" i="1" dirty="0">
                <a:latin typeface="Calibri"/>
                <a:ea typeface="Calibri"/>
                <a:cs typeface="Calibri"/>
                <a:sym typeface="Calibri"/>
              </a:rPr>
              <a:t>—</a:t>
            </a:r>
            <a:r>
              <a:rPr lang="en" sz="1200" b="1" dirty="0">
                <a:solidFill>
                  <a:schemeClr val="dk1"/>
                </a:solidFill>
                <a:latin typeface="Calibri"/>
                <a:ea typeface="Calibri"/>
                <a:cs typeface="Calibri"/>
                <a:sym typeface="Calibri"/>
              </a:rPr>
              <a:t>no-one is better than another)</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Ensure students understand that “men” means people rather than males.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a:t>
            </a:r>
            <a:r>
              <a:rPr lang="en" sz="1200" i="0" dirty="0">
                <a:solidFill>
                  <a:schemeClr val="dk1"/>
                </a:solidFill>
                <a:latin typeface="Calibri"/>
                <a:ea typeface="Calibri"/>
                <a:cs typeface="Calibri"/>
                <a:sym typeface="Calibri"/>
              </a:rPr>
              <a:t>“that they are endowed by their Creator with certain unalienable Rights.” </a:t>
            </a:r>
            <a:r>
              <a:rPr lang="en" sz="1200" dirty="0">
                <a:solidFill>
                  <a:schemeClr val="dk1"/>
                </a:solidFill>
                <a:latin typeface="Calibri"/>
                <a:ea typeface="Calibri"/>
                <a:cs typeface="Calibri"/>
                <a:sym typeface="Calibri"/>
              </a:rPr>
              <a:t> Help students understand this means that people are given rights that can’t be taken away.  Emphasize that it says their Creator, which means a god.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a:t>
            </a:r>
            <a:r>
              <a:rPr lang="en" sz="1200" i="0" dirty="0">
                <a:solidFill>
                  <a:schemeClr val="dk1"/>
                </a:solidFill>
                <a:latin typeface="Calibri"/>
                <a:ea typeface="Calibri"/>
                <a:cs typeface="Calibri"/>
                <a:sym typeface="Calibri"/>
              </a:rPr>
              <a:t>:  “that among these are Life, Liberty and the pursuit of Happiness.” Ask:</a:t>
            </a:r>
            <a:endParaRPr sz="1200"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are the rights that can’t be taken away?”</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(life, freedom, and trying to be happy)</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would you say this part of the text in your own words?”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answer Question 1 on their </a:t>
            </a:r>
            <a:r>
              <a:rPr lang="en" sz="1200" b="0" dirty="0">
                <a:solidFill>
                  <a:schemeClr val="dk1"/>
                </a:solidFill>
                <a:latin typeface="Calibri"/>
                <a:ea typeface="Calibri"/>
                <a:cs typeface="Calibri"/>
                <a:sym typeface="Calibri"/>
              </a:rPr>
              <a:t>note-catcher.  </a:t>
            </a:r>
            <a:r>
              <a:rPr lang="en" sz="1200" b="1" dirty="0">
                <a:solidFill>
                  <a:schemeClr val="dk1"/>
                </a:solidFill>
                <a:latin typeface="Calibri"/>
                <a:ea typeface="Calibri"/>
                <a:cs typeface="Calibri"/>
                <a:sym typeface="Calibri"/>
              </a:rPr>
              <a:t>(We believe that all people are created equal, and that they are given rights of their god, including life, freedom, and the chance to seek happiness, that cannot be taken away.  Symbols may include a happy face for happiness, a row of stick people to show equal.)</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to questions are similar to the bold responses in parenthesis.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For ELLs and students who may need additional support recording their ideas in writing: (Partially </a:t>
            </a:r>
            <a:r>
              <a:rPr lang="en" sz="1200" b="0" dirty="0">
                <a:latin typeface="Calibri"/>
                <a:ea typeface="Calibri"/>
                <a:cs typeface="Calibri"/>
                <a:sym typeface="Calibri"/>
              </a:rPr>
              <a:t>Filled-in Note-catcher</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Provide a partially filled-in note-catcher that contains sentence stems or frames as scaffolds. </a:t>
            </a:r>
            <a:endParaRPr sz="1200" b="0" dirty="0">
              <a:latin typeface="Calibri"/>
              <a:ea typeface="Calibri"/>
              <a:cs typeface="Calibri"/>
              <a:sym typeface="Calibri"/>
            </a:endParaRPr>
          </a:p>
        </p:txBody>
      </p:sp>
    </p:spTree>
    <p:extLst>
      <p:ext uri="{BB962C8B-B14F-4D97-AF65-F5344CB8AC3E}">
        <p14:creationId xmlns:p14="http://schemas.microsoft.com/office/powerpoint/2010/main" val="286348789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44edb4fdc1_0_1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44edb4fdc1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close read is for students to gain a greater understanding of this part of the text to prepare for a text-based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use discussion protocols (e.g., Think-Pair-Share, Conversation Cues, and total participation techniques) to engage all students in collaborative discussion about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chunking this into three sections for students, using the —marks on the text as a guide for each chunk.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of the vocabulary strategies listed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whenever the questions require them to determine the meaning of new vocabulary. Remind them to record new vocabulary in their </a:t>
            </a:r>
            <a:r>
              <a:rPr lang="en" sz="1200" b="1" dirty="0">
                <a:solidFill>
                  <a:schemeClr val="dk1"/>
                </a:solidFill>
                <a:latin typeface="Calibri"/>
                <a:ea typeface="Calibri"/>
                <a:cs typeface="Calibri"/>
                <a:sym typeface="Calibri"/>
              </a:rPr>
              <a:t>vocabulary logs </a:t>
            </a:r>
            <a:r>
              <a:rPr lang="en" sz="1200" dirty="0">
                <a:solidFill>
                  <a:schemeClr val="dk1"/>
                </a:solidFill>
                <a:latin typeface="Calibri"/>
                <a:ea typeface="Calibri"/>
                <a:cs typeface="Calibri"/>
                <a:sym typeface="Calibri"/>
              </a:rPr>
              <a:t>and add any new words to the </a:t>
            </a:r>
            <a:r>
              <a:rPr lang="en" sz="1200" b="1" dirty="0">
                <a:solidFill>
                  <a:schemeClr val="dk1"/>
                </a:solidFill>
                <a:latin typeface="Calibri"/>
                <a:ea typeface="Calibri"/>
                <a:cs typeface="Calibri"/>
                <a:sym typeface="Calibri"/>
              </a:rPr>
              <a:t>Academic and Domain-Specific Word Walls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underlining words, invite students to also underline or circle the same words on their text to focus their attention on the word.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Focus on </a:t>
            </a:r>
            <a:r>
              <a:rPr lang="en" sz="1200" i="0" dirty="0">
                <a:latin typeface="Calibri"/>
                <a:ea typeface="Calibri"/>
                <a:cs typeface="Calibri"/>
                <a:sym typeface="Calibri"/>
              </a:rPr>
              <a:t>“That to secure these rights” </a:t>
            </a:r>
            <a:r>
              <a:rPr lang="en" sz="1200" dirty="0">
                <a:latin typeface="Calibri"/>
                <a:ea typeface="Calibri"/>
                <a:cs typeface="Calibri"/>
                <a:sym typeface="Calibri"/>
              </a:rPr>
              <a:t>and ask: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i="1" dirty="0">
                <a:latin typeface="Calibri"/>
                <a:ea typeface="Calibri"/>
                <a:cs typeface="Calibri"/>
                <a:sym typeface="Calibri"/>
              </a:rPr>
              <a:t>“What are rights?”</a:t>
            </a:r>
            <a:r>
              <a:rPr lang="en" sz="1200" dirty="0">
                <a:latin typeface="Calibri"/>
                <a:ea typeface="Calibri"/>
                <a:cs typeface="Calibri"/>
                <a:sym typeface="Calibri"/>
              </a:rPr>
              <a:t> </a:t>
            </a:r>
            <a:r>
              <a:rPr lang="en" sz="1200" b="1" dirty="0">
                <a:latin typeface="Calibri"/>
                <a:ea typeface="Calibri"/>
                <a:cs typeface="Calibri"/>
                <a:sym typeface="Calibri"/>
              </a:rPr>
              <a:t>(something we deserve/are entitled to)</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i="1" dirty="0">
                <a:latin typeface="Calibri"/>
                <a:ea typeface="Calibri"/>
                <a:cs typeface="Calibri"/>
                <a:sym typeface="Calibri"/>
              </a:rPr>
              <a:t>“Which rights?”</a:t>
            </a:r>
            <a:r>
              <a:rPr lang="en" sz="1200" dirty="0">
                <a:latin typeface="Calibri"/>
                <a:ea typeface="Calibri"/>
                <a:cs typeface="Calibri"/>
                <a:sym typeface="Calibri"/>
              </a:rPr>
              <a:t> </a:t>
            </a:r>
            <a:r>
              <a:rPr lang="en" sz="1200" b="1" dirty="0">
                <a:latin typeface="Calibri"/>
                <a:ea typeface="Calibri"/>
                <a:cs typeface="Calibri"/>
                <a:sym typeface="Calibri"/>
              </a:rPr>
              <a:t>(the truths listed in the previous chunk, all men are created equal, etc.)</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i="1" dirty="0">
                <a:latin typeface="Calibri"/>
                <a:ea typeface="Calibri"/>
                <a:cs typeface="Calibri"/>
                <a:sym typeface="Calibri"/>
              </a:rPr>
              <a:t>“What does it mean to secure these rights?  When we secure something what do we do?”</a:t>
            </a:r>
            <a:r>
              <a:rPr lang="en" sz="1200" dirty="0">
                <a:latin typeface="Calibri"/>
                <a:ea typeface="Calibri"/>
                <a:cs typeface="Calibri"/>
                <a:sym typeface="Calibri"/>
              </a:rPr>
              <a:t> </a:t>
            </a:r>
            <a:r>
              <a:rPr lang="en" sz="1200" b="1" dirty="0">
                <a:latin typeface="Calibri"/>
                <a:ea typeface="Calibri"/>
                <a:cs typeface="Calibri"/>
                <a:sym typeface="Calibri"/>
              </a:rPr>
              <a:t>(Protect it so we don’t lose it)</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Focus </a:t>
            </a:r>
            <a:r>
              <a:rPr lang="en" sz="1200" i="0" dirty="0">
                <a:latin typeface="Calibri"/>
                <a:ea typeface="Calibri"/>
                <a:cs typeface="Calibri"/>
                <a:sym typeface="Calibri"/>
              </a:rPr>
              <a:t>on “Governments are instituted among Men” </a:t>
            </a:r>
            <a:r>
              <a:rPr lang="en" sz="1200" dirty="0">
                <a:latin typeface="Calibri"/>
                <a:ea typeface="Calibri"/>
                <a:cs typeface="Calibri"/>
                <a:sym typeface="Calibri"/>
              </a:rPr>
              <a:t>and ask: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i="1" dirty="0">
                <a:latin typeface="Calibri"/>
                <a:ea typeface="Calibri"/>
                <a:cs typeface="Calibri"/>
                <a:sym typeface="Calibri"/>
              </a:rPr>
              <a:t>“What are governments?”</a:t>
            </a:r>
            <a:r>
              <a:rPr lang="en" sz="1200" dirty="0">
                <a:latin typeface="Calibri"/>
                <a:ea typeface="Calibri"/>
                <a:cs typeface="Calibri"/>
                <a:sym typeface="Calibri"/>
              </a:rPr>
              <a:t> </a:t>
            </a:r>
            <a:r>
              <a:rPr lang="en" sz="1200" b="1" dirty="0">
                <a:latin typeface="Calibri"/>
                <a:ea typeface="Calibri"/>
                <a:cs typeface="Calibri"/>
                <a:sym typeface="Calibri"/>
              </a:rPr>
              <a:t>(a group of people chosen to govern, or make decisions, for the country or place)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i="1" dirty="0">
                <a:latin typeface="Calibri"/>
                <a:ea typeface="Calibri"/>
                <a:cs typeface="Calibri"/>
                <a:sym typeface="Calibri"/>
              </a:rPr>
              <a:t>“According to the text, how are the rights secured?”</a:t>
            </a:r>
            <a:r>
              <a:rPr lang="en" sz="1200" dirty="0">
                <a:latin typeface="Calibri"/>
                <a:ea typeface="Calibri"/>
                <a:cs typeface="Calibri"/>
                <a:sym typeface="Calibri"/>
              </a:rPr>
              <a:t> </a:t>
            </a:r>
            <a:r>
              <a:rPr lang="en" sz="1200" b="1" dirty="0">
                <a:latin typeface="Calibri"/>
                <a:ea typeface="Calibri"/>
                <a:cs typeface="Calibri"/>
                <a:sym typeface="Calibri"/>
              </a:rPr>
              <a:t>(using governments)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i="1" dirty="0">
                <a:latin typeface="Calibri"/>
                <a:ea typeface="Calibri"/>
                <a:cs typeface="Calibri"/>
                <a:sym typeface="Calibri"/>
              </a:rPr>
              <a:t>“The text describes the government’s powers as just.  What does just mean?”</a:t>
            </a:r>
            <a:r>
              <a:rPr lang="en" sz="1200" dirty="0">
                <a:latin typeface="Calibri"/>
                <a:ea typeface="Calibri"/>
                <a:cs typeface="Calibri"/>
                <a:sym typeface="Calibri"/>
              </a:rPr>
              <a:t> </a:t>
            </a:r>
            <a:r>
              <a:rPr lang="en" sz="1200" b="1" dirty="0">
                <a:latin typeface="Calibri"/>
                <a:ea typeface="Calibri"/>
                <a:cs typeface="Calibri"/>
                <a:sym typeface="Calibri"/>
              </a:rPr>
              <a:t>(fair)</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US" sz="1200" i="1" dirty="0" smtClean="0">
                <a:latin typeface="Calibri"/>
                <a:ea typeface="Calibri"/>
                <a:cs typeface="Calibri"/>
                <a:sym typeface="Calibri"/>
              </a:rPr>
              <a:t>"</a:t>
            </a:r>
            <a:r>
              <a:rPr lang="en" sz="1200" i="1" dirty="0" smtClean="0">
                <a:latin typeface="Calibri"/>
                <a:ea typeface="Calibri"/>
                <a:cs typeface="Calibri"/>
                <a:sym typeface="Calibri"/>
              </a:rPr>
              <a:t>When </a:t>
            </a:r>
            <a:r>
              <a:rPr lang="en" sz="1200" i="1" dirty="0">
                <a:latin typeface="Calibri"/>
                <a:ea typeface="Calibri"/>
                <a:cs typeface="Calibri"/>
                <a:sym typeface="Calibri"/>
              </a:rPr>
              <a:t>you give your consent, what do you do?”</a:t>
            </a:r>
            <a:r>
              <a:rPr lang="en" sz="1200" dirty="0">
                <a:latin typeface="Calibri"/>
                <a:ea typeface="Calibri"/>
                <a:cs typeface="Calibri"/>
                <a:sym typeface="Calibri"/>
              </a:rPr>
              <a:t> </a:t>
            </a:r>
            <a:r>
              <a:rPr lang="en" sz="1200" b="1" dirty="0">
                <a:latin typeface="Calibri"/>
                <a:ea typeface="Calibri"/>
                <a:cs typeface="Calibri"/>
                <a:sym typeface="Calibri"/>
              </a:rPr>
              <a:t>(you agree to something)</a:t>
            </a:r>
            <a:r>
              <a:rPr lang="en" sz="1200" dirty="0">
                <a:latin typeface="Calibri"/>
                <a:ea typeface="Calibri"/>
                <a:cs typeface="Calibri"/>
                <a:sym typeface="Calibri"/>
              </a:rPr>
              <a:t>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i="1" dirty="0">
                <a:latin typeface="Calibri"/>
                <a:ea typeface="Calibri"/>
                <a:cs typeface="Calibri"/>
                <a:sym typeface="Calibri"/>
              </a:rPr>
              <a:t>“Who are </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the </a:t>
            </a:r>
            <a:r>
              <a:rPr lang="en" sz="1200" i="1" dirty="0">
                <a:latin typeface="Calibri"/>
                <a:ea typeface="Calibri"/>
                <a:cs typeface="Calibri"/>
                <a:sym typeface="Calibri"/>
              </a:rPr>
              <a:t>governed</a:t>
            </a:r>
            <a:r>
              <a:rPr lang="en" sz="1200" i="1" dirty="0" smtClean="0">
                <a:latin typeface="Calibri"/>
                <a:ea typeface="Calibri"/>
                <a:cs typeface="Calibri"/>
                <a:sym typeface="Calibri"/>
              </a:rPr>
              <a:t>?</a:t>
            </a:r>
            <a:r>
              <a:rPr lang="en-US" sz="1200" i="1" dirty="0" smtClean="0">
                <a:latin typeface="Calibri"/>
                <a:ea typeface="Calibri"/>
                <a:cs typeface="Calibri"/>
                <a:sym typeface="Calibri"/>
              </a:rPr>
              <a:t>’</a:t>
            </a:r>
            <a:r>
              <a:rPr lang="en" sz="1200" i="1" dirty="0" smtClean="0">
                <a:latin typeface="Calibri"/>
                <a:ea typeface="Calibri"/>
                <a:cs typeface="Calibri"/>
                <a:sym typeface="Calibri"/>
              </a:rPr>
              <a:t>”</a:t>
            </a:r>
            <a:r>
              <a:rPr lang="en" sz="1200" dirty="0" smtClean="0">
                <a:latin typeface="Calibri"/>
                <a:ea typeface="Calibri"/>
                <a:cs typeface="Calibri"/>
                <a:sym typeface="Calibri"/>
              </a:rPr>
              <a:t> </a:t>
            </a:r>
            <a:r>
              <a:rPr lang="en" sz="1200" b="1" dirty="0">
                <a:latin typeface="Calibri"/>
                <a:ea typeface="Calibri"/>
                <a:cs typeface="Calibri"/>
                <a:sym typeface="Calibri"/>
              </a:rPr>
              <a:t>(the people a government makes decisions for</a:t>
            </a:r>
            <a:r>
              <a:rPr lang="en" sz="1200" i="1" dirty="0">
                <a:solidFill>
                  <a:schemeClr val="dk1"/>
                </a:solidFill>
                <a:latin typeface="Calibri"/>
                <a:ea typeface="Calibri"/>
                <a:cs typeface="Calibri"/>
                <a:sym typeface="Calibri"/>
              </a:rPr>
              <a:t>—</a:t>
            </a:r>
            <a:r>
              <a:rPr lang="en" sz="1200" b="1" dirty="0">
                <a:solidFill>
                  <a:schemeClr val="dk1"/>
                </a:solidFill>
                <a:latin typeface="Calibri"/>
                <a:ea typeface="Calibri"/>
                <a:cs typeface="Calibri"/>
                <a:sym typeface="Calibri"/>
              </a:rPr>
              <a:t>the people who live in a place or country)</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“So where does the government get its power from?”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agreement of the people it rules)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“Thinking about all of the pieces we have just analyzed, how would you say this part of the text in your own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answer Question 2 on their </a:t>
            </a:r>
            <a:r>
              <a:rPr lang="en" sz="1200" b="0" dirty="0">
                <a:solidFill>
                  <a:schemeClr val="dk1"/>
                </a:solidFill>
                <a:latin typeface="Calibri"/>
                <a:ea typeface="Calibri"/>
                <a:cs typeface="Calibri"/>
                <a:sym typeface="Calibri"/>
              </a:rPr>
              <a:t>note-catcher.  </a:t>
            </a:r>
            <a:r>
              <a:rPr lang="en" sz="1200" b="1" dirty="0">
                <a:solidFill>
                  <a:schemeClr val="dk1"/>
                </a:solidFill>
                <a:latin typeface="Calibri"/>
                <a:ea typeface="Calibri"/>
                <a:cs typeface="Calibri"/>
                <a:sym typeface="Calibri"/>
              </a:rPr>
              <a:t>(Governments protect these rights, and the fairness of a government comes from the agreement of its people.  Symbols may include multiple speech bubbles with “yes” to show agreement.)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to questions are similar to the bold responses in parenthesis.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recording their ideas in writing: (Partially </a:t>
            </a:r>
            <a:r>
              <a:rPr lang="en" sz="1200" b="0" dirty="0">
                <a:solidFill>
                  <a:schemeClr val="dk1"/>
                </a:solidFill>
                <a:latin typeface="Calibri"/>
                <a:ea typeface="Calibri"/>
                <a:cs typeface="Calibri"/>
                <a:sym typeface="Calibri"/>
              </a:rPr>
              <a:t>Filled-in Note-catcher</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Provide a partially filled-in note-catcher that contains sentence stems or frames as scaffolds. </a:t>
            </a:r>
            <a:endParaRPr sz="12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38132649"/>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4edb4fdc1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44edb4fdc1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close read is for students to gain a greater understanding of this part of the text to prepare for a text-based discussion.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Continue to use discussion protocols (e.g., Think-Pair-Share, Conversation Cues, and total participation techniques) to engage all students in collaborative discussion about the text.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chunking this into three sections for students, using the —marks on the text as a guide for each chunk.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of the vocabulary strategies listed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whenever the questions require them to determine the meaning of new vocabulary. Remind them to record new vocabulary in their </a:t>
            </a:r>
            <a:r>
              <a:rPr lang="en" sz="1200" b="1" dirty="0">
                <a:solidFill>
                  <a:schemeClr val="dk1"/>
                </a:solidFill>
                <a:latin typeface="Calibri"/>
                <a:ea typeface="Calibri"/>
                <a:cs typeface="Calibri"/>
                <a:sym typeface="Calibri"/>
              </a:rPr>
              <a:t>vocabulary logs </a:t>
            </a:r>
            <a:r>
              <a:rPr lang="en" sz="1200" dirty="0">
                <a:solidFill>
                  <a:schemeClr val="dk1"/>
                </a:solidFill>
                <a:latin typeface="Calibri"/>
                <a:ea typeface="Calibri"/>
                <a:cs typeface="Calibri"/>
                <a:sym typeface="Calibri"/>
              </a:rPr>
              <a:t>and add any new words to the </a:t>
            </a:r>
            <a:r>
              <a:rPr lang="en" sz="1200" b="1" dirty="0">
                <a:solidFill>
                  <a:schemeClr val="dk1"/>
                </a:solidFill>
                <a:latin typeface="Calibri"/>
                <a:ea typeface="Calibri"/>
                <a:cs typeface="Calibri"/>
                <a:sym typeface="Calibri"/>
              </a:rPr>
              <a:t>Academic </a:t>
            </a:r>
            <a:r>
              <a:rPr lang="en" sz="1200" b="0" dirty="0">
                <a:solidFill>
                  <a:schemeClr val="dk1"/>
                </a:solidFill>
                <a:latin typeface="Calibri"/>
                <a:ea typeface="Calibri"/>
                <a:cs typeface="Calibri"/>
                <a:sym typeface="Calibri"/>
              </a:rPr>
              <a:t>and</a:t>
            </a:r>
            <a:r>
              <a:rPr lang="en" sz="1200" b="1" dirty="0">
                <a:solidFill>
                  <a:schemeClr val="dk1"/>
                </a:solidFill>
                <a:latin typeface="Calibri"/>
                <a:ea typeface="Calibri"/>
                <a:cs typeface="Calibri"/>
                <a:sym typeface="Calibri"/>
              </a:rPr>
              <a:t> Domain-Specific Word Walls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underlining words, invite students to also underline or circle the same words on their text to focus their attention on the word.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a:t>
            </a:r>
            <a:r>
              <a:rPr lang="en" sz="1200" i="0" dirty="0">
                <a:solidFill>
                  <a:schemeClr val="dk1"/>
                </a:solidFill>
                <a:latin typeface="Calibri"/>
                <a:ea typeface="Calibri"/>
                <a:cs typeface="Calibri"/>
                <a:sym typeface="Calibri"/>
              </a:rPr>
              <a:t>:  “That whenever any Form of Government becomes destructive of these ends.”  Underline </a:t>
            </a:r>
            <a:r>
              <a:rPr lang="en" sz="1200" dirty="0">
                <a:solidFill>
                  <a:schemeClr val="dk1"/>
                </a:solidFill>
                <a:latin typeface="Calibri"/>
                <a:ea typeface="Calibri"/>
                <a:cs typeface="Calibri"/>
                <a:sym typeface="Calibri"/>
              </a:rPr>
              <a:t>the words </a:t>
            </a:r>
            <a:r>
              <a:rPr lang="en" sz="1200" i="1" dirty="0">
                <a:solidFill>
                  <a:schemeClr val="dk1"/>
                </a:solidFill>
                <a:latin typeface="Calibri"/>
                <a:ea typeface="Calibri"/>
                <a:cs typeface="Calibri"/>
                <a:sym typeface="Calibri"/>
              </a:rPr>
              <a:t>these ends</a:t>
            </a:r>
            <a:r>
              <a:rPr lang="en" sz="1200" dirty="0">
                <a:solidFill>
                  <a:schemeClr val="dk1"/>
                </a:solidFill>
                <a:latin typeface="Calibri"/>
                <a:ea typeface="Calibri"/>
                <a:cs typeface="Calibri"/>
                <a:sym typeface="Calibri"/>
              </a:rPr>
              <a:t> and ask: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“Which ends is it talking about?”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truths and the government protecting the rights of people)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the word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destructive</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(to destroy or break)</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a:t>
            </a:r>
            <a:r>
              <a:rPr lang="en" sz="1200" i="0" dirty="0">
                <a:solidFill>
                  <a:schemeClr val="dk1"/>
                </a:solidFill>
                <a:latin typeface="Calibri"/>
                <a:ea typeface="Calibri"/>
                <a:cs typeface="Calibri"/>
                <a:sym typeface="Calibri"/>
              </a:rPr>
              <a:t>:  “it is the Right of the People to alter or to abolish it, and to institute new Government.” U</a:t>
            </a:r>
            <a:r>
              <a:rPr lang="en" sz="1200" dirty="0">
                <a:solidFill>
                  <a:schemeClr val="dk1"/>
                </a:solidFill>
                <a:latin typeface="Calibri"/>
                <a:ea typeface="Calibri"/>
                <a:cs typeface="Calibri"/>
                <a:sym typeface="Calibri"/>
              </a:rPr>
              <a:t>nderline the words </a:t>
            </a:r>
            <a:r>
              <a:rPr lang="en" sz="1200" i="1" dirty="0">
                <a:solidFill>
                  <a:schemeClr val="dk1"/>
                </a:solidFill>
                <a:latin typeface="Calibri"/>
                <a:ea typeface="Calibri"/>
                <a:cs typeface="Calibri"/>
                <a:sym typeface="Calibri"/>
              </a:rPr>
              <a:t>alter</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abolish</a:t>
            </a:r>
            <a:r>
              <a:rPr lang="en" sz="1200" dirty="0">
                <a:solidFill>
                  <a:schemeClr val="dk1"/>
                </a:solidFill>
                <a:latin typeface="Calibri"/>
                <a:ea typeface="Calibri"/>
                <a:cs typeface="Calibri"/>
                <a:sym typeface="Calibri"/>
              </a:rPr>
              <a:t> and ask: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it mean to alter something?”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(change it)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it mean to abolish something?”</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(get rid of it, put an end to it)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the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it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refer to here?  Alter and abolish what?  How do you know?”</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government, because the previous part of the sentence talks about when the government becomes destructive)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“So when the government tries to destroy the rights of the people, what do the people have the right to do?”</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(change or abolish the government and put a new government in place)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“Thinking about all of the pieces we have just analyzed, how would you say this part of the text in your own words?”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to answer Question 3 on their </a:t>
            </a:r>
            <a:r>
              <a:rPr lang="en" sz="1200" b="0" dirty="0">
                <a:solidFill>
                  <a:schemeClr val="dk1"/>
                </a:solidFill>
                <a:latin typeface="Calibri"/>
                <a:ea typeface="Calibri"/>
                <a:cs typeface="Calibri"/>
                <a:sym typeface="Calibri"/>
              </a:rPr>
              <a:t>note-catcher. </a:t>
            </a:r>
            <a:r>
              <a:rPr lang="en" sz="1200" b="1" dirty="0">
                <a:solidFill>
                  <a:schemeClr val="dk1"/>
                </a:solidFill>
                <a:latin typeface="Calibri"/>
                <a:ea typeface="Calibri"/>
                <a:cs typeface="Calibri"/>
                <a:sym typeface="Calibri"/>
              </a:rPr>
              <a:t>(When the government tries to destroy the rights of the people, the people have the right to change or get rid of the government and put a new government in place.  Symbols may include crossing out the word government and writing it again to signify getting rid of the old one and implementing a new one.)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to questions are similar to the bold responses in parenthesis.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recording their ideas in writing: (</a:t>
            </a:r>
            <a:r>
              <a:rPr lang="en" sz="1200" b="0" dirty="0">
                <a:solidFill>
                  <a:schemeClr val="dk1"/>
                </a:solidFill>
                <a:latin typeface="Calibri"/>
                <a:ea typeface="Calibri"/>
                <a:cs typeface="Calibri"/>
                <a:sym typeface="Calibri"/>
              </a:rPr>
              <a:t>Partially Filled-in Note-catcher</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Provide a partially filled-in note-catcher that contains sentence stems or frames as scaffolds. </a:t>
            </a:r>
            <a:endParaRPr sz="1200" b="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94036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18-</a:t>
            </a:r>
            <a:r>
              <a:rPr lang="en" sz="1200" b="1" dirty="0" smtClean="0">
                <a:solidFill>
                  <a:schemeClr val="dk1"/>
                </a:solidFill>
                <a:latin typeface="Calibri"/>
                <a:ea typeface="Calibri"/>
                <a:cs typeface="Calibri"/>
                <a:sym typeface="Calibri"/>
              </a:rPr>
              <a:t>20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Small groups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Post the final question from </a:t>
            </a:r>
            <a:r>
              <a:rPr lang="en" sz="1200" b="0" dirty="0">
                <a:solidFill>
                  <a:schemeClr val="dk1"/>
                </a:solidFill>
                <a:latin typeface="Calibri"/>
                <a:ea typeface="Calibri"/>
                <a:cs typeface="Calibri"/>
                <a:sym typeface="Calibri"/>
              </a:rPr>
              <a:t>the note-catcher:</a:t>
            </a:r>
            <a:endParaRPr sz="1200" b="0" dirty="0">
              <a:solidFill>
                <a:schemeClr val="dk1"/>
              </a:solidFill>
              <a:latin typeface="Calibri"/>
              <a:ea typeface="Calibri"/>
              <a:cs typeface="Calibri"/>
              <a:sym typeface="Calibri"/>
            </a:endParaRPr>
          </a:p>
          <a:p>
            <a:pPr marL="914400" lvl="0" indent="-304800" algn="l" rtl="0">
              <a:lnSpc>
                <a:spcPct val="100000"/>
              </a:lnSpc>
              <a:spcBef>
                <a:spcPts val="0"/>
              </a:spcBef>
              <a:spcAft>
                <a:spcPts val="0"/>
              </a:spcAft>
              <a:buClr>
                <a:schemeClr val="dk1"/>
              </a:buClr>
              <a:buSzPts val="1200"/>
              <a:buFont typeface="Calibri"/>
              <a:buChar char="○"/>
            </a:pPr>
            <a:r>
              <a:rPr lang="en" sz="1200" b="0" i="0" dirty="0">
                <a:solidFill>
                  <a:schemeClr val="dk1"/>
                </a:solidFill>
                <a:latin typeface="Calibri"/>
                <a:ea typeface="Calibri"/>
                <a:cs typeface="Calibri"/>
                <a:sym typeface="Calibri"/>
              </a:rPr>
              <a:t>“What would the character think of this </a:t>
            </a:r>
            <a:r>
              <a:rPr lang="en" sz="1200" i="0" dirty="0">
                <a:solidFill>
                  <a:schemeClr val="dk1"/>
                </a:solidFill>
                <a:latin typeface="Calibri"/>
                <a:ea typeface="Calibri"/>
                <a:cs typeface="Calibri"/>
                <a:sym typeface="Calibri"/>
              </a:rPr>
              <a:t>excerpt? Based on his situation, would he agree? Why or why not?”</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will be in small groups of four or five participating in a text-based discussion about their ideas of the opinions of Robert and William about the excerpt of the Declaration of Independence.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and briefly review it.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 discussion is not the same as a presentation; the purpose of this discussion is for them to talk to each other and learn more about the opinions each of them has about the story and why. This means listening carefully and asking questions to clarify, or to find out more.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“Knowing this will be a small group discussion, do you think you need to speak formally or informally? Remember that we speak formally for things like presentations and speeches and informally when we do turn and talks like this one. Why do you think that?” </a:t>
            </a:r>
            <a:r>
              <a:rPr lang="en" sz="1200" b="1" dirty="0">
                <a:solidFill>
                  <a:schemeClr val="dk1"/>
                </a:solidFill>
                <a:latin typeface="Calibri"/>
                <a:ea typeface="Calibri"/>
                <a:cs typeface="Calibri"/>
                <a:sym typeface="Calibri"/>
              </a:rPr>
              <a:t>(informally; it is a small group discussion, not a presentation or a speech)</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Discussion Notes handout</a:t>
            </a:r>
            <a:r>
              <a:rPr lang="en" sz="1200" dirty="0">
                <a:solidFill>
                  <a:schemeClr val="dk1"/>
                </a:solidFill>
                <a:latin typeface="Calibri"/>
                <a:ea typeface="Calibri"/>
                <a:cs typeface="Calibri"/>
                <a:sym typeface="Calibri"/>
              </a:rPr>
              <a:t> and tell students that the top box is for them to capture any questions they might want to ask, so that they don’t forget while they are waiting for a chance to speak. Emphasize that during the discussion, they need only complete the top box because they will fill in the other boxes after the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Divide students into their groups. Pair off the groups, allocate them an area of the room as far away from the other group pairs as possible, and label each group in each pair A or B. Tell students to take their </a:t>
            </a:r>
            <a:r>
              <a:rPr lang="en" sz="1200" b="1" dirty="0">
                <a:solidFill>
                  <a:schemeClr val="dk1"/>
                </a:solidFill>
                <a:latin typeface="Calibri"/>
                <a:ea typeface="Calibri"/>
                <a:cs typeface="Calibri"/>
                <a:sym typeface="Calibri"/>
              </a:rPr>
              <a:t>Close Reading note-catchers</a:t>
            </a:r>
            <a:r>
              <a:rPr lang="en" sz="1200" dirty="0">
                <a:solidFill>
                  <a:schemeClr val="dk1"/>
                </a:solidFill>
                <a:latin typeface="Calibri"/>
                <a:ea typeface="Calibri"/>
                <a:cs typeface="Calibri"/>
                <a:sym typeface="Calibri"/>
              </a:rPr>
              <a:t> and texts with them because they will use their responses to the final question in the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that the B groups will have their discussion first, sitting in a circle, and the A groups will sit around the outside of the circle observing the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sticky notes. Tell </a:t>
            </a:r>
            <a:r>
              <a:rPr lang="en" sz="1200" dirty="0">
                <a:solidFill>
                  <a:schemeClr val="dk1"/>
                </a:solidFill>
                <a:latin typeface="Calibri"/>
                <a:ea typeface="Calibri"/>
                <a:cs typeface="Calibri"/>
                <a:sym typeface="Calibri"/>
              </a:rPr>
              <a:t>students that when they are observing the discussion, they should watch and listen closely for evidence of criteria from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When they see or hear one of these criteria, they should write it (a star) on one of their sticky notes. When the group is done, they should write one of the criteria that they did not see or hear (a step) on their other sticky note. Emphasize that students should be looking at the group rather than individuals. Provide the example that a group might do well at waiting their turn to talk, but not so well at asking each other questions to find out more.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remind them of the importance of being respectful during the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B groups to begin their discussion.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6 minutes, stop the discussion and invite A groups to provide stars and steps to B groups. Collect </a:t>
            </a:r>
            <a:r>
              <a:rPr lang="en" sz="1200" b="0" dirty="0">
                <a:solidFill>
                  <a:schemeClr val="dk1"/>
                </a:solidFill>
                <a:latin typeface="Calibri"/>
                <a:ea typeface="Calibri"/>
                <a:cs typeface="Calibri"/>
                <a:sym typeface="Calibri"/>
              </a:rPr>
              <a:t>the sticky notes and place them on the </a:t>
            </a:r>
            <a:r>
              <a:rPr lang="en" sz="1200" b="1" dirty="0">
                <a:solidFill>
                  <a:schemeClr val="dk1"/>
                </a:solidFill>
                <a:latin typeface="Calibri"/>
                <a:ea typeface="Calibri"/>
                <a:cs typeface="Calibri"/>
                <a:sym typeface="Calibri"/>
              </a:rPr>
              <a:t>T-chart anchor chart </a:t>
            </a:r>
            <a:r>
              <a:rPr lang="en" sz="1200" b="0" dirty="0">
                <a:solidFill>
                  <a:schemeClr val="dk1"/>
                </a:solidFill>
                <a:latin typeface="Calibri"/>
                <a:ea typeface="Calibri"/>
                <a:cs typeface="Calibri"/>
                <a:sym typeface="Calibri"/>
              </a:rPr>
              <a:t>for each group.</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Invite A groups to begin their discussion and circulate to support students.</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After 6 minutes, stop the discussion and invite B groups to provide stars and steps to A groups. Collect the sticky notes and place them on the </a:t>
            </a:r>
            <a:r>
              <a:rPr lang="en" sz="1200" b="1" dirty="0">
                <a:solidFill>
                  <a:schemeClr val="dk1"/>
                </a:solidFill>
                <a:latin typeface="Calibri"/>
                <a:ea typeface="Calibri"/>
                <a:cs typeface="Calibri"/>
                <a:sym typeface="Calibri"/>
              </a:rPr>
              <a:t>T-chart anchor chart </a:t>
            </a:r>
            <a:r>
              <a:rPr lang="en" sz="1200" b="0" dirty="0">
                <a:solidFill>
                  <a:schemeClr val="dk1"/>
                </a:solidFill>
                <a:latin typeface="Calibri"/>
                <a:ea typeface="Calibri"/>
                <a:cs typeface="Calibri"/>
                <a:sym typeface="Calibri"/>
              </a:rPr>
              <a:t>for each group.</a:t>
            </a:r>
            <a:endParaRPr sz="1200" b="0" dirty="0">
              <a:solidFill>
                <a:schemeClr val="dk1"/>
              </a:solidFill>
              <a:latin typeface="Calibri"/>
              <a:ea typeface="Calibri"/>
              <a:cs typeface="Calibri"/>
              <a:sym typeface="Calibri"/>
            </a:endParaRPr>
          </a:p>
          <a:p>
            <a:pPr marL="1371600" lvl="0" indent="0" algn="l" rtl="0">
              <a:lnSpc>
                <a:spcPct val="100000"/>
              </a:lnSpc>
              <a:spcBef>
                <a:spcPts val="0"/>
              </a:spcBef>
              <a:spcAft>
                <a:spcPts val="0"/>
              </a:spcAft>
              <a:buNone/>
            </a:pPr>
            <a:endParaRPr sz="1200" b="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look in on each group and to manage issues as they arise. As much as possible, let the students run the discussion themselves.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(Key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Before beginning the </a:t>
            </a:r>
            <a:r>
              <a:rPr lang="en" sz="1200" b="0" dirty="0">
                <a:latin typeface="Calibri"/>
                <a:ea typeface="Calibri"/>
                <a:cs typeface="Calibri"/>
                <a:sym typeface="Calibri"/>
              </a:rPr>
              <a:t>text-based discussion, consider allowing time for students to work with a partner to highlight or underline key examples of William’s and Robert’s thoughts/feelings and reactions on their note-catchers and discuss what these examples might suggest about each character’s opinion on the excerpt of the Declaration of Independence. Invite them to focus on these key examples during the text-based discussion.</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b="0" dirty="0">
                <a:latin typeface="Calibri"/>
                <a:ea typeface="Calibri"/>
                <a:cs typeface="Calibri"/>
                <a:sym typeface="Calibri"/>
              </a:rPr>
              <a:t>(Character Chart: Referencing</a:t>
            </a:r>
            <a:r>
              <a:rPr lang="en" sz="1200" b="0" dirty="0" smtClean="0">
                <a:latin typeface="Calibri"/>
                <a:ea typeface="Calibri"/>
                <a:cs typeface="Calibri"/>
                <a:sym typeface="Calibri"/>
              </a:rPr>
              <a:t>)</a:t>
            </a:r>
            <a:r>
              <a:rPr lang="en-US" sz="1200" b="0" dirty="0" smtClean="0">
                <a:latin typeface="Calibri"/>
                <a:ea typeface="Calibri"/>
                <a:cs typeface="Calibri"/>
                <a:sym typeface="Calibri"/>
              </a:rPr>
              <a:t>.</a:t>
            </a:r>
            <a:r>
              <a:rPr lang="en" sz="1200" b="0" dirty="0" smtClean="0">
                <a:latin typeface="Calibri"/>
                <a:ea typeface="Calibri"/>
                <a:cs typeface="Calibri"/>
                <a:sym typeface="Calibri"/>
              </a:rPr>
              <a:t> </a:t>
            </a:r>
            <a:r>
              <a:rPr lang="en" sz="1200" b="0" dirty="0">
                <a:latin typeface="Calibri"/>
                <a:ea typeface="Calibri"/>
                <a:cs typeface="Calibri"/>
                <a:sym typeface="Calibri"/>
              </a:rPr>
              <a:t>Invite students to reference the examples of Robert’s and William’s feelings/thoughts and reactions on the Character Chart as a starting point for their text-based discussion.</a:t>
            </a:r>
            <a:endParaRPr sz="1200" b="0" dirty="0">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(Modeling and Thinking Aloud: Text-Based Discussion</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After students read through the </a:t>
            </a:r>
            <a:r>
              <a:rPr lang="en" sz="1200" b="1" dirty="0">
                <a:latin typeface="Calibri"/>
                <a:ea typeface="Calibri"/>
                <a:cs typeface="Calibri"/>
                <a:sym typeface="Calibri"/>
              </a:rPr>
              <a:t>Discussion Norms anchor chart</a:t>
            </a:r>
            <a:r>
              <a:rPr lang="en" sz="1200" dirty="0">
                <a:latin typeface="Calibri"/>
                <a:ea typeface="Calibri"/>
                <a:cs typeface="Calibri"/>
                <a:sym typeface="Calibri"/>
              </a:rPr>
              <a:t>, model and think aloud the process for having a text-based discussion. Consider using the opinion of Mary or Abigail to model this discussion and use the Character Chart to refer to feelings and reactions that support their opinion. (Example: </a:t>
            </a:r>
            <a:r>
              <a:rPr lang="en" sz="1200" i="1" dirty="0">
                <a:latin typeface="Calibri"/>
                <a:ea typeface="Calibri"/>
                <a:cs typeface="Calibri"/>
                <a:sym typeface="Calibri"/>
              </a:rPr>
              <a:t>“I noticed that on page 28, Mary says, ‘Your father and I believe in supporting the king.’ This tells me that Mary does not want independence from Britain. Therefore, I don’t think she will agree with the Declaration of Independence. Does anyone have other examples to share?”</a:t>
            </a:r>
            <a:r>
              <a:rPr lang="en" sz="1200" dirty="0">
                <a:latin typeface="Calibri"/>
                <a:ea typeface="Calibri"/>
                <a:cs typeface="Calibri"/>
                <a:sym typeface="Calibri"/>
              </a:rPr>
              <a:t>) Invite students to notice evidence of criteria from the </a:t>
            </a:r>
            <a:r>
              <a:rPr lang="en" sz="1200" b="1" dirty="0">
                <a:latin typeface="Calibri"/>
                <a:ea typeface="Calibri"/>
                <a:cs typeface="Calibri"/>
                <a:sym typeface="Calibri"/>
              </a:rPr>
              <a:t>Discussion Norms anchor chart</a:t>
            </a:r>
            <a:r>
              <a:rPr lang="en" sz="1200" dirty="0">
                <a:latin typeface="Calibri"/>
                <a:ea typeface="Calibri"/>
                <a:cs typeface="Calibri"/>
                <a:sym typeface="Calibri"/>
              </a:rPr>
              <a:t> as you model and think aloud. Invite them to discuss how the criteria support the text-based discussion.</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263" name="Google Shape;263;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8065387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0"/>
        <p:cNvGrpSpPr/>
        <p:nvPr/>
      </p:nvGrpSpPr>
      <p:grpSpPr>
        <a:xfrm>
          <a:off x="0" y="0"/>
          <a:ext cx="0" cy="0"/>
          <a:chOff x="0" y="0"/>
          <a:chExt cx="0" cy="0"/>
        </a:xfrm>
      </p:grpSpPr>
      <p:sp>
        <p:nvSpPr>
          <p:cNvPr id="271" name="Google Shape;271;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Individuals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box on their Discussion Notes</a:t>
            </a:r>
            <a:r>
              <a:rPr lang="en" sz="1200" i="0" dirty="0">
                <a:solidFill>
                  <a:schemeClr val="dk1"/>
                </a:solidFill>
                <a:latin typeface="Calibri"/>
                <a:ea typeface="Calibri"/>
                <a:cs typeface="Calibri"/>
                <a:sym typeface="Calibri"/>
              </a:rPr>
              <a:t>:  “My learning from this discussion.”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think silently about the following questions: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did you learn from the discussion?”</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did the discussion change your thinking?”</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invite students to write their reflections in the second box on their </a:t>
            </a:r>
            <a:r>
              <a:rPr lang="en" sz="1200" b="1" dirty="0">
                <a:solidFill>
                  <a:schemeClr val="dk1"/>
                </a:solidFill>
                <a:latin typeface="Calibri"/>
                <a:ea typeface="Calibri"/>
                <a:cs typeface="Calibri"/>
                <a:sym typeface="Calibri"/>
              </a:rPr>
              <a:t>Discussion Notes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in writing their reflections. Encourage those who may struggle to say it orally to you before writing.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refocus whole group and focus students on the final box</a:t>
            </a:r>
            <a:r>
              <a:rPr lang="en" sz="1200" i="0" dirty="0">
                <a:solidFill>
                  <a:schemeClr val="dk1"/>
                </a:solidFill>
                <a:latin typeface="Calibri"/>
                <a:ea typeface="Calibri"/>
                <a:cs typeface="Calibri"/>
                <a:sym typeface="Calibri"/>
              </a:rPr>
              <a:t>:  “My goal for the next discussion”</a:t>
            </a:r>
            <a:endParaRPr sz="1200"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and invite them to consider individually what they think they could do better next time.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to refer to the feedback they were given as a group on the sticky notes if they are struggling to think of something.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voice their goal to an elbow partner before recording it on their form.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Thumb-O-Meter) for students to self-assess against the first learning target.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students’ </a:t>
            </a:r>
            <a:r>
              <a:rPr lang="en" sz="1200" b="1" dirty="0">
                <a:solidFill>
                  <a:schemeClr val="dk1"/>
                </a:solidFill>
                <a:latin typeface="Calibri"/>
                <a:ea typeface="Calibri"/>
                <a:cs typeface="Calibri"/>
                <a:sym typeface="Calibri"/>
              </a:rPr>
              <a:t>Discussion Notes</a:t>
            </a:r>
            <a:r>
              <a:rPr lang="en" sz="1200" dirty="0">
                <a:solidFill>
                  <a:schemeClr val="dk1"/>
                </a:solidFill>
                <a:latin typeface="Calibri"/>
                <a:ea typeface="Calibri"/>
                <a:cs typeface="Calibri"/>
                <a:sym typeface="Calibri"/>
              </a:rPr>
              <a:t>.  Collect the </a:t>
            </a:r>
            <a:r>
              <a:rPr lang="en" sz="1200" b="1" dirty="0">
                <a:solidFill>
                  <a:schemeClr val="dk1"/>
                </a:solidFill>
                <a:latin typeface="Calibri"/>
                <a:ea typeface="Calibri"/>
                <a:cs typeface="Calibri"/>
                <a:sym typeface="Calibri"/>
              </a:rPr>
              <a:t>Character Analysis Paragraph: Act I, Scene 3—Robert homework</a:t>
            </a:r>
            <a:r>
              <a:rPr lang="en" sz="1200" dirty="0">
                <a:solidFill>
                  <a:schemeClr val="dk1"/>
                </a:solidFill>
                <a:latin typeface="Calibri"/>
                <a:ea typeface="Calibri"/>
                <a:cs typeface="Calibri"/>
                <a:sym typeface="Calibri"/>
              </a:rPr>
              <a:t> from Lesson 3. Refer to </a:t>
            </a:r>
            <a:r>
              <a:rPr lang="en" sz="1200" b="1" dirty="0">
                <a:solidFill>
                  <a:schemeClr val="dk1"/>
                </a:solidFill>
                <a:latin typeface="Calibri"/>
                <a:ea typeface="Calibri"/>
                <a:cs typeface="Calibri"/>
                <a:sym typeface="Calibri"/>
              </a:rPr>
              <a:t>Character Analysis Paragraph: Act I, Scene 3—Robert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work with partner to answer questions appropriately.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rgbClr val="000000"/>
              </a:buClr>
              <a:buSzPts val="1200"/>
              <a:buFont typeface="Calibri"/>
              <a:buChar char="●"/>
            </a:pPr>
            <a:r>
              <a:rPr lang="en" sz="1200" dirty="0">
                <a:latin typeface="Calibri"/>
                <a:ea typeface="Calibri"/>
                <a:cs typeface="Calibri"/>
                <a:sym typeface="Calibri"/>
              </a:rPr>
              <a:t>For ELLs and students who may need additional support with written expression: (Modeling</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Model multiple acceptable ways to respond to the prompt. (Example: Provide examples of sketching answers or using sentence starters.) </a:t>
            </a:r>
            <a:endParaRPr sz="1200" dirty="0">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
        <p:nvSpPr>
          <p:cNvPr id="272" name="Google Shape;272;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091048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9"/>
        <p:cNvGrpSpPr/>
        <p:nvPr/>
      </p:nvGrpSpPr>
      <p:grpSpPr>
        <a:xfrm>
          <a:off x="0" y="0"/>
          <a:ext cx="0" cy="0"/>
          <a:chOff x="0" y="0"/>
          <a:chExt cx="0" cy="0"/>
        </a:xfrm>
      </p:grpSpPr>
      <p:sp>
        <p:nvSpPr>
          <p:cNvPr id="280" name="Google Shape;280;g44edb4fdc1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1" name="Google Shape;281;g44edb4fdc1_0_3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7725834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6"/>
        <p:cNvGrpSpPr/>
        <p:nvPr/>
      </p:nvGrpSpPr>
      <p:grpSpPr>
        <a:xfrm>
          <a:off x="0" y="0"/>
          <a:ext cx="0" cy="0"/>
          <a:chOff x="0" y="0"/>
          <a:chExt cx="0" cy="0"/>
        </a:xfrm>
      </p:grpSpPr>
      <p:sp>
        <p:nvSpPr>
          <p:cNvPr id="287" name="Google Shape;287;g44edb4fdc1_0_3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88" name="Google Shape;288;g44edb4fdc1_0_36: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429094025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3"/>
        <p:cNvGrpSpPr/>
        <p:nvPr/>
      </p:nvGrpSpPr>
      <p:grpSpPr>
        <a:xfrm>
          <a:off x="0" y="0"/>
          <a:ext cx="0" cy="0"/>
          <a:chOff x="0" y="0"/>
          <a:chExt cx="0" cy="0"/>
        </a:xfrm>
      </p:grpSpPr>
      <p:sp>
        <p:nvSpPr>
          <p:cNvPr id="294" name="Google Shape;294;g44edb4fdc1_0_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5" name="Google Shape;295;g44edb4fdc1_0_4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2</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96" name="Google Shape;296;g44edb4fdc1_0_4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627882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 </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http://curriculum.eleducation.org/curriculum/ela/grade-4/module-3/unit-2/lesson-5</a:t>
            </a:r>
            <a:endParaRPr sz="1200" i="0" u="none" strike="noStrike" cap="none" dirty="0">
              <a:solidFill>
                <a:schemeClr val="dk1"/>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this lesson, students continue to focus on working to become effective learners by collaborating to research in pairs.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44456377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Excerpt of the Declaration of Independence, Part I</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Guide: An Excerpt of the Declaration of Independence, Part I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An Excerpt of the Declaration of Independence, Part I</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Reading Note-catcher: An Excerpt of the Declaration of Independence, Part I (example, for teacher reference)</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Guide: Excerpt of the Declaration of Independence, Part I</a:t>
            </a:r>
            <a:r>
              <a:rPr lang="en" sz="1200" dirty="0">
                <a:solidFill>
                  <a:schemeClr val="dk1"/>
                </a:solidFill>
                <a:latin typeface="Calibri"/>
                <a:ea typeface="Calibri"/>
                <a:cs typeface="Calibri"/>
                <a:sym typeface="Calibri"/>
              </a:rPr>
              <a:t> (optional; for ELLs;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Chunk Chart: Excerpt of the Declaration of Independence, Part I </a:t>
            </a:r>
            <a:r>
              <a:rPr lang="en" sz="1200" dirty="0">
                <a:solidFill>
                  <a:schemeClr val="dk1"/>
                </a:solidFill>
                <a:latin typeface="Calibri"/>
                <a:ea typeface="Calibri"/>
                <a:cs typeface="Calibri"/>
                <a:sym typeface="Calibri"/>
              </a:rPr>
              <a:t>(optional; for ELLs;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Sentence Strip Chunks: Excerpt of the Declaration of Independence, Part I </a:t>
            </a:r>
            <a:r>
              <a:rPr lang="en" sz="1200" dirty="0">
                <a:solidFill>
                  <a:schemeClr val="dk1"/>
                </a:solidFill>
                <a:latin typeface="Calibri"/>
                <a:ea typeface="Calibri"/>
                <a:cs typeface="Calibri"/>
                <a:sym typeface="Calibri"/>
              </a:rPr>
              <a:t>(optional; for ELLs;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Language Dive Note-catcher: Excerpt of the Declaration of Independence, Part I </a:t>
            </a:r>
            <a:r>
              <a:rPr lang="en" sz="1200" dirty="0">
                <a:solidFill>
                  <a:schemeClr val="dk1"/>
                </a:solidFill>
                <a:latin typeface="Calibri"/>
                <a:ea typeface="Calibri"/>
                <a:cs typeface="Calibri"/>
                <a:sym typeface="Calibri"/>
              </a:rPr>
              <a:t>(optional; for ELLs; one per student and one to display)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Notes</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Sticky notes (two colors; one of each per student)</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T-chart (one per </a:t>
            </a:r>
            <a:r>
              <a:rPr lang="en" sz="1200" dirty="0">
                <a:solidFill>
                  <a:schemeClr val="dk1"/>
                </a:solidFill>
                <a:latin typeface="Calibri"/>
                <a:ea typeface="Calibri"/>
                <a:cs typeface="Calibri"/>
                <a:sym typeface="Calibri"/>
              </a:rPr>
              <a:t>discussion group)</a:t>
            </a:r>
            <a:endParaRPr sz="1200" b="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(begun in Module 1; added to during the Opening)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Infer the Topic Resources: 4</a:t>
            </a:r>
            <a:r>
              <a:rPr lang="en" sz="1200" dirty="0">
                <a:solidFill>
                  <a:schemeClr val="dk1"/>
                </a:solidFill>
                <a:latin typeface="Calibri"/>
                <a:ea typeface="Calibri"/>
                <a:cs typeface="Calibri"/>
                <a:sym typeface="Calibri"/>
              </a:rPr>
              <a:t> (from Unit 1, Lesson 1; one to display)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Questions We Can Ask during a Language Dive anchor chart </a:t>
            </a:r>
            <a:r>
              <a:rPr lang="en" sz="1200" dirty="0">
                <a:solidFill>
                  <a:schemeClr val="dk1"/>
                </a:solidFill>
                <a:latin typeface="Calibri"/>
                <a:ea typeface="Calibri"/>
                <a:cs typeface="Calibri"/>
                <a:sym typeface="Calibri"/>
              </a:rPr>
              <a:t>(begun in Unit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Discussion Norms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Paragraph: Act I, Scene 3—Robert (example, for teacher reference)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close reading, with at least one strong reader per pair.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group students heterogeneously for discussions, ensuring that the pairs from close reading are separated.  There should be four or five students in each group. Try to get an even number of groups so that the groups can be paired off to observe each other during the discussion and provide feedback.</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t>
            </a:r>
            <a:r>
              <a:rPr lang="en" sz="1200" b="1" dirty="0">
                <a:solidFill>
                  <a:schemeClr val="dk1"/>
                </a:solidFill>
                <a:latin typeface="Calibri"/>
                <a:ea typeface="Calibri"/>
                <a:cs typeface="Calibri"/>
                <a:sym typeface="Calibri"/>
              </a:rPr>
              <a:t>Infer the Topic Resources:  4</a:t>
            </a:r>
            <a:r>
              <a:rPr lang="en" sz="1200" dirty="0">
                <a:solidFill>
                  <a:schemeClr val="dk1"/>
                </a:solidFill>
                <a:latin typeface="Calibri"/>
                <a:ea typeface="Calibri"/>
                <a:cs typeface="Calibri"/>
                <a:sym typeface="Calibri"/>
              </a:rPr>
              <a:t> from Unit 1, Lesson 1;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34640028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Think-Pair-Share</a:t>
            </a:r>
            <a:endParaRPr sz="1200">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Fishbowl</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5905063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0" name="Google Shape;200;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text-based discussion in Work Time B, encourage students to use Goals 1 and 2 Conversation Cues with other students to extend and deepen conversations, think with others, and enhance language development. (Example: </a:t>
            </a:r>
            <a:r>
              <a:rPr lang="en" sz="1200" i="1" dirty="0">
                <a:solidFill>
                  <a:schemeClr val="dk1"/>
                </a:solidFill>
                <a:latin typeface="Calibri"/>
                <a:ea typeface="Calibri"/>
                <a:cs typeface="Calibri"/>
                <a:sym typeface="Calibri"/>
              </a:rPr>
              <a:t>“Can you give an example</a:t>
            </a:r>
            <a:r>
              <a:rPr lang="en" sz="1200" i="1"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endParaRPr lang="en-US" sz="1200" dirty="0" smtClean="0">
              <a:solidFill>
                <a:schemeClr val="dk1"/>
              </a:solidFill>
              <a:latin typeface="Calibri"/>
              <a:ea typeface="Calibri"/>
              <a:cs typeface="Calibri"/>
              <a:sym typeface="Calibri"/>
            </a:endParaRPr>
          </a:p>
          <a:p>
            <a:pPr marL="152400" marR="0" lvl="0" indent="0" algn="l" rtl="0">
              <a:lnSpc>
                <a:spcPct val="100000"/>
              </a:lnSpc>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a:solidFill>
                  <a:schemeClr val="dk1"/>
                </a:solidFill>
                <a:latin typeface="Calibri"/>
                <a:ea typeface="Calibri"/>
                <a:cs typeface="Calibri"/>
                <a:sym typeface="Calibri"/>
              </a:rPr>
              <a:t>For 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latin typeface="Calibri"/>
                <a:ea typeface="Calibri"/>
                <a:cs typeface="Calibri"/>
                <a:sym typeface="Calibri"/>
              </a:rPr>
              <a:t>Consider providing students with sentence starters during Work Time B to support them in the text-based discussion. Allow time for them to orally practice with a partner before doing so with the group. For example,</a:t>
            </a:r>
            <a:r>
              <a:rPr lang="en" sz="1200" i="1" dirty="0">
                <a:latin typeface="Calibri"/>
                <a:ea typeface="Calibri"/>
                <a:cs typeface="Calibri"/>
                <a:sym typeface="Calibri"/>
              </a:rPr>
              <a:t> </a:t>
            </a:r>
            <a:r>
              <a:rPr lang="en" sz="1200" i="0" dirty="0">
                <a:latin typeface="Calibri"/>
                <a:ea typeface="Calibri"/>
                <a:cs typeface="Calibri"/>
                <a:sym typeface="Calibri"/>
              </a:rPr>
              <a:t>“I agree, and would like to add that ____.” “One example that demonstrates this opinion is _____.”</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9611251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0" name="Google Shape;210;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74007406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19" name="Google Shape;219;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and build students’ enthusiasm 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7767216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4-</a:t>
            </a:r>
            <a:r>
              <a:rPr lang="en" sz="1200" b="1" dirty="0">
                <a:solidFill>
                  <a:schemeClr val="dk1"/>
                </a:solidFill>
                <a:latin typeface="Calibri"/>
                <a:ea typeface="Calibri"/>
                <a:cs typeface="Calibri"/>
                <a:sym typeface="Calibri"/>
              </a:rPr>
              <a:t>5</a:t>
            </a:r>
            <a:r>
              <a:rPr lang="en" sz="1200" b="1" i="0" u="none" strike="noStrike" cap="none" dirty="0">
                <a:solidFill>
                  <a:schemeClr val="dk1"/>
                </a:solidFill>
                <a:latin typeface="Calibri"/>
                <a:ea typeface="Calibri"/>
                <a:cs typeface="Calibri"/>
                <a:sym typeface="Calibri"/>
              </a:rPr>
              <a:t> 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a:t>
            </a:r>
            <a:r>
              <a:rPr lang="en" sz="1200" b="1" dirty="0">
                <a:solidFill>
                  <a:schemeClr val="dk1"/>
                </a:solidFill>
                <a:latin typeface="Calibri"/>
                <a:ea typeface="Calibri"/>
                <a:cs typeface="Calibri"/>
                <a:sym typeface="Calibri"/>
              </a:rPr>
              <a:t>G</a:t>
            </a:r>
            <a:r>
              <a:rPr lang="en" sz="1200" b="1" i="0" u="none" strike="noStrike" cap="none" dirty="0">
                <a:solidFill>
                  <a:schemeClr val="dk1"/>
                </a:solidFill>
                <a:latin typeface="Calibri"/>
                <a:ea typeface="Calibri"/>
                <a:cs typeface="Calibri"/>
                <a:sym typeface="Calibri"/>
              </a:rPr>
              <a:t>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partner A and partner B.</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r>
              <a:rPr lang="en" sz="1200" dirty="0" smtClean="0">
                <a:solidFill>
                  <a:schemeClr val="dk1"/>
                </a:solidFill>
                <a:latin typeface="Calibri"/>
                <a:ea typeface="Calibri"/>
                <a:cs typeface="Calibri"/>
                <a:sym typeface="Calibri"/>
              </a:rPr>
              <a:t>:</a:t>
            </a:r>
            <a:endParaRPr lang="en"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b="1" i="0" dirty="0" smtClean="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I can closely read an excerpt of the Declaration of Independence to restate it in my own words</a:t>
            </a:r>
            <a:r>
              <a:rPr lang="en" sz="1200" b="1" i="0" dirty="0" smtClean="0">
                <a:solidFill>
                  <a:schemeClr val="dk1"/>
                </a:solidFill>
                <a:latin typeface="Calibri"/>
                <a:ea typeface="Calibri"/>
                <a:cs typeface="Calibri"/>
                <a:sym typeface="Calibri"/>
              </a:rPr>
              <a:t>.”</a:t>
            </a:r>
            <a:endParaRPr lang="en" sz="1200" b="1"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b="1" i="0" dirty="0" smtClean="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I can make connections between an excerpt of the Declaration of Independence and the opinions of characters in </a:t>
            </a:r>
            <a:r>
              <a:rPr lang="en" sz="1200" b="1" i="1" dirty="0">
                <a:solidFill>
                  <a:schemeClr val="dk1"/>
                </a:solidFill>
                <a:latin typeface="Calibri"/>
                <a:ea typeface="Calibri"/>
                <a:cs typeface="Calibri"/>
                <a:sym typeface="Calibri"/>
              </a:rPr>
              <a:t>Divided Loyalties</a:t>
            </a:r>
            <a:r>
              <a:rPr lang="en" sz="1200" b="1" i="0" dirty="0" smtClean="0">
                <a:solidFill>
                  <a:schemeClr val="dk1"/>
                </a:solidFill>
                <a:latin typeface="Calibri"/>
                <a:ea typeface="Calibri"/>
                <a:cs typeface="Calibri"/>
                <a:sym typeface="Calibri"/>
              </a:rPr>
              <a:t>.”</a:t>
            </a:r>
            <a:endParaRPr lang="en" sz="1200" b="1"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b="1" i="0" dirty="0" smtClean="0">
                <a:solidFill>
                  <a:schemeClr val="dk1"/>
                </a:solidFill>
                <a:latin typeface="Calibri"/>
                <a:ea typeface="Calibri"/>
                <a:cs typeface="Calibri"/>
                <a:sym typeface="Calibri"/>
              </a:rPr>
              <a:t>“</a:t>
            </a:r>
            <a:r>
              <a:rPr lang="en" sz="1200" b="1" i="0" dirty="0">
                <a:solidFill>
                  <a:schemeClr val="dk1"/>
                </a:solidFill>
                <a:latin typeface="Calibri"/>
                <a:ea typeface="Calibri"/>
                <a:cs typeface="Calibri"/>
                <a:sym typeface="Calibri"/>
              </a:rPr>
              <a:t>I can follow discussion norms to participate in a productive discussion about opinions of the characters in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words </a:t>
            </a:r>
            <a:r>
              <a:rPr lang="en" sz="1200" i="1" dirty="0">
                <a:solidFill>
                  <a:schemeClr val="dk1"/>
                </a:solidFill>
                <a:latin typeface="Calibri"/>
                <a:ea typeface="Calibri"/>
                <a:cs typeface="Calibri"/>
                <a:sym typeface="Calibri"/>
              </a:rPr>
              <a:t>restate</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opinions.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use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strategies listed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to determine the meaning of the words (restate—say something again; opinions—beliefs or views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the word </a:t>
            </a:r>
            <a:r>
              <a:rPr lang="en" sz="1200" i="1" dirty="0">
                <a:solidFill>
                  <a:schemeClr val="dk1"/>
                </a:solidFill>
                <a:latin typeface="Calibri"/>
                <a:ea typeface="Calibri"/>
                <a:cs typeface="Calibri"/>
                <a:sym typeface="Calibri"/>
              </a:rPr>
              <a:t>productive.</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Using a total participation technique, invite responses from the group</a:t>
            </a:r>
            <a:r>
              <a:rPr lang="en" sz="1200" dirty="0" smtClean="0">
                <a:solidFill>
                  <a:schemeClr val="dk1"/>
                </a:solidFill>
                <a:latin typeface="Calibri"/>
                <a:ea typeface="Calibri"/>
                <a:cs typeface="Calibri"/>
                <a:sym typeface="Calibri"/>
              </a:rPr>
              <a:t>:</a:t>
            </a:r>
            <a:endParaRPr lang="en"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are synonyms for the word productive?” </a:t>
            </a:r>
            <a:r>
              <a:rPr lang="en" sz="1200" b="1" dirty="0">
                <a:solidFill>
                  <a:schemeClr val="dk1"/>
                </a:solidFill>
                <a:latin typeface="Calibri"/>
                <a:ea typeface="Calibri"/>
                <a:cs typeface="Calibri"/>
                <a:sym typeface="Calibri"/>
              </a:rPr>
              <a:t>(successful, useful, effective</a:t>
            </a:r>
            <a:r>
              <a:rPr lang="en" sz="1200" b="1" dirty="0" smtClean="0">
                <a:solidFill>
                  <a:schemeClr val="dk1"/>
                </a:solidFill>
                <a:latin typeface="Calibri"/>
                <a:ea typeface="Calibri"/>
                <a:cs typeface="Calibri"/>
                <a:sym typeface="Calibri"/>
              </a:rPr>
              <a:t>)</a:t>
            </a:r>
            <a:endParaRPr lang="en"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are antonyms for the word productive?”</a:t>
            </a:r>
            <a:r>
              <a:rPr lang="en" sz="1200" b="1" dirty="0">
                <a:solidFill>
                  <a:schemeClr val="dk1"/>
                </a:solidFill>
                <a:latin typeface="Calibri"/>
                <a:ea typeface="Calibri"/>
                <a:cs typeface="Calibri"/>
                <a:sym typeface="Calibri"/>
              </a:rPr>
              <a:t> (unproductive, useless, worthless)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any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to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with translations in native languages.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are similar to those in parenthesis.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one learning target at a time, stopping after each one to ask students what they think they will be doing in this </a:t>
            </a:r>
            <a:r>
              <a:rPr lang="en" sz="1200" dirty="0" smtClean="0">
                <a:solidFill>
                  <a:schemeClr val="dk1"/>
                </a:solidFill>
                <a:latin typeface="Calibri"/>
                <a:ea typeface="Calibri"/>
                <a:cs typeface="Calibri"/>
                <a:sym typeface="Calibri"/>
              </a:rPr>
              <a:t>lesson</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25" name="Google Shape;225;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5959746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20-</a:t>
            </a:r>
            <a:r>
              <a:rPr lang="en" sz="1200" b="1" dirty="0" smtClean="0">
                <a:solidFill>
                  <a:schemeClr val="dk1"/>
                </a:solidFill>
                <a:latin typeface="Calibri"/>
                <a:ea typeface="Calibri"/>
                <a:cs typeface="Calibri"/>
                <a:sym typeface="Calibri"/>
              </a:rPr>
              <a:t>25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happens in the U.S. on the Fourth of July? Why?” (</a:t>
            </a:r>
            <a:r>
              <a:rPr lang="en" sz="1200" b="1" dirty="0">
                <a:solidFill>
                  <a:schemeClr val="dk1"/>
                </a:solidFill>
                <a:latin typeface="Calibri"/>
                <a:ea typeface="Calibri"/>
                <a:cs typeface="Calibri"/>
                <a:sym typeface="Calibri"/>
              </a:rPr>
              <a:t>It’s a national holiday, and people celebrate with parties and fireworks to celebrate the independence of the United States of America.)</a:t>
            </a:r>
            <a:endParaRPr sz="1200" b="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i="1" dirty="0">
                <a:solidFill>
                  <a:schemeClr val="dk1"/>
                </a:solidFill>
                <a:latin typeface="Calibri"/>
                <a:ea typeface="Calibri"/>
                <a:cs typeface="Calibri"/>
                <a:sym typeface="Calibri"/>
              </a:rPr>
              <a:t>“What connections have you made between what happens on that date and what we have been learning about?” </a:t>
            </a:r>
            <a:r>
              <a:rPr lang="en" sz="1200" b="1" dirty="0">
                <a:solidFill>
                  <a:schemeClr val="dk1"/>
                </a:solidFill>
                <a:latin typeface="Calibri"/>
                <a:ea typeface="Calibri"/>
                <a:cs typeface="Calibri"/>
                <a:sym typeface="Calibri"/>
              </a:rPr>
              <a:t>(On that date, the colonies declared themselves independent from British rule, and it was the beginning of the United States of America.)</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copies of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turn to page 25.</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read this scene in the last lesson and reread page 25 aloud, </a:t>
            </a:r>
            <a:r>
              <a:rPr lang="en" sz="1200" i="0" dirty="0">
                <a:solidFill>
                  <a:schemeClr val="dk1"/>
                </a:solidFill>
                <a:latin typeface="Calibri"/>
                <a:ea typeface="Calibri"/>
                <a:cs typeface="Calibri"/>
                <a:sym typeface="Calibri"/>
              </a:rPr>
              <a:t>up to “… declared independence from Britain,” while </a:t>
            </a:r>
            <a:r>
              <a:rPr lang="en" sz="1200" dirty="0">
                <a:solidFill>
                  <a:schemeClr val="dk1"/>
                </a:solidFill>
                <a:latin typeface="Calibri"/>
                <a:ea typeface="Calibri"/>
                <a:cs typeface="Calibri"/>
                <a:sym typeface="Calibri"/>
              </a:rPr>
              <a:t>students follow along silently in their heads.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Reread the sentence:  </a:t>
            </a:r>
            <a:r>
              <a:rPr lang="en" sz="1200" i="1" dirty="0">
                <a:solidFill>
                  <a:schemeClr val="dk1"/>
                </a:solidFill>
                <a:latin typeface="Calibri"/>
                <a:ea typeface="Calibri"/>
                <a:cs typeface="Calibri"/>
                <a:sym typeface="Calibri"/>
              </a:rPr>
              <a:t>“On July 4, 1776, the colonies declared independence from Britain.”</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does it mean to declare independence? What did the colonies do?” (</a:t>
            </a:r>
            <a:r>
              <a:rPr lang="en" sz="1200" b="1" dirty="0">
                <a:solidFill>
                  <a:schemeClr val="dk1"/>
                </a:solidFill>
                <a:latin typeface="Calibri"/>
                <a:ea typeface="Calibri"/>
                <a:cs typeface="Calibri"/>
                <a:sym typeface="Calibri"/>
              </a:rPr>
              <a:t>They said they no longer wanted to be part of Britain and declared themselves a new nation not ruled by anyone but themselves.)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t>
            </a:r>
            <a:r>
              <a:rPr lang="en" sz="1200" b="1" dirty="0">
                <a:solidFill>
                  <a:schemeClr val="dk1"/>
                </a:solidFill>
                <a:latin typeface="Calibri"/>
                <a:ea typeface="Calibri"/>
                <a:cs typeface="Calibri"/>
                <a:sym typeface="Calibri"/>
              </a:rPr>
              <a:t>Infer the Topic Resources: 4 </a:t>
            </a:r>
            <a:r>
              <a:rPr lang="en" sz="1200" dirty="0">
                <a:solidFill>
                  <a:schemeClr val="dk1"/>
                </a:solidFill>
                <a:latin typeface="Calibri"/>
                <a:ea typeface="Calibri"/>
                <a:cs typeface="Calibri"/>
                <a:sym typeface="Calibri"/>
              </a:rPr>
              <a:t>from Unit 1.</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in this lesson and in later lessons in this unit, they are going to read part of the Declaration of Independence.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Excerpt of the Declaration of Independence, Part I.</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read it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r>
              <a:rPr lang="en" sz="1200" dirty="0" smtClean="0">
                <a:solidFill>
                  <a:schemeClr val="dk1"/>
                </a:solidFill>
                <a:latin typeface="Calibri"/>
                <a:ea typeface="Calibri"/>
                <a:cs typeface="Calibri"/>
                <a:sym typeface="Calibri"/>
              </a:rPr>
              <a:t>:</a:t>
            </a:r>
            <a:endParaRPr lang="en"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pPr>
            <a:r>
              <a:rPr lang="en" sz="1200" i="1" dirty="0" smtClean="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notice about this excerpt?” </a:t>
            </a:r>
            <a:r>
              <a:rPr lang="en" sz="1200" b="1" i="1" dirty="0">
                <a:solidFill>
                  <a:schemeClr val="dk1"/>
                </a:solidFill>
                <a:latin typeface="Calibri"/>
                <a:ea typeface="Calibri"/>
                <a:cs typeface="Calibri"/>
                <a:sym typeface="Calibri"/>
              </a:rPr>
              <a:t>(Responses will vary, but may include: It is very complex and difficult to understand.)</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a:t>
            </a:r>
            <a:r>
              <a:rPr lang="en" sz="1200" b="1" dirty="0">
                <a:solidFill>
                  <a:schemeClr val="dk1"/>
                </a:solidFill>
                <a:latin typeface="Calibri"/>
                <a:ea typeface="Calibri"/>
                <a:cs typeface="Calibri"/>
                <a:sym typeface="Calibri"/>
              </a:rPr>
              <a:t> Working to Become Effective Learners anchor chart</a:t>
            </a:r>
            <a:r>
              <a:rPr lang="en" sz="1200" dirty="0">
                <a:solidFill>
                  <a:schemeClr val="dk1"/>
                </a:solidFill>
                <a:latin typeface="Calibri"/>
                <a:ea typeface="Calibri"/>
                <a:cs typeface="Calibri"/>
                <a:sym typeface="Calibri"/>
              </a:rPr>
              <a:t> and review the characteristic of </a:t>
            </a:r>
            <a:r>
              <a:rPr lang="en" sz="1200" i="1" dirty="0">
                <a:solidFill>
                  <a:schemeClr val="dk1"/>
                </a:solidFill>
                <a:latin typeface="Calibri"/>
                <a:ea typeface="Calibri"/>
                <a:cs typeface="Calibri"/>
                <a:sym typeface="Calibri"/>
              </a:rPr>
              <a:t>perseverance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Close Reading Note-catcher:  An Excerpt of the Declaration of Independence, Part I.</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a:t>
            </a: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and remind them what </a:t>
            </a:r>
            <a:r>
              <a:rPr lang="en" sz="1200" i="1" dirty="0">
                <a:solidFill>
                  <a:schemeClr val="dk1"/>
                </a:solidFill>
                <a:latin typeface="Calibri"/>
                <a:ea typeface="Calibri"/>
                <a:cs typeface="Calibri"/>
                <a:sym typeface="Calibri"/>
              </a:rPr>
              <a:t>collaboration</a:t>
            </a:r>
            <a:r>
              <a:rPr lang="en" sz="1200" dirty="0">
                <a:solidFill>
                  <a:schemeClr val="dk1"/>
                </a:solidFill>
                <a:latin typeface="Calibri"/>
                <a:ea typeface="Calibri"/>
                <a:cs typeface="Calibri"/>
                <a:sym typeface="Calibri"/>
              </a:rPr>
              <a:t> looks and sounds like.</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to questions are similar to the bold responses in parenthesis.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None. </a:t>
            </a:r>
            <a:endParaRPr sz="1200" i="0" u="none" strike="noStrike" cap="none" dirty="0">
              <a:solidFill>
                <a:srgbClr val="000000"/>
              </a:solidFill>
              <a:latin typeface="Calibri"/>
              <a:ea typeface="Calibri"/>
              <a:cs typeface="Calibri"/>
              <a:sym typeface="Calibri"/>
            </a:endParaRPr>
          </a:p>
        </p:txBody>
      </p:sp>
      <p:sp>
        <p:nvSpPr>
          <p:cNvPr id="233" name="Google Shape;233;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417860757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4" Type="http://schemas.openxmlformats.org/officeDocument/2006/relationships/image" Target="../media/image10.png"/><Relationship Id="rId1" Type="http://schemas.openxmlformats.org/officeDocument/2006/relationships/slideLayout" Target="../slideLayouts/slideLayout1.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2/lesson-5"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7.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4.png"/><Relationship Id="rId5" Type="http://schemas.openxmlformats.org/officeDocument/2006/relationships/image" Target="../media/image9.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628650" y="1196775"/>
            <a:ext cx="7886700" cy="3435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This lesson will take approximately </a:t>
            </a:r>
            <a:r>
              <a:rPr lang="en" sz="1800">
                <a:latin typeface="Century Gothic"/>
                <a:ea typeface="Century Gothic"/>
                <a:cs typeface="Century Gothic"/>
                <a:sym typeface="Century Gothic"/>
              </a:rPr>
              <a:t>60</a:t>
            </a:r>
            <a:r>
              <a:rPr lang="en" sz="1800" b="0" i="0" u="none" strike="noStrike" cap="none">
                <a:solidFill>
                  <a:schemeClr val="dk1"/>
                </a:solidFill>
                <a:latin typeface="Century Gothic"/>
                <a:ea typeface="Century Gothic"/>
                <a:cs typeface="Century Gothic"/>
                <a:sym typeface="Century Gothic"/>
              </a:rPr>
              <a:t>-</a:t>
            </a:r>
            <a:r>
              <a:rPr lang="en" sz="1800">
                <a:latin typeface="Century Gothic"/>
                <a:ea typeface="Century Gothic"/>
                <a:cs typeface="Century Gothic"/>
                <a:sym typeface="Century Gothic"/>
              </a:rPr>
              <a:t>70</a:t>
            </a:r>
            <a:r>
              <a:rPr lang="en" sz="1800" b="0" i="0" u="none" strike="noStrike" cap="none">
                <a:solidFill>
                  <a:schemeClr val="dk1"/>
                </a:solidFill>
                <a:latin typeface="Century Gothic"/>
                <a:ea typeface="Century Gothic"/>
                <a:cs typeface="Century Gothic"/>
                <a:sym typeface="Century Gothic"/>
              </a:rPr>
              <a:t> minutes to complete.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purpose of today’s lesson is to:</a:t>
            </a:r>
            <a:endParaRPr sz="18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Char char="●"/>
            </a:pPr>
            <a:r>
              <a:rPr lang="en" sz="1400">
                <a:latin typeface="Century Gothic"/>
                <a:ea typeface="Century Gothic"/>
                <a:cs typeface="Century Gothic"/>
                <a:sym typeface="Century Gothic"/>
              </a:rPr>
              <a:t>Have students closely read an excerpt of the Declaration of Independence to prepare for a text-based discussion about what characters from </a:t>
            </a:r>
            <a:r>
              <a:rPr lang="en" sz="1400" i="1">
                <a:latin typeface="Century Gothic"/>
                <a:ea typeface="Century Gothic"/>
                <a:cs typeface="Century Gothic"/>
                <a:sym typeface="Century Gothic"/>
              </a:rPr>
              <a:t>Divided Loyalties</a:t>
            </a:r>
            <a:r>
              <a:rPr lang="en" sz="1400">
                <a:latin typeface="Century Gothic"/>
                <a:ea typeface="Century Gothic"/>
                <a:cs typeface="Century Gothic"/>
                <a:sym typeface="Century Gothic"/>
              </a:rPr>
              <a:t> would think of it.</a:t>
            </a:r>
            <a:r>
              <a:rPr lang="en" sz="1100">
                <a:latin typeface="Arial"/>
                <a:ea typeface="Arial"/>
                <a:cs typeface="Arial"/>
                <a:sym typeface="Arial"/>
              </a:rPr>
              <a:t> </a:t>
            </a:r>
            <a:endParaRPr sz="1400">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4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a:solidFill>
                  <a:schemeClr val="dk1"/>
                </a:solidFill>
                <a:latin typeface="Century Gothic"/>
                <a:ea typeface="Century Gothic"/>
                <a:cs typeface="Century Gothic"/>
                <a:sym typeface="Century Gothic"/>
              </a:rPr>
              <a:t>The Learning Targets for students today are:</a:t>
            </a:r>
            <a:endParaRPr sz="1800" b="0" i="0" u="none" strike="noStrike" cap="none">
              <a:solidFill>
                <a:schemeClr val="dk1"/>
              </a:solidFill>
              <a:latin typeface="Century Gothic"/>
              <a:ea typeface="Century Gothic"/>
              <a:cs typeface="Century Gothic"/>
              <a:sym typeface="Century Gothic"/>
            </a:endParaRPr>
          </a:p>
          <a:p>
            <a:pPr marL="457200" marR="0" lvl="0" indent="-317500" algn="l" rtl="0">
              <a:lnSpc>
                <a:spcPct val="90000"/>
              </a:lnSpc>
              <a:spcBef>
                <a:spcPts val="800"/>
              </a:spcBef>
              <a:spcAft>
                <a:spcPts val="0"/>
              </a:spcAft>
              <a:buSzPts val="1400"/>
              <a:buFont typeface="Century Gothic"/>
              <a:buAutoNum type="arabicPeriod"/>
            </a:pPr>
            <a:r>
              <a:rPr lang="en" sz="1400">
                <a:latin typeface="Century Gothic"/>
                <a:ea typeface="Century Gothic"/>
                <a:cs typeface="Century Gothic"/>
                <a:sym typeface="Century Gothic"/>
              </a:rPr>
              <a:t>I can closely read an excerpt of the Declaration of Independence to restate it in my own words.</a:t>
            </a:r>
            <a:endParaRPr sz="1400" b="1">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AutoNum type="arabicPeriod"/>
            </a:pPr>
            <a:r>
              <a:rPr lang="en" sz="1400">
                <a:latin typeface="Century Gothic"/>
                <a:ea typeface="Century Gothic"/>
                <a:cs typeface="Century Gothic"/>
                <a:sym typeface="Century Gothic"/>
              </a:rPr>
              <a:t>I can make connections between an excerpt of the Declaration of Independence and the opinions of characters in </a:t>
            </a:r>
            <a:r>
              <a:rPr lang="en" sz="1400" i="1">
                <a:latin typeface="Century Gothic"/>
                <a:ea typeface="Century Gothic"/>
                <a:cs typeface="Century Gothic"/>
                <a:sym typeface="Century Gothic"/>
              </a:rPr>
              <a:t>Divided Loyalties.</a:t>
            </a:r>
            <a:endParaRPr sz="1400" b="1">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AutoNum type="arabicPeriod"/>
            </a:pPr>
            <a:r>
              <a:rPr lang="en" sz="1400">
                <a:latin typeface="Century Gothic"/>
                <a:ea typeface="Century Gothic"/>
                <a:cs typeface="Century Gothic"/>
                <a:sym typeface="Century Gothic"/>
              </a:rPr>
              <a:t>I can follow discussion norms to participate in a productive discussion about opinions of the characters in </a:t>
            </a:r>
            <a:r>
              <a:rPr lang="en" sz="1400" i="1">
                <a:latin typeface="Century Gothic"/>
                <a:ea typeface="Century Gothic"/>
                <a:cs typeface="Century Gothic"/>
                <a:sym typeface="Century Gothic"/>
              </a:rPr>
              <a:t>Divided Loyalties.</a:t>
            </a:r>
            <a:endParaRPr sz="1400" i="1">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Close Reading:  </a:t>
            </a:r>
            <a:r>
              <a:rPr lang="en" b="1" dirty="0">
                <a:latin typeface="Century Gothic"/>
                <a:ea typeface="Century Gothic"/>
                <a:cs typeface="Century Gothic"/>
                <a:sym typeface="Century Gothic"/>
              </a:rPr>
              <a:t>Excerpt of the Declaration of Independence, Part I</a:t>
            </a:r>
            <a:endParaRPr b="1" dirty="0">
              <a:latin typeface="Century Gothic"/>
              <a:ea typeface="Century Gothic"/>
              <a:cs typeface="Century Gothic"/>
              <a:sym typeface="Century Gothic"/>
            </a:endParaRPr>
          </a:p>
        </p:txBody>
      </p:sp>
      <p:sp>
        <p:nvSpPr>
          <p:cNvPr id="245" name="Google Shape;245;p35"/>
          <p:cNvSpPr txBox="1">
            <a:spLocks noGrp="1"/>
          </p:cNvSpPr>
          <p:nvPr>
            <p:ph type="body" idx="1"/>
          </p:nvPr>
        </p:nvSpPr>
        <p:spPr>
          <a:xfrm>
            <a:off x="628650" y="1369226"/>
            <a:ext cx="2918700" cy="2562599"/>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None/>
            </a:pPr>
            <a:r>
              <a:rPr lang="en" sz="1800">
                <a:latin typeface="Century Gothic"/>
                <a:ea typeface="Century Gothic"/>
                <a:cs typeface="Century Gothic"/>
                <a:sym typeface="Century Gothic"/>
              </a:rPr>
              <a:t>“We hold </a:t>
            </a:r>
            <a:r>
              <a:rPr lang="en" sz="1800" u="sng">
                <a:latin typeface="Century Gothic"/>
                <a:ea typeface="Century Gothic"/>
                <a:cs typeface="Century Gothic"/>
                <a:sym typeface="Century Gothic"/>
              </a:rPr>
              <a:t>these truths</a:t>
            </a:r>
            <a:r>
              <a:rPr lang="en" sz="1800">
                <a:latin typeface="Century Gothic"/>
                <a:ea typeface="Century Gothic"/>
                <a:cs typeface="Century Gothic"/>
                <a:sym typeface="Century Gothic"/>
              </a:rPr>
              <a:t> to be self-evident, that all men are created equal, that they are endowed by their Creator with certain unalienable Rights, that among these are Life, Liberty and the pursuit of Happiness.”</a:t>
            </a:r>
            <a:endParaRPr sz="1800">
              <a:latin typeface="Century Gothic"/>
              <a:ea typeface="Century Gothic"/>
              <a:cs typeface="Century Gothic"/>
              <a:sym typeface="Century Gothic"/>
            </a:endParaRPr>
          </a:p>
        </p:txBody>
      </p:sp>
      <p:sp>
        <p:nvSpPr>
          <p:cNvPr id="246" name="Google Shape;246;p35"/>
          <p:cNvSpPr txBox="1"/>
          <p:nvPr/>
        </p:nvSpPr>
        <p:spPr>
          <a:xfrm>
            <a:off x="3885975" y="1368025"/>
            <a:ext cx="4321200" cy="25638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do you think truths are from the sound of the word?</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Which true things is the text talking about?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What does </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self-evident</a:t>
            </a:r>
            <a:r>
              <a:rPr lang="en-US" sz="1800" dirty="0" smtClean="0">
                <a:latin typeface="Century Gothic"/>
                <a:ea typeface="Century Gothic"/>
                <a:cs typeface="Century Gothic"/>
                <a:sym typeface="Century Gothic"/>
              </a:rPr>
              <a:t>’</a:t>
            </a:r>
            <a:r>
              <a:rPr lang="en" sz="1800" dirty="0" smtClean="0">
                <a:latin typeface="Century Gothic"/>
                <a:ea typeface="Century Gothic"/>
                <a:cs typeface="Century Gothic"/>
                <a:sym typeface="Century Gothic"/>
              </a:rPr>
              <a:t> </a:t>
            </a:r>
            <a:r>
              <a:rPr lang="en" sz="1800" dirty="0">
                <a:latin typeface="Century Gothic"/>
                <a:ea typeface="Century Gothic"/>
                <a:cs typeface="Century Gothic"/>
                <a:sym typeface="Century Gothic"/>
              </a:rPr>
              <a:t>mean?</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AutoNum type="arabicPeriod"/>
            </a:pPr>
            <a:r>
              <a:rPr lang="en" sz="1800" dirty="0">
                <a:latin typeface="Century Gothic"/>
                <a:ea typeface="Century Gothic"/>
                <a:cs typeface="Century Gothic"/>
                <a:sym typeface="Century Gothic"/>
              </a:rPr>
              <a:t>How would you say this in your own words?</a:t>
            </a:r>
            <a:endParaRPr sz="1800"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sp>
        <p:nvSpPr>
          <p:cNvPr id="251" name="Google Shape;251;p36"/>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dirty="0">
                <a:latin typeface="Century Gothic"/>
                <a:ea typeface="Century Gothic"/>
                <a:cs typeface="Century Gothic"/>
                <a:sym typeface="Century Gothic"/>
              </a:rPr>
              <a:t>Close Reading:  </a:t>
            </a:r>
            <a:r>
              <a:rPr lang="en" b="1" dirty="0">
                <a:latin typeface="Century Gothic"/>
                <a:ea typeface="Century Gothic"/>
                <a:cs typeface="Century Gothic"/>
                <a:sym typeface="Century Gothic"/>
              </a:rPr>
              <a:t>Excerpt of the Declaration of Independence, Part I</a:t>
            </a:r>
            <a:endParaRPr b="1" dirty="0">
              <a:latin typeface="Century Gothic"/>
              <a:ea typeface="Century Gothic"/>
              <a:cs typeface="Century Gothic"/>
              <a:sym typeface="Century Gothic"/>
            </a:endParaRPr>
          </a:p>
          <a:p>
            <a:pPr marL="0" lvl="0" indent="0" algn="l" rtl="0">
              <a:spcBef>
                <a:spcPts val="0"/>
              </a:spcBef>
              <a:spcAft>
                <a:spcPts val="0"/>
              </a:spcAft>
              <a:buNone/>
            </a:pPr>
            <a:endParaRPr dirty="0"/>
          </a:p>
        </p:txBody>
      </p:sp>
      <p:sp>
        <p:nvSpPr>
          <p:cNvPr id="252" name="Google Shape;252;p36"/>
          <p:cNvSpPr txBox="1">
            <a:spLocks noGrp="1"/>
          </p:cNvSpPr>
          <p:nvPr>
            <p:ph type="body" idx="1"/>
          </p:nvPr>
        </p:nvSpPr>
        <p:spPr>
          <a:xfrm>
            <a:off x="628650" y="1100275"/>
            <a:ext cx="2918700" cy="3101611"/>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“That to secure these rights, Governments are instituted among Men, deriving their just powers from the consent of the </a:t>
            </a:r>
            <a:r>
              <a:rPr lang="en" sz="2400" dirty="0" smtClean="0">
                <a:latin typeface="Century Gothic"/>
                <a:ea typeface="Century Gothic"/>
                <a:cs typeface="Century Gothic"/>
                <a:sym typeface="Century Gothic"/>
              </a:rPr>
              <a:t>governed.”</a:t>
            </a:r>
            <a:endParaRPr sz="2400" dirty="0">
              <a:latin typeface="Century Gothic"/>
              <a:ea typeface="Century Gothic"/>
              <a:cs typeface="Century Gothic"/>
              <a:sym typeface="Century Gothic"/>
            </a:endParaRPr>
          </a:p>
        </p:txBody>
      </p:sp>
      <p:sp>
        <p:nvSpPr>
          <p:cNvPr id="253" name="Google Shape;253;p36"/>
          <p:cNvSpPr txBox="1"/>
          <p:nvPr/>
        </p:nvSpPr>
        <p:spPr>
          <a:xfrm>
            <a:off x="3885975" y="1100275"/>
            <a:ext cx="4321200" cy="34941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What are rights?  Which rights?</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What does it mean to secure these rights?  When we secure something, what do we do?</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What are governments?</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According to the text, how are the rights secured?</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The text describes the government’s powers as just.  What does just mean?</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When you give your consent, what do you do?</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Who are the governed?</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So where does the government get its power from?</a:t>
            </a:r>
            <a:endParaRPr>
              <a:latin typeface="Century Gothic"/>
              <a:ea typeface="Century Gothic"/>
              <a:cs typeface="Century Gothic"/>
              <a:sym typeface="Century Gothic"/>
            </a:endParaRPr>
          </a:p>
          <a:p>
            <a:pPr marL="457200" lvl="0" indent="-317500" algn="l" rtl="0">
              <a:spcBef>
                <a:spcPts val="0"/>
              </a:spcBef>
              <a:spcAft>
                <a:spcPts val="0"/>
              </a:spcAft>
              <a:buSzPts val="1400"/>
              <a:buFont typeface="Century Gothic"/>
              <a:buAutoNum type="arabicPeriod"/>
            </a:pPr>
            <a:r>
              <a:rPr lang="en">
                <a:latin typeface="Century Gothic"/>
                <a:ea typeface="Century Gothic"/>
                <a:cs typeface="Century Gothic"/>
                <a:sym typeface="Century Gothic"/>
              </a:rPr>
              <a:t>How would you say this part of the text in your own words?</a:t>
            </a:r>
            <a:endParaRPr>
              <a:latin typeface="Century Gothic"/>
              <a:ea typeface="Century Gothic"/>
              <a:cs typeface="Century Gothic"/>
              <a:sym typeface="Century Gothic"/>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7"/>
          <p:cNvSpPr txBox="1">
            <a:spLocks noGrp="1"/>
          </p:cNvSpPr>
          <p:nvPr>
            <p:ph type="title"/>
          </p:nvPr>
        </p:nvSpPr>
        <p:spPr>
          <a:xfrm>
            <a:off x="628650" y="106069"/>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Close Reading:  </a:t>
            </a:r>
            <a:r>
              <a:rPr lang="en" b="1" dirty="0">
                <a:latin typeface="Century Gothic"/>
                <a:ea typeface="Century Gothic"/>
                <a:cs typeface="Century Gothic"/>
                <a:sym typeface="Century Gothic"/>
              </a:rPr>
              <a:t>Excerpt of the Declaration of Independence, Part I</a:t>
            </a:r>
            <a:endParaRPr b="1" dirty="0"/>
          </a:p>
        </p:txBody>
      </p:sp>
      <p:sp>
        <p:nvSpPr>
          <p:cNvPr id="259" name="Google Shape;259;p37"/>
          <p:cNvSpPr txBox="1">
            <a:spLocks noGrp="1"/>
          </p:cNvSpPr>
          <p:nvPr>
            <p:ph type="body" idx="1"/>
          </p:nvPr>
        </p:nvSpPr>
        <p:spPr>
          <a:xfrm>
            <a:off x="628650" y="1100275"/>
            <a:ext cx="2918700" cy="3243125"/>
          </a:xfrm>
          <a:prstGeom prst="rect">
            <a:avLst/>
          </a:prstGeom>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spcBef>
                <a:spcPts val="800"/>
              </a:spcBef>
              <a:spcAft>
                <a:spcPts val="0"/>
              </a:spcAft>
              <a:buNone/>
            </a:pPr>
            <a:r>
              <a:rPr lang="en" sz="2400" dirty="0">
                <a:latin typeface="Century Gothic"/>
                <a:ea typeface="Century Gothic"/>
                <a:cs typeface="Century Gothic"/>
                <a:sym typeface="Century Gothic"/>
              </a:rPr>
              <a:t>“That whenever any Form of Government becomes destructive of </a:t>
            </a:r>
            <a:r>
              <a:rPr lang="en" sz="2400" u="sng" dirty="0">
                <a:latin typeface="Century Gothic"/>
                <a:ea typeface="Century Gothic"/>
                <a:cs typeface="Century Gothic"/>
                <a:sym typeface="Century Gothic"/>
              </a:rPr>
              <a:t>these ends</a:t>
            </a:r>
            <a:r>
              <a:rPr lang="en" sz="2400" dirty="0">
                <a:latin typeface="Century Gothic"/>
                <a:ea typeface="Century Gothic"/>
                <a:cs typeface="Century Gothic"/>
                <a:sym typeface="Century Gothic"/>
              </a:rPr>
              <a:t>, it is the Right of the People to alter or to abolish </a:t>
            </a:r>
            <a:r>
              <a:rPr lang="en" sz="2400" dirty="0" smtClean="0">
                <a:latin typeface="Century Gothic"/>
                <a:ea typeface="Century Gothic"/>
                <a:cs typeface="Century Gothic"/>
                <a:sym typeface="Century Gothic"/>
              </a:rPr>
              <a:t>it.”</a:t>
            </a:r>
            <a:endParaRPr sz="2400" dirty="0">
              <a:latin typeface="Century Gothic"/>
              <a:ea typeface="Century Gothic"/>
              <a:cs typeface="Century Gothic"/>
              <a:sym typeface="Century Gothic"/>
            </a:endParaRPr>
          </a:p>
        </p:txBody>
      </p:sp>
      <p:sp>
        <p:nvSpPr>
          <p:cNvPr id="260" name="Google Shape;260;p37"/>
          <p:cNvSpPr txBox="1"/>
          <p:nvPr/>
        </p:nvSpPr>
        <p:spPr>
          <a:xfrm>
            <a:off x="3885975" y="1100275"/>
            <a:ext cx="4321200" cy="3372947"/>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Which ends is it talking about?</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What does the word </a:t>
            </a:r>
            <a:r>
              <a:rPr lang="en-US" sz="1500" dirty="0" smtClean="0">
                <a:latin typeface="Century Gothic"/>
                <a:ea typeface="Century Gothic"/>
                <a:cs typeface="Century Gothic"/>
                <a:sym typeface="Century Gothic"/>
              </a:rPr>
              <a:t>‘</a:t>
            </a:r>
            <a:r>
              <a:rPr lang="en" sz="1500" dirty="0" smtClean="0">
                <a:latin typeface="Century Gothic"/>
                <a:ea typeface="Century Gothic"/>
                <a:cs typeface="Century Gothic"/>
                <a:sym typeface="Century Gothic"/>
              </a:rPr>
              <a:t>destructive</a:t>
            </a:r>
            <a:r>
              <a:rPr lang="en-US" sz="1500" dirty="0" smtClean="0">
                <a:latin typeface="Century Gothic"/>
                <a:ea typeface="Century Gothic"/>
                <a:cs typeface="Century Gothic"/>
                <a:sym typeface="Century Gothic"/>
              </a:rPr>
              <a:t>’</a:t>
            </a:r>
            <a:r>
              <a:rPr lang="en" sz="1500" dirty="0" smtClean="0">
                <a:latin typeface="Century Gothic"/>
                <a:ea typeface="Century Gothic"/>
                <a:cs typeface="Century Gothic"/>
                <a:sym typeface="Century Gothic"/>
              </a:rPr>
              <a:t> </a:t>
            </a:r>
            <a:r>
              <a:rPr lang="en" sz="1500" dirty="0">
                <a:latin typeface="Century Gothic"/>
                <a:ea typeface="Century Gothic"/>
                <a:cs typeface="Century Gothic"/>
                <a:sym typeface="Century Gothic"/>
              </a:rPr>
              <a:t>mean?</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What does it mean </a:t>
            </a:r>
            <a:r>
              <a:rPr lang="en" sz="1500" dirty="0" smtClean="0">
                <a:latin typeface="Century Gothic"/>
                <a:ea typeface="Century Gothic"/>
                <a:cs typeface="Century Gothic"/>
                <a:sym typeface="Century Gothic"/>
              </a:rPr>
              <a:t>to</a:t>
            </a:r>
            <a:r>
              <a:rPr lang="en-US" sz="1500" dirty="0">
                <a:latin typeface="Century Gothic"/>
                <a:ea typeface="Century Gothic"/>
                <a:cs typeface="Century Gothic"/>
                <a:sym typeface="Century Gothic"/>
              </a:rPr>
              <a:t> </a:t>
            </a:r>
            <a:r>
              <a:rPr lang="en-US" sz="1500" dirty="0" smtClean="0">
                <a:latin typeface="Century Gothic"/>
                <a:ea typeface="Century Gothic"/>
                <a:cs typeface="Century Gothic"/>
                <a:sym typeface="Century Gothic"/>
              </a:rPr>
              <a:t>‘</a:t>
            </a:r>
            <a:r>
              <a:rPr lang="en" sz="1500" dirty="0" smtClean="0">
                <a:latin typeface="Century Gothic"/>
                <a:ea typeface="Century Gothic"/>
                <a:cs typeface="Century Gothic"/>
                <a:sym typeface="Century Gothic"/>
              </a:rPr>
              <a:t>alter</a:t>
            </a:r>
            <a:r>
              <a:rPr lang="en-US" sz="1500" dirty="0" smtClean="0">
                <a:latin typeface="Century Gothic"/>
                <a:ea typeface="Century Gothic"/>
                <a:cs typeface="Century Gothic"/>
                <a:sym typeface="Century Gothic"/>
              </a:rPr>
              <a:t>’</a:t>
            </a:r>
            <a:r>
              <a:rPr lang="en" sz="1500" dirty="0" smtClean="0">
                <a:latin typeface="Century Gothic"/>
                <a:ea typeface="Century Gothic"/>
                <a:cs typeface="Century Gothic"/>
                <a:sym typeface="Century Gothic"/>
              </a:rPr>
              <a:t> </a:t>
            </a:r>
            <a:r>
              <a:rPr lang="en" sz="1500" dirty="0">
                <a:latin typeface="Century Gothic"/>
                <a:ea typeface="Century Gothic"/>
                <a:cs typeface="Century Gothic"/>
                <a:sym typeface="Century Gothic"/>
              </a:rPr>
              <a:t>something?</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What does it mean to </a:t>
            </a:r>
            <a:r>
              <a:rPr lang="en-US" sz="1500" dirty="0" smtClean="0">
                <a:latin typeface="Century Gothic"/>
                <a:ea typeface="Century Gothic"/>
                <a:cs typeface="Century Gothic"/>
                <a:sym typeface="Century Gothic"/>
              </a:rPr>
              <a:t>‘</a:t>
            </a:r>
            <a:r>
              <a:rPr lang="en" sz="1500" dirty="0" smtClean="0">
                <a:latin typeface="Century Gothic"/>
                <a:ea typeface="Century Gothic"/>
                <a:cs typeface="Century Gothic"/>
                <a:sym typeface="Century Gothic"/>
              </a:rPr>
              <a:t>abolish</a:t>
            </a:r>
            <a:r>
              <a:rPr lang="en-US" sz="1500" dirty="0" smtClean="0">
                <a:latin typeface="Century Gothic"/>
                <a:ea typeface="Century Gothic"/>
                <a:cs typeface="Century Gothic"/>
                <a:sym typeface="Century Gothic"/>
              </a:rPr>
              <a:t>’</a:t>
            </a:r>
            <a:r>
              <a:rPr lang="en" sz="1500" dirty="0" smtClean="0">
                <a:latin typeface="Century Gothic"/>
                <a:ea typeface="Century Gothic"/>
                <a:cs typeface="Century Gothic"/>
                <a:sym typeface="Century Gothic"/>
              </a:rPr>
              <a:t> </a:t>
            </a:r>
            <a:r>
              <a:rPr lang="en" sz="1500" dirty="0">
                <a:latin typeface="Century Gothic"/>
                <a:ea typeface="Century Gothic"/>
                <a:cs typeface="Century Gothic"/>
                <a:sym typeface="Century Gothic"/>
              </a:rPr>
              <a:t>something?</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What does the “it” refer to here?  Alter and abolish what?  How do you know?</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When the government tries to destroy the rights of the people, what do the people have the right to do?</a:t>
            </a:r>
            <a:endParaRPr sz="1500" dirty="0">
              <a:latin typeface="Century Gothic"/>
              <a:ea typeface="Century Gothic"/>
              <a:cs typeface="Century Gothic"/>
              <a:sym typeface="Century Gothic"/>
            </a:endParaRPr>
          </a:p>
          <a:p>
            <a:pPr marL="457200" lvl="0" indent="-323850" algn="l" rtl="0">
              <a:spcBef>
                <a:spcPts val="0"/>
              </a:spcBef>
              <a:spcAft>
                <a:spcPts val="0"/>
              </a:spcAft>
              <a:buSzPts val="1500"/>
              <a:buFont typeface="Century Gothic"/>
              <a:buAutoNum type="arabicPeriod"/>
            </a:pPr>
            <a:r>
              <a:rPr lang="en" sz="1500" dirty="0">
                <a:latin typeface="Century Gothic"/>
                <a:ea typeface="Century Gothic"/>
                <a:cs typeface="Century Gothic"/>
                <a:sym typeface="Century Gothic"/>
              </a:rPr>
              <a:t>How would you say this part of the text in your own words?</a:t>
            </a:r>
            <a:endParaRPr sz="1500" dirty="0">
              <a:latin typeface="Century Gothic"/>
              <a:ea typeface="Century Gothic"/>
              <a:cs typeface="Century Gothic"/>
              <a:sym typeface="Century Gothic"/>
            </a:endParaRPr>
          </a:p>
        </p:txBody>
      </p:sp>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4"/>
        <p:cNvGrpSpPr/>
        <p:nvPr/>
      </p:nvGrpSpPr>
      <p:grpSpPr>
        <a:xfrm>
          <a:off x="0" y="0"/>
          <a:ext cx="0" cy="0"/>
          <a:chOff x="0" y="0"/>
          <a:chExt cx="0" cy="0"/>
        </a:xfrm>
      </p:grpSpPr>
      <p:sp>
        <p:nvSpPr>
          <p:cNvPr id="265" name="Google Shape;265;p3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2500" dirty="0">
                <a:latin typeface="Century Gothic"/>
                <a:ea typeface="Century Gothic"/>
                <a:cs typeface="Century Gothic"/>
                <a:sym typeface="Century Gothic"/>
              </a:rPr>
              <a:t>Text-Based Discussion:  Character Reactions to The Declaration of Independence, Part I </a:t>
            </a:r>
            <a:endParaRPr sz="2500" b="0" i="0" u="none" strike="noStrike" cap="none" dirty="0">
              <a:solidFill>
                <a:schemeClr val="dk1"/>
              </a:solidFill>
              <a:latin typeface="Century Gothic"/>
              <a:ea typeface="Century Gothic"/>
              <a:cs typeface="Century Gothic"/>
              <a:sym typeface="Century Gothic"/>
            </a:endParaRPr>
          </a:p>
        </p:txBody>
      </p:sp>
      <p:sp>
        <p:nvSpPr>
          <p:cNvPr id="266" name="Google Shape;266;p38"/>
          <p:cNvSpPr txBox="1">
            <a:spLocks noGrp="1"/>
          </p:cNvSpPr>
          <p:nvPr>
            <p:ph type="body" idx="1"/>
          </p:nvPr>
        </p:nvSpPr>
        <p:spPr>
          <a:xfrm>
            <a:off x="1636350" y="1245225"/>
            <a:ext cx="2772600" cy="30783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What would the character think of this excerpt? </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r>
              <a:rPr lang="en" sz="2400">
                <a:latin typeface="Century Gothic"/>
                <a:ea typeface="Century Gothic"/>
                <a:cs typeface="Century Gothic"/>
                <a:sym typeface="Century Gothic"/>
              </a:rPr>
              <a:t>Based on his situation, would he agree? Why or why not?</a:t>
            </a:r>
            <a:endParaRPr sz="240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800">
              <a:latin typeface="Arial"/>
              <a:ea typeface="Arial"/>
              <a:cs typeface="Arial"/>
              <a:sym typeface="Arial"/>
            </a:endParaRPr>
          </a:p>
        </p:txBody>
      </p:sp>
      <p:pic>
        <p:nvPicPr>
          <p:cNvPr id="267" name="Google Shape;267;p38"/>
          <p:cNvPicPr preferRelativeResize="0"/>
          <p:nvPr/>
        </p:nvPicPr>
        <p:blipFill>
          <a:blip r:embed="rId3">
            <a:alphaModFix/>
          </a:blip>
          <a:stretch>
            <a:fillRect/>
          </a:stretch>
        </p:blipFill>
        <p:spPr>
          <a:xfrm>
            <a:off x="8515349" y="4463144"/>
            <a:ext cx="510825" cy="482850"/>
          </a:xfrm>
          <a:prstGeom prst="rect">
            <a:avLst/>
          </a:prstGeom>
          <a:noFill/>
          <a:ln>
            <a:noFill/>
          </a:ln>
        </p:spPr>
      </p:pic>
      <p:sp>
        <p:nvSpPr>
          <p:cNvPr id="268" name="Google Shape;268;p38"/>
          <p:cNvSpPr txBox="1"/>
          <p:nvPr/>
        </p:nvSpPr>
        <p:spPr>
          <a:xfrm>
            <a:off x="5689500" y="1466325"/>
            <a:ext cx="3086100" cy="263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endParaRPr/>
          </a:p>
        </p:txBody>
      </p:sp>
      <p:pic>
        <p:nvPicPr>
          <p:cNvPr id="269" name="Google Shape;269;p38"/>
          <p:cNvPicPr preferRelativeResize="0"/>
          <p:nvPr/>
        </p:nvPicPr>
        <p:blipFill>
          <a:blip r:embed="rId4">
            <a:alphaModFix/>
          </a:blip>
          <a:stretch>
            <a:fillRect/>
          </a:stretch>
        </p:blipFill>
        <p:spPr>
          <a:xfrm>
            <a:off x="5123049" y="1245225"/>
            <a:ext cx="2660845" cy="3078299"/>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3"/>
        <p:cNvGrpSpPr/>
        <p:nvPr/>
      </p:nvGrpSpPr>
      <p:grpSpPr>
        <a:xfrm>
          <a:off x="0" y="0"/>
          <a:ext cx="0" cy="0"/>
          <a:chOff x="0" y="0"/>
          <a:chExt cx="0" cy="0"/>
        </a:xfrm>
      </p:grpSpPr>
      <p:sp>
        <p:nvSpPr>
          <p:cNvPr id="274" name="Google Shape;274;p39"/>
          <p:cNvSpPr txBox="1">
            <a:spLocks noGrp="1"/>
          </p:cNvSpPr>
          <p:nvPr>
            <p:ph type="title"/>
          </p:nvPr>
        </p:nvSpPr>
        <p:spPr>
          <a:xfrm>
            <a:off x="628650" y="273849"/>
            <a:ext cx="7886700" cy="840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Reflecting on Discussion </a:t>
            </a:r>
            <a:endParaRPr sz="3300" b="0" i="0" u="none" strike="noStrike" cap="none">
              <a:solidFill>
                <a:schemeClr val="dk1"/>
              </a:solidFill>
              <a:latin typeface="Century Gothic"/>
              <a:ea typeface="Century Gothic"/>
              <a:cs typeface="Century Gothic"/>
              <a:sym typeface="Century Gothic"/>
            </a:endParaRPr>
          </a:p>
        </p:txBody>
      </p:sp>
      <p:sp>
        <p:nvSpPr>
          <p:cNvPr id="275" name="Google Shape;275;p39"/>
          <p:cNvSpPr txBox="1">
            <a:spLocks noGrp="1"/>
          </p:cNvSpPr>
          <p:nvPr>
            <p:ph type="body" idx="1"/>
          </p:nvPr>
        </p:nvSpPr>
        <p:spPr>
          <a:xfrm>
            <a:off x="4021900" y="1258475"/>
            <a:ext cx="3955800" cy="30783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What did you learn from the discussion?</a:t>
            </a: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a:latin typeface="Century Gothic"/>
                <a:ea typeface="Century Gothic"/>
                <a:cs typeface="Century Gothic"/>
                <a:sym typeface="Century Gothic"/>
              </a:rPr>
              <a:t>How did the discussion change your thinking?</a:t>
            </a:r>
            <a:r>
              <a:rPr lang="en"/>
              <a:t>	</a:t>
            </a:r>
            <a:endParaRPr sz="2100" b="0" i="0" u="none" strike="noStrike" cap="none">
              <a:solidFill>
                <a:schemeClr val="dk1"/>
              </a:solidFill>
              <a:latin typeface="Calibri"/>
              <a:ea typeface="Calibri"/>
              <a:cs typeface="Calibri"/>
              <a:sym typeface="Calibri"/>
            </a:endParaRPr>
          </a:p>
          <a:p>
            <a:pPr marL="139700" marR="0" lvl="0" indent="0" algn="l" rtl="0">
              <a:lnSpc>
                <a:spcPct val="90000"/>
              </a:lnSpc>
              <a:spcBef>
                <a:spcPts val="0"/>
              </a:spcBef>
              <a:spcAft>
                <a:spcPts val="0"/>
              </a:spcAft>
              <a:buClr>
                <a:schemeClr val="dk1"/>
              </a:buClr>
              <a:buSzPts val="2100"/>
              <a:buFont typeface="Arial"/>
              <a:buNone/>
            </a:pPr>
            <a:endParaRPr sz="2100" b="0" i="0" u="none" strike="noStrike" cap="none">
              <a:solidFill>
                <a:schemeClr val="dk1"/>
              </a:solidFill>
              <a:latin typeface="Calibri"/>
              <a:ea typeface="Calibri"/>
              <a:cs typeface="Calibri"/>
              <a:sym typeface="Calibri"/>
            </a:endParaRPr>
          </a:p>
        </p:txBody>
      </p:sp>
      <p:sp>
        <p:nvSpPr>
          <p:cNvPr id="276" name="Google Shape;276;p39"/>
          <p:cNvSpPr/>
          <p:nvPr/>
        </p:nvSpPr>
        <p:spPr>
          <a:xfrm>
            <a:off x="4021900" y="3110950"/>
            <a:ext cx="2016600" cy="430500"/>
          </a:xfrm>
          <a:prstGeom prst="leftArrow">
            <a:avLst>
              <a:gd name="adj1" fmla="val 50000"/>
              <a:gd name="adj2" fmla="val 50000"/>
            </a:avLst>
          </a:prstGeom>
          <a:solidFill>
            <a:srgbClr val="FF0000"/>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highlight>
                <a:srgbClr val="FF0000"/>
              </a:highlight>
            </a:endParaRPr>
          </a:p>
        </p:txBody>
      </p:sp>
      <p:pic>
        <p:nvPicPr>
          <p:cNvPr id="277" name="Google Shape;277;p39"/>
          <p:cNvPicPr preferRelativeResize="0"/>
          <p:nvPr/>
        </p:nvPicPr>
        <p:blipFill rotWithShape="1">
          <a:blip r:embed="rId3">
            <a:alphaModFix/>
          </a:blip>
          <a:srcRect/>
          <a:stretch/>
        </p:blipFill>
        <p:spPr>
          <a:xfrm>
            <a:off x="8423756" y="4336774"/>
            <a:ext cx="572700" cy="572700"/>
          </a:xfrm>
          <a:prstGeom prst="rect">
            <a:avLst/>
          </a:prstGeom>
          <a:noFill/>
          <a:ln>
            <a:noFill/>
          </a:ln>
        </p:spPr>
      </p:pic>
      <p:pic>
        <p:nvPicPr>
          <p:cNvPr id="278" name="Google Shape;278;p39"/>
          <p:cNvPicPr preferRelativeResize="0"/>
          <p:nvPr/>
        </p:nvPicPr>
        <p:blipFill>
          <a:blip r:embed="rId4">
            <a:alphaModFix/>
          </a:blip>
          <a:stretch>
            <a:fillRect/>
          </a:stretch>
        </p:blipFill>
        <p:spPr>
          <a:xfrm>
            <a:off x="628649" y="1258475"/>
            <a:ext cx="2660845" cy="3078299"/>
          </a:xfrm>
          <a:prstGeom prst="rect">
            <a:avLst/>
          </a:prstGeom>
          <a:noFill/>
          <a:ln w="9525" cap="flat" cmpd="sng">
            <a:solidFill>
              <a:schemeClr val="dk2"/>
            </a:solidFill>
            <a:prstDash val="solid"/>
            <a:round/>
            <a:headEnd type="none" w="sm" len="sm"/>
            <a:tailEnd type="none" w="sm" len="sm"/>
          </a:ln>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2"/>
        <p:cNvGrpSpPr/>
        <p:nvPr/>
      </p:nvGrpSpPr>
      <p:grpSpPr>
        <a:xfrm>
          <a:off x="0" y="0"/>
          <a:ext cx="0" cy="0"/>
          <a:chOff x="0" y="0"/>
          <a:chExt cx="0" cy="0"/>
        </a:xfrm>
      </p:grpSpPr>
      <p:sp>
        <p:nvSpPr>
          <p:cNvPr id="283" name="Google Shape;283;p4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84" name="Google Shape;284;p40"/>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endParaRPr sz="1800" dirty="0">
              <a:solidFill>
                <a:srgbClr val="444444"/>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rgbClr val="444444"/>
                </a:solidFill>
                <a:latin typeface="Century Gothic"/>
                <a:ea typeface="Century Gothic"/>
                <a:cs typeface="Century Gothic"/>
                <a:sym typeface="Century Gothic"/>
              </a:rPr>
              <a:t>Accountable Research </a:t>
            </a:r>
            <a:r>
              <a:rPr lang="en" sz="1800" b="0" i="0" u="none" strike="noStrike" cap="none" dirty="0" smtClean="0">
                <a:solidFill>
                  <a:srgbClr val="444444"/>
                </a:solidFill>
                <a:latin typeface="Century Gothic"/>
                <a:ea typeface="Century Gothic"/>
                <a:cs typeface="Century Gothic"/>
                <a:sym typeface="Century Gothic"/>
              </a:rPr>
              <a:t>Reading</a:t>
            </a:r>
            <a:r>
              <a:rPr lang="en-US" sz="1800" b="0" i="0" u="none" strike="noStrike" cap="none" dirty="0" smtClean="0">
                <a:solidFill>
                  <a:srgbClr val="444444"/>
                </a:solidFill>
                <a:latin typeface="Century Gothic"/>
                <a:ea typeface="Century Gothic"/>
                <a:cs typeface="Century Gothic"/>
                <a:sym typeface="Century Gothic"/>
              </a:rPr>
              <a:t>:</a:t>
            </a:r>
            <a:r>
              <a:rPr lang="en" sz="1800" b="0" i="0" u="none" strike="noStrike" cap="none" dirty="0" smtClean="0">
                <a:solidFill>
                  <a:srgbClr val="444444"/>
                </a:solidFill>
                <a:latin typeface="Century Gothic"/>
                <a:ea typeface="Century Gothic"/>
                <a:cs typeface="Century Gothic"/>
                <a:sym typeface="Century Gothic"/>
              </a:rPr>
              <a:t> </a:t>
            </a:r>
            <a:r>
              <a:rPr lang="en" sz="1800" b="0" i="0" u="none" strike="noStrike" cap="none" dirty="0">
                <a:solidFill>
                  <a:srgbClr val="444444"/>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85" name="Google Shape;285;p40"/>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89"/>
        <p:cNvGrpSpPr/>
        <p:nvPr/>
      </p:nvGrpSpPr>
      <p:grpSpPr>
        <a:xfrm>
          <a:off x="0" y="0"/>
          <a:ext cx="0" cy="0"/>
          <a:chOff x="0" y="0"/>
          <a:chExt cx="0" cy="0"/>
        </a:xfrm>
      </p:grpSpPr>
      <p:sp>
        <p:nvSpPr>
          <p:cNvPr id="290" name="Google Shape;290;p41"/>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91" name="Google Shape;291;p41"/>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92" name="Google Shape;292;p41"/>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dirty="0"/>
              <a:t>.</a:t>
            </a: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97"/>
        <p:cNvGrpSpPr/>
        <p:nvPr/>
      </p:nvGrpSpPr>
      <p:grpSpPr>
        <a:xfrm>
          <a:off x="0" y="0"/>
          <a:ext cx="0" cy="0"/>
          <a:chOff x="0" y="0"/>
          <a:chExt cx="0" cy="0"/>
        </a:xfrm>
      </p:grpSpPr>
      <p:sp>
        <p:nvSpPr>
          <p:cNvPr id="298" name="Google Shape;298;p4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99" name="Google Shape;299;p42"/>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300" name="Google Shape;300;p42"/>
          <p:cNvGraphicFramePr/>
          <p:nvPr/>
        </p:nvGraphicFramePr>
        <p:xfrm>
          <a:off x="952500" y="2822000"/>
          <a:ext cx="7239000" cy="1859219"/>
        </p:xfrm>
        <a:graphic>
          <a:graphicData uri="http://schemas.openxmlformats.org/drawingml/2006/table">
            <a:tbl>
              <a:tblPr>
                <a:noFill/>
                <a:tableStyleId>{7EB6A53F-A7F2-4A94-AC7E-5DB7908516AF}</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185800"/>
            <a:ext cx="7886700" cy="34467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5</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700" b="0" i="0" u="none" strike="noStrike" cap="none" dirty="0">
              <a:solidFill>
                <a:schemeClr val="dk1"/>
              </a:solidFill>
              <a:latin typeface="Century Gothic"/>
              <a:ea typeface="Century Gothic"/>
              <a:cs typeface="Century Gothic"/>
              <a:sym typeface="Century Gothic"/>
            </a:endParaRPr>
          </a:p>
          <a:p>
            <a:pPr marL="120650" marR="0" lvl="0" indent="0" algn="l" rtl="0">
              <a:lnSpc>
                <a:spcPct val="200000"/>
              </a:lnSpc>
              <a:spcBef>
                <a:spcPts val="0"/>
              </a:spcBef>
              <a:spcAft>
                <a:spcPts val="0"/>
              </a:spcAft>
              <a:buClr>
                <a:schemeClr val="dk1"/>
              </a:buClr>
              <a:buSzPts val="1700"/>
              <a:buNone/>
            </a:pPr>
            <a:r>
              <a:rPr lang="en" sz="1700" b="0" i="0" u="none" strike="noStrike" cap="none" dirty="0" smtClean="0">
                <a:solidFill>
                  <a:schemeClr val="dk1"/>
                </a:solidFill>
                <a:latin typeface="Century Gothic"/>
                <a:ea typeface="Century Gothic"/>
                <a:cs typeface="Century Gothic"/>
                <a:sym typeface="Century Gothic"/>
              </a:rPr>
              <a:t>Read </a:t>
            </a:r>
            <a:r>
              <a:rPr lang="en" sz="1700" b="0" i="0" u="none" strike="noStrike" cap="none" dirty="0">
                <a:solidFill>
                  <a:schemeClr val="dk1"/>
                </a:solidFill>
                <a:latin typeface="Century Gothic"/>
                <a:ea typeface="Century Gothic"/>
                <a:cs typeface="Century Gothic"/>
                <a:sym typeface="Century Gothic"/>
              </a:rPr>
              <a:t>through Lesson </a:t>
            </a:r>
            <a:r>
              <a:rPr lang="en" sz="1700" dirty="0">
                <a:latin typeface="Century Gothic"/>
                <a:ea typeface="Century Gothic"/>
                <a:cs typeface="Century Gothic"/>
                <a:sym typeface="Century Gothic"/>
              </a:rPr>
              <a:t>5</a:t>
            </a:r>
            <a:r>
              <a:rPr lang="en" sz="1700" b="0" i="0" u="none" strike="noStrike" cap="none" dirty="0">
                <a:solidFill>
                  <a:schemeClr val="dk1"/>
                </a:solidFill>
                <a:latin typeface="Century Gothic"/>
                <a:ea typeface="Century Gothic"/>
                <a:cs typeface="Century Gothic"/>
                <a:sym typeface="Century Gothic"/>
              </a:rPr>
              <a:t> </a:t>
            </a:r>
            <a:r>
              <a:rPr lang="en" sz="1700" b="0" i="0" u="sng" strike="noStrike" cap="none" dirty="0">
                <a:solidFill>
                  <a:schemeClr val="hlink"/>
                </a:solidFill>
                <a:latin typeface="Century Gothic"/>
                <a:ea typeface="Century Gothic"/>
                <a:cs typeface="Century Gothic"/>
                <a:sym typeface="Century Gothic"/>
                <a:hlinkClick r:id="rId3"/>
              </a:rPr>
              <a:t>Here</a:t>
            </a:r>
            <a:r>
              <a:rPr lang="en" sz="1700" dirty="0">
                <a:latin typeface="Century Gothic"/>
                <a:ea typeface="Century Gothic"/>
                <a:cs typeface="Century Gothic"/>
                <a:sym typeface="Century Gothic"/>
              </a:rPr>
              <a:t>.</a:t>
            </a:r>
            <a:r>
              <a:rPr lang="en" sz="1700" b="0" i="0" u="none" strike="noStrike" cap="none" dirty="0">
                <a:solidFill>
                  <a:schemeClr val="dk1"/>
                </a:solidFill>
                <a:latin typeface="Century Gothic"/>
                <a:ea typeface="Century Gothic"/>
                <a:cs typeface="Century Gothic"/>
                <a:sym typeface="Century Gothic"/>
              </a:rPr>
              <a:t> </a:t>
            </a:r>
            <a:endParaRPr sz="17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a Close Reading:  Excerpt of the Declaration of Independence, Part I</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Participating in a Text-Based Discussion:  Character Reactions to the Declaration of Independence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Reflecting on Discussion</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5</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b="0" i="0" u="none" strike="noStrike" cap="none">
              <a:solidFill>
                <a:schemeClr val="dk1"/>
              </a:solidFill>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5</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 sz="2400" b="1" dirty="0">
                <a:latin typeface="Century Gothic"/>
                <a:ea typeface="Century Gothic"/>
                <a:cs typeface="Century Gothic"/>
                <a:sym typeface="Century Gothic"/>
              </a:rPr>
              <a:t>5</a:t>
            </a:r>
            <a:r>
              <a:rPr lang="en" sz="2400" b="1" i="0" u="none" strike="noStrike" cap="none" dirty="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a:t>
            </a:r>
            <a:r>
              <a:rPr lang="en" sz="2400" dirty="0">
                <a:latin typeface="Century Gothic"/>
                <a:ea typeface="Century Gothic"/>
                <a:cs typeface="Century Gothic"/>
                <a:sym typeface="Century Gothic"/>
              </a:rPr>
              <a:t>3</a:t>
            </a:r>
            <a:r>
              <a:rPr lang="en" sz="2400" b="0" i="0" u="none" strike="noStrike" cap="none" dirty="0">
                <a:solidFill>
                  <a:schemeClr val="dk1"/>
                </a:solidFill>
                <a:latin typeface="Century Gothic"/>
                <a:ea typeface="Century Gothic"/>
                <a:cs typeface="Century Gothic"/>
                <a:sym typeface="Century Gothic"/>
              </a:rPr>
              <a:t> protocols</a:t>
            </a:r>
            <a:endParaRPr sz="2400" b="0" i="0" u="none" strike="noStrike" cap="none" dirty="0">
              <a:solidFill>
                <a:schemeClr val="dk1"/>
              </a:solidFill>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Turn and Talk </a:t>
            </a:r>
            <a:endParaRPr sz="2400" dirty="0">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dirty="0" smtClean="0">
                <a:latin typeface="Century Gothic"/>
                <a:ea typeface="Century Gothic"/>
                <a:cs typeface="Century Gothic"/>
                <a:sym typeface="Century Gothic"/>
              </a:rPr>
              <a:t>Think-Pair-Share</a:t>
            </a:r>
            <a:endParaRPr lang="en-US" sz="2400" dirty="0" smtClean="0">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US" sz="2400" dirty="0" smtClean="0">
                <a:latin typeface="Century Gothic"/>
                <a:ea typeface="Century Gothic"/>
                <a:cs typeface="Century Gothic"/>
                <a:sym typeface="Century Gothic"/>
              </a:rPr>
              <a:t>Fishbowl</a:t>
            </a:r>
            <a:endParaRPr sz="2400" dirty="0">
              <a:latin typeface="Century Gothic"/>
              <a:ea typeface="Century Gothic"/>
              <a:cs typeface="Century Gothic"/>
              <a:sym typeface="Century Gothic"/>
            </a:endParaRPr>
          </a:p>
          <a:p>
            <a:pPr marL="1371600" marR="0" lvl="0" indent="0" algn="l" rtl="0">
              <a:lnSpc>
                <a:spcPct val="100000"/>
              </a:lnSpc>
              <a:spcBef>
                <a:spcPts val="0"/>
              </a:spcBef>
              <a:spcAft>
                <a:spcPts val="0"/>
              </a:spcAft>
              <a:buNone/>
            </a:pPr>
            <a:endParaRPr sz="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96" name="Google Shape;196;p29"/>
          <p:cNvPicPr preferRelativeResize="0"/>
          <p:nvPr/>
        </p:nvPicPr>
        <p:blipFill>
          <a:blip r:embed="rId3">
            <a:alphaModFix/>
          </a:blip>
          <a:stretch>
            <a:fillRect/>
          </a:stretch>
        </p:blipFill>
        <p:spPr>
          <a:xfrm>
            <a:off x="4040596" y="2833403"/>
            <a:ext cx="568850" cy="568850"/>
          </a:xfrm>
          <a:prstGeom prst="rect">
            <a:avLst/>
          </a:prstGeom>
          <a:noFill/>
          <a:ln>
            <a:noFill/>
          </a:ln>
        </p:spPr>
      </p:pic>
      <p:pic>
        <p:nvPicPr>
          <p:cNvPr id="197" name="Google Shape;197;p29"/>
          <p:cNvPicPr preferRelativeResize="0"/>
          <p:nvPr/>
        </p:nvPicPr>
        <p:blipFill>
          <a:blip r:embed="rId4">
            <a:alphaModFix/>
          </a:blip>
          <a:stretch>
            <a:fillRect/>
          </a:stretch>
        </p:blipFill>
        <p:spPr>
          <a:xfrm>
            <a:off x="4477421" y="2349591"/>
            <a:ext cx="568850" cy="56887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sp>
        <p:nvSpPr>
          <p:cNvPr id="202" name="Google Shape;202;p30"/>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a:t>
            </a:r>
            <a:r>
              <a:rPr lang="en" sz="3600" b="0" i="0" u="none" strike="noStrike" cap="none" dirty="0">
                <a:solidFill>
                  <a:schemeClr val="dk1"/>
                </a:solidFill>
                <a:latin typeface="Century Gothic"/>
                <a:ea typeface="Century Gothic"/>
                <a:cs typeface="Century Gothic"/>
                <a:sym typeface="Century Gothic"/>
              </a:rPr>
              <a:t>4</a:t>
            </a:r>
            <a:r>
              <a:rPr lang="en" sz="3400" b="0" i="0" u="none" strike="noStrike" cap="none" dirty="0">
                <a:solidFill>
                  <a:schemeClr val="dk1"/>
                </a:solidFill>
                <a:latin typeface="Century Gothic"/>
                <a:ea typeface="Century Gothic"/>
                <a:cs typeface="Century Gothic"/>
                <a:sym typeface="Century Gothic"/>
              </a:rPr>
              <a:t>: Module </a:t>
            </a:r>
            <a:r>
              <a:rPr lang="en" sz="3600" b="0" i="0" u="none" strike="noStrike" cap="none" dirty="0">
                <a:solidFill>
                  <a:schemeClr val="dk1"/>
                </a:solidFill>
                <a:latin typeface="Century Gothic"/>
                <a:ea typeface="Century Gothic"/>
                <a:cs typeface="Century Gothic"/>
                <a:sym typeface="Century Gothic"/>
              </a:rPr>
              <a:t>3</a:t>
            </a:r>
            <a:r>
              <a:rPr lang="en" sz="3400" b="0" i="0" u="none" strike="noStrike" cap="none" dirty="0">
                <a:solidFill>
                  <a:schemeClr val="dk1"/>
                </a:solidFill>
                <a:latin typeface="Century Gothic"/>
                <a:ea typeface="Century Gothic"/>
                <a:cs typeface="Century Gothic"/>
                <a:sym typeface="Century Gothic"/>
              </a:rPr>
              <a:t>: Unit </a:t>
            </a:r>
            <a:r>
              <a:rPr lang="en" sz="36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600" dirty="0">
                <a:latin typeface="Century Gothic"/>
                <a:ea typeface="Century Gothic"/>
                <a:cs typeface="Century Gothic"/>
                <a:sym typeface="Century Gothic"/>
              </a:rPr>
              <a:t>5</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dirty="0">
              <a:solidFill>
                <a:schemeClr val="dk1"/>
              </a:solidFill>
              <a:latin typeface="Calibri"/>
              <a:ea typeface="Calibri"/>
              <a:cs typeface="Calibri"/>
              <a:sym typeface="Calibri"/>
            </a:endParaRPr>
          </a:p>
        </p:txBody>
      </p:sp>
      <p:sp>
        <p:nvSpPr>
          <p:cNvPr id="203" name="Google Shape;203;p30"/>
          <p:cNvSpPr txBox="1">
            <a:spLocks noGrp="1"/>
          </p:cNvSpPr>
          <p:nvPr>
            <p:ph type="body" idx="1"/>
          </p:nvPr>
        </p:nvSpPr>
        <p:spPr>
          <a:xfrm>
            <a:off x="366300" y="1020425"/>
            <a:ext cx="8149050" cy="3612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 </a:t>
            </a:r>
            <a:r>
              <a:rPr lang="en" sz="1800" b="0" i="0" u="none" strike="noStrike" cap="none" dirty="0">
                <a:solidFill>
                  <a:schemeClr val="dk1"/>
                </a:solidFill>
                <a:latin typeface="Century Gothic"/>
                <a:ea typeface="Century Gothic"/>
                <a:cs typeface="Century Gothic"/>
                <a:sym typeface="Century Gothic"/>
              </a:rPr>
              <a:t>Supports for Students Who Need </a:t>
            </a:r>
            <a:r>
              <a:rPr lang="en" sz="1800" b="0" i="0" u="none" strike="noStrike" cap="none" dirty="0" smtClean="0">
                <a:solidFill>
                  <a:schemeClr val="dk1"/>
                </a:solidFill>
                <a:latin typeface="Century Gothic"/>
                <a:ea typeface="Century Gothic"/>
                <a:cs typeface="Century Gothic"/>
                <a:sym typeface="Century Gothic"/>
              </a:rPr>
              <a:t>It</a:t>
            </a:r>
            <a:endParaRPr sz="1200" dirty="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endParaRPr lang="en" sz="1200" dirty="0" smtClean="0">
              <a:solidFill>
                <a:srgbClr val="000000"/>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100"/>
              <a:buFont typeface="Arial"/>
              <a:buNone/>
            </a:pPr>
            <a:r>
              <a:rPr lang="en" sz="1200" dirty="0" smtClean="0">
                <a:solidFill>
                  <a:srgbClr val="000000"/>
                </a:solidFill>
                <a:latin typeface="Century Gothic"/>
                <a:ea typeface="Century Gothic"/>
                <a:cs typeface="Century Gothic"/>
                <a:sym typeface="Century Gothic"/>
              </a:rPr>
              <a:t>This </a:t>
            </a:r>
            <a:r>
              <a:rPr lang="en" sz="1200" dirty="0">
                <a:solidFill>
                  <a:srgbClr val="000000"/>
                </a:solidFill>
                <a:latin typeface="Century Gothic"/>
                <a:ea typeface="Century Gothic"/>
                <a:cs typeface="Century Gothic"/>
                <a:sym typeface="Century Gothic"/>
              </a:rPr>
              <a:t>lesson offers a variety of visual anchors to cue students’ thinking. For those who may need additional support, consider creating additional or individual anchor charts for reference. Additionally, chart student responses during whole class discussions to aid with comprehension. Some students may require additional scaffolding in visual representation (e.g., the use of graphic organizers, charts, highlights, or different colors). This prompts them to visually categorize information into more manageable chunks and reinforce relationships among multiple pieces of information.</a:t>
            </a:r>
            <a:endParaRPr sz="12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2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200" dirty="0">
                <a:solidFill>
                  <a:srgbClr val="000000"/>
                </a:solidFill>
                <a:latin typeface="Century Gothic"/>
                <a:ea typeface="Century Gothic"/>
                <a:cs typeface="Century Gothic"/>
                <a:sym typeface="Century Gothic"/>
              </a:rPr>
              <a:t>During independent writing, support a range of fine motor abilities and writing needs by offering students options for writing utensils. Alternatively, consider supporting students’ expressive skills by offering partial dictation of student responses. Varying tools for construction and composition supports students’ ability to express knowledge without barriers to communicating their thinking.</a:t>
            </a:r>
            <a:endParaRPr sz="12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200" b="1"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200" dirty="0">
                <a:solidFill>
                  <a:srgbClr val="000000"/>
                </a:solidFill>
                <a:latin typeface="Century Gothic"/>
                <a:ea typeface="Century Gothic"/>
                <a:cs typeface="Century Gothic"/>
                <a:sym typeface="Century Gothic"/>
              </a:rPr>
              <a:t>Provide support for students who may need additional guidance in peer interactions and collaboration. Continue to offer prompts or sentence frames that support students in asking for help or clarification from classmates. To support students who may need help in sustaining effort and/or attention, provide opportunities for restating the goal. In doing so, students maintain focus to complete the activity.</a:t>
            </a:r>
            <a:endParaRPr sz="1200"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dirty="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5" name="Google Shape;205;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1"/>
        <p:cNvGrpSpPr/>
        <p:nvPr/>
      </p:nvGrpSpPr>
      <p:grpSpPr>
        <a:xfrm>
          <a:off x="0" y="0"/>
          <a:ext cx="0" cy="0"/>
          <a:chOff x="0" y="0"/>
          <a:chExt cx="0" cy="0"/>
        </a:xfrm>
      </p:grpSpPr>
      <p:pic>
        <p:nvPicPr>
          <p:cNvPr id="212" name="Google Shape;212;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3" name="Google Shape;213;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4" name="Google Shape;214;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5</a:t>
            </a:r>
            <a:endParaRPr sz="3000" b="0" i="0" u="none" strike="noStrike" cap="none">
              <a:solidFill>
                <a:srgbClr val="404040"/>
              </a:solidFill>
              <a:latin typeface="Calibri"/>
              <a:ea typeface="Calibri"/>
              <a:cs typeface="Calibri"/>
              <a:sym typeface="Calibri"/>
            </a:endParaRPr>
          </a:p>
        </p:txBody>
      </p:sp>
      <p:pic>
        <p:nvPicPr>
          <p:cNvPr id="215" name="Google Shape;215;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6" name="Google Shape;216;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0"/>
        <p:cNvGrpSpPr/>
        <p:nvPr/>
      </p:nvGrpSpPr>
      <p:grpSpPr>
        <a:xfrm>
          <a:off x="0" y="0"/>
          <a:ext cx="0" cy="0"/>
          <a:chOff x="0" y="0"/>
          <a:chExt cx="0" cy="0"/>
        </a:xfrm>
      </p:grpSpPr>
      <p:sp>
        <p:nvSpPr>
          <p:cNvPr id="221" name="Google Shape;221;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2" name="Google Shape;222;p32"/>
          <p:cNvSpPr txBox="1">
            <a:spLocks noGrp="1"/>
          </p:cNvSpPr>
          <p:nvPr>
            <p:ph type="body" idx="1"/>
          </p:nvPr>
        </p:nvSpPr>
        <p:spPr>
          <a:xfrm>
            <a:off x="315686" y="1268044"/>
            <a:ext cx="8199664"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i="0" u="none" strike="noStrike" cap="none" dirty="0">
                <a:solidFill>
                  <a:schemeClr val="dk1"/>
                </a:solidFill>
                <a:latin typeface="Century Gothic"/>
                <a:ea typeface="Century Gothic"/>
                <a:cs typeface="Century Gothic"/>
                <a:sym typeface="Century Gothic"/>
              </a:rPr>
              <a:t>What are we learning and doing today</a:t>
            </a:r>
            <a:r>
              <a:rPr lang="en" sz="2400" i="0" u="none" strike="noStrike" cap="none" dirty="0" smtClean="0">
                <a:solidFill>
                  <a:schemeClr val="dk1"/>
                </a:solidFill>
                <a:latin typeface="Century Gothic"/>
                <a:ea typeface="Century Gothic"/>
                <a:cs typeface="Century Gothic"/>
                <a:sym typeface="Century Gothic"/>
              </a:rPr>
              <a:t>?</a:t>
            </a:r>
          </a:p>
          <a:p>
            <a:pPr marL="0" marR="0" lvl="0" indent="0" algn="l" rtl="0">
              <a:lnSpc>
                <a:spcPct val="100000"/>
              </a:lnSpc>
              <a:spcBef>
                <a:spcPts val="0"/>
              </a:spcBef>
              <a:spcAft>
                <a:spcPts val="0"/>
              </a:spcAft>
              <a:buClr>
                <a:schemeClr val="dk1"/>
              </a:buClr>
              <a:buSzPts val="1100"/>
              <a:buFont typeface="Arial"/>
              <a:buNone/>
            </a:pPr>
            <a:endParaRPr sz="240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Reviewing our learning targets</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Completing a Close Read of an excerpt from The Declaration of Independence</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Participating in a Text-Based Discussion concerning reactions to The Declaration of Independence </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Reflecting on our Discussion </a:t>
            </a:r>
            <a:endParaRPr sz="2400" dirty="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dirty="0">
                <a:latin typeface="Century Gothic"/>
                <a:ea typeface="Century Gothic"/>
                <a:cs typeface="Century Gothic"/>
                <a:sym typeface="Century Gothic"/>
              </a:rPr>
              <a:t>Reviewing Homework</a:t>
            </a:r>
            <a:endParaRPr sz="2400" dirty="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6"/>
        <p:cNvGrpSpPr/>
        <p:nvPr/>
      </p:nvGrpSpPr>
      <p:grpSpPr>
        <a:xfrm>
          <a:off x="0" y="0"/>
          <a:ext cx="0" cy="0"/>
          <a:chOff x="0" y="0"/>
          <a:chExt cx="0" cy="0"/>
        </a:xfrm>
      </p:grpSpPr>
      <p:sp>
        <p:nvSpPr>
          <p:cNvPr id="227" name="Google Shape;227;p33"/>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sp>
        <p:nvSpPr>
          <p:cNvPr id="228" name="Google Shape;228;p33"/>
          <p:cNvSpPr txBox="1">
            <a:spLocks noGrp="1"/>
          </p:cNvSpPr>
          <p:nvPr>
            <p:ph type="body" idx="1"/>
          </p:nvPr>
        </p:nvSpPr>
        <p:spPr>
          <a:xfrm>
            <a:off x="448749" y="1369224"/>
            <a:ext cx="8336021" cy="2501700"/>
          </a:xfrm>
          <a:prstGeom prst="rect">
            <a:avLst/>
          </a:prstGeom>
          <a:noFill/>
          <a:ln>
            <a:noFill/>
          </a:ln>
        </p:spPr>
        <p:txBody>
          <a:bodyPr spcFirstLastPara="1" wrap="square" lIns="68575" tIns="34275" rIns="68575" bIns="34275" anchor="t" anchorCtr="0">
            <a:noAutofit/>
          </a:bodyPr>
          <a:lstStyle/>
          <a:p>
            <a:pPr marL="457200" lvl="0" indent="-342900" algn="l" rtl="0">
              <a:lnSpc>
                <a:spcPct val="100000"/>
              </a:lnSpc>
              <a:spcBef>
                <a:spcPts val="800"/>
              </a:spcBef>
              <a:spcAft>
                <a:spcPts val="0"/>
              </a:spcAft>
              <a:buSzPct val="100000"/>
              <a:buFont typeface="Century Gothic"/>
              <a:buAutoNum type="arabicPeriod"/>
            </a:pPr>
            <a:r>
              <a:rPr lang="en" sz="2000" dirty="0">
                <a:latin typeface="Century Gothic"/>
                <a:ea typeface="Century Gothic"/>
                <a:cs typeface="Century Gothic"/>
                <a:sym typeface="Century Gothic"/>
              </a:rPr>
              <a:t>I can closely read an excerpt of the Declaration of Independence to </a:t>
            </a:r>
            <a:r>
              <a:rPr lang="en" sz="2000" u="sng" dirty="0">
                <a:latin typeface="Century Gothic"/>
                <a:ea typeface="Century Gothic"/>
                <a:cs typeface="Century Gothic"/>
                <a:sym typeface="Century Gothic"/>
              </a:rPr>
              <a:t>restate</a:t>
            </a:r>
            <a:r>
              <a:rPr lang="en" sz="2000" dirty="0">
                <a:latin typeface="Century Gothic"/>
                <a:ea typeface="Century Gothic"/>
                <a:cs typeface="Century Gothic"/>
                <a:sym typeface="Century Gothic"/>
              </a:rPr>
              <a:t> it in my own words.</a:t>
            </a:r>
            <a:endParaRPr sz="2000" dirty="0">
              <a:latin typeface="Century Gothic"/>
              <a:ea typeface="Century Gothic"/>
              <a:cs typeface="Century Gothic"/>
              <a:sym typeface="Century Gothic"/>
            </a:endParaRPr>
          </a:p>
          <a:p>
            <a:pPr marL="457200" lvl="0" indent="-342900" algn="l" rtl="0">
              <a:lnSpc>
                <a:spcPct val="100000"/>
              </a:lnSpc>
              <a:spcBef>
                <a:spcPts val="0"/>
              </a:spcBef>
              <a:spcAft>
                <a:spcPts val="0"/>
              </a:spcAft>
              <a:buSzPct val="100000"/>
              <a:buFont typeface="Century Gothic"/>
              <a:buAutoNum type="arabicPeriod"/>
            </a:pPr>
            <a:r>
              <a:rPr lang="en" sz="2000" dirty="0">
                <a:latin typeface="Century Gothic"/>
                <a:ea typeface="Century Gothic"/>
                <a:cs typeface="Century Gothic"/>
                <a:sym typeface="Century Gothic"/>
              </a:rPr>
              <a:t>I can make connections between an excerpt of the Declaration of Independence and the opinions of characters in </a:t>
            </a:r>
            <a:r>
              <a:rPr lang="en" sz="2000" i="1" dirty="0">
                <a:latin typeface="Century Gothic"/>
                <a:ea typeface="Century Gothic"/>
                <a:cs typeface="Century Gothic"/>
                <a:sym typeface="Century Gothic"/>
              </a:rPr>
              <a:t>Divided Loyalties.</a:t>
            </a:r>
            <a:endParaRPr sz="2000" i="1" dirty="0">
              <a:latin typeface="Century Gothic"/>
              <a:ea typeface="Century Gothic"/>
              <a:cs typeface="Century Gothic"/>
              <a:sym typeface="Century Gothic"/>
            </a:endParaRPr>
          </a:p>
          <a:p>
            <a:pPr marL="457200" lvl="0" indent="-342900" algn="l" rtl="0">
              <a:lnSpc>
                <a:spcPct val="100000"/>
              </a:lnSpc>
              <a:spcBef>
                <a:spcPts val="0"/>
              </a:spcBef>
              <a:spcAft>
                <a:spcPts val="0"/>
              </a:spcAft>
              <a:buSzPct val="100000"/>
              <a:buFont typeface="Century Gothic"/>
              <a:buAutoNum type="arabicPeriod"/>
            </a:pPr>
            <a:r>
              <a:rPr lang="en" sz="2000" dirty="0">
                <a:latin typeface="Century Gothic"/>
                <a:ea typeface="Century Gothic"/>
                <a:cs typeface="Century Gothic"/>
                <a:sym typeface="Century Gothic"/>
              </a:rPr>
              <a:t>I can follow discussion norms to participate in a </a:t>
            </a:r>
            <a:r>
              <a:rPr lang="en" sz="2000" u="sng" dirty="0">
                <a:latin typeface="Century Gothic"/>
                <a:ea typeface="Century Gothic"/>
                <a:cs typeface="Century Gothic"/>
                <a:sym typeface="Century Gothic"/>
              </a:rPr>
              <a:t>productive</a:t>
            </a:r>
            <a:r>
              <a:rPr lang="en" sz="2000" dirty="0">
                <a:latin typeface="Century Gothic"/>
                <a:ea typeface="Century Gothic"/>
                <a:cs typeface="Century Gothic"/>
                <a:sym typeface="Century Gothic"/>
              </a:rPr>
              <a:t> discussion about </a:t>
            </a:r>
            <a:r>
              <a:rPr lang="en" sz="2000" u="sng" dirty="0">
                <a:latin typeface="Century Gothic"/>
                <a:ea typeface="Century Gothic"/>
                <a:cs typeface="Century Gothic"/>
                <a:sym typeface="Century Gothic"/>
              </a:rPr>
              <a:t>opinions</a:t>
            </a:r>
            <a:r>
              <a:rPr lang="en" sz="2000" dirty="0">
                <a:latin typeface="Century Gothic"/>
                <a:ea typeface="Century Gothic"/>
                <a:cs typeface="Century Gothic"/>
                <a:sym typeface="Century Gothic"/>
              </a:rPr>
              <a:t> of the characters in </a:t>
            </a:r>
            <a:r>
              <a:rPr lang="en" sz="2000" i="1" dirty="0">
                <a:latin typeface="Century Gothic"/>
                <a:ea typeface="Century Gothic"/>
                <a:cs typeface="Century Gothic"/>
                <a:sym typeface="Century Gothic"/>
              </a:rPr>
              <a:t>Divided Loyalties.</a:t>
            </a:r>
            <a:endParaRPr sz="2000" i="1" dirty="0">
              <a:latin typeface="Century Gothic"/>
              <a:ea typeface="Century Gothic"/>
              <a:cs typeface="Century Gothic"/>
              <a:sym typeface="Century Gothic"/>
            </a:endParaRPr>
          </a:p>
          <a:p>
            <a:pPr marL="457200" lvl="0" indent="0" algn="l" rtl="0">
              <a:lnSpc>
                <a:spcPct val="100000"/>
              </a:lnSpc>
              <a:spcBef>
                <a:spcPts val="800"/>
              </a:spcBef>
              <a:spcAft>
                <a:spcPts val="0"/>
              </a:spcAft>
              <a:buNone/>
            </a:pPr>
            <a:endParaRPr sz="1800" b="1" dirty="0">
              <a:latin typeface="Century Gothic"/>
              <a:ea typeface="Century Gothic"/>
              <a:cs typeface="Century Gothic"/>
              <a:sym typeface="Century Gothic"/>
            </a:endParaRPr>
          </a:p>
          <a:p>
            <a:pPr marL="139700" marR="0" lvl="0" indent="0" algn="l" rtl="0">
              <a:lnSpc>
                <a:spcPct val="100000"/>
              </a:lnSpc>
              <a:spcBef>
                <a:spcPts val="0"/>
              </a:spcBef>
              <a:spcAft>
                <a:spcPts val="0"/>
              </a:spcAft>
              <a:buClr>
                <a:schemeClr val="dk1"/>
              </a:buClr>
              <a:buSzPts val="2100"/>
              <a:buFont typeface="Arial"/>
              <a:buNone/>
            </a:pPr>
            <a:endParaRPr sz="1800" dirty="0">
              <a:latin typeface="Century Gothic"/>
              <a:ea typeface="Century Gothic"/>
              <a:cs typeface="Century Gothic"/>
              <a:sym typeface="Century Gothic"/>
            </a:endParaRPr>
          </a:p>
        </p:txBody>
      </p:sp>
      <p:pic>
        <p:nvPicPr>
          <p:cNvPr id="229" name="Google Shape;229;p33"/>
          <p:cNvPicPr preferRelativeResize="0"/>
          <p:nvPr/>
        </p:nvPicPr>
        <p:blipFill>
          <a:blip r:embed="rId3">
            <a:alphaModFix/>
          </a:blip>
          <a:stretch>
            <a:fillRect/>
          </a:stretch>
        </p:blipFill>
        <p:spPr>
          <a:xfrm>
            <a:off x="8425544" y="4363933"/>
            <a:ext cx="561457" cy="525624"/>
          </a:xfrm>
          <a:prstGeom prst="rect">
            <a:avLst/>
          </a:prstGeom>
          <a:noFill/>
          <a:ln>
            <a:noFill/>
          </a:ln>
        </p:spPr>
      </p:pic>
      <p:pic>
        <p:nvPicPr>
          <p:cNvPr id="230" name="Google Shape;230;p33"/>
          <p:cNvPicPr preferRelativeResize="0"/>
          <p:nvPr/>
        </p:nvPicPr>
        <p:blipFill rotWithShape="1">
          <a:blip r:embed="rId4">
            <a:alphaModFix/>
          </a:blip>
          <a:srcRect t="19818" b="15950"/>
          <a:stretch/>
        </p:blipFill>
        <p:spPr>
          <a:xfrm>
            <a:off x="7587317" y="4465013"/>
            <a:ext cx="804525" cy="402772"/>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Preparing for a Close Reading: </a:t>
            </a:r>
            <a:r>
              <a:rPr lang="en" sz="3000" b="1" dirty="0">
                <a:latin typeface="Century Gothic"/>
                <a:ea typeface="Century Gothic"/>
                <a:cs typeface="Century Gothic"/>
                <a:sym typeface="Century Gothic"/>
              </a:rPr>
              <a:t>Excerpt of The Declaration of Independence, Part I</a:t>
            </a:r>
            <a:endParaRPr sz="3000" b="1" i="1" u="none" strike="noStrike" cap="none" dirty="0">
              <a:solidFill>
                <a:schemeClr val="dk1"/>
              </a:solidFill>
              <a:latin typeface="Century Gothic"/>
              <a:ea typeface="Century Gothic"/>
              <a:cs typeface="Century Gothic"/>
              <a:sym typeface="Century Gothic"/>
            </a:endParaRPr>
          </a:p>
        </p:txBody>
      </p:sp>
      <p:sp>
        <p:nvSpPr>
          <p:cNvPr id="236" name="Google Shape;236;p34"/>
          <p:cNvSpPr txBox="1">
            <a:spLocks noGrp="1"/>
          </p:cNvSpPr>
          <p:nvPr>
            <p:ph type="body" idx="1"/>
          </p:nvPr>
        </p:nvSpPr>
        <p:spPr>
          <a:xfrm>
            <a:off x="4909650" y="1654525"/>
            <a:ext cx="3605700" cy="994200"/>
          </a:xfrm>
          <a:prstGeom prst="rect">
            <a:avLst/>
          </a:prstGeom>
          <a:noFill/>
          <a:ln w="9525" cap="flat" cmpd="sng">
            <a:solidFill>
              <a:srgbClr val="000000"/>
            </a:solidFill>
            <a:prstDash val="solid"/>
            <a:round/>
            <a:headEnd type="none" w="sm" len="sm"/>
            <a:tailEnd type="none" w="sm" len="sm"/>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a:latin typeface="Century Gothic"/>
                <a:ea typeface="Century Gothic"/>
                <a:cs typeface="Century Gothic"/>
                <a:sym typeface="Century Gothic"/>
              </a:rPr>
              <a:t>What do you notice about this excerpt?</a:t>
            </a:r>
            <a:endParaRPr sz="2400" i="0" u="none" strike="noStrike" cap="none">
              <a:solidFill>
                <a:schemeClr val="dk1"/>
              </a:solidFill>
              <a:latin typeface="Century Gothic"/>
              <a:ea typeface="Century Gothic"/>
              <a:cs typeface="Century Gothic"/>
              <a:sym typeface="Century Gothic"/>
            </a:endParaRPr>
          </a:p>
        </p:txBody>
      </p:sp>
      <p:pic>
        <p:nvPicPr>
          <p:cNvPr id="237" name="Google Shape;237;p34"/>
          <p:cNvPicPr preferRelativeResize="0"/>
          <p:nvPr/>
        </p:nvPicPr>
        <p:blipFill>
          <a:blip r:embed="rId3">
            <a:alphaModFix/>
          </a:blip>
          <a:stretch>
            <a:fillRect/>
          </a:stretch>
        </p:blipFill>
        <p:spPr>
          <a:xfrm>
            <a:off x="628650" y="1654525"/>
            <a:ext cx="3771250" cy="2435350"/>
          </a:xfrm>
          <a:prstGeom prst="rect">
            <a:avLst/>
          </a:prstGeom>
          <a:noFill/>
          <a:ln w="9525" cap="flat" cmpd="sng">
            <a:solidFill>
              <a:srgbClr val="000000"/>
            </a:solidFill>
            <a:prstDash val="solid"/>
            <a:round/>
            <a:headEnd type="none" w="sm" len="sm"/>
            <a:tailEnd type="none" w="sm" len="sm"/>
          </a:ln>
        </p:spPr>
      </p:pic>
      <p:pic>
        <p:nvPicPr>
          <p:cNvPr id="238" name="Google Shape;238;p34"/>
          <p:cNvPicPr preferRelativeResize="0"/>
          <p:nvPr/>
        </p:nvPicPr>
        <p:blipFill>
          <a:blip r:embed="rId4">
            <a:alphaModFix/>
          </a:blip>
          <a:stretch>
            <a:fillRect/>
          </a:stretch>
        </p:blipFill>
        <p:spPr>
          <a:xfrm>
            <a:off x="7946732" y="4394266"/>
            <a:ext cx="568618" cy="552686"/>
          </a:xfrm>
          <a:prstGeom prst="rect">
            <a:avLst/>
          </a:prstGeom>
          <a:noFill/>
          <a:ln>
            <a:noFill/>
          </a:ln>
        </p:spPr>
      </p:pic>
      <p:pic>
        <p:nvPicPr>
          <p:cNvPr id="7" name="Google Shape;244;p35"/>
          <p:cNvPicPr preferRelativeResize="0"/>
          <p:nvPr/>
        </p:nvPicPr>
        <p:blipFill>
          <a:blip r:embed="rId5">
            <a:alphaModFix/>
          </a:blip>
          <a:stretch>
            <a:fillRect/>
          </a:stretch>
        </p:blipFill>
        <p:spPr>
          <a:xfrm>
            <a:off x="8557329" y="4438044"/>
            <a:ext cx="476250" cy="47625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E7B21CB-CBF1-4282-BE17-A5AFB70288BF}"/>
</file>

<file path=customXml/itemProps2.xml><?xml version="1.0" encoding="utf-8"?>
<ds:datastoreItem xmlns:ds="http://schemas.openxmlformats.org/officeDocument/2006/customXml" ds:itemID="{8D192681-CB75-485A-A75C-BBCC8EB1AC5B}"/>
</file>

<file path=customXml/itemProps3.xml><?xml version="1.0" encoding="utf-8"?>
<ds:datastoreItem xmlns:ds="http://schemas.openxmlformats.org/officeDocument/2006/customXml" ds:itemID="{F4BACD6F-9E79-4FEA-BF93-60D9A870BAE9}"/>
</file>

<file path=docProps/app.xml><?xml version="1.0" encoding="utf-8"?>
<Properties xmlns="http://schemas.openxmlformats.org/officeDocument/2006/extended-properties" xmlns:vt="http://schemas.openxmlformats.org/officeDocument/2006/docPropsVTypes">
  <TotalTime>81</TotalTime>
  <Words>6284</Words>
  <Application>Microsoft Macintosh PowerPoint</Application>
  <PresentationFormat>On-screen Show (16:9)</PresentationFormat>
  <Paragraphs>436</Paragraphs>
  <Slides>17</Slides>
  <Notes>17</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Office Theme</vt:lpstr>
      <vt:lpstr>Office Theme</vt:lpstr>
      <vt:lpstr>Grade 4: Module 3: Unit 2: Lesson 5 Teacher slide, before teaching.</vt:lpstr>
      <vt:lpstr>Grade 4: Module 3: Unit 2: Lesson 5 Teacher slide, before teaching.</vt:lpstr>
      <vt:lpstr>Grade 4: Module 3: Unit 2: Lesson 5 Teacher slide, before teaching.</vt:lpstr>
      <vt:lpstr>Grade 4: Module 3: Unit 2: Lesson 5 Teacher slide, before teaching.</vt:lpstr>
      <vt:lpstr>Grade 4: Module 3: Unit 2: Lesson 5 Teacher slide, before teaching. </vt:lpstr>
      <vt:lpstr>Grade 4: Module 3:  Unit 2: Lesson 5</vt:lpstr>
      <vt:lpstr>Hello, Students!</vt:lpstr>
      <vt:lpstr>Learning Targets </vt:lpstr>
      <vt:lpstr>Preparing for a Close Reading: Excerpt of The Declaration of Independence, Part I</vt:lpstr>
      <vt:lpstr>Close Reading:  Excerpt of the Declaration of Independence, Part I</vt:lpstr>
      <vt:lpstr>Close Reading:  Excerpt of the Declaration of Independence, Part I </vt:lpstr>
      <vt:lpstr>Close Reading:  Excerpt of the Declaration of Independence, Part I</vt:lpstr>
      <vt:lpstr>Text-Based Discussion:  Character Reactions to The Declaration of Independence, Part I </vt:lpstr>
      <vt:lpstr>Reflecting on Discussion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5 Teacher slide, before teaching.</dc:title>
  <dc:creator>nbravo</dc:creator>
  <cp:lastModifiedBy>Alexander Specht</cp:lastModifiedBy>
  <cp:revision>9</cp:revision>
  <dcterms:modified xsi:type="dcterms:W3CDTF">2018-10-21T00:02:06Z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