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32"/>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Lst>
  <p:sldSz cx="9144000" cy="5143500" type="screen16x9"/>
  <p:notesSz cx="6858000" cy="9144000"/>
  <p:embeddedFontLst>
    <p:embeddedFont>
      <p:font typeface="Calibri" panose="020F0502020204030204" pitchFamily="34" charset="0"/>
      <p:regular r:id="rId33"/>
      <p:bold r:id="rId34"/>
      <p:italic r:id="rId35"/>
      <p:boldItalic r:id="rId36"/>
    </p:embeddedFont>
    <p:embeddedFont>
      <p:font typeface="Century Gothic" panose="020B0502020202020204" pitchFamily="34" charset="0"/>
      <p:regular r:id="rId37"/>
      <p:bold r:id="rId38"/>
      <p:italic r:id="rId39"/>
      <p:boldItalic r:id="rId4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E83A38B-C0A8-4885-958D-24968353A36A}">
  <a:tblStyle styleId="{9E83A38B-C0A8-4885-958D-24968353A36A}"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DADBB49C-0A60-4CB0-9CE4-187A68773FC6}" styleName="Table_1">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4147" autoAdjust="0"/>
  </p:normalViewPr>
  <p:slideViewPr>
    <p:cSldViewPr snapToGrid="0">
      <p:cViewPr varScale="1">
        <p:scale>
          <a:sx n="110" d="100"/>
          <a:sy n="110" d="100"/>
        </p:scale>
        <p:origin x="-1056" y="-9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7.fntdata"/><Relationship Id="rId21" Type="http://schemas.openxmlformats.org/officeDocument/2006/relationships/slide" Target="slides/slide16.xml"/><Relationship Id="rId34" Type="http://schemas.openxmlformats.org/officeDocument/2006/relationships/font" Target="fonts/font2.fntdata"/><Relationship Id="rId42"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font" Target="fonts/font4.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font" Target="fonts/font3.fntdata"/><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1.fntdata"/><Relationship Id="rId38" Type="http://schemas.openxmlformats.org/officeDocument/2006/relationships/font" Target="fonts/font6.fntdata"/><Relationship Id="rId20" Type="http://schemas.openxmlformats.org/officeDocument/2006/relationships/slide" Target="slides/slide15.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9676D922-AB93-701A-3CBD-858C2236D585}"/>
    <pc:docChg chg="addSld">
      <pc:chgData name="Jennifer Snapp" userId="S::jennifer.snapp@detroitk12.org::42622253-5fe4-47d2-9c8f-1ef2d995c939" providerId="AD" clId="Web-{9676D922-AB93-701A-3CBD-858C2236D585}" dt="2019-03-25T19:46:45.056" v="0"/>
      <pc:docMkLst>
        <pc:docMk/>
      </pc:docMkLst>
      <pc:sldChg chg="add">
        <pc:chgData name="Jennifer Snapp" userId="S::jennifer.snapp@detroitk12.org::42622253-5fe4-47d2-9c8f-1ef2d995c939" providerId="AD" clId="Web-{9676D922-AB93-701A-3CBD-858C2236D585}" dt="2019-03-25T19:46:45.056" v="0"/>
        <pc:sldMkLst>
          <pc:docMk/>
          <pc:sldMk cId="3582814628" sldId="281"/>
        </pc:sldMkLst>
      </pc:sldChg>
      <pc:sldMasterChg chg="addSldLayout">
        <pc:chgData name="Jennifer Snapp" userId="S::jennifer.snapp@detroitk12.org::42622253-5fe4-47d2-9c8f-1ef2d995c939" providerId="AD" clId="Web-{9676D922-AB93-701A-3CBD-858C2236D585}" dt="2019-03-25T19:46:45.056" v="0"/>
        <pc:sldMasterMkLst>
          <pc:docMk/>
          <pc:sldMasterMk cId="0" sldId="2147483671"/>
        </pc:sldMasterMkLst>
        <pc:sldLayoutChg chg="add replId">
          <pc:chgData name="Jennifer Snapp" userId="S::jennifer.snapp@detroitk12.org::42622253-5fe4-47d2-9c8f-1ef2d995c939" providerId="AD" clId="Web-{9676D922-AB93-701A-3CBD-858C2236D585}" dt="2019-03-25T19:46:45.056" v="0"/>
          <pc:sldLayoutMkLst>
            <pc:docMk/>
            <pc:sldMasterMk cId="0" sldId="2147483671"/>
            <pc:sldLayoutMk cId="406607040" sldId="214748367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96343481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pbs.org/wnet/historyofus/tools/browser5.html"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b414f1e7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lesson is for students to continue to analyze informational texts and cite evidence to support their analysis.  This lesson is the final practice with this skill before the </a:t>
            </a:r>
            <a:r>
              <a:rPr lang="en" sz="1200" b="1" dirty="0">
                <a:solidFill>
                  <a:schemeClr val="dk1"/>
                </a:solidFill>
                <a:latin typeface="Calibri"/>
                <a:ea typeface="Calibri"/>
                <a:cs typeface="Calibri"/>
                <a:sym typeface="Calibri"/>
              </a:rPr>
              <a:t>Mid-Unit 1 Assessment</a:t>
            </a:r>
            <a:r>
              <a:rPr lang="en" sz="1200" dirty="0">
                <a:solidFill>
                  <a:schemeClr val="dk1"/>
                </a:solidFill>
                <a:latin typeface="Calibri"/>
                <a:ea typeface="Calibri"/>
                <a:cs typeface="Calibri"/>
                <a:sym typeface="Calibri"/>
              </a:rPr>
              <a:t>. Students add what they learned about slavery to the </a:t>
            </a:r>
            <a:r>
              <a:rPr lang="en" sz="1200" b="1" dirty="0">
                <a:solidFill>
                  <a:schemeClr val="dk1"/>
                </a:solidFill>
                <a:latin typeface="Calibri"/>
                <a:ea typeface="Calibri"/>
                <a:cs typeface="Calibri"/>
                <a:sym typeface="Calibri"/>
              </a:rPr>
              <a:t>Historical Context anchor chart</a:t>
            </a:r>
            <a:r>
              <a:rPr lang="en" sz="1200" dirty="0">
                <a:solidFill>
                  <a:schemeClr val="dk1"/>
                </a:solidFill>
                <a:latin typeface="Calibri"/>
                <a:ea typeface="Calibri"/>
                <a:cs typeface="Calibri"/>
                <a:sym typeface="Calibri"/>
              </a:rPr>
              <a:t>. After briefly working with images related to the abolition movement, students work with the Abolition text to practice short constructed responses.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have access to the PBS video </a:t>
            </a:r>
            <a:r>
              <a:rPr lang="en" sz="1200" i="1" dirty="0">
                <a:solidFill>
                  <a:schemeClr val="dk1"/>
                </a:solidFill>
                <a:latin typeface="Calibri"/>
                <a:ea typeface="Calibri"/>
                <a:cs typeface="Calibri"/>
                <a:sym typeface="Calibri"/>
              </a:rPr>
              <a:t>Freedom: A History of US</a:t>
            </a:r>
            <a:r>
              <a:rPr lang="en" sz="1200" dirty="0">
                <a:solidFill>
                  <a:schemeClr val="dk1"/>
                </a:solidFill>
                <a:latin typeface="Calibri"/>
                <a:ea typeface="Calibri"/>
                <a:cs typeface="Calibri"/>
                <a:sym typeface="Calibri"/>
              </a:rPr>
              <a:t> (and specifically to Episode 5: “A Fatal Contradiction”) consider showing a clip of this video instead of doing the work with images in Work Time A. The clip from the video that is relevant to this lesson is “Abolition,” (8:55 to 12:28).  If you choose to use the video instead of the work with images, show the clip and then ask students to turn and talk about the question:  How did this video add to your understanding of the abolition movement?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Work Time A, students work with three images about slavery from the website </a:t>
            </a:r>
            <a:r>
              <a:rPr lang="en" sz="1200" i="1" dirty="0">
                <a:solidFill>
                  <a:schemeClr val="dk1"/>
                </a:solidFill>
                <a:latin typeface="Calibri"/>
                <a:ea typeface="Calibri"/>
                <a:cs typeface="Calibri"/>
                <a:sym typeface="Calibri"/>
              </a:rPr>
              <a:t>Freedom: A History of US</a:t>
            </a:r>
            <a:r>
              <a:rPr lang="en" sz="1200" dirty="0">
                <a:solidFill>
                  <a:schemeClr val="dk1"/>
                </a:solidFill>
                <a:latin typeface="Calibri"/>
                <a:ea typeface="Calibri"/>
                <a:cs typeface="Calibri"/>
                <a:sym typeface="Calibri"/>
              </a:rPr>
              <a:t>.  The images can be found at</a:t>
            </a:r>
            <a:r>
              <a:rPr lang="en-US" sz="1200" dirty="0">
                <a:solidFill>
                  <a:schemeClr val="dk1"/>
                </a:solidFill>
                <a:latin typeface="Calibri"/>
                <a:ea typeface="Calibri"/>
                <a:cs typeface="Calibri"/>
                <a:sym typeface="Calibri"/>
              </a:rPr>
              <a:t>:</a:t>
            </a:r>
            <a:r>
              <a:rPr lang="en" sz="1200" dirty="0">
                <a:solidFill>
                  <a:schemeClr val="dk1"/>
                </a:solidFill>
                <a:uFill>
                  <a:noFill/>
                </a:uFill>
                <a:latin typeface="Calibri"/>
                <a:ea typeface="Calibri"/>
                <a:cs typeface="Calibri"/>
                <a:sym typeface="Calibri"/>
                <a:hlinkClick r:id="rId3"/>
              </a:rPr>
              <a:t> </a:t>
            </a:r>
            <a:r>
              <a:rPr lang="en" sz="1200" u="sng" dirty="0">
                <a:solidFill>
                  <a:schemeClr val="hlink"/>
                </a:solidFill>
                <a:latin typeface="Calibri"/>
                <a:ea typeface="Calibri"/>
                <a:cs typeface="Calibri"/>
                <a:sym typeface="Calibri"/>
                <a:hlinkClick r:id="rId3"/>
              </a:rPr>
              <a:t>http://www.pbs.org/wnet/historyofus/tools/browser5.html</a:t>
            </a:r>
            <a:r>
              <a:rPr lang="en" sz="1200" dirty="0">
                <a:solidFill>
                  <a:schemeClr val="dk1"/>
                </a:solidFill>
                <a:latin typeface="Calibri"/>
                <a:ea typeface="Calibri"/>
                <a:cs typeface="Calibri"/>
                <a:sym typeface="Calibri"/>
              </a:rPr>
              <a:t>.  You will look at: Anti Slavery Almanac, The Philadelphia Anti-Slavery Society, and Frederick Douglass.  In advance, find these images and determine how to share them with the class.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advance: Gather the three images related to the abolition movement for Work Time 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“Abolition” Close Reading Guide</a:t>
            </a:r>
            <a:r>
              <a:rPr lang="en" sz="1200" dirty="0">
                <a:solidFill>
                  <a:schemeClr val="dk1"/>
                </a:solidFill>
                <a:latin typeface="Calibri"/>
                <a:ea typeface="Calibri"/>
                <a:cs typeface="Calibri"/>
                <a:sym typeface="Calibri"/>
              </a:rPr>
              <a:t> and decide how you will post the exemplar answers for questions 1 and 3 (the first one you will construct with students, so you need a way to write so they can see your answer; the third one can be prepared in advance and posted.)</a:t>
            </a:r>
            <a:endParaRPr sz="1200" dirty="0">
              <a:solidFill>
                <a:schemeClr val="dk1"/>
              </a:solidFill>
              <a:latin typeface="Calibri"/>
              <a:ea typeface="Calibri"/>
              <a:cs typeface="Calibri"/>
              <a:sym typeface="Calibri"/>
            </a:endParaRPr>
          </a:p>
        </p:txBody>
      </p:sp>
      <p:sp>
        <p:nvSpPr>
          <p:cNvPr id="133" name="Google Shape;133;g42b414f1e7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202741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428ff9d618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15-20 minutes (this slide, 2-3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2 of 7</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Opening A. Images: Encountering Slavery in America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this activity, the teacher might have each pair of students share a laptop for this work or display them to the whole class (slides of each are included here), pausing after each image to allow pairs to discuss what they see.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the needs of your class and provide the support and framing they may need to process the most difficult of these images:  the slave ship and the picture of a slave whose back is scarred with whip marks.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Analyzing Images: Slavery in America handout</a:t>
            </a:r>
            <a:r>
              <a:rPr lang="en" sz="1200" dirty="0">
                <a:solidFill>
                  <a:schemeClr val="dk1"/>
                </a:solidFill>
                <a:latin typeface="Calibri"/>
                <a:ea typeface="Calibri"/>
                <a:cs typeface="Calibri"/>
                <a:sym typeface="Calibri"/>
              </a:rPr>
              <a:t>, and read the directions on the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point to the three focusing questions, and then call on three students to read them out loud.  Remind students that in order to analyze images, they will first record their observations, and then draw conclusions.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be making comments about the poor living and working conditions of slaves.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203" name="Google Shape;203;g428ff9d618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382674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42f13c7e14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15-20 minutes (this slide, 2-3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3 of 7</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Opening A. Images: Encountering Slavery in America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work in pairs on laptops, do a whole class debrief after they look at all images;  if you are displaying them for the whole class, you might opt to discuss each one as a class before moving on to the next.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the needs of your class and provide the support and framing they may need to process the most difficult of these images:  the slave ship.</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Ask students to examine and discuss each image.</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Use equity sticks to call on pairs to share their thinking. </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be making comments about the poor living and working conditions of slaves.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212" name="Google Shape;212;g42f13c7e14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07454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42f13c7e14_1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15-20 minutes (this slide, 2-3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4 of 7</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Opening A. Images: Encountering Slavery in America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work in pairs on laptops, do a whole class debrief after they look at all images;  if you are displaying them for the whole class, you might opt to discuss each one as a class before moving on to the next.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Ask students to examine and discuss each image.</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equity sticks to call on pairs to share their thinking.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be making comments about the poor living and working conditions of slaves.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221" name="Google Shape;221;g42f13c7e14_1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111240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42f13c7e14_1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15-20 minutes (this slide, 2-3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5 of 7</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Opening A. Images: Encountering Slavery in America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work in pairs on laptops, do a whole class debrief after they look at all images;  if you are displaying them for the whole class, you might opt to discuss each one as a class before moving on to the next.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examine and </a:t>
            </a:r>
            <a:r>
              <a:rPr lang="en" sz="1200" b="0" dirty="0">
                <a:solidFill>
                  <a:schemeClr val="dk1"/>
                </a:solidFill>
                <a:latin typeface="Calibri"/>
                <a:ea typeface="Calibri"/>
                <a:cs typeface="Calibri"/>
                <a:sym typeface="Calibri"/>
              </a:rPr>
              <a:t>discuss each image.</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equity sticks to call on pairs to share their thinking.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be making comments about the poor living and working conditions of slaves.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30" name="Google Shape;230;g42f13c7e14_1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388907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42f13c7e14_1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15-20 minutes (this slide, 2-3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6 of 7</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Opening A. Images: Encountering Slavery in America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work in pairs on laptops, do a whole class debrief after they look at all images;  if you are displaying them for the whole class, you might opt to discuss each one as a class before moving on to the next.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the needs of your class and provide the support and framing they may need to process the most difficult of these images:  the slave ship and the picture of a slave whose back is scarred with whip marks.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examine and </a:t>
            </a:r>
            <a:r>
              <a:rPr lang="en" sz="1200" b="0" dirty="0">
                <a:solidFill>
                  <a:schemeClr val="dk1"/>
                </a:solidFill>
                <a:latin typeface="Calibri"/>
                <a:ea typeface="Calibri"/>
                <a:cs typeface="Calibri"/>
                <a:sym typeface="Calibri"/>
              </a:rPr>
              <a:t>discuss each image.</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equity sticks to call on pairs to share their thinking.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be making comments about the poor living and working conditions of slaves.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38" name="Google Shape;238;g42f13c7e14_1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437128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42f13c7e14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15-20 minutes (this slide, 4-5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7 of 7</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Opening A. Images: Encountering Slavery in America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is important for students to go back to the focus questions to synthesize what they saw and make conclusions.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and ask students to talk with a partner.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equity sticks to call on pairs to share their thinking.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be making insightful comments based on the images: Slavery existed because it was seen as free labor, slaves came on crowded ships, it was not a good experience to be a slave.  It could be painful.</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47" name="Google Shape;247;g42f13c7e14_1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573781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42b414f1e7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25-30 minutes (this slide, 2-3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 of 6</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B. Close Reading:  “The Slave Trade”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Hearing a complex text read slowly, fluently, and without interruption or explanation promotes fluency and comprehension for students: They are hearing a strong reader read the text aloud with accuracy and expression, and are simultaneously looking at and thinking about the words on the printed page.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set clear expectations for students to read along silently in their heads as you read the text aloud.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vocabulary words that were given to students for homework the previous night and were reviewed during the entry task prepare students who struggle to make meaning of the text more easily. If you select additional words to preview, focus on words whose meaning may be difficult to determine using context clues from the text. It is important for students to practice using context clues to determine word meaning so that they become more proficient readers.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will see vocabulary from </a:t>
            </a:r>
            <a:r>
              <a:rPr lang="en" sz="1200" b="1" dirty="0">
                <a:solidFill>
                  <a:schemeClr val="dk1"/>
                </a:solidFill>
                <a:latin typeface="Calibri"/>
                <a:ea typeface="Calibri"/>
                <a:cs typeface="Calibri"/>
                <a:sym typeface="Calibri"/>
              </a:rPr>
              <a:t>Vocabulary: The Slave Trade and Abolition </a:t>
            </a:r>
            <a:r>
              <a:rPr lang="en" sz="1200" dirty="0">
                <a:solidFill>
                  <a:schemeClr val="dk1"/>
                </a:solidFill>
                <a:latin typeface="Calibri"/>
                <a:ea typeface="Calibri"/>
                <a:cs typeface="Calibri"/>
                <a:sym typeface="Calibri"/>
              </a:rPr>
              <a:t>(from Lesson 2) in their work in this lesson and the next one. Encourage them to keep this out and refer to it as needed.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i="1" dirty="0">
                <a:solidFill>
                  <a:schemeClr val="dk1"/>
                </a:solidFill>
                <a:latin typeface="Calibri"/>
                <a:ea typeface="Calibri"/>
                <a:cs typeface="Calibri"/>
                <a:sym typeface="Calibri"/>
              </a:rPr>
              <a:t>The Slave Trade</a:t>
            </a:r>
            <a:r>
              <a:rPr lang="en" sz="1200" b="0" dirty="0">
                <a:solidFill>
                  <a:schemeClr val="dk1"/>
                </a:solidFill>
                <a:latin typeface="Calibri"/>
                <a:ea typeface="Calibri"/>
                <a:cs typeface="Calibri"/>
                <a:sym typeface="Calibri"/>
              </a:rPr>
              <a:t>” text from </a:t>
            </a:r>
            <a:r>
              <a:rPr lang="en" sz="1200" b="0" i="1" dirty="0">
                <a:solidFill>
                  <a:schemeClr val="dk1"/>
                </a:solidFill>
                <a:latin typeface="Calibri"/>
                <a:ea typeface="Calibri"/>
                <a:cs typeface="Calibri"/>
                <a:sym typeface="Calibri"/>
              </a:rPr>
              <a:t>Freedom: A History of US</a:t>
            </a:r>
            <a:r>
              <a:rPr lang="en" sz="1200" b="0" dirty="0">
                <a:solidFill>
                  <a:schemeClr val="dk1"/>
                </a:solidFill>
                <a:latin typeface="Calibri"/>
                <a:ea typeface="Calibri"/>
                <a:cs typeface="Calibri"/>
                <a:sym typeface="Calibri"/>
              </a:rPr>
              <a:t>, Webisode 5.</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 text to themselves as you read it aloud. Point out that a few words are defined below the text.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underline phrases that seem particularly important and notice uses of the vocabulary words from the homework. Point out that the vocabulary they studied for homework is domain-specific: the words refer specifically to this topic.</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following along as you read.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underlining phrases.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will benefit from text that already has phrases underlined, or to have some underlinings suggested.</a:t>
            </a:r>
            <a:endParaRPr sz="1200" dirty="0">
              <a:solidFill>
                <a:schemeClr val="dk1"/>
              </a:solidFill>
              <a:latin typeface="Calibri"/>
              <a:ea typeface="Calibri"/>
              <a:cs typeface="Calibri"/>
              <a:sym typeface="Calibri"/>
            </a:endParaRPr>
          </a:p>
        </p:txBody>
      </p:sp>
      <p:sp>
        <p:nvSpPr>
          <p:cNvPr id="256" name="Google Shape;256;g42b414f1e7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393602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42b414f1e7_0_1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25-30 minutes (this slide 3-4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2 of 6</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B. Close Reading:  “The Slave Trade” </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 text to themselves as you read it aloud. Point out that a few words are defined below the text.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underline phrases that seem particularly important and notice uses of the vocabulary words from the homework. Point out that the vocabulary they studied for homework is domain-specific: the words refer specifically to this topic.</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following along as you read.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underlining phrases.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will benefit from text that already has phrases underlined, or to have some underlinings suggested.</a:t>
            </a:r>
            <a:endParaRPr sz="1200" dirty="0">
              <a:solidFill>
                <a:schemeClr val="dk1"/>
              </a:solidFill>
              <a:latin typeface="Calibri"/>
              <a:ea typeface="Calibri"/>
              <a:cs typeface="Calibri"/>
              <a:sym typeface="Calibri"/>
            </a:endParaRPr>
          </a:p>
        </p:txBody>
      </p:sp>
      <p:sp>
        <p:nvSpPr>
          <p:cNvPr id="264" name="Google Shape;264;g42b414f1e7_0_1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313719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42b414f1e7_0_1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25-30 minutes (this slide 3-4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3 of 6</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B. Close Reading:  “The Slave Trade” </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 text to themselves as you read it aloud. Point out that a few words are defined below the text.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underline phrases that seem particularly important and notice uses of the vocabulary words from the homework. Point out that the vocabulary they studied for homework is domain-specific: the words refer specifically to this topic.</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following along as you read.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underlining phrases.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will benefit from text that already has phrases underlined, or to have some underlinings suggested.</a:t>
            </a:r>
            <a:endParaRPr sz="1200" dirty="0">
              <a:solidFill>
                <a:schemeClr val="dk1"/>
              </a:solidFill>
              <a:latin typeface="Calibri"/>
              <a:ea typeface="Calibri"/>
              <a:cs typeface="Calibri"/>
              <a:sym typeface="Calibri"/>
            </a:endParaRPr>
          </a:p>
        </p:txBody>
      </p:sp>
      <p:sp>
        <p:nvSpPr>
          <p:cNvPr id="272" name="Google Shape;272;g42b414f1e7_0_1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88601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42b414f1e7_0_1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25-30 minutes (this slide,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4 of 6</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B. Close Reading:  “The Slave Trade” </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 text to themselves as you read it aloud. Point out that a few words are defined below the text.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underline phrases that seem particularly important and notice uses of the vocabulary words from the homework. Point out that the vocabulary they studied for homework is domain-specific: the words refer specifically to this topic.</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following along as you read.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underlining phrases.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will benefit from text that already has phrases underlined, or to have some underlinings suggested.</a:t>
            </a:r>
            <a:endParaRPr sz="1200" dirty="0">
              <a:solidFill>
                <a:schemeClr val="dk1"/>
              </a:solidFill>
              <a:latin typeface="Calibri"/>
              <a:ea typeface="Calibri"/>
              <a:cs typeface="Calibri"/>
              <a:sym typeface="Calibri"/>
            </a:endParaRPr>
          </a:p>
        </p:txBody>
      </p:sp>
      <p:sp>
        <p:nvSpPr>
          <p:cNvPr id="280" name="Google Shape;280;g42b414f1e7_0_1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753327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2b414f1e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Equity Sticks Guidelines (for teacher reference; see supporting materials)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Answers for Vocabulary Homework </a:t>
            </a:r>
            <a:r>
              <a:rPr lang="en" sz="1200" dirty="0">
                <a:solidFill>
                  <a:schemeClr val="dk1"/>
                </a:solidFill>
                <a:latin typeface="Calibri"/>
                <a:ea typeface="Calibri"/>
                <a:cs typeface="Calibri"/>
                <a:sym typeface="Calibri"/>
              </a:rPr>
              <a:t>(one to display)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Equity sticks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Analyzing Images: Slavery in America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Four images about slavery in America (see 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Slave Trade” text from Freedom: A History of US, Webisode 5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“The Slave Trade” Text-Dependent Questions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“The Slave Trade” Close Reading Guide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“Abolition” text from Freedom: A History of US, Webisode 5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“Abolition” text from Freedom: A History of US, Webisode 5: scaffolded version (optional; for students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needing additional support)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“Abolition” Text-Dependent Questions, Part 1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“Abolition” Text-Dependent Questions, Part 1 (answers, for teacher reference)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Historical Context anchor chart </a:t>
            </a:r>
            <a:r>
              <a:rPr lang="en" sz="1200" dirty="0">
                <a:solidFill>
                  <a:schemeClr val="dk1"/>
                </a:solidFill>
                <a:latin typeface="Calibri"/>
                <a:ea typeface="Calibri"/>
                <a:cs typeface="Calibri"/>
                <a:sym typeface="Calibri"/>
              </a:rPr>
              <a:t>(begun in Lesson 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The Slave Trade and Abolition </a:t>
            </a:r>
            <a:r>
              <a:rPr lang="en" sz="1200" dirty="0">
                <a:solidFill>
                  <a:schemeClr val="dk1"/>
                </a:solidFill>
                <a:latin typeface="Calibri"/>
                <a:ea typeface="Calibri"/>
                <a:cs typeface="Calibri"/>
                <a:sym typeface="Calibri"/>
              </a:rPr>
              <a:t>(from Lesson 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r>
              <a:rPr lang="en-US" sz="1200" dirty="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40" name="Google Shape;140;g42b414f1e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893843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42b414f1e7_0_1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25-30 minutes (this slide,  4-6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5 of 6</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B. Close Reading:  “The Slave Trade” </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Answering text dependent questions invites students to use critical thinking skills.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use this text and questions again in Lesson 4.  They should either put it away or you can collect it.  The work is not assessed.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will be helpful to stress that these text-dependent questions are NOT a quiz; rather, they are designed to encourage students to go back and reread. Good readers ARE good readers because they reread.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reading the text once, use the </a:t>
            </a:r>
            <a:r>
              <a:rPr lang="en" sz="1200" b="0" dirty="0">
                <a:solidFill>
                  <a:schemeClr val="dk1"/>
                </a:solidFill>
                <a:latin typeface="Calibri"/>
                <a:ea typeface="Calibri"/>
                <a:cs typeface="Calibri"/>
                <a:sym typeface="Calibri"/>
              </a:rPr>
              <a:t>document camera to displ</a:t>
            </a:r>
            <a:r>
              <a:rPr lang="en" sz="1200" dirty="0">
                <a:solidFill>
                  <a:schemeClr val="dk1"/>
                </a:solidFill>
                <a:latin typeface="Calibri"/>
                <a:ea typeface="Calibri"/>
                <a:cs typeface="Calibri"/>
                <a:sym typeface="Calibri"/>
              </a:rPr>
              <a:t>ay “</a:t>
            </a:r>
            <a:r>
              <a:rPr lang="en" sz="1200" b="1" i="1" dirty="0">
                <a:solidFill>
                  <a:schemeClr val="dk1"/>
                </a:solidFill>
                <a:latin typeface="Calibri"/>
                <a:ea typeface="Calibri"/>
                <a:cs typeface="Calibri"/>
                <a:sym typeface="Calibri"/>
              </a:rPr>
              <a:t>The Slave Trade</a:t>
            </a:r>
            <a:r>
              <a:rPr lang="en" sz="1200" b="1" dirty="0">
                <a:solidFill>
                  <a:schemeClr val="dk1"/>
                </a:solidFill>
                <a:latin typeface="Calibri"/>
                <a:ea typeface="Calibri"/>
                <a:cs typeface="Calibri"/>
                <a:sym typeface="Calibri"/>
              </a:rPr>
              <a:t>” Text-Dependent Questions.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reread Paragraphs 1–2 and answer questions 1 and 2.  Remind them that to answer these questions, they should first find the specific part of the text that will provide them with the information they need, and then closely reread those sentences to craft an answer.  Answers, however, need to be in their own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the answer to #2 should be a main idea followed by two pieces of specific textual evidence that support that idea.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5 minutes to work.  Then use equity sticks to choose one or two pairs to share out, with a focus on making sure students hear clear and accurate thinking.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students share answers to question 2, point out strong use of relevant evidence;  make sure students articulate how a specific piece of evidence supports their analysis of the text.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Tobacco was shipped from the states to England, where it was traded for guns and rum, which were brought to Africa in exchange for humans. The humans were brought across the Atlantic to America</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conditions were terrible/inhumane/unbearable.  Textual evidence will come mostly from the quote by Walsh.</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some students have pre-underlined texts, it will assist with determining the correct answers.</a:t>
            </a:r>
            <a:endParaRPr sz="1200" dirty="0">
              <a:solidFill>
                <a:schemeClr val="dk1"/>
              </a:solidFill>
              <a:latin typeface="Calibri"/>
              <a:ea typeface="Calibri"/>
              <a:cs typeface="Calibri"/>
              <a:sym typeface="Calibri"/>
            </a:endParaRPr>
          </a:p>
        </p:txBody>
      </p:sp>
      <p:sp>
        <p:nvSpPr>
          <p:cNvPr id="288" name="Google Shape;288;g42b414f1e7_0_1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052122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42f16702d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25-30 minutes (this slide, 4-6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6 of 6</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B. Close Reading:  “The Slave Trade”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Answering text dependent questions invites students to use critical thinking skills.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use this text and questions again in Lesson 4.  They should either put it away or you can collect it.  The work is not assessed.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will be helpful to stress that these text-dependent questions are NOT a quiz; rather, they are designed to encourage students to go back and reread. Good readers ARE good readers because they reread.</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reread paragraphs 3 – 5 and answer the remaining questions.  Use equity sticks to choose one or two pairs to share out.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South, there were large farms and the crops, such as cotton and tobacco, required lots of workers.  In the North, smaller farms didn’t use as many workers.</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Laws made it illegal to teach slaves to read or write because people were trying to keep slaves from thinking and from making trouble or being dissatisfied.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Southerners said that whites were smarter and that God intended for some people to be masters over other people.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some students have pre-underlined texts, it will assist with determining the correct answers.</a:t>
            </a:r>
            <a:endParaRPr sz="1200" dirty="0">
              <a:solidFill>
                <a:schemeClr val="dk1"/>
              </a:solidFill>
              <a:latin typeface="Calibri"/>
              <a:ea typeface="Calibri"/>
              <a:cs typeface="Calibri"/>
              <a:sym typeface="Calibri"/>
            </a:endParaRPr>
          </a:p>
        </p:txBody>
      </p:sp>
      <p:sp>
        <p:nvSpPr>
          <p:cNvPr id="297" name="Google Shape;297;g42f16702d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557038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g42b414f1e7_0_1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3-4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and Assessment A. Turn and Talk</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Turn and talk gives all the students the opportunity to share their ideas.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talk with a partner:</a:t>
            </a:r>
            <a:r>
              <a:rPr lang="en-US" sz="1200" baseline="0" dirty="0">
                <a:solidFill>
                  <a:schemeClr val="dk1"/>
                </a:solidFill>
                <a:latin typeface="Calibri"/>
                <a:ea typeface="Calibri"/>
                <a:cs typeface="Calibri"/>
                <a:sym typeface="Calibri"/>
              </a:rPr>
              <a:t> </a:t>
            </a:r>
            <a:r>
              <a:rPr lang="en-US" sz="1200" i="1" baseline="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Which of your predictions based on the images did your reading confirm?</a:t>
            </a:r>
            <a:r>
              <a:rPr lang="en-US" sz="1200" i="1" baseline="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How did the reading extend the conclusions you drew from the images?</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be making connections between the images and the reading.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being given sentence starters for Turn and Talk. For example: “My prediction was . . .  he text confirmed it because . . .”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306" name="Google Shape;306;g42b414f1e7_0_1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023920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42b414f1e7_0_1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and Assessment </a:t>
            </a:r>
            <a:r>
              <a:rPr lang="en" b="1" dirty="0">
                <a:solidFill>
                  <a:schemeClr val="dk1"/>
                </a:solidFill>
              </a:rPr>
              <a:t>B. Previewing Homework</a:t>
            </a:r>
            <a:endParaRPr b="1"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 b="1" dirty="0">
                <a:solidFill>
                  <a:schemeClr val="dk1"/>
                </a:solidFill>
              </a:rPr>
              <a:t>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now be closely reading a text on their own to practice their close reading skills.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Distribute “Abolition” text from </a:t>
            </a:r>
            <a:r>
              <a:rPr lang="en" sz="1200" b="0" i="1" dirty="0">
                <a:solidFill>
                  <a:schemeClr val="dk1"/>
                </a:solidFill>
                <a:latin typeface="Calibri"/>
                <a:ea typeface="Calibri"/>
                <a:cs typeface="Calibri"/>
                <a:sym typeface="Calibri"/>
              </a:rPr>
              <a:t>Freedom: A History of US</a:t>
            </a:r>
            <a:r>
              <a:rPr lang="en" sz="1200" b="0" dirty="0">
                <a:solidFill>
                  <a:schemeClr val="dk1"/>
                </a:solidFill>
                <a:latin typeface="Calibri"/>
                <a:ea typeface="Calibri"/>
                <a:cs typeface="Calibri"/>
                <a:sym typeface="Calibri"/>
              </a:rPr>
              <a:t>, Webisode 5 and </a:t>
            </a:r>
            <a:r>
              <a:rPr lang="en" sz="1200" b="1" dirty="0">
                <a:solidFill>
                  <a:schemeClr val="dk1"/>
                </a:solidFill>
                <a:latin typeface="Calibri"/>
                <a:ea typeface="Calibri"/>
                <a:cs typeface="Calibri"/>
                <a:sym typeface="Calibri"/>
              </a:rPr>
              <a:t>“Abolition” Text-Dependent Questions, Part 1</a:t>
            </a:r>
            <a:r>
              <a:rPr lang="en" sz="1200" dirty="0">
                <a:solidFill>
                  <a:schemeClr val="dk1"/>
                </a:solidFill>
                <a:latin typeface="Calibri"/>
                <a:ea typeface="Calibri"/>
                <a:cs typeface="Calibri"/>
                <a:sym typeface="Calibri"/>
              </a:rPr>
              <a:t>. Tell students that the word </a:t>
            </a:r>
            <a:r>
              <a:rPr lang="en" sz="1200" i="1" dirty="0">
                <a:solidFill>
                  <a:schemeClr val="dk1"/>
                </a:solidFill>
                <a:latin typeface="Calibri"/>
                <a:ea typeface="Calibri"/>
                <a:cs typeface="Calibri"/>
                <a:sym typeface="Calibri"/>
              </a:rPr>
              <a:t>abolition</a:t>
            </a:r>
            <a:r>
              <a:rPr lang="en" sz="1200" dirty="0">
                <a:solidFill>
                  <a:schemeClr val="dk1"/>
                </a:solidFill>
                <a:latin typeface="Calibri"/>
                <a:ea typeface="Calibri"/>
                <a:cs typeface="Calibri"/>
                <a:sym typeface="Calibri"/>
              </a:rPr>
              <a:t> means “wanting to get rid of slavery.”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for homework, they should also read the text and answer the text-dependent questions.  Remind them of the importance of rereading and looking into the text for specific evidence to support their answers.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paying attention.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distribute “Abolition” text from </a:t>
            </a:r>
            <a:r>
              <a:rPr lang="en" sz="1200" i="1" dirty="0">
                <a:solidFill>
                  <a:schemeClr val="dk1"/>
                </a:solidFill>
                <a:latin typeface="Calibri"/>
                <a:ea typeface="Calibri"/>
                <a:cs typeface="Calibri"/>
                <a:sym typeface="Calibri"/>
              </a:rPr>
              <a:t>Freedom: A History of US</a:t>
            </a:r>
            <a:r>
              <a:rPr lang="en" sz="1200" dirty="0">
                <a:solidFill>
                  <a:schemeClr val="dk1"/>
                </a:solidFill>
                <a:latin typeface="Calibri"/>
                <a:ea typeface="Calibri"/>
                <a:cs typeface="Calibri"/>
                <a:sym typeface="Calibri"/>
              </a:rPr>
              <a:t>, Webisode 5: scaffolded version to the students you think will need extra support in completing the homework assignment.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315" name="Google Shape;315;g42b414f1e7_0_1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160682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g41752bd527_0_1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324" name="Google Shape;324;g41752bd527_0_1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086538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will 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332" name="Google Shape;332;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08642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100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a:t>
            </a:r>
            <a:r>
              <a:rPr lang="en" sz="1200" i="1" dirty="0">
                <a:solidFill>
                  <a:schemeClr val="dk1"/>
                </a:solidFill>
                <a:latin typeface="Calibri"/>
                <a:ea typeface="Calibri"/>
                <a:cs typeface="Calibri"/>
                <a:sym typeface="Calibri"/>
              </a:rPr>
              <a:t>The Slave Trade</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Abolition</a:t>
            </a:r>
            <a:r>
              <a:rPr lang="en" sz="1200" dirty="0">
                <a:solidFill>
                  <a:schemeClr val="dk1"/>
                </a:solidFill>
                <a:latin typeface="Calibri"/>
                <a:ea typeface="Calibri"/>
                <a:cs typeface="Calibri"/>
                <a:sym typeface="Calibri"/>
              </a:rPr>
              <a:t>” texts from </a:t>
            </a:r>
            <a:r>
              <a:rPr lang="en" sz="1200" i="1" dirty="0">
                <a:solidFill>
                  <a:schemeClr val="dk1"/>
                </a:solidFill>
                <a:latin typeface="Calibri"/>
                <a:ea typeface="Calibri"/>
                <a:cs typeface="Calibri"/>
                <a:sym typeface="Calibri"/>
              </a:rPr>
              <a:t>Freedom: A History of US</a:t>
            </a:r>
            <a:r>
              <a:rPr lang="en" sz="1200" dirty="0">
                <a:solidFill>
                  <a:schemeClr val="dk1"/>
                </a:solidFill>
                <a:latin typeface="Calibri"/>
                <a:ea typeface="Calibri"/>
                <a:cs typeface="Calibri"/>
                <a:sym typeface="Calibri"/>
              </a:rPr>
              <a:t>, Webisode 5 – A Fatal Contradiction.</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Decide how you will share the images related to slavery with students.</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t>
            </a:r>
            <a:r>
              <a:rPr lang="en" sz="1200" b="1" dirty="0">
                <a:solidFill>
                  <a:schemeClr val="dk1"/>
                </a:solidFill>
                <a:latin typeface="Calibri"/>
                <a:ea typeface="Calibri"/>
                <a:cs typeface="Calibri"/>
                <a:sym typeface="Calibri"/>
              </a:rPr>
              <a:t>Equity Sticks Guidelines </a:t>
            </a:r>
            <a:r>
              <a:rPr lang="en" sz="1200" dirty="0">
                <a:solidFill>
                  <a:schemeClr val="dk1"/>
                </a:solidFill>
                <a:latin typeface="Calibri"/>
                <a:ea typeface="Calibri"/>
                <a:cs typeface="Calibri"/>
                <a:sym typeface="Calibri"/>
              </a:rPr>
              <a:t>and make equity sticks (see supporting materials).</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Decide which students may need “Abolition” text from </a:t>
            </a:r>
            <a:r>
              <a:rPr lang="en" sz="1200" i="1" dirty="0">
                <a:solidFill>
                  <a:schemeClr val="dk1"/>
                </a:solidFill>
                <a:latin typeface="Calibri"/>
                <a:ea typeface="Calibri"/>
                <a:cs typeface="Calibri"/>
                <a:sym typeface="Calibri"/>
              </a:rPr>
              <a:t>Freedom: A History of US</a:t>
            </a:r>
            <a:r>
              <a:rPr lang="en" sz="1200" dirty="0">
                <a:solidFill>
                  <a:schemeClr val="dk1"/>
                </a:solidFill>
                <a:latin typeface="Calibri"/>
                <a:ea typeface="Calibri"/>
                <a:cs typeface="Calibri"/>
                <a:sym typeface="Calibri"/>
              </a:rPr>
              <a:t>, Webisode 5: scaffolded version.</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this protocols before teaching. It is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Turn and Talk</a:t>
            </a:r>
            <a:endParaRPr sz="1200" dirty="0">
              <a:solidFill>
                <a:schemeClr val="dk1"/>
              </a:solidFill>
              <a:latin typeface="Calibri"/>
              <a:ea typeface="Calibri"/>
              <a:cs typeface="Calibri"/>
              <a:sym typeface="Calibri"/>
            </a:endParaRPr>
          </a:p>
        </p:txBody>
      </p:sp>
      <p:sp>
        <p:nvSpPr>
          <p:cNvPr id="148" name="Google Shape;148;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19783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55" name="Google Shape;155;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108057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or have the students take turns reading the bullets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paying attention</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4" name="Google Shape;164;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299477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41752bd527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4-</a:t>
            </a:r>
            <a:r>
              <a:rPr lang="en" sz="1200" b="1" dirty="0">
                <a:solidFill>
                  <a:schemeClr val="dk1"/>
                </a:solidFill>
                <a:latin typeface="Calibri"/>
                <a:ea typeface="Calibri"/>
                <a:cs typeface="Calibri"/>
                <a:sym typeface="Calibri"/>
              </a:rPr>
              <a:t>6 minutes (this slide, </a:t>
            </a:r>
            <a:r>
              <a:rPr lang="en-US" sz="1200" b="1" dirty="0">
                <a:solidFill>
                  <a:schemeClr val="dk1"/>
                </a:solidFill>
                <a:latin typeface="Calibri"/>
                <a:ea typeface="Calibri"/>
                <a:cs typeface="Calibri"/>
                <a:sym typeface="Calibri"/>
              </a:rPr>
              <a:t>1-</a:t>
            </a:r>
            <a:r>
              <a:rPr lang="en" sz="1200" b="1" dirty="0">
                <a:solidFill>
                  <a:schemeClr val="dk1"/>
                </a:solidFill>
                <a:latin typeface="Calibri"/>
                <a:ea typeface="Calibri"/>
                <a:cs typeface="Calibri"/>
                <a:sym typeface="Calibri"/>
              </a:rPr>
              <a:t>2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 of 3</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Reviewing Homework and Learning Target</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Equity sticks are a strategy to get all students to participate during class, especially when asking them to share out after a period of individual or pair work. Use equity sticks to ensure all students are engaged and accountable for their learning.</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Equity Sticks Guidelines </a:t>
            </a:r>
            <a:r>
              <a:rPr lang="en" sz="1200" dirty="0">
                <a:solidFill>
                  <a:schemeClr val="dk1"/>
                </a:solidFill>
                <a:latin typeface="Calibri"/>
                <a:ea typeface="Calibri"/>
                <a:cs typeface="Calibri"/>
                <a:sym typeface="Calibri"/>
              </a:rPr>
              <a:t>with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you will use these sticks to call on students to participate during class, especially when asking them to share out after a period of individual or pair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raise their hands if they know what </a:t>
            </a:r>
            <a:r>
              <a:rPr lang="en" sz="1200" i="1" dirty="0">
                <a:solidFill>
                  <a:schemeClr val="dk1"/>
                </a:solidFill>
                <a:latin typeface="Calibri"/>
                <a:ea typeface="Calibri"/>
                <a:cs typeface="Calibri"/>
                <a:sym typeface="Calibri"/>
              </a:rPr>
              <a:t>equity</a:t>
            </a:r>
            <a:r>
              <a:rPr lang="en" sz="1200" dirty="0">
                <a:solidFill>
                  <a:schemeClr val="dk1"/>
                </a:solidFill>
                <a:latin typeface="Calibri"/>
                <a:ea typeface="Calibri"/>
                <a:cs typeface="Calibri"/>
                <a:sym typeface="Calibri"/>
              </a:rPr>
              <a:t> means or if they can think of a word it is related to. Tell them that something that provides equity provides equal or fair access to a resource: In this case, equity sticks help make sure that everyone has a chance to think about questions asked in class and share their thinking.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Discuss the importance of being respectful of everyone’s learning by pointing out to students that they should not comment if someone needs a moment to think, laugh at others’ responses, or raise or wave their hands around when others are called 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refer to something that is equal or fair.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72" name="Google Shape;172;g41752bd527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437285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428ff9d618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4-</a:t>
            </a:r>
            <a:r>
              <a:rPr lang="en" sz="1200" b="1" dirty="0">
                <a:solidFill>
                  <a:schemeClr val="dk1"/>
                </a:solidFill>
                <a:latin typeface="Calibri"/>
                <a:ea typeface="Calibri"/>
                <a:cs typeface="Calibri"/>
                <a:sym typeface="Calibri"/>
              </a:rPr>
              <a:t>6 minutes (this slide, </a:t>
            </a:r>
            <a:r>
              <a:rPr lang="en-US" sz="1200" b="1" dirty="0">
                <a:solidFill>
                  <a:schemeClr val="dk1"/>
                </a:solidFill>
                <a:latin typeface="Calibri"/>
                <a:ea typeface="Calibri"/>
                <a:cs typeface="Calibri"/>
                <a:sym typeface="Calibri"/>
              </a:rPr>
              <a:t>1-</a:t>
            </a:r>
            <a:r>
              <a:rPr lang="en" sz="1200" b="1" dirty="0">
                <a:solidFill>
                  <a:schemeClr val="dk1"/>
                </a:solidFill>
                <a:latin typeface="Calibri"/>
                <a:ea typeface="Calibri"/>
                <a:cs typeface="Calibri"/>
                <a:sym typeface="Calibri"/>
              </a:rPr>
              <a:t>2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2 of 3</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Reviewing Homework and Learning Target </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Having students correct their own work gives them the chance to get immediate feedback.</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a:t>
            </a:r>
            <a:r>
              <a:rPr lang="en" sz="1200" b="1" dirty="0">
                <a:solidFill>
                  <a:schemeClr val="dk1"/>
                </a:solidFill>
                <a:latin typeface="Calibri"/>
                <a:ea typeface="Calibri"/>
                <a:cs typeface="Calibri"/>
                <a:sym typeface="Calibri"/>
              </a:rPr>
              <a:t>Answers for Vocabulary Homework</a:t>
            </a:r>
            <a:r>
              <a:rPr lang="en" sz="1200" dirty="0">
                <a:solidFill>
                  <a:schemeClr val="dk1"/>
                </a:solidFill>
                <a:latin typeface="Calibri"/>
                <a:ea typeface="Calibri"/>
                <a:cs typeface="Calibri"/>
                <a:sym typeface="Calibri"/>
              </a:rPr>
              <a:t>. Ask students to take 1 minute to correct their answers.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to call on one student to read the correct paragraph aloud to the class. Compliment the class for displaying respectful behavior while using equity sticks.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if they are still confused about any of the vocabulary words and clarify as necessary.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r>
              <a:rPr lang="en-US" sz="1200" dirty="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correcting their homework.</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180" name="Google Shape;180;g428ff9d618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390022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41752bd527_0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4-</a:t>
            </a:r>
            <a:r>
              <a:rPr lang="en" sz="1200" b="1" dirty="0">
                <a:solidFill>
                  <a:schemeClr val="dk1"/>
                </a:solidFill>
                <a:latin typeface="Calibri"/>
                <a:ea typeface="Calibri"/>
                <a:cs typeface="Calibri"/>
                <a:sym typeface="Calibri"/>
              </a:rPr>
              <a:t>6 minutes (this slide </a:t>
            </a:r>
            <a:r>
              <a:rPr lang="en-US" sz="1200" b="1" dirty="0">
                <a:solidFill>
                  <a:schemeClr val="dk1"/>
                </a:solidFill>
                <a:latin typeface="Calibri"/>
                <a:ea typeface="Calibri"/>
                <a:cs typeface="Calibri"/>
                <a:sym typeface="Calibri"/>
              </a:rPr>
              <a:t>1-</a:t>
            </a:r>
            <a:r>
              <a:rPr lang="en" sz="1200" b="1" dirty="0">
                <a:solidFill>
                  <a:schemeClr val="dk1"/>
                </a:solidFill>
                <a:latin typeface="Calibri"/>
                <a:ea typeface="Calibri"/>
                <a:cs typeface="Calibri"/>
                <a:sym typeface="Calibri"/>
              </a:rPr>
              <a:t>2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3 of 3</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Reviewing Homework and Learning Target</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Discussing and clarifying the language of learning targets helps build academic vocabulary.</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 Read it aloud: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 “I can draw conclusions about slavery in America and cite specific textual evidence to support them.”</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equity sticks to call on a student to define the words </a:t>
            </a:r>
            <a:r>
              <a:rPr lang="en" sz="1200" i="1" dirty="0">
                <a:solidFill>
                  <a:schemeClr val="dk1"/>
                </a:solidFill>
                <a:latin typeface="Calibri"/>
                <a:ea typeface="Calibri"/>
                <a:cs typeface="Calibri"/>
                <a:sym typeface="Calibri"/>
              </a:rPr>
              <a:t>draw conclusions</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cite specific textual evidence</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support.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will learning about slavery in America prepare you to read Douglass’ Narrative?”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equity sticks to call on several students.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notice that Douglass was a slave and he fought against slavery; point out that this is part of his historical context.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188" name="Google Shape;188;g41752bd527_0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477447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428ff9d618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15-20 minutes (this slide, 1</a:t>
            </a:r>
            <a:r>
              <a:rPr lang="en-US" sz="1200" b="1" dirty="0">
                <a:solidFill>
                  <a:schemeClr val="dk1"/>
                </a:solidFill>
                <a:latin typeface="Calibri"/>
                <a:ea typeface="Calibri"/>
                <a:cs typeface="Calibri"/>
                <a:sym typeface="Calibri"/>
              </a:rPr>
              <a:t>-2</a:t>
            </a:r>
            <a:r>
              <a:rPr lang="en" sz="1200" b="1" dirty="0">
                <a:solidFill>
                  <a:schemeClr val="dk1"/>
                </a:solidFill>
                <a:latin typeface="Calibri"/>
                <a:ea typeface="Calibri"/>
                <a:cs typeface="Calibri"/>
                <a:sym typeface="Calibri"/>
              </a:rPr>
              <a:t> minute</a:t>
            </a:r>
            <a:r>
              <a:rPr lang="en-US" sz="1200" b="1" dirty="0">
                <a:solidFill>
                  <a:schemeClr val="dk1"/>
                </a:solidFill>
                <a:latin typeface="Calibri"/>
                <a:ea typeface="Calibri"/>
                <a:cs typeface="Calibri"/>
                <a:sym typeface="Calibri"/>
              </a:rPr>
              <a:t>s</a:t>
            </a:r>
            <a:r>
              <a:rPr lang="en" sz="1200" b="1"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 of 7</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Opening A. Images: Encountering Slavery in America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Adding to an anchor chart is important for students to see the continuity of ideas.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Make sure students are sitting in pairs.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a:t>
            </a:r>
            <a:r>
              <a:rPr lang="en" sz="1200" b="1" dirty="0">
                <a:solidFill>
                  <a:schemeClr val="dk1"/>
                </a:solidFill>
                <a:latin typeface="Calibri"/>
                <a:ea typeface="Calibri"/>
                <a:cs typeface="Calibri"/>
                <a:sym typeface="Calibri"/>
              </a:rPr>
              <a:t>Historical Context anchor chart</a:t>
            </a:r>
            <a:r>
              <a:rPr lang="en" sz="1200" dirty="0">
                <a:solidFill>
                  <a:schemeClr val="dk1"/>
                </a:solidFill>
                <a:latin typeface="Calibri"/>
                <a:ea typeface="Calibri"/>
                <a:cs typeface="Calibri"/>
                <a:sym typeface="Calibri"/>
              </a:rPr>
              <a:t>.  Point out to them that today they will be adding to the Slavery part of this chart.  First they will look at images to make predictions, then they will read to confirm or add to their thinking.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recognition of the </a:t>
            </a:r>
            <a:r>
              <a:rPr lang="en" sz="1200" b="1" dirty="0">
                <a:solidFill>
                  <a:schemeClr val="dk1"/>
                </a:solidFill>
                <a:latin typeface="Calibri"/>
                <a:ea typeface="Calibri"/>
                <a:cs typeface="Calibri"/>
                <a:sym typeface="Calibri"/>
              </a:rPr>
              <a:t>Historical Context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96" name="Google Shape;196;g428ff9d618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270017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4066070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6.xml.rels><?xml version="1.0" encoding="UTF-8" standalone="yes"?>
<Relationships xmlns="http://schemas.openxmlformats.org/package/2006/relationships"><Relationship Id="rId3" Type="http://schemas.openxmlformats.org/officeDocument/2006/relationships/hyperlink" Target="http://www.pbs.org/wnet/historyofus/web05/segment2.html" TargetMode="External"/><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2.xml"/><Relationship Id="rId1" Type="http://schemas.openxmlformats.org/officeDocument/2006/relationships/slideLayout" Target="../slideLayouts/slideLayout13.xml"/><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3.xml"/><Relationship Id="rId1" Type="http://schemas.openxmlformats.org/officeDocument/2006/relationships/slideLayout" Target="../slideLayouts/slideLayout13.xml"/><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3</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449225"/>
            <a:ext cx="8520600" cy="3263400"/>
          </a:xfrm>
          <a:prstGeom prst="rect">
            <a:avLst/>
          </a:prstGeom>
        </p:spPr>
        <p:txBody>
          <a:bodyPr spcFirstLastPara="1" wrap="square" lIns="68575" tIns="34275" rIns="68575" bIns="34275" anchor="t" anchorCtr="0">
            <a:noAutofit/>
          </a:bodyPr>
          <a:lstStyle/>
          <a:p>
            <a:pPr marL="457200" lvl="0" indent="-355600" algn="l" rtl="0">
              <a:spcBef>
                <a:spcPts val="0"/>
              </a:spcBef>
              <a:spcAft>
                <a:spcPts val="0"/>
              </a:spcAft>
              <a:buSzPts val="2000"/>
              <a:buFont typeface="Century Gothic"/>
              <a:buChar char="•"/>
            </a:pPr>
            <a:r>
              <a:rPr lang="en" sz="2000" dirty="0"/>
              <a:t>This lesson will take approximately 45 - 55 minutes to complete. </a:t>
            </a:r>
            <a:endParaRPr sz="2000" dirty="0"/>
          </a:p>
          <a:p>
            <a:pPr marL="457200" lvl="0" indent="-355600" algn="l" rtl="0">
              <a:spcBef>
                <a:spcPts val="1000"/>
              </a:spcBef>
              <a:spcAft>
                <a:spcPts val="0"/>
              </a:spcAft>
              <a:buSzPts val="2000"/>
              <a:buFont typeface="Century Gothic"/>
              <a:buChar char="•"/>
            </a:pPr>
            <a:r>
              <a:rPr lang="en" sz="2000" dirty="0"/>
              <a:t>The purpose of today’s lesson is for students to continue to analyze informational texts and cite evidence to support their analysis. </a:t>
            </a:r>
            <a:endParaRPr sz="2000" dirty="0"/>
          </a:p>
          <a:p>
            <a:pPr marL="0" lvl="0" indent="0" algn="l" rtl="0">
              <a:spcBef>
                <a:spcPts val="1000"/>
              </a:spcBef>
              <a:spcAft>
                <a:spcPts val="0"/>
              </a:spcAft>
              <a:buNone/>
            </a:pPr>
            <a:endParaRPr sz="2000" b="1" dirty="0"/>
          </a:p>
          <a:p>
            <a:pPr marL="0" lvl="0" indent="0" algn="l" rtl="0">
              <a:spcBef>
                <a:spcPts val="1000"/>
              </a:spcBef>
              <a:spcAft>
                <a:spcPts val="0"/>
              </a:spcAft>
              <a:buNone/>
            </a:pPr>
            <a:r>
              <a:rPr lang="en" sz="2000" b="1" dirty="0"/>
              <a:t>The Learning Target for students today are:</a:t>
            </a:r>
            <a:endParaRPr sz="2000" b="1" dirty="0"/>
          </a:p>
          <a:p>
            <a:pPr marL="457200" lvl="0" indent="-355600" algn="l" rtl="0">
              <a:spcBef>
                <a:spcPts val="1000"/>
              </a:spcBef>
              <a:spcAft>
                <a:spcPts val="0"/>
              </a:spcAft>
              <a:buSzPts val="2000"/>
              <a:buChar char="●"/>
            </a:pPr>
            <a:r>
              <a:rPr lang="en" sz="2000" dirty="0"/>
              <a:t>I can draw conclusions about the abolition movement in America and cite specific textual evidence to support them.</a:t>
            </a:r>
            <a:endParaRPr sz="20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600"/>
              <a:t>Let’s analyze images</a:t>
            </a:r>
            <a:endParaRPr sz="3600">
              <a:latin typeface="Century Gothic"/>
              <a:ea typeface="Century Gothic"/>
              <a:cs typeface="Century Gothic"/>
              <a:sym typeface="Century Gothic"/>
            </a:endParaRPr>
          </a:p>
        </p:txBody>
      </p:sp>
      <p:sp>
        <p:nvSpPr>
          <p:cNvPr id="207" name="Google Shape;207;p34"/>
          <p:cNvSpPr txBox="1"/>
          <p:nvPr/>
        </p:nvSpPr>
        <p:spPr>
          <a:xfrm>
            <a:off x="311700" y="1290309"/>
            <a:ext cx="8680800" cy="102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700" b="1" dirty="0">
                <a:latin typeface="Century Gothic"/>
                <a:ea typeface="Century Gothic"/>
                <a:cs typeface="Century Gothic"/>
                <a:sym typeface="Century Gothic"/>
              </a:rPr>
              <a:t>Today, you will analyze a series of images related to slavery and the slave trade.  Look at each image carefully and note what you see.  Then draw conclusions, trying to answer the questions.</a:t>
            </a:r>
            <a:endParaRPr sz="1700" dirty="0">
              <a:latin typeface="Century Gothic"/>
              <a:ea typeface="Century Gothic"/>
              <a:cs typeface="Century Gothic"/>
              <a:sym typeface="Century Gothic"/>
            </a:endParaRPr>
          </a:p>
          <a:p>
            <a:pPr marL="0" lvl="0" indent="0" algn="l" rtl="0">
              <a:spcBef>
                <a:spcPts val="0"/>
              </a:spcBef>
              <a:spcAft>
                <a:spcPts val="0"/>
              </a:spcAft>
              <a:buNone/>
            </a:pPr>
            <a:endParaRPr sz="1700" dirty="0"/>
          </a:p>
        </p:txBody>
      </p:sp>
      <p:graphicFrame>
        <p:nvGraphicFramePr>
          <p:cNvPr id="208" name="Google Shape;208;p34"/>
          <p:cNvGraphicFramePr/>
          <p:nvPr>
            <p:extLst>
              <p:ext uri="{D42A27DB-BD31-4B8C-83A1-F6EECF244321}">
                <p14:modId xmlns:p14="http://schemas.microsoft.com/office/powerpoint/2010/main" val="594311368"/>
              </p:ext>
            </p:extLst>
          </p:nvPr>
        </p:nvGraphicFramePr>
        <p:xfrm>
          <a:off x="311700" y="2181767"/>
          <a:ext cx="5059150" cy="2496315"/>
        </p:xfrm>
        <a:graphic>
          <a:graphicData uri="http://schemas.openxmlformats.org/drawingml/2006/table">
            <a:tbl>
              <a:tblPr>
                <a:noFill/>
                <a:tableStyleId>{9E83A38B-C0A8-4885-958D-24968353A36A}</a:tableStyleId>
              </a:tblPr>
              <a:tblGrid>
                <a:gridCol w="1360825">
                  <a:extLst>
                    <a:ext uri="{9D8B030D-6E8A-4147-A177-3AD203B41FA5}">
                      <a16:colId xmlns:a16="http://schemas.microsoft.com/office/drawing/2014/main" val="20000"/>
                    </a:ext>
                  </a:extLst>
                </a:gridCol>
                <a:gridCol w="1790575">
                  <a:extLst>
                    <a:ext uri="{9D8B030D-6E8A-4147-A177-3AD203B41FA5}">
                      <a16:colId xmlns:a16="http://schemas.microsoft.com/office/drawing/2014/main" val="20001"/>
                    </a:ext>
                  </a:extLst>
                </a:gridCol>
                <a:gridCol w="1907750">
                  <a:extLst>
                    <a:ext uri="{9D8B030D-6E8A-4147-A177-3AD203B41FA5}">
                      <a16:colId xmlns:a16="http://schemas.microsoft.com/office/drawing/2014/main" val="20002"/>
                    </a:ext>
                  </a:extLst>
                </a:gridCol>
              </a:tblGrid>
              <a:tr h="346350">
                <a:tc>
                  <a:txBody>
                    <a:bodyPr/>
                    <a:lstStyle/>
                    <a:p>
                      <a:pPr marL="0" lvl="0" indent="0" algn="l" rtl="0">
                        <a:spcBef>
                          <a:spcPts val="0"/>
                        </a:spcBef>
                        <a:spcAft>
                          <a:spcPts val="0"/>
                        </a:spcAft>
                        <a:buNone/>
                      </a:pPr>
                      <a:r>
                        <a:rPr lang="en" sz="1100" b="1" dirty="0">
                          <a:latin typeface="Century Gothic" panose="020B0502020202020204" pitchFamily="34" charset="0"/>
                        </a:rPr>
                        <a:t>Image</a:t>
                      </a:r>
                      <a:endParaRPr sz="1100" b="1"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1100" b="1">
                          <a:latin typeface="Century Gothic" panose="020B0502020202020204" pitchFamily="34" charset="0"/>
                        </a:rPr>
                        <a:t>I observe . . .</a:t>
                      </a:r>
                      <a:endParaRPr sz="1100" b="1">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1100" b="1">
                          <a:latin typeface="Century Gothic" panose="020B0502020202020204" pitchFamily="34" charset="0"/>
                        </a:rPr>
                        <a:t>I conclude that . . .</a:t>
                      </a:r>
                      <a:endParaRPr sz="1100" b="1">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387925">
                <a:tc>
                  <a:txBody>
                    <a:bodyPr/>
                    <a:lstStyle/>
                    <a:p>
                      <a:pPr marL="0" lvl="0" indent="0" algn="l" rtl="0">
                        <a:spcBef>
                          <a:spcPts val="0"/>
                        </a:spcBef>
                        <a:spcAft>
                          <a:spcPts val="0"/>
                        </a:spcAft>
                        <a:buNone/>
                      </a:pPr>
                      <a:r>
                        <a:rPr lang="en" dirty="0">
                          <a:latin typeface="Century Gothic" panose="020B0502020202020204" pitchFamily="34" charset="0"/>
                        </a:rPr>
                        <a:t>Slave Ship</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a:latin typeface="Century Gothic" panose="020B0502020202020204" pitchFamily="34" charset="0"/>
                        </a:rPr>
                        <a:t> </a:t>
                      </a: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505400">
                <a:tc>
                  <a:txBody>
                    <a:bodyPr/>
                    <a:lstStyle/>
                    <a:p>
                      <a:pPr marL="0" lvl="0" indent="0" algn="l" rtl="0">
                        <a:spcBef>
                          <a:spcPts val="0"/>
                        </a:spcBef>
                        <a:spcAft>
                          <a:spcPts val="0"/>
                        </a:spcAft>
                        <a:buNone/>
                      </a:pPr>
                      <a:r>
                        <a:rPr lang="en">
                          <a:latin typeface="Century Gothic" panose="020B0502020202020204" pitchFamily="34" charset="0"/>
                        </a:rPr>
                        <a:t>A Virginia Slave Group</a:t>
                      </a: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616500">
                <a:tc>
                  <a:txBody>
                    <a:bodyPr/>
                    <a:lstStyle/>
                    <a:p>
                      <a:pPr marL="0" lvl="0" indent="0" algn="l" rtl="0">
                        <a:spcBef>
                          <a:spcPts val="0"/>
                        </a:spcBef>
                        <a:spcAft>
                          <a:spcPts val="0"/>
                        </a:spcAft>
                        <a:buNone/>
                      </a:pPr>
                      <a:r>
                        <a:rPr lang="en">
                          <a:latin typeface="Century Gothic" panose="020B0502020202020204" pitchFamily="34" charset="0"/>
                        </a:rPr>
                        <a:t>Slaves in a Cotton Field</a:t>
                      </a: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a:latin typeface="Century Gothic" panose="020B0502020202020204" pitchFamily="34" charset="0"/>
                        </a:rPr>
                        <a:t> </a:t>
                      </a: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505400">
                <a:tc>
                  <a:txBody>
                    <a:bodyPr/>
                    <a:lstStyle/>
                    <a:p>
                      <a:pPr marL="0" lvl="0" indent="0" algn="l" rtl="0">
                        <a:spcBef>
                          <a:spcPts val="0"/>
                        </a:spcBef>
                        <a:spcAft>
                          <a:spcPts val="0"/>
                        </a:spcAft>
                        <a:buNone/>
                      </a:pPr>
                      <a:r>
                        <a:rPr lang="en">
                          <a:latin typeface="Century Gothic" panose="020B0502020202020204" pitchFamily="34" charset="0"/>
                        </a:rPr>
                        <a:t>A Slave’s Whip Marks</a:t>
                      </a: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a:latin typeface="Century Gothic" panose="020B0502020202020204" pitchFamily="34" charset="0"/>
                        </a:rPr>
                        <a:t> </a:t>
                      </a: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
        <p:nvSpPr>
          <p:cNvPr id="209" name="Google Shape;209;p34"/>
          <p:cNvSpPr txBox="1"/>
          <p:nvPr/>
        </p:nvSpPr>
        <p:spPr>
          <a:xfrm>
            <a:off x="5709750" y="2326900"/>
            <a:ext cx="3282600" cy="24810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lvl="0" indent="0" algn="l" rtl="0">
              <a:spcBef>
                <a:spcPts val="0"/>
              </a:spcBef>
              <a:spcAft>
                <a:spcPts val="0"/>
              </a:spcAft>
              <a:buNone/>
            </a:pPr>
            <a:endParaRPr sz="1800" b="1">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Why did slavery exist?</a:t>
            </a:r>
            <a:endParaRPr sz="1800">
              <a:latin typeface="Century Gothic"/>
              <a:ea typeface="Century Gothic"/>
              <a:cs typeface="Century Gothic"/>
              <a:sym typeface="Century Gothic"/>
            </a:endParaRPr>
          </a:p>
          <a:p>
            <a:pPr marL="457200" lvl="0" indent="0" algn="l" rtl="0">
              <a:spcBef>
                <a:spcPts val="0"/>
              </a:spcBef>
              <a:spcAft>
                <a:spcPts val="0"/>
              </a:spcAft>
              <a:buNone/>
            </a:pP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How did slaves come to the U.S.?</a:t>
            </a:r>
            <a:endParaRPr sz="1800">
              <a:latin typeface="Century Gothic"/>
              <a:ea typeface="Century Gothic"/>
              <a:cs typeface="Century Gothic"/>
              <a:sym typeface="Century Gothic"/>
            </a:endParaRPr>
          </a:p>
          <a:p>
            <a:pPr marL="457200" lvl="0" indent="0" algn="l" rtl="0">
              <a:spcBef>
                <a:spcPts val="0"/>
              </a:spcBef>
              <a:spcAft>
                <a:spcPts val="0"/>
              </a:spcAft>
              <a:buNone/>
            </a:pP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What was life like for enslaved Americans?</a:t>
            </a:r>
            <a:endParaRPr sz="1800">
              <a:latin typeface="Century Gothic"/>
              <a:ea typeface="Century Gothic"/>
              <a:cs typeface="Century Gothic"/>
              <a:sym typeface="Century Gothic"/>
            </a:endParaRPr>
          </a:p>
          <a:p>
            <a:pPr marL="0" lvl="0" indent="0" algn="l" rtl="0">
              <a:spcBef>
                <a:spcPts val="0"/>
              </a:spcBef>
              <a:spcAft>
                <a:spcPts val="0"/>
              </a:spcAft>
              <a:buNone/>
            </a:pPr>
            <a:endParaRPr/>
          </a:p>
        </p:txBody>
      </p:sp>
      <p:pic>
        <p:nvPicPr>
          <p:cNvPr id="7" name="Google Shape;177;p30"/>
          <p:cNvPicPr preferRelativeResize="0"/>
          <p:nvPr/>
        </p:nvPicPr>
        <p:blipFill>
          <a:blip r:embed="rId3">
            <a:alphaModFix/>
          </a:blip>
          <a:stretch>
            <a:fillRect/>
          </a:stretch>
        </p:blipFill>
        <p:spPr>
          <a:xfrm>
            <a:off x="8044076" y="104650"/>
            <a:ext cx="982025" cy="12029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600"/>
              <a:t>Let’s analyze images</a:t>
            </a:r>
            <a:endParaRPr sz="3600">
              <a:latin typeface="Century Gothic"/>
              <a:ea typeface="Century Gothic"/>
              <a:cs typeface="Century Gothic"/>
              <a:sym typeface="Century Gothic"/>
            </a:endParaRPr>
          </a:p>
        </p:txBody>
      </p:sp>
      <p:sp>
        <p:nvSpPr>
          <p:cNvPr id="216" name="Google Shape;216;p35"/>
          <p:cNvSpPr txBox="1"/>
          <p:nvPr/>
        </p:nvSpPr>
        <p:spPr>
          <a:xfrm>
            <a:off x="311700" y="1133338"/>
            <a:ext cx="8680800" cy="102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a:p>
        </p:txBody>
      </p:sp>
      <p:pic>
        <p:nvPicPr>
          <p:cNvPr id="217" name="Google Shape;217;p35"/>
          <p:cNvPicPr preferRelativeResize="0"/>
          <p:nvPr/>
        </p:nvPicPr>
        <p:blipFill>
          <a:blip r:embed="rId3">
            <a:alphaModFix/>
          </a:blip>
          <a:stretch>
            <a:fillRect/>
          </a:stretch>
        </p:blipFill>
        <p:spPr>
          <a:xfrm>
            <a:off x="459980" y="906864"/>
            <a:ext cx="3282600" cy="3892411"/>
          </a:xfrm>
          <a:prstGeom prst="rect">
            <a:avLst/>
          </a:prstGeom>
          <a:noFill/>
          <a:ln>
            <a:noFill/>
          </a:ln>
        </p:spPr>
      </p:pic>
      <p:graphicFrame>
        <p:nvGraphicFramePr>
          <p:cNvPr id="218" name="Google Shape;218;p35"/>
          <p:cNvGraphicFramePr/>
          <p:nvPr/>
        </p:nvGraphicFramePr>
        <p:xfrm>
          <a:off x="4025375" y="1470363"/>
          <a:ext cx="4967125" cy="3025475"/>
        </p:xfrm>
        <a:graphic>
          <a:graphicData uri="http://schemas.openxmlformats.org/drawingml/2006/table">
            <a:tbl>
              <a:tblPr>
                <a:noFill/>
                <a:tableStyleId>{9E83A38B-C0A8-4885-958D-24968353A36A}</a:tableStyleId>
              </a:tblPr>
              <a:tblGrid>
                <a:gridCol w="1360825">
                  <a:extLst>
                    <a:ext uri="{9D8B030D-6E8A-4147-A177-3AD203B41FA5}">
                      <a16:colId xmlns:a16="http://schemas.microsoft.com/office/drawing/2014/main" val="20000"/>
                    </a:ext>
                  </a:extLst>
                </a:gridCol>
                <a:gridCol w="1790575">
                  <a:extLst>
                    <a:ext uri="{9D8B030D-6E8A-4147-A177-3AD203B41FA5}">
                      <a16:colId xmlns:a16="http://schemas.microsoft.com/office/drawing/2014/main" val="20001"/>
                    </a:ext>
                  </a:extLst>
                </a:gridCol>
                <a:gridCol w="1815725">
                  <a:extLst>
                    <a:ext uri="{9D8B030D-6E8A-4147-A177-3AD203B41FA5}">
                      <a16:colId xmlns:a16="http://schemas.microsoft.com/office/drawing/2014/main" val="20002"/>
                    </a:ext>
                  </a:extLst>
                </a:gridCol>
              </a:tblGrid>
              <a:tr h="853550">
                <a:tc>
                  <a:txBody>
                    <a:bodyPr/>
                    <a:lstStyle/>
                    <a:p>
                      <a:pPr marL="0" lvl="0" indent="0" algn="l" rtl="0">
                        <a:spcBef>
                          <a:spcPts val="0"/>
                        </a:spcBef>
                        <a:spcAft>
                          <a:spcPts val="0"/>
                        </a:spcAft>
                        <a:buNone/>
                      </a:pPr>
                      <a:r>
                        <a:rPr lang="en" sz="1600" b="1">
                          <a:latin typeface="Century Gothic"/>
                          <a:ea typeface="Century Gothic"/>
                          <a:cs typeface="Century Gothic"/>
                          <a:sym typeface="Century Gothic"/>
                        </a:rPr>
                        <a:t>Image</a:t>
                      </a:r>
                      <a:endParaRPr sz="1600" b="1">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1600" b="1">
                          <a:latin typeface="Century Gothic"/>
                          <a:ea typeface="Century Gothic"/>
                          <a:cs typeface="Century Gothic"/>
                          <a:sym typeface="Century Gothic"/>
                        </a:rPr>
                        <a:t>I observe . . .</a:t>
                      </a:r>
                      <a:endParaRPr sz="1600" b="1">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1600" b="1">
                          <a:latin typeface="Century Gothic"/>
                          <a:ea typeface="Century Gothic"/>
                          <a:cs typeface="Century Gothic"/>
                          <a:sym typeface="Century Gothic"/>
                        </a:rPr>
                        <a:t>I conclude that . . .</a:t>
                      </a:r>
                      <a:endParaRPr sz="1600" b="1">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2171925">
                <a:tc>
                  <a:txBody>
                    <a:bodyPr/>
                    <a:lstStyle/>
                    <a:p>
                      <a:pPr marL="0" lvl="0" indent="0" algn="l" rtl="0">
                        <a:spcBef>
                          <a:spcPts val="0"/>
                        </a:spcBef>
                        <a:spcAft>
                          <a:spcPts val="0"/>
                        </a:spcAft>
                        <a:buNone/>
                      </a:pPr>
                      <a:r>
                        <a:rPr lang="en" sz="1600">
                          <a:latin typeface="Century Gothic"/>
                          <a:ea typeface="Century Gothic"/>
                          <a:cs typeface="Century Gothic"/>
                          <a:sym typeface="Century Gothic"/>
                        </a:rPr>
                        <a:t>Slave Ship</a:t>
                      </a: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sz="1600">
                          <a:latin typeface="Century Gothic"/>
                          <a:ea typeface="Century Gothic"/>
                          <a:cs typeface="Century Gothic"/>
                          <a:sym typeface="Century Gothic"/>
                        </a:rPr>
                        <a:t> </a:t>
                      </a:r>
                      <a:endParaRPr sz="160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sz="1600">
                          <a:latin typeface="Century Gothic"/>
                          <a:ea typeface="Century Gothic"/>
                          <a:cs typeface="Century Gothic"/>
                          <a:sym typeface="Century Gothic"/>
                        </a:rPr>
                        <a:t> </a:t>
                      </a:r>
                      <a:endParaRPr sz="160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7" name="Google Shape;177;p30"/>
          <p:cNvPicPr preferRelativeResize="0"/>
          <p:nvPr/>
        </p:nvPicPr>
        <p:blipFill>
          <a:blip r:embed="rId4">
            <a:alphaModFix/>
          </a:blip>
          <a:stretch>
            <a:fillRect/>
          </a:stretch>
        </p:blipFill>
        <p:spPr>
          <a:xfrm>
            <a:off x="8044076" y="104650"/>
            <a:ext cx="982025" cy="12029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600"/>
              <a:t>Let’s analyze images</a:t>
            </a:r>
            <a:endParaRPr sz="3600">
              <a:latin typeface="Century Gothic"/>
              <a:ea typeface="Century Gothic"/>
              <a:cs typeface="Century Gothic"/>
              <a:sym typeface="Century Gothic"/>
            </a:endParaRPr>
          </a:p>
        </p:txBody>
      </p:sp>
      <p:sp>
        <p:nvSpPr>
          <p:cNvPr id="225" name="Google Shape;225;p36"/>
          <p:cNvSpPr txBox="1"/>
          <p:nvPr/>
        </p:nvSpPr>
        <p:spPr>
          <a:xfrm>
            <a:off x="311700" y="1133338"/>
            <a:ext cx="8680800" cy="102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a:p>
        </p:txBody>
      </p:sp>
      <p:graphicFrame>
        <p:nvGraphicFramePr>
          <p:cNvPr id="226" name="Google Shape;226;p36"/>
          <p:cNvGraphicFramePr/>
          <p:nvPr/>
        </p:nvGraphicFramePr>
        <p:xfrm>
          <a:off x="4025375" y="1511013"/>
          <a:ext cx="4967125" cy="2964825"/>
        </p:xfrm>
        <a:graphic>
          <a:graphicData uri="http://schemas.openxmlformats.org/drawingml/2006/table">
            <a:tbl>
              <a:tblPr>
                <a:noFill/>
                <a:tableStyleId>{9E83A38B-C0A8-4885-958D-24968353A36A}</a:tableStyleId>
              </a:tblPr>
              <a:tblGrid>
                <a:gridCol w="1360825">
                  <a:extLst>
                    <a:ext uri="{9D8B030D-6E8A-4147-A177-3AD203B41FA5}">
                      <a16:colId xmlns:a16="http://schemas.microsoft.com/office/drawing/2014/main" val="20000"/>
                    </a:ext>
                  </a:extLst>
                </a:gridCol>
                <a:gridCol w="1790575">
                  <a:extLst>
                    <a:ext uri="{9D8B030D-6E8A-4147-A177-3AD203B41FA5}">
                      <a16:colId xmlns:a16="http://schemas.microsoft.com/office/drawing/2014/main" val="20001"/>
                    </a:ext>
                  </a:extLst>
                </a:gridCol>
                <a:gridCol w="1815725">
                  <a:extLst>
                    <a:ext uri="{9D8B030D-6E8A-4147-A177-3AD203B41FA5}">
                      <a16:colId xmlns:a16="http://schemas.microsoft.com/office/drawing/2014/main" val="20002"/>
                    </a:ext>
                  </a:extLst>
                </a:gridCol>
              </a:tblGrid>
              <a:tr h="754275">
                <a:tc>
                  <a:txBody>
                    <a:bodyPr/>
                    <a:lstStyle/>
                    <a:p>
                      <a:pPr marL="0" lvl="0" indent="0" algn="l" rtl="0">
                        <a:spcBef>
                          <a:spcPts val="0"/>
                        </a:spcBef>
                        <a:spcAft>
                          <a:spcPts val="0"/>
                        </a:spcAft>
                        <a:buNone/>
                      </a:pPr>
                      <a:r>
                        <a:rPr lang="en" sz="1600" b="1">
                          <a:latin typeface="Century Gothic"/>
                          <a:ea typeface="Century Gothic"/>
                          <a:cs typeface="Century Gothic"/>
                          <a:sym typeface="Century Gothic"/>
                        </a:rPr>
                        <a:t>Image</a:t>
                      </a:r>
                      <a:endParaRPr sz="1600" b="1">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1600" b="1">
                          <a:latin typeface="Century Gothic"/>
                          <a:ea typeface="Century Gothic"/>
                          <a:cs typeface="Century Gothic"/>
                          <a:sym typeface="Century Gothic"/>
                        </a:rPr>
                        <a:t>I observe . . .</a:t>
                      </a:r>
                      <a:endParaRPr sz="1600" b="1">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1600" b="1">
                          <a:latin typeface="Century Gothic"/>
                          <a:ea typeface="Century Gothic"/>
                          <a:cs typeface="Century Gothic"/>
                          <a:sym typeface="Century Gothic"/>
                        </a:rPr>
                        <a:t>I conclude that . . .</a:t>
                      </a:r>
                      <a:endParaRPr sz="1600" b="1">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2210550">
                <a:tc>
                  <a:txBody>
                    <a:bodyPr/>
                    <a:lstStyle/>
                    <a:p>
                      <a:pPr marL="0" lvl="0" indent="0" algn="l" rtl="0">
                        <a:spcBef>
                          <a:spcPts val="0"/>
                        </a:spcBef>
                        <a:spcAft>
                          <a:spcPts val="0"/>
                        </a:spcAft>
                        <a:buNone/>
                      </a:pPr>
                      <a:r>
                        <a:rPr lang="en" sz="1600">
                          <a:latin typeface="Century Gothic"/>
                          <a:ea typeface="Century Gothic"/>
                          <a:cs typeface="Century Gothic"/>
                          <a:sym typeface="Century Gothic"/>
                        </a:rPr>
                        <a:t>A Virginia Slave Group</a:t>
                      </a: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sz="1600">
                          <a:latin typeface="Century Gothic"/>
                          <a:ea typeface="Century Gothic"/>
                          <a:cs typeface="Century Gothic"/>
                          <a:sym typeface="Century Gothic"/>
                        </a:rPr>
                        <a:t> </a:t>
                      </a:r>
                      <a:endParaRPr sz="160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sz="1600">
                          <a:latin typeface="Century Gothic"/>
                          <a:ea typeface="Century Gothic"/>
                          <a:cs typeface="Century Gothic"/>
                          <a:sym typeface="Century Gothic"/>
                        </a:rPr>
                        <a:t> </a:t>
                      </a:r>
                      <a:endParaRPr sz="160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227" name="Google Shape;227;p36"/>
          <p:cNvPicPr preferRelativeResize="0"/>
          <p:nvPr/>
        </p:nvPicPr>
        <p:blipFill>
          <a:blip r:embed="rId3">
            <a:alphaModFix/>
          </a:blip>
          <a:stretch>
            <a:fillRect/>
          </a:stretch>
        </p:blipFill>
        <p:spPr>
          <a:xfrm>
            <a:off x="152400" y="1133350"/>
            <a:ext cx="3793900" cy="3458350"/>
          </a:xfrm>
          <a:prstGeom prst="rect">
            <a:avLst/>
          </a:prstGeom>
          <a:noFill/>
          <a:ln>
            <a:noFill/>
          </a:ln>
        </p:spPr>
      </p:pic>
      <p:pic>
        <p:nvPicPr>
          <p:cNvPr id="7" name="Google Shape;177;p30"/>
          <p:cNvPicPr preferRelativeResize="0"/>
          <p:nvPr/>
        </p:nvPicPr>
        <p:blipFill>
          <a:blip r:embed="rId4">
            <a:alphaModFix/>
          </a:blip>
          <a:stretch>
            <a:fillRect/>
          </a:stretch>
        </p:blipFill>
        <p:spPr>
          <a:xfrm>
            <a:off x="8044076" y="104650"/>
            <a:ext cx="982025" cy="12029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600"/>
              <a:t>Let’s analyze images</a:t>
            </a:r>
            <a:endParaRPr sz="3600">
              <a:latin typeface="Century Gothic"/>
              <a:ea typeface="Century Gothic"/>
              <a:cs typeface="Century Gothic"/>
              <a:sym typeface="Century Gothic"/>
            </a:endParaRPr>
          </a:p>
        </p:txBody>
      </p:sp>
      <p:graphicFrame>
        <p:nvGraphicFramePr>
          <p:cNvPr id="234" name="Google Shape;234;p37"/>
          <p:cNvGraphicFramePr/>
          <p:nvPr>
            <p:extLst>
              <p:ext uri="{D42A27DB-BD31-4B8C-83A1-F6EECF244321}">
                <p14:modId xmlns:p14="http://schemas.microsoft.com/office/powerpoint/2010/main" val="1012610299"/>
              </p:ext>
            </p:extLst>
          </p:nvPr>
        </p:nvGraphicFramePr>
        <p:xfrm>
          <a:off x="5285800" y="1511013"/>
          <a:ext cx="3706700" cy="2964825"/>
        </p:xfrm>
        <a:graphic>
          <a:graphicData uri="http://schemas.openxmlformats.org/drawingml/2006/table">
            <a:tbl>
              <a:tblPr>
                <a:noFill/>
                <a:tableStyleId>{9E83A38B-C0A8-4885-958D-24968353A36A}</a:tableStyleId>
              </a:tblPr>
              <a:tblGrid>
                <a:gridCol w="1015500">
                  <a:extLst>
                    <a:ext uri="{9D8B030D-6E8A-4147-A177-3AD203B41FA5}">
                      <a16:colId xmlns:a16="http://schemas.microsoft.com/office/drawing/2014/main" val="20000"/>
                    </a:ext>
                  </a:extLst>
                </a:gridCol>
                <a:gridCol w="1336225">
                  <a:extLst>
                    <a:ext uri="{9D8B030D-6E8A-4147-A177-3AD203B41FA5}">
                      <a16:colId xmlns:a16="http://schemas.microsoft.com/office/drawing/2014/main" val="20001"/>
                    </a:ext>
                  </a:extLst>
                </a:gridCol>
                <a:gridCol w="1354975">
                  <a:extLst>
                    <a:ext uri="{9D8B030D-6E8A-4147-A177-3AD203B41FA5}">
                      <a16:colId xmlns:a16="http://schemas.microsoft.com/office/drawing/2014/main" val="20002"/>
                    </a:ext>
                  </a:extLst>
                </a:gridCol>
              </a:tblGrid>
              <a:tr h="754275">
                <a:tc>
                  <a:txBody>
                    <a:bodyPr/>
                    <a:lstStyle/>
                    <a:p>
                      <a:pPr marL="0" lvl="0" indent="0" algn="l" rtl="0">
                        <a:spcBef>
                          <a:spcPts val="0"/>
                        </a:spcBef>
                        <a:spcAft>
                          <a:spcPts val="0"/>
                        </a:spcAft>
                        <a:buNone/>
                      </a:pPr>
                      <a:r>
                        <a:rPr lang="en" sz="1600" b="1" dirty="0">
                          <a:latin typeface="Century Gothic"/>
                          <a:ea typeface="Century Gothic"/>
                          <a:cs typeface="Century Gothic"/>
                          <a:sym typeface="Century Gothic"/>
                        </a:rPr>
                        <a:t>Image</a:t>
                      </a:r>
                      <a:endParaRPr sz="1600" b="1" dirty="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1600" b="1" dirty="0">
                          <a:latin typeface="Century Gothic"/>
                          <a:ea typeface="Century Gothic"/>
                          <a:cs typeface="Century Gothic"/>
                          <a:sym typeface="Century Gothic"/>
                        </a:rPr>
                        <a:t>I observe...</a:t>
                      </a:r>
                      <a:endParaRPr sz="1600" b="1" dirty="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1600" b="1" dirty="0">
                          <a:latin typeface="Century Gothic"/>
                          <a:ea typeface="Century Gothic"/>
                          <a:cs typeface="Century Gothic"/>
                          <a:sym typeface="Century Gothic"/>
                        </a:rPr>
                        <a:t>I conclude that...</a:t>
                      </a:r>
                      <a:endParaRPr sz="1600" b="1" dirty="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2210550">
                <a:tc>
                  <a:txBody>
                    <a:bodyPr/>
                    <a:lstStyle/>
                    <a:p>
                      <a:pPr marL="0" lvl="0" indent="0" algn="l" rtl="0">
                        <a:spcBef>
                          <a:spcPts val="0"/>
                        </a:spcBef>
                        <a:spcAft>
                          <a:spcPts val="0"/>
                        </a:spcAft>
                        <a:buNone/>
                      </a:pPr>
                      <a:r>
                        <a:rPr lang="en" sz="1600">
                          <a:latin typeface="Century Gothic"/>
                          <a:ea typeface="Century Gothic"/>
                          <a:cs typeface="Century Gothic"/>
                          <a:sym typeface="Century Gothic"/>
                        </a:rPr>
                        <a:t>Slaves in a Cotton Field</a:t>
                      </a: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sz="1600">
                          <a:latin typeface="Century Gothic"/>
                          <a:ea typeface="Century Gothic"/>
                          <a:cs typeface="Century Gothic"/>
                          <a:sym typeface="Century Gothic"/>
                        </a:rPr>
                        <a:t> </a:t>
                      </a:r>
                      <a:endParaRPr sz="160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sz="1600">
                          <a:latin typeface="Century Gothic"/>
                          <a:ea typeface="Century Gothic"/>
                          <a:cs typeface="Century Gothic"/>
                          <a:sym typeface="Century Gothic"/>
                        </a:rPr>
                        <a:t> </a:t>
                      </a:r>
                      <a:endParaRPr sz="160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235" name="Google Shape;235;p37"/>
          <p:cNvPicPr preferRelativeResize="0"/>
          <p:nvPr/>
        </p:nvPicPr>
        <p:blipFill>
          <a:blip r:embed="rId3">
            <a:alphaModFix/>
          </a:blip>
          <a:stretch>
            <a:fillRect/>
          </a:stretch>
        </p:blipFill>
        <p:spPr>
          <a:xfrm>
            <a:off x="111725" y="1511033"/>
            <a:ext cx="4906969" cy="2617050"/>
          </a:xfrm>
          <a:prstGeom prst="rect">
            <a:avLst/>
          </a:prstGeom>
          <a:noFill/>
          <a:ln>
            <a:noFill/>
          </a:ln>
        </p:spPr>
      </p:pic>
      <p:pic>
        <p:nvPicPr>
          <p:cNvPr id="6" name="Google Shape;177;p30"/>
          <p:cNvPicPr preferRelativeResize="0"/>
          <p:nvPr/>
        </p:nvPicPr>
        <p:blipFill>
          <a:blip r:embed="rId4">
            <a:alphaModFix/>
          </a:blip>
          <a:stretch>
            <a:fillRect/>
          </a:stretch>
        </p:blipFill>
        <p:spPr>
          <a:xfrm>
            <a:off x="8044076" y="104650"/>
            <a:ext cx="982025" cy="12029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600"/>
              <a:t>Let’s analyze images</a:t>
            </a:r>
            <a:endParaRPr sz="3600">
              <a:latin typeface="Century Gothic"/>
              <a:ea typeface="Century Gothic"/>
              <a:cs typeface="Century Gothic"/>
              <a:sym typeface="Century Gothic"/>
            </a:endParaRPr>
          </a:p>
        </p:txBody>
      </p:sp>
      <p:sp>
        <p:nvSpPr>
          <p:cNvPr id="242" name="Google Shape;242;p38"/>
          <p:cNvSpPr txBox="1"/>
          <p:nvPr/>
        </p:nvSpPr>
        <p:spPr>
          <a:xfrm>
            <a:off x="311700" y="1133338"/>
            <a:ext cx="8680800" cy="102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a:p>
        </p:txBody>
      </p:sp>
      <p:graphicFrame>
        <p:nvGraphicFramePr>
          <p:cNvPr id="243" name="Google Shape;243;p38"/>
          <p:cNvGraphicFramePr/>
          <p:nvPr>
            <p:extLst>
              <p:ext uri="{D42A27DB-BD31-4B8C-83A1-F6EECF244321}">
                <p14:modId xmlns:p14="http://schemas.microsoft.com/office/powerpoint/2010/main" val="1803375869"/>
              </p:ext>
            </p:extLst>
          </p:nvPr>
        </p:nvGraphicFramePr>
        <p:xfrm>
          <a:off x="4025375" y="1511013"/>
          <a:ext cx="4967125" cy="2964825"/>
        </p:xfrm>
        <a:graphic>
          <a:graphicData uri="http://schemas.openxmlformats.org/drawingml/2006/table">
            <a:tbl>
              <a:tblPr>
                <a:noFill/>
                <a:tableStyleId>{9E83A38B-C0A8-4885-958D-24968353A36A}</a:tableStyleId>
              </a:tblPr>
              <a:tblGrid>
                <a:gridCol w="1360825">
                  <a:extLst>
                    <a:ext uri="{9D8B030D-6E8A-4147-A177-3AD203B41FA5}">
                      <a16:colId xmlns:a16="http://schemas.microsoft.com/office/drawing/2014/main" val="20000"/>
                    </a:ext>
                  </a:extLst>
                </a:gridCol>
                <a:gridCol w="1790575">
                  <a:extLst>
                    <a:ext uri="{9D8B030D-6E8A-4147-A177-3AD203B41FA5}">
                      <a16:colId xmlns:a16="http://schemas.microsoft.com/office/drawing/2014/main" val="20001"/>
                    </a:ext>
                  </a:extLst>
                </a:gridCol>
                <a:gridCol w="1815725">
                  <a:extLst>
                    <a:ext uri="{9D8B030D-6E8A-4147-A177-3AD203B41FA5}">
                      <a16:colId xmlns:a16="http://schemas.microsoft.com/office/drawing/2014/main" val="20002"/>
                    </a:ext>
                  </a:extLst>
                </a:gridCol>
              </a:tblGrid>
              <a:tr h="754275">
                <a:tc>
                  <a:txBody>
                    <a:bodyPr/>
                    <a:lstStyle/>
                    <a:p>
                      <a:pPr marL="0" lvl="0" indent="0" algn="l" rtl="0">
                        <a:spcBef>
                          <a:spcPts val="0"/>
                        </a:spcBef>
                        <a:spcAft>
                          <a:spcPts val="0"/>
                        </a:spcAft>
                        <a:buNone/>
                      </a:pPr>
                      <a:r>
                        <a:rPr lang="en" sz="1600" b="1" dirty="0">
                          <a:latin typeface="Century Gothic"/>
                          <a:ea typeface="Century Gothic"/>
                          <a:cs typeface="Century Gothic"/>
                          <a:sym typeface="Century Gothic"/>
                        </a:rPr>
                        <a:t>Image</a:t>
                      </a:r>
                      <a:endParaRPr sz="1600" b="1" dirty="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1600" b="1" dirty="0">
                          <a:latin typeface="Century Gothic"/>
                          <a:ea typeface="Century Gothic"/>
                          <a:cs typeface="Century Gothic"/>
                          <a:sym typeface="Century Gothic"/>
                        </a:rPr>
                        <a:t>I observe...</a:t>
                      </a:r>
                      <a:endParaRPr sz="1600" b="1" dirty="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1600" b="1" dirty="0">
                          <a:latin typeface="Century Gothic"/>
                          <a:ea typeface="Century Gothic"/>
                          <a:cs typeface="Century Gothic"/>
                          <a:sym typeface="Century Gothic"/>
                        </a:rPr>
                        <a:t>I conclude that...</a:t>
                      </a:r>
                      <a:endParaRPr sz="1600" b="1" dirty="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2210550">
                <a:tc>
                  <a:txBody>
                    <a:bodyPr/>
                    <a:lstStyle/>
                    <a:p>
                      <a:pPr marL="0" lvl="0" indent="0" algn="l" rtl="0">
                        <a:spcBef>
                          <a:spcPts val="0"/>
                        </a:spcBef>
                        <a:spcAft>
                          <a:spcPts val="0"/>
                        </a:spcAft>
                        <a:buNone/>
                      </a:pPr>
                      <a:r>
                        <a:rPr lang="en" sz="1600">
                          <a:latin typeface="Century Gothic"/>
                          <a:ea typeface="Century Gothic"/>
                          <a:cs typeface="Century Gothic"/>
                          <a:sym typeface="Century Gothic"/>
                        </a:rPr>
                        <a:t>A Slave’s Whip Marks</a:t>
                      </a: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sz="1600">
                          <a:latin typeface="Century Gothic"/>
                          <a:ea typeface="Century Gothic"/>
                          <a:cs typeface="Century Gothic"/>
                          <a:sym typeface="Century Gothic"/>
                        </a:rPr>
                        <a:t> </a:t>
                      </a:r>
                      <a:endParaRPr sz="160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sz="1600">
                          <a:latin typeface="Century Gothic"/>
                          <a:ea typeface="Century Gothic"/>
                          <a:cs typeface="Century Gothic"/>
                          <a:sym typeface="Century Gothic"/>
                        </a:rPr>
                        <a:t> </a:t>
                      </a:r>
                      <a:endParaRPr sz="160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244" name="Google Shape;244;p38"/>
          <p:cNvPicPr preferRelativeResize="0"/>
          <p:nvPr/>
        </p:nvPicPr>
        <p:blipFill>
          <a:blip r:embed="rId3">
            <a:alphaModFix/>
          </a:blip>
          <a:stretch>
            <a:fillRect/>
          </a:stretch>
        </p:blipFill>
        <p:spPr>
          <a:xfrm>
            <a:off x="862443" y="906875"/>
            <a:ext cx="2470657" cy="3901025"/>
          </a:xfrm>
          <a:prstGeom prst="rect">
            <a:avLst/>
          </a:prstGeom>
          <a:noFill/>
          <a:ln>
            <a:noFill/>
          </a:ln>
        </p:spPr>
      </p:pic>
      <p:pic>
        <p:nvPicPr>
          <p:cNvPr id="7" name="Google Shape;177;p30"/>
          <p:cNvPicPr preferRelativeResize="0"/>
          <p:nvPr/>
        </p:nvPicPr>
        <p:blipFill>
          <a:blip r:embed="rId4">
            <a:alphaModFix/>
          </a:blip>
          <a:stretch>
            <a:fillRect/>
          </a:stretch>
        </p:blipFill>
        <p:spPr>
          <a:xfrm>
            <a:off x="8044076" y="104650"/>
            <a:ext cx="982025" cy="12029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600"/>
              <a:t>Let’s draw conclusions</a:t>
            </a:r>
            <a:endParaRPr sz="3600">
              <a:latin typeface="Century Gothic"/>
              <a:ea typeface="Century Gothic"/>
              <a:cs typeface="Century Gothic"/>
              <a:sym typeface="Century Gothic"/>
            </a:endParaRPr>
          </a:p>
        </p:txBody>
      </p:sp>
      <p:sp>
        <p:nvSpPr>
          <p:cNvPr id="251" name="Google Shape;251;p39"/>
          <p:cNvSpPr txBox="1"/>
          <p:nvPr/>
        </p:nvSpPr>
        <p:spPr>
          <a:xfrm>
            <a:off x="311700" y="1133338"/>
            <a:ext cx="8680800" cy="102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a:p>
        </p:txBody>
      </p:sp>
      <p:sp>
        <p:nvSpPr>
          <p:cNvPr id="252" name="Google Shape;252;p39"/>
          <p:cNvSpPr txBox="1"/>
          <p:nvPr/>
        </p:nvSpPr>
        <p:spPr>
          <a:xfrm>
            <a:off x="609900" y="1497650"/>
            <a:ext cx="7699800" cy="33102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entury Gothic"/>
                <a:ea typeface="Century Gothic"/>
                <a:cs typeface="Century Gothic"/>
                <a:sym typeface="Century Gothic"/>
              </a:rPr>
              <a:t>Based on your notes from the images, </a:t>
            </a:r>
            <a:r>
              <a:rPr lang="en" sz="2400" b="1">
                <a:latin typeface="Century Gothic"/>
                <a:ea typeface="Century Gothic"/>
                <a:cs typeface="Century Gothic"/>
                <a:sym typeface="Century Gothic"/>
              </a:rPr>
              <a:t>turn and talk</a:t>
            </a:r>
            <a:r>
              <a:rPr lang="en" sz="2400">
                <a:latin typeface="Century Gothic"/>
                <a:ea typeface="Century Gothic"/>
                <a:cs typeface="Century Gothic"/>
                <a:sym typeface="Century Gothic"/>
              </a:rPr>
              <a:t> to a partner to discuss the focus questions.</a:t>
            </a: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Why did slavery exist?</a:t>
            </a:r>
            <a:endParaRPr sz="2400">
              <a:latin typeface="Century Gothic"/>
              <a:ea typeface="Century Gothic"/>
              <a:cs typeface="Century Gothic"/>
              <a:sym typeface="Century Gothic"/>
            </a:endParaRPr>
          </a:p>
          <a:p>
            <a:pPr marL="457200" lvl="0" indent="0" algn="l" rtl="0">
              <a:spcBef>
                <a:spcPts val="0"/>
              </a:spcBef>
              <a:spcAft>
                <a:spcPts val="0"/>
              </a:spcAft>
              <a:buNone/>
            </a:pP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How did slaves come to the U.S.?</a:t>
            </a:r>
            <a:endParaRPr sz="2400">
              <a:latin typeface="Century Gothic"/>
              <a:ea typeface="Century Gothic"/>
              <a:cs typeface="Century Gothic"/>
              <a:sym typeface="Century Gothic"/>
            </a:endParaRPr>
          </a:p>
          <a:p>
            <a:pPr marL="457200" lvl="0" indent="0" algn="l" rtl="0">
              <a:spcBef>
                <a:spcPts val="0"/>
              </a:spcBef>
              <a:spcAft>
                <a:spcPts val="0"/>
              </a:spcAft>
              <a:buNone/>
            </a:pP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What was life like for enslaved Americans?</a:t>
            </a:r>
            <a:endParaRPr sz="2400">
              <a:latin typeface="Century Gothic"/>
              <a:ea typeface="Century Gothic"/>
              <a:cs typeface="Century Gothic"/>
              <a:sym typeface="Century Gothic"/>
            </a:endParaRPr>
          </a:p>
          <a:p>
            <a:pPr marL="0" lvl="0" indent="0" algn="l" rtl="0">
              <a:spcBef>
                <a:spcPts val="0"/>
              </a:spcBef>
              <a:spcAft>
                <a:spcPts val="0"/>
              </a:spcAft>
              <a:buNone/>
            </a:pPr>
            <a:endParaRPr/>
          </a:p>
        </p:txBody>
      </p:sp>
      <p:pic>
        <p:nvPicPr>
          <p:cNvPr id="253" name="Google Shape;253;p39"/>
          <p:cNvPicPr preferRelativeResize="0"/>
          <p:nvPr/>
        </p:nvPicPr>
        <p:blipFill>
          <a:blip r:embed="rId3">
            <a:alphaModFix/>
          </a:blip>
          <a:stretch>
            <a:fillRect/>
          </a:stretch>
        </p:blipFill>
        <p:spPr>
          <a:xfrm>
            <a:off x="8440757" y="4397827"/>
            <a:ext cx="551743" cy="551535"/>
          </a:xfrm>
          <a:prstGeom prst="rect">
            <a:avLst/>
          </a:prstGeom>
          <a:noFill/>
          <a:ln>
            <a:noFill/>
          </a:ln>
        </p:spPr>
      </p:pic>
      <p:pic>
        <p:nvPicPr>
          <p:cNvPr id="7" name="Google Shape;177;p30"/>
          <p:cNvPicPr preferRelativeResize="0"/>
          <p:nvPr/>
        </p:nvPicPr>
        <p:blipFill>
          <a:blip r:embed="rId4">
            <a:alphaModFix/>
          </a:blip>
          <a:stretch>
            <a:fillRect/>
          </a:stretch>
        </p:blipFill>
        <p:spPr>
          <a:xfrm>
            <a:off x="8044076" y="104650"/>
            <a:ext cx="982025" cy="12029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4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59" name="Google Shape;259;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600"/>
              <a:t>Let’s read Paragraph 1 closely</a:t>
            </a:r>
            <a:endParaRPr sz="3600">
              <a:latin typeface="Century Gothic"/>
              <a:ea typeface="Century Gothic"/>
              <a:cs typeface="Century Gothic"/>
              <a:sym typeface="Century Gothic"/>
            </a:endParaRPr>
          </a:p>
        </p:txBody>
      </p:sp>
      <p:sp>
        <p:nvSpPr>
          <p:cNvPr id="260" name="Google Shape;260;p4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145454"/>
              </a:lnSpc>
              <a:spcBef>
                <a:spcPts val="0"/>
              </a:spcBef>
              <a:spcAft>
                <a:spcPts val="0"/>
              </a:spcAft>
              <a:buNone/>
            </a:pPr>
            <a:r>
              <a:rPr lang="en" sz="1400" dirty="0"/>
              <a:t>“The Slave Trade” Text from </a:t>
            </a:r>
            <a:r>
              <a:rPr lang="en" sz="1400" i="1" dirty="0"/>
              <a:t>Freedom: A History of US</a:t>
            </a:r>
            <a:r>
              <a:rPr lang="en" sz="1400" dirty="0"/>
              <a:t>, Webisode 5</a:t>
            </a:r>
            <a:endParaRPr sz="1400" dirty="0"/>
          </a:p>
          <a:p>
            <a:pPr marL="0" lvl="0" indent="0" algn="l" rtl="0">
              <a:lnSpc>
                <a:spcPct val="145454"/>
              </a:lnSpc>
              <a:spcBef>
                <a:spcPts val="0"/>
              </a:spcBef>
              <a:spcAft>
                <a:spcPts val="0"/>
              </a:spcAft>
              <a:buNone/>
            </a:pPr>
            <a:r>
              <a:rPr lang="en" sz="1400" dirty="0">
                <a:solidFill>
                  <a:srgbClr val="717073"/>
                </a:solidFill>
                <a:uFill>
                  <a:noFill/>
                </a:uFill>
                <a:hlinkClick r:id="rId3"/>
              </a:rPr>
              <a:t>http://www.pbs.org/wnet/historyofus/web05/segment2.html</a:t>
            </a:r>
            <a:endParaRPr sz="1400" dirty="0">
              <a:solidFill>
                <a:srgbClr val="717073"/>
              </a:solidFill>
              <a:uFill>
                <a:noFill/>
              </a:uFill>
              <a:hlinkClick r:id="rId3"/>
            </a:endParaRPr>
          </a:p>
          <a:p>
            <a:pPr marL="0" lvl="0" indent="0" algn="l" rtl="0">
              <a:lnSpc>
                <a:spcPct val="145454"/>
              </a:lnSpc>
              <a:spcBef>
                <a:spcPts val="0"/>
              </a:spcBef>
              <a:spcAft>
                <a:spcPts val="0"/>
              </a:spcAft>
              <a:buNone/>
            </a:pPr>
            <a:r>
              <a:rPr lang="en" sz="1400" dirty="0"/>
              <a:t> </a:t>
            </a:r>
            <a:endParaRPr sz="1400" dirty="0"/>
          </a:p>
          <a:p>
            <a:pPr marL="342900" lvl="0" indent="-342900" algn="l" rtl="0">
              <a:lnSpc>
                <a:spcPct val="120000"/>
              </a:lnSpc>
              <a:spcBef>
                <a:spcPts val="0"/>
              </a:spcBef>
              <a:spcAft>
                <a:spcPts val="0"/>
              </a:spcAft>
              <a:buSzPct val="100000"/>
              <a:buFont typeface="+mj-lt"/>
              <a:buAutoNum type="arabicPeriod"/>
            </a:pPr>
            <a:r>
              <a:rPr lang="en" sz="1400" dirty="0"/>
              <a:t>Slavery first came to America with some of the earliest settlers. But they weren’t the first people to own human beings. Slavery was an evil found around the world. There were jobs no one wanted to do, and, in the days before machinery, slaves seemed an answer. If you were on the losing side of a war, or were kidnapped by a rival tribe or a thief, you might end up a slave. Some Native Americans owned slaves. It was an ancient practice in Africa. But slavery in Africa was a </a:t>
            </a:r>
            <a:r>
              <a:rPr lang="en" sz="1400" b="1" dirty="0"/>
              <a:t>domestic institution</a:t>
            </a:r>
            <a:r>
              <a:rPr lang="en" sz="1400" dirty="0"/>
              <a:t>. In America it would go way beyond that, developing into a system of enforced labor on vast plantations. And while in Africa blacks were owned by other blacks, in America blacks were always owned by whites. In America it would always be racial slavery.</a:t>
            </a:r>
            <a:endParaRPr sz="1400" dirty="0"/>
          </a:p>
          <a:p>
            <a:pPr marL="0" lvl="0" indent="0" algn="l" rtl="0">
              <a:lnSpc>
                <a:spcPct val="145454"/>
              </a:lnSpc>
              <a:spcBef>
                <a:spcPts val="0"/>
              </a:spcBef>
              <a:spcAft>
                <a:spcPts val="0"/>
              </a:spcAft>
              <a:buClr>
                <a:schemeClr val="dk1"/>
              </a:buClr>
              <a:buSzPts val="1100"/>
              <a:buFont typeface="Arial"/>
              <a:buNone/>
            </a:pPr>
            <a:endParaRPr sz="1600" dirty="0"/>
          </a:p>
        </p:txBody>
      </p:sp>
      <p:pic>
        <p:nvPicPr>
          <p:cNvPr id="6" name="Google Shape;269;p41"/>
          <p:cNvPicPr preferRelativeResize="0"/>
          <p:nvPr/>
        </p:nvPicPr>
        <p:blipFill>
          <a:blip r:embed="rId4">
            <a:alphaModFix/>
          </a:blip>
          <a:stretch>
            <a:fillRect/>
          </a:stretch>
        </p:blipFill>
        <p:spPr>
          <a:xfrm>
            <a:off x="8273143" y="45352"/>
            <a:ext cx="786732" cy="960123"/>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67" name="Google Shape;267;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600"/>
              <a:t>Let’s  read Paragraph 2 closely</a:t>
            </a:r>
            <a:endParaRPr sz="3600">
              <a:latin typeface="Century Gothic"/>
              <a:ea typeface="Century Gothic"/>
              <a:cs typeface="Century Gothic"/>
              <a:sym typeface="Century Gothic"/>
            </a:endParaRPr>
          </a:p>
        </p:txBody>
      </p:sp>
      <p:sp>
        <p:nvSpPr>
          <p:cNvPr id="268" name="Google Shape;268;p41"/>
          <p:cNvSpPr txBox="1">
            <a:spLocks noGrp="1"/>
          </p:cNvSpPr>
          <p:nvPr>
            <p:ph type="body" idx="1"/>
          </p:nvPr>
        </p:nvSpPr>
        <p:spPr>
          <a:xfrm>
            <a:off x="311700" y="1005475"/>
            <a:ext cx="8520600" cy="3563400"/>
          </a:xfrm>
          <a:prstGeom prst="rect">
            <a:avLst/>
          </a:prstGeom>
        </p:spPr>
        <p:txBody>
          <a:bodyPr spcFirstLastPara="1" wrap="square" lIns="68575" tIns="34275" rIns="68575" bIns="34275" anchor="t" anchorCtr="0">
            <a:noAutofit/>
          </a:bodyPr>
          <a:lstStyle/>
          <a:p>
            <a:pPr marL="228600" lvl="0" indent="-228600" algn="l" rtl="0">
              <a:lnSpc>
                <a:spcPct val="120000"/>
              </a:lnSpc>
              <a:spcBef>
                <a:spcPts val="0"/>
              </a:spcBef>
              <a:spcAft>
                <a:spcPts val="0"/>
              </a:spcAft>
              <a:buSzPct val="100000"/>
              <a:buFont typeface="+mj-lt"/>
              <a:buAutoNum type="arabicPeriod" startAt="2"/>
            </a:pPr>
            <a:r>
              <a:rPr lang="en" sz="1300" dirty="0"/>
              <a:t>By the eighteenth century there had developed a special pattern to the American slave trade. New England Yankees often started it by taking their salted cod to the Caribbean island of Barbados-just north of Venezuela. There they traded the fish for cane sugar. Then they headed back north to Virginia where they loaded tobacco before sailing east across the Atlantic to England. In England the cargo was exchanged for guns and cloth and trinkets—all of which could be used to buy human beings in Africa. Then the slave ships sailed south from England to Africa to fill their holds with African men, women, and children—who were the most valuable cargo of all. Those people sailed west—against their wishes—and were usually taken to a Caribbean island or a southern port where the sea captains sold them for cash or more sugar. Finally, the crisscrossed triangular journey ended in Massachusetts or New York or Annapolis. Robert Walsh was an </a:t>
            </a:r>
            <a:r>
              <a:rPr lang="en" sz="1300" b="1" dirty="0"/>
              <a:t>eyewitness</a:t>
            </a:r>
            <a:r>
              <a:rPr lang="en" sz="1300" dirty="0"/>
              <a:t> of a slave ship in action. He wrote: “The slaves were all enclosed under grated hatchways, between decks. The space was so low they sat between each other’s legs … [and] there was no possibility of lying down, or at all changing their position, by night or day. Over the hatchway stood a ferocious-looking fellow with a scourge of many twisted thongs in his hand, who was the slavedriver of the ship.… The last parting sounds we heard from the unhallowed ship were the cries and shrieks of the slaves, suffering under some bodily </a:t>
            </a:r>
            <a:r>
              <a:rPr lang="en" sz="1300" b="1" dirty="0"/>
              <a:t>affliction</a:t>
            </a:r>
            <a:r>
              <a:rPr lang="en" sz="1300" dirty="0"/>
              <a:t>.”</a:t>
            </a:r>
            <a:endParaRPr sz="1300" dirty="0"/>
          </a:p>
          <a:p>
            <a:pPr marL="0" lvl="0" indent="0" algn="l" rtl="0">
              <a:lnSpc>
                <a:spcPct val="145454"/>
              </a:lnSpc>
              <a:spcBef>
                <a:spcPts val="0"/>
              </a:spcBef>
              <a:spcAft>
                <a:spcPts val="0"/>
              </a:spcAft>
              <a:buNone/>
            </a:pPr>
            <a:endParaRPr sz="1200" dirty="0"/>
          </a:p>
        </p:txBody>
      </p:sp>
      <p:pic>
        <p:nvPicPr>
          <p:cNvPr id="269" name="Google Shape;269;p41"/>
          <p:cNvPicPr preferRelativeResize="0"/>
          <p:nvPr/>
        </p:nvPicPr>
        <p:blipFill>
          <a:blip r:embed="rId3">
            <a:alphaModFix/>
          </a:blip>
          <a:stretch>
            <a:fillRect/>
          </a:stretch>
        </p:blipFill>
        <p:spPr>
          <a:xfrm>
            <a:off x="8273143" y="45352"/>
            <a:ext cx="786732" cy="960123"/>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4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75" name="Google Shape;275;p42"/>
          <p:cNvSpPr txBox="1">
            <a:spLocks noGrp="1"/>
          </p:cNvSpPr>
          <p:nvPr>
            <p:ph type="title"/>
          </p:nvPr>
        </p:nvSpPr>
        <p:spPr>
          <a:xfrm>
            <a:off x="145909" y="244689"/>
            <a:ext cx="8520600" cy="5409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Let’s read Paragraphs 3 and 4 closely</a:t>
            </a:r>
            <a:endParaRPr dirty="0">
              <a:sym typeface="Century Gothic"/>
            </a:endParaRPr>
          </a:p>
        </p:txBody>
      </p:sp>
      <p:sp>
        <p:nvSpPr>
          <p:cNvPr id="276" name="Google Shape;276;p42"/>
          <p:cNvSpPr txBox="1">
            <a:spLocks noGrp="1"/>
          </p:cNvSpPr>
          <p:nvPr>
            <p:ph type="body" idx="1"/>
          </p:nvPr>
        </p:nvSpPr>
        <p:spPr>
          <a:xfrm>
            <a:off x="311700" y="1021572"/>
            <a:ext cx="8520600" cy="4032000"/>
          </a:xfrm>
          <a:prstGeom prst="rect">
            <a:avLst/>
          </a:prstGeom>
        </p:spPr>
        <p:txBody>
          <a:bodyPr spcFirstLastPara="1" wrap="square" lIns="68575" tIns="34275" rIns="68575" bIns="34275" anchor="t" anchorCtr="0">
            <a:noAutofit/>
          </a:bodyPr>
          <a:lstStyle/>
          <a:p>
            <a:pPr marL="342900" lvl="0" indent="-342900" algn="l" rtl="0">
              <a:lnSpc>
                <a:spcPct val="120000"/>
              </a:lnSpc>
              <a:spcBef>
                <a:spcPts val="0"/>
              </a:spcBef>
              <a:spcAft>
                <a:spcPts val="0"/>
              </a:spcAft>
              <a:buSzPct val="100000"/>
              <a:buFont typeface="+mj-lt"/>
              <a:buAutoNum type="arabicPeriod" startAt="3"/>
            </a:pPr>
            <a:r>
              <a:rPr lang="en" sz="1400" dirty="0"/>
              <a:t>In Colonial times, there was slavery in both North and South. But slavery didn't make much sense in the North; farms were small and the farmer could often handle the work himself. The situation was different in the South. The crops that grew well there—tobacco, cotton, rice, and sugar—demanded large numbers of field workers. But there were few workers to be had—until the advent of African slavery.</a:t>
            </a:r>
          </a:p>
          <a:p>
            <a:pPr marL="342900" lvl="0" indent="-342900" algn="l" rtl="0">
              <a:lnSpc>
                <a:spcPct val="120000"/>
              </a:lnSpc>
              <a:spcBef>
                <a:spcPts val="0"/>
              </a:spcBef>
              <a:spcAft>
                <a:spcPts val="0"/>
              </a:spcAft>
              <a:buSzPct val="100000"/>
              <a:buFont typeface="+mj-lt"/>
              <a:buAutoNum type="arabicPeriod" startAt="3"/>
            </a:pPr>
            <a:r>
              <a:rPr lang="en" sz="1400" dirty="0"/>
              <a:t>By 1700 tens of thousands of African-born blacks are living in the American South, and the numbers are fast increasing. In 1705, in Virginia laws are passed that attempt to take away slaves' humanity. The Virginia Black Code says slaves are property, not people. But property that can think means trouble. So laws are passed to try and prevent thinking. One North Carolina law read this way: “The teaching of slaves has a tendency to </a:t>
            </a:r>
            <a:r>
              <a:rPr lang="en" sz="1400" b="1" dirty="0"/>
              <a:t>excite</a:t>
            </a:r>
            <a:r>
              <a:rPr lang="en" sz="1400" dirty="0"/>
              <a:t> dissatisfaction in their minds. Therefore, any free person who shall teach any slave to read and write shall be </a:t>
            </a:r>
            <a:r>
              <a:rPr lang="en" sz="1400" b="1" dirty="0"/>
              <a:t>liable to indictment</a:t>
            </a:r>
            <a:r>
              <a:rPr lang="en" sz="1400" dirty="0"/>
              <a:t>. If any slave shall teach, or attempt to teach, any other slave, he or she shall receive thirty-nine lashes on his or her bare back.”</a:t>
            </a:r>
            <a:endParaRPr sz="1400" dirty="0"/>
          </a:p>
          <a:p>
            <a:pPr marL="0" lvl="0" indent="0" algn="l" rtl="0">
              <a:lnSpc>
                <a:spcPct val="120000"/>
              </a:lnSpc>
              <a:spcBef>
                <a:spcPts val="0"/>
              </a:spcBef>
              <a:spcAft>
                <a:spcPts val="0"/>
              </a:spcAft>
              <a:buNone/>
            </a:pPr>
            <a:endParaRPr sz="1200" dirty="0"/>
          </a:p>
        </p:txBody>
      </p:sp>
      <p:pic>
        <p:nvPicPr>
          <p:cNvPr id="6" name="Google Shape;269;p41"/>
          <p:cNvPicPr preferRelativeResize="0"/>
          <p:nvPr/>
        </p:nvPicPr>
        <p:blipFill>
          <a:blip r:embed="rId3">
            <a:alphaModFix/>
          </a:blip>
          <a:stretch>
            <a:fillRect/>
          </a:stretch>
        </p:blipFill>
        <p:spPr>
          <a:xfrm>
            <a:off x="8273143" y="45352"/>
            <a:ext cx="786732" cy="960123"/>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4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83" name="Google Shape;283;p43"/>
          <p:cNvSpPr txBox="1">
            <a:spLocks noGrp="1"/>
          </p:cNvSpPr>
          <p:nvPr>
            <p:ph type="title"/>
          </p:nvPr>
        </p:nvSpPr>
        <p:spPr>
          <a:xfrm>
            <a:off x="311700" y="200300"/>
            <a:ext cx="8520600" cy="5409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600"/>
              <a:t>Let’s read Paragraph 5 closely</a:t>
            </a:r>
            <a:endParaRPr sz="3600">
              <a:latin typeface="Century Gothic"/>
              <a:ea typeface="Century Gothic"/>
              <a:cs typeface="Century Gothic"/>
              <a:sym typeface="Century Gothic"/>
            </a:endParaRPr>
          </a:p>
        </p:txBody>
      </p:sp>
      <p:sp>
        <p:nvSpPr>
          <p:cNvPr id="284" name="Google Shape;284;p43"/>
          <p:cNvSpPr txBox="1">
            <a:spLocks noGrp="1"/>
          </p:cNvSpPr>
          <p:nvPr>
            <p:ph type="body" idx="1"/>
          </p:nvPr>
        </p:nvSpPr>
        <p:spPr>
          <a:xfrm>
            <a:off x="311700" y="1369219"/>
            <a:ext cx="8520600" cy="2055000"/>
          </a:xfrm>
          <a:prstGeom prst="rect">
            <a:avLst/>
          </a:prstGeom>
        </p:spPr>
        <p:txBody>
          <a:bodyPr spcFirstLastPara="1" wrap="square" lIns="68575" tIns="34275" rIns="68575" bIns="34275" anchor="t" anchorCtr="0">
            <a:noAutofit/>
          </a:bodyPr>
          <a:lstStyle/>
          <a:p>
            <a:pPr marL="342900" lvl="0" indent="-342900" algn="l" rtl="0">
              <a:lnSpc>
                <a:spcPct val="145454"/>
              </a:lnSpc>
              <a:spcBef>
                <a:spcPts val="0"/>
              </a:spcBef>
              <a:spcAft>
                <a:spcPts val="0"/>
              </a:spcAft>
              <a:buClr>
                <a:schemeClr val="dk1"/>
              </a:buClr>
              <a:buSzPct val="100000"/>
              <a:buFont typeface="+mj-lt"/>
              <a:buAutoNum type="arabicPeriod" startAt="5"/>
            </a:pPr>
            <a:r>
              <a:rPr lang="en" sz="1400" dirty="0"/>
              <a:t>When you do something you know is wrong, you usually try to convince yourself that it really is all right. Southerners begin to say that God created some people to be slaves and some to be masters. They say black people aren’t as smart as white people. Then, to make that true, they pass laws that say it is a crime to teach blacks to read and write. One white woman in Norfolk, Virginia, who teaches free blacks in her home, is arrested and put in jail. Whites are losing their freedom too.</a:t>
            </a:r>
            <a:endParaRPr sz="1400" dirty="0"/>
          </a:p>
        </p:txBody>
      </p:sp>
      <p:pic>
        <p:nvPicPr>
          <p:cNvPr id="6" name="Google Shape;269;p41"/>
          <p:cNvPicPr preferRelativeResize="0"/>
          <p:nvPr/>
        </p:nvPicPr>
        <p:blipFill>
          <a:blip r:embed="rId3">
            <a:alphaModFix/>
          </a:blip>
          <a:stretch>
            <a:fillRect/>
          </a:stretch>
        </p:blipFill>
        <p:spPr>
          <a:xfrm>
            <a:off x="8273143" y="45352"/>
            <a:ext cx="786732" cy="960123"/>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3</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600" b="1">
              <a:latin typeface="Century Gothic"/>
              <a:ea typeface="Century Gothic"/>
              <a:cs typeface="Century Gothic"/>
              <a:sym typeface="Century Gothic"/>
            </a:endParaRPr>
          </a:p>
        </p:txBody>
      </p:sp>
      <p:sp>
        <p:nvSpPr>
          <p:cNvPr id="144" name="Google Shape;144;p26"/>
          <p:cNvSpPr txBox="1">
            <a:spLocks noGrp="1"/>
          </p:cNvSpPr>
          <p:nvPr>
            <p:ph type="body" idx="1"/>
          </p:nvPr>
        </p:nvSpPr>
        <p:spPr>
          <a:xfrm>
            <a:off x="381975" y="1158325"/>
            <a:ext cx="8520600" cy="34743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sz="1400" b="1">
                <a:solidFill>
                  <a:schemeClr val="dk1"/>
                </a:solidFill>
                <a:latin typeface="Century Gothic"/>
                <a:ea typeface="Century Gothic"/>
                <a:cs typeface="Century Gothic"/>
                <a:sym typeface="Century Gothic"/>
              </a:rPr>
              <a:t>Preparing for Lesson #</a:t>
            </a:r>
            <a:r>
              <a:rPr lang="en" sz="1400" b="1"/>
              <a:t>3</a:t>
            </a:r>
            <a:endParaRPr sz="1400"/>
          </a:p>
          <a:p>
            <a:pPr marL="0" lvl="0" indent="0" algn="l" rtl="0">
              <a:lnSpc>
                <a:spcPct val="90000"/>
              </a:lnSpc>
              <a:spcBef>
                <a:spcPts val="800"/>
              </a:spcBef>
              <a:spcAft>
                <a:spcPts val="0"/>
              </a:spcAft>
              <a:buClr>
                <a:schemeClr val="dk1"/>
              </a:buClr>
              <a:buSzPts val="2500"/>
              <a:buFont typeface="Arial"/>
              <a:buNone/>
            </a:pPr>
            <a:r>
              <a:rPr lang="en" sz="1400">
                <a:solidFill>
                  <a:schemeClr val="dk1"/>
                </a:solidFill>
                <a:latin typeface="Century Gothic"/>
                <a:ea typeface="Century Gothic"/>
                <a:cs typeface="Century Gothic"/>
                <a:sym typeface="Century Gothic"/>
              </a:rPr>
              <a:t>Materials and classroom preparation:</a:t>
            </a:r>
            <a:endParaRPr sz="1400"/>
          </a:p>
        </p:txBody>
      </p:sp>
      <p:sp>
        <p:nvSpPr>
          <p:cNvPr id="145" name="Google Shape;145;p26"/>
          <p:cNvSpPr txBox="1"/>
          <p:nvPr/>
        </p:nvSpPr>
        <p:spPr>
          <a:xfrm>
            <a:off x="381975" y="1954050"/>
            <a:ext cx="8450400" cy="2861700"/>
          </a:xfrm>
          <a:prstGeom prst="rect">
            <a:avLst/>
          </a:prstGeom>
          <a:noFill/>
          <a:ln>
            <a:noFill/>
          </a:ln>
        </p:spPr>
        <p:txBody>
          <a:bodyPr spcFirstLastPara="1" wrap="square" lIns="91425" tIns="91425" rIns="91425" bIns="91425" anchor="ctr" anchorCtr="0">
            <a:noAutofit/>
          </a:bodyPr>
          <a:lstStyle/>
          <a:p>
            <a:pPr marL="457200" lvl="0" indent="-304800" algn="l" rtl="0">
              <a:spcBef>
                <a:spcPts val="0"/>
              </a:spcBef>
              <a:spcAft>
                <a:spcPts val="0"/>
              </a:spcAft>
              <a:buSzPts val="1200"/>
              <a:buFont typeface="Century Gothic"/>
              <a:buChar char="●"/>
            </a:pPr>
            <a:r>
              <a:rPr lang="en" sz="1200" b="1" dirty="0">
                <a:latin typeface="Century Gothic"/>
                <a:ea typeface="Century Gothic"/>
                <a:cs typeface="Century Gothic"/>
                <a:sym typeface="Century Gothic"/>
              </a:rPr>
              <a:t>Equity Sticks Guidelines </a:t>
            </a:r>
            <a:r>
              <a:rPr lang="en" sz="1200" dirty="0">
                <a:latin typeface="Century Gothic"/>
                <a:ea typeface="Century Gothic"/>
                <a:cs typeface="Century Gothic"/>
                <a:sym typeface="Century Gothic"/>
              </a:rPr>
              <a:t>(</a:t>
            </a:r>
            <a:r>
              <a:rPr lang="en" sz="1200" b="1" dirty="0">
                <a:latin typeface="Century Gothic"/>
                <a:ea typeface="Century Gothic"/>
                <a:cs typeface="Century Gothic"/>
                <a:sym typeface="Century Gothic"/>
              </a:rPr>
              <a:t>for teacher reference</a:t>
            </a:r>
            <a:r>
              <a:rPr lang="en" sz="1200" dirty="0">
                <a:latin typeface="Century Gothic"/>
                <a:ea typeface="Century Gothic"/>
                <a:cs typeface="Century Gothic"/>
                <a:sym typeface="Century Gothic"/>
              </a:rPr>
              <a:t>; see supporting materials)</a:t>
            </a:r>
            <a:endParaRPr sz="1200" dirty="0">
              <a:latin typeface="Century Gothic"/>
              <a:ea typeface="Century Gothic"/>
              <a:cs typeface="Century Gothic"/>
              <a:sym typeface="Century Gothic"/>
            </a:endParaRPr>
          </a:p>
          <a:p>
            <a:pPr marL="457200" lvl="0" indent="-304800" algn="l" rtl="0">
              <a:spcBef>
                <a:spcPts val="0"/>
              </a:spcBef>
              <a:spcAft>
                <a:spcPts val="0"/>
              </a:spcAft>
              <a:buSzPts val="1200"/>
              <a:buFont typeface="Century Gothic"/>
              <a:buChar char="●"/>
            </a:pPr>
            <a:r>
              <a:rPr lang="en" sz="1200" b="1" dirty="0">
                <a:latin typeface="Century Gothic"/>
                <a:ea typeface="Century Gothic"/>
                <a:cs typeface="Century Gothic"/>
                <a:sym typeface="Century Gothic"/>
              </a:rPr>
              <a:t>Answers for Vocabulary Homework</a:t>
            </a:r>
            <a:r>
              <a:rPr lang="en" sz="1200" dirty="0">
                <a:latin typeface="Century Gothic"/>
                <a:ea typeface="Century Gothic"/>
                <a:cs typeface="Century Gothic"/>
                <a:sym typeface="Century Gothic"/>
              </a:rPr>
              <a:t> (one to display) </a:t>
            </a:r>
            <a:endParaRPr sz="1200" dirty="0">
              <a:latin typeface="Century Gothic"/>
              <a:ea typeface="Century Gothic"/>
              <a:cs typeface="Century Gothic"/>
              <a:sym typeface="Century Gothic"/>
            </a:endParaRPr>
          </a:p>
          <a:p>
            <a:pPr marL="457200" lvl="0" indent="-304800" algn="l" rtl="0">
              <a:spcBef>
                <a:spcPts val="0"/>
              </a:spcBef>
              <a:spcAft>
                <a:spcPts val="0"/>
              </a:spcAft>
              <a:buSzPts val="1200"/>
              <a:buFont typeface="Century Gothic"/>
              <a:buChar char="●"/>
            </a:pPr>
            <a:r>
              <a:rPr lang="en" sz="1200" dirty="0">
                <a:latin typeface="Century Gothic"/>
                <a:ea typeface="Century Gothic"/>
                <a:cs typeface="Century Gothic"/>
                <a:sym typeface="Century Gothic"/>
              </a:rPr>
              <a:t>Equity sticks</a:t>
            </a:r>
            <a:endParaRPr sz="1200" dirty="0">
              <a:latin typeface="Century Gothic"/>
              <a:ea typeface="Century Gothic"/>
              <a:cs typeface="Century Gothic"/>
              <a:sym typeface="Century Gothic"/>
            </a:endParaRPr>
          </a:p>
          <a:p>
            <a:pPr marL="457200" lvl="0" indent="-304800" algn="l" rtl="0">
              <a:spcBef>
                <a:spcPts val="0"/>
              </a:spcBef>
              <a:spcAft>
                <a:spcPts val="0"/>
              </a:spcAft>
              <a:buSzPts val="1200"/>
              <a:buFont typeface="Century Gothic"/>
              <a:buChar char="●"/>
            </a:pPr>
            <a:r>
              <a:rPr lang="en" sz="1200" b="1" dirty="0">
                <a:latin typeface="Century Gothic"/>
                <a:ea typeface="Century Gothic"/>
                <a:cs typeface="Century Gothic"/>
                <a:sym typeface="Century Gothic"/>
              </a:rPr>
              <a:t>Historical Context anchor chart </a:t>
            </a:r>
            <a:r>
              <a:rPr lang="en" sz="1200" dirty="0">
                <a:latin typeface="Century Gothic"/>
                <a:ea typeface="Century Gothic"/>
                <a:cs typeface="Century Gothic"/>
                <a:sym typeface="Century Gothic"/>
              </a:rPr>
              <a:t>(begun in Lesson 2)</a:t>
            </a:r>
            <a:endParaRPr sz="1200" dirty="0">
              <a:latin typeface="Century Gothic"/>
              <a:ea typeface="Century Gothic"/>
              <a:cs typeface="Century Gothic"/>
              <a:sym typeface="Century Gothic"/>
            </a:endParaRPr>
          </a:p>
          <a:p>
            <a:pPr marL="457200" lvl="0" indent="-304800" algn="l" rtl="0">
              <a:spcBef>
                <a:spcPts val="0"/>
              </a:spcBef>
              <a:spcAft>
                <a:spcPts val="0"/>
              </a:spcAft>
              <a:buSzPts val="1200"/>
              <a:buFont typeface="Century Gothic"/>
              <a:buChar char="●"/>
            </a:pPr>
            <a:r>
              <a:rPr lang="en" sz="1200" b="1" dirty="0">
                <a:latin typeface="Century Gothic"/>
                <a:ea typeface="Century Gothic"/>
                <a:cs typeface="Century Gothic"/>
                <a:sym typeface="Century Gothic"/>
              </a:rPr>
              <a:t>Analyzing Images: Slavery in America </a:t>
            </a:r>
            <a:r>
              <a:rPr lang="en" sz="1200" dirty="0">
                <a:latin typeface="Century Gothic"/>
                <a:ea typeface="Century Gothic"/>
                <a:cs typeface="Century Gothic"/>
                <a:sym typeface="Century Gothic"/>
              </a:rPr>
              <a:t>(one per student and one to display)</a:t>
            </a:r>
            <a:endParaRPr sz="1200" dirty="0">
              <a:latin typeface="Century Gothic"/>
              <a:ea typeface="Century Gothic"/>
              <a:cs typeface="Century Gothic"/>
              <a:sym typeface="Century Gothic"/>
            </a:endParaRPr>
          </a:p>
          <a:p>
            <a:pPr marL="457200" lvl="0" indent="-304800" algn="l" rtl="0">
              <a:spcBef>
                <a:spcPts val="0"/>
              </a:spcBef>
              <a:spcAft>
                <a:spcPts val="0"/>
              </a:spcAft>
              <a:buSzPts val="1200"/>
              <a:buFont typeface="Century Gothic"/>
              <a:buChar char="●"/>
            </a:pPr>
            <a:r>
              <a:rPr lang="en" sz="1200" dirty="0">
                <a:latin typeface="Century Gothic"/>
                <a:ea typeface="Century Gothic"/>
                <a:cs typeface="Century Gothic"/>
                <a:sym typeface="Century Gothic"/>
              </a:rPr>
              <a:t>Four images about slavery in America (see teaching notes)</a:t>
            </a:r>
            <a:endParaRPr sz="1200" dirty="0">
              <a:latin typeface="Century Gothic"/>
              <a:ea typeface="Century Gothic"/>
              <a:cs typeface="Century Gothic"/>
              <a:sym typeface="Century Gothic"/>
            </a:endParaRPr>
          </a:p>
          <a:p>
            <a:pPr marL="457200" lvl="0" indent="-304800" algn="l" rtl="0">
              <a:spcBef>
                <a:spcPts val="0"/>
              </a:spcBef>
              <a:spcAft>
                <a:spcPts val="0"/>
              </a:spcAft>
              <a:buSzPts val="1200"/>
              <a:buFont typeface="Century Gothic"/>
              <a:buChar char="●"/>
            </a:pPr>
            <a:r>
              <a:rPr lang="en" sz="1200" b="1" dirty="0">
                <a:latin typeface="Century Gothic"/>
                <a:ea typeface="Century Gothic"/>
                <a:cs typeface="Century Gothic"/>
                <a:sym typeface="Century Gothic"/>
              </a:rPr>
              <a:t>Vocabulary: The Slave Trade and Abolition </a:t>
            </a:r>
            <a:r>
              <a:rPr lang="en" sz="1200" dirty="0">
                <a:latin typeface="Century Gothic"/>
                <a:ea typeface="Century Gothic"/>
                <a:cs typeface="Century Gothic"/>
                <a:sym typeface="Century Gothic"/>
              </a:rPr>
              <a:t>(from Lesson 2)</a:t>
            </a:r>
            <a:endParaRPr sz="1200" dirty="0">
              <a:latin typeface="Century Gothic"/>
              <a:ea typeface="Century Gothic"/>
              <a:cs typeface="Century Gothic"/>
              <a:sym typeface="Century Gothic"/>
            </a:endParaRPr>
          </a:p>
          <a:p>
            <a:pPr marL="457200" lvl="0" indent="-304800" algn="l" rtl="0">
              <a:spcBef>
                <a:spcPts val="0"/>
              </a:spcBef>
              <a:spcAft>
                <a:spcPts val="0"/>
              </a:spcAft>
              <a:buSzPts val="1200"/>
              <a:buFont typeface="Century Gothic"/>
              <a:buChar char="●"/>
            </a:pPr>
            <a:r>
              <a:rPr lang="en" sz="1200" dirty="0">
                <a:latin typeface="Century Gothic"/>
                <a:ea typeface="Century Gothic"/>
                <a:cs typeface="Century Gothic"/>
                <a:sym typeface="Century Gothic"/>
              </a:rPr>
              <a:t>“The Slave Trade” text from Freedom: A History of US, Webisode 5 (one per student)</a:t>
            </a:r>
            <a:endParaRPr sz="1200" dirty="0">
              <a:latin typeface="Century Gothic"/>
              <a:ea typeface="Century Gothic"/>
              <a:cs typeface="Century Gothic"/>
              <a:sym typeface="Century Gothic"/>
            </a:endParaRPr>
          </a:p>
          <a:p>
            <a:pPr marL="457200" lvl="0" indent="-304800" algn="l" rtl="0">
              <a:spcBef>
                <a:spcPts val="0"/>
              </a:spcBef>
              <a:spcAft>
                <a:spcPts val="0"/>
              </a:spcAft>
              <a:buSzPts val="1200"/>
              <a:buFont typeface="Century Gothic"/>
              <a:buChar char="●"/>
            </a:pPr>
            <a:r>
              <a:rPr lang="en" sz="1200" dirty="0">
                <a:latin typeface="Century Gothic"/>
                <a:ea typeface="Century Gothic"/>
                <a:cs typeface="Century Gothic"/>
                <a:sym typeface="Century Gothic"/>
              </a:rPr>
              <a:t>Document camera</a:t>
            </a:r>
            <a:endParaRPr sz="1200" dirty="0">
              <a:latin typeface="Century Gothic"/>
              <a:ea typeface="Century Gothic"/>
              <a:cs typeface="Century Gothic"/>
              <a:sym typeface="Century Gothic"/>
            </a:endParaRPr>
          </a:p>
          <a:p>
            <a:pPr marL="457200" lvl="0" indent="-304800" algn="l" rtl="0">
              <a:spcBef>
                <a:spcPts val="0"/>
              </a:spcBef>
              <a:spcAft>
                <a:spcPts val="0"/>
              </a:spcAft>
              <a:buSzPts val="1200"/>
              <a:buFont typeface="Century Gothic"/>
              <a:buChar char="●"/>
            </a:pPr>
            <a:r>
              <a:rPr lang="en" sz="1200" b="1" dirty="0">
                <a:latin typeface="Century Gothic"/>
                <a:ea typeface="Century Gothic"/>
                <a:cs typeface="Century Gothic"/>
                <a:sym typeface="Century Gothic"/>
              </a:rPr>
              <a:t>“The Slave Trade” Text-Dependent Questions </a:t>
            </a:r>
            <a:r>
              <a:rPr lang="en" sz="1200" dirty="0">
                <a:latin typeface="Century Gothic"/>
                <a:ea typeface="Century Gothic"/>
                <a:cs typeface="Century Gothic"/>
                <a:sym typeface="Century Gothic"/>
              </a:rPr>
              <a:t>(one per student)</a:t>
            </a:r>
            <a:endParaRPr sz="1200" dirty="0">
              <a:latin typeface="Century Gothic"/>
              <a:ea typeface="Century Gothic"/>
              <a:cs typeface="Century Gothic"/>
              <a:sym typeface="Century Gothic"/>
            </a:endParaRPr>
          </a:p>
          <a:p>
            <a:pPr marL="457200" lvl="0" indent="-304800" algn="l" rtl="0">
              <a:spcBef>
                <a:spcPts val="0"/>
              </a:spcBef>
              <a:spcAft>
                <a:spcPts val="0"/>
              </a:spcAft>
              <a:buSzPts val="1200"/>
              <a:buFont typeface="Century Gothic"/>
              <a:buChar char="●"/>
            </a:pPr>
            <a:r>
              <a:rPr lang="en" sz="1200" dirty="0">
                <a:latin typeface="Century Gothic"/>
                <a:ea typeface="Century Gothic"/>
                <a:cs typeface="Century Gothic"/>
                <a:sym typeface="Century Gothic"/>
              </a:rPr>
              <a:t>“</a:t>
            </a:r>
            <a:r>
              <a:rPr lang="en" sz="1200" b="1" dirty="0">
                <a:latin typeface="Century Gothic"/>
                <a:ea typeface="Century Gothic"/>
                <a:cs typeface="Century Gothic"/>
                <a:sym typeface="Century Gothic"/>
              </a:rPr>
              <a:t>The Slave Trade” Close Reading Guide (for teacher reference)</a:t>
            </a:r>
            <a:endParaRPr sz="1200" b="1" dirty="0">
              <a:latin typeface="Century Gothic"/>
              <a:ea typeface="Century Gothic"/>
              <a:cs typeface="Century Gothic"/>
              <a:sym typeface="Century Gothic"/>
            </a:endParaRPr>
          </a:p>
          <a:p>
            <a:pPr marL="457200" lvl="0" indent="-304800" algn="l" rtl="0">
              <a:spcBef>
                <a:spcPts val="0"/>
              </a:spcBef>
              <a:spcAft>
                <a:spcPts val="0"/>
              </a:spcAft>
              <a:buSzPts val="1200"/>
              <a:buFont typeface="Century Gothic"/>
              <a:buChar char="●"/>
            </a:pPr>
            <a:r>
              <a:rPr lang="en" sz="1200" dirty="0">
                <a:latin typeface="Century Gothic"/>
                <a:ea typeface="Century Gothic"/>
                <a:cs typeface="Century Gothic"/>
                <a:sym typeface="Century Gothic"/>
              </a:rPr>
              <a:t>“Abolition” text from Freedom: A History of US, Webisode 5 (one per student)</a:t>
            </a:r>
            <a:endParaRPr sz="1200" dirty="0">
              <a:latin typeface="Century Gothic"/>
              <a:ea typeface="Century Gothic"/>
              <a:cs typeface="Century Gothic"/>
              <a:sym typeface="Century Gothic"/>
            </a:endParaRPr>
          </a:p>
          <a:p>
            <a:pPr marL="457200" lvl="0" indent="-304800" algn="l" rtl="0">
              <a:spcBef>
                <a:spcPts val="0"/>
              </a:spcBef>
              <a:spcAft>
                <a:spcPts val="0"/>
              </a:spcAft>
              <a:buSzPts val="1200"/>
              <a:buFont typeface="Century Gothic"/>
              <a:buChar char="●"/>
            </a:pPr>
            <a:r>
              <a:rPr lang="en" sz="1200" dirty="0">
                <a:latin typeface="Century Gothic"/>
                <a:ea typeface="Century Gothic"/>
                <a:cs typeface="Century Gothic"/>
                <a:sym typeface="Century Gothic"/>
              </a:rPr>
              <a:t>“Abolition” text from Freedom: A History of US, Webisode 5: scaffolded version (optional; for students</a:t>
            </a:r>
            <a:endParaRPr sz="1200" dirty="0">
              <a:latin typeface="Century Gothic"/>
              <a:ea typeface="Century Gothic"/>
              <a:cs typeface="Century Gothic"/>
              <a:sym typeface="Century Gothic"/>
            </a:endParaRPr>
          </a:p>
          <a:p>
            <a:pPr marL="0" lvl="0" indent="0" algn="l" rtl="0">
              <a:spcBef>
                <a:spcPts val="0"/>
              </a:spcBef>
              <a:spcAft>
                <a:spcPts val="0"/>
              </a:spcAft>
              <a:buNone/>
            </a:pPr>
            <a:r>
              <a:rPr lang="en" sz="1200" dirty="0">
                <a:latin typeface="Century Gothic"/>
                <a:ea typeface="Century Gothic"/>
                <a:cs typeface="Century Gothic"/>
                <a:sym typeface="Century Gothic"/>
              </a:rPr>
              <a:t>             needing additional support) </a:t>
            </a:r>
            <a:endParaRPr sz="1200" dirty="0">
              <a:latin typeface="Century Gothic"/>
              <a:ea typeface="Century Gothic"/>
              <a:cs typeface="Century Gothic"/>
              <a:sym typeface="Century Gothic"/>
            </a:endParaRPr>
          </a:p>
          <a:p>
            <a:pPr marL="457200" lvl="0" indent="-304800" algn="l" rtl="0">
              <a:spcBef>
                <a:spcPts val="0"/>
              </a:spcBef>
              <a:spcAft>
                <a:spcPts val="0"/>
              </a:spcAft>
              <a:buSzPts val="1200"/>
              <a:buFont typeface="Century Gothic"/>
              <a:buChar char="●"/>
            </a:pPr>
            <a:r>
              <a:rPr lang="en" sz="1200" b="1" dirty="0">
                <a:latin typeface="Century Gothic"/>
                <a:ea typeface="Century Gothic"/>
                <a:cs typeface="Century Gothic"/>
                <a:sym typeface="Century Gothic"/>
              </a:rPr>
              <a:t>“Abolition” Text-Dependent Questions, Part 1 (</a:t>
            </a:r>
            <a:r>
              <a:rPr lang="en" sz="1200" dirty="0">
                <a:latin typeface="Century Gothic"/>
                <a:ea typeface="Century Gothic"/>
                <a:cs typeface="Century Gothic"/>
                <a:sym typeface="Century Gothic"/>
              </a:rPr>
              <a:t>one per student)</a:t>
            </a:r>
            <a:endParaRPr sz="1200" dirty="0">
              <a:latin typeface="Century Gothic"/>
              <a:ea typeface="Century Gothic"/>
              <a:cs typeface="Century Gothic"/>
              <a:sym typeface="Century Gothic"/>
            </a:endParaRPr>
          </a:p>
          <a:p>
            <a:pPr marL="457200" lvl="0" indent="-304800" algn="l" rtl="0">
              <a:spcBef>
                <a:spcPts val="0"/>
              </a:spcBef>
              <a:spcAft>
                <a:spcPts val="0"/>
              </a:spcAft>
              <a:buSzPts val="1200"/>
              <a:buFont typeface="Century Gothic"/>
              <a:buChar char="●"/>
            </a:pPr>
            <a:r>
              <a:rPr lang="en" sz="1200" b="1" dirty="0">
                <a:latin typeface="Century Gothic"/>
                <a:ea typeface="Century Gothic"/>
                <a:cs typeface="Century Gothic"/>
                <a:sym typeface="Century Gothic"/>
              </a:rPr>
              <a:t>“Abolition” Text-Dependent Questions, Part 1 (answers, for teacher reference)</a:t>
            </a:r>
            <a:br>
              <a:rPr lang="en" sz="1200" b="1" dirty="0">
                <a:latin typeface="Century Gothic"/>
                <a:ea typeface="Century Gothic"/>
                <a:cs typeface="Century Gothic"/>
                <a:sym typeface="Century Gothic"/>
              </a:rPr>
            </a:br>
            <a:endParaRPr sz="1200" b="1" dirty="0">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4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91" name="Google Shape;291;p44"/>
          <p:cNvSpPr txBox="1">
            <a:spLocks noGrp="1"/>
          </p:cNvSpPr>
          <p:nvPr>
            <p:ph type="title"/>
          </p:nvPr>
        </p:nvSpPr>
        <p:spPr>
          <a:xfrm>
            <a:off x="311700" y="332953"/>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500" dirty="0"/>
              <a:t>Let’s answer some more  questions</a:t>
            </a:r>
            <a:endParaRPr sz="3500" dirty="0">
              <a:sym typeface="Century Gothic"/>
            </a:endParaRPr>
          </a:p>
        </p:txBody>
      </p:sp>
      <p:sp>
        <p:nvSpPr>
          <p:cNvPr id="292" name="Google Shape;292;p4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0" algn="l" rtl="0">
              <a:spcBef>
                <a:spcPts val="800"/>
              </a:spcBef>
              <a:spcAft>
                <a:spcPts val="0"/>
              </a:spcAft>
              <a:buNone/>
            </a:pPr>
            <a:endParaRPr sz="2400"/>
          </a:p>
          <a:p>
            <a:pPr marL="457200" lvl="0" indent="0" algn="l" rtl="0">
              <a:spcBef>
                <a:spcPts val="800"/>
              </a:spcBef>
              <a:spcAft>
                <a:spcPts val="0"/>
              </a:spcAft>
              <a:buNone/>
            </a:pPr>
            <a:endParaRPr sz="2400"/>
          </a:p>
          <a:p>
            <a:pPr marL="457200" lvl="0" indent="0" algn="l" rtl="0">
              <a:spcBef>
                <a:spcPts val="800"/>
              </a:spcBef>
              <a:spcAft>
                <a:spcPts val="0"/>
              </a:spcAft>
              <a:buNone/>
            </a:pPr>
            <a:endParaRPr sz="2400"/>
          </a:p>
        </p:txBody>
      </p:sp>
      <p:pic>
        <p:nvPicPr>
          <p:cNvPr id="293" name="Google Shape;293;p44"/>
          <p:cNvPicPr preferRelativeResize="0"/>
          <p:nvPr/>
        </p:nvPicPr>
        <p:blipFill>
          <a:blip r:embed="rId3">
            <a:alphaModFix/>
          </a:blip>
          <a:stretch>
            <a:fillRect/>
          </a:stretch>
        </p:blipFill>
        <p:spPr>
          <a:xfrm>
            <a:off x="8044076" y="104650"/>
            <a:ext cx="982025" cy="1202975"/>
          </a:xfrm>
          <a:prstGeom prst="rect">
            <a:avLst/>
          </a:prstGeom>
          <a:noFill/>
          <a:ln>
            <a:noFill/>
          </a:ln>
        </p:spPr>
      </p:pic>
      <p:graphicFrame>
        <p:nvGraphicFramePr>
          <p:cNvPr id="294" name="Google Shape;294;p44"/>
          <p:cNvGraphicFramePr/>
          <p:nvPr/>
        </p:nvGraphicFramePr>
        <p:xfrm>
          <a:off x="152400" y="1014025"/>
          <a:ext cx="8873700" cy="3906647"/>
        </p:xfrm>
        <a:graphic>
          <a:graphicData uri="http://schemas.openxmlformats.org/drawingml/2006/table">
            <a:tbl>
              <a:tblPr>
                <a:noFill/>
                <a:tableStyleId>{9E83A38B-C0A8-4885-958D-24968353A36A}</a:tableStyleId>
              </a:tblPr>
              <a:tblGrid>
                <a:gridCol w="8873700">
                  <a:extLst>
                    <a:ext uri="{9D8B030D-6E8A-4147-A177-3AD203B41FA5}">
                      <a16:colId xmlns:a16="http://schemas.microsoft.com/office/drawing/2014/main" val="20000"/>
                    </a:ext>
                  </a:extLst>
                </a:gridCol>
              </a:tblGrid>
              <a:tr h="3833550">
                <a:tc>
                  <a:txBody>
                    <a:bodyPr/>
                    <a:lstStyle/>
                    <a:p>
                      <a:pPr marL="0" lvl="0" indent="0" algn="l" rtl="0">
                        <a:lnSpc>
                          <a:spcPct val="115000"/>
                        </a:lnSpc>
                        <a:spcBef>
                          <a:spcPts val="0"/>
                        </a:spcBef>
                        <a:spcAft>
                          <a:spcPts val="0"/>
                        </a:spcAft>
                        <a:buNone/>
                      </a:pP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dirty="0">
                          <a:latin typeface="Century Gothic"/>
                          <a:ea typeface="Century Gothic"/>
                          <a:cs typeface="Century Gothic"/>
                          <a:sym typeface="Century Gothic"/>
                        </a:rPr>
                        <a:t>Now that you’ve read this text once, it’s time to do some rereading to help you think about the text more carefully and answer some text-dependent questions.</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600" b="1"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600" b="1" dirty="0">
                          <a:latin typeface="Century Gothic"/>
                          <a:ea typeface="Century Gothic"/>
                          <a:cs typeface="Century Gothic"/>
                          <a:sym typeface="Century Gothic"/>
                        </a:rPr>
                        <a:t>In Paragraph 2</a:t>
                      </a:r>
                      <a:endParaRPr sz="1600" b="1" dirty="0">
                        <a:latin typeface="Century Gothic"/>
                        <a:ea typeface="Century Gothic"/>
                        <a:cs typeface="Century Gothic"/>
                        <a:sym typeface="Century Gothic"/>
                      </a:endParaRPr>
                    </a:p>
                    <a:p>
                      <a:pPr marL="457200" lvl="0" indent="-330200" algn="l" rtl="0">
                        <a:lnSpc>
                          <a:spcPct val="115000"/>
                        </a:lnSpc>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What were the three main steps involved in the triangular slave trade?</a:t>
                      </a:r>
                      <a:endParaRPr sz="160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6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600" b="1" dirty="0">
                          <a:latin typeface="Century Gothic"/>
                          <a:ea typeface="Century Gothic"/>
                          <a:cs typeface="Century Gothic"/>
                          <a:sym typeface="Century Gothic"/>
                        </a:rPr>
                        <a:t>In Paragraph 2</a:t>
                      </a:r>
                      <a:endParaRPr sz="1600" b="1" dirty="0">
                        <a:latin typeface="Century Gothic"/>
                        <a:ea typeface="Century Gothic"/>
                        <a:cs typeface="Century Gothic"/>
                        <a:sym typeface="Century Gothic"/>
                      </a:endParaRPr>
                    </a:p>
                    <a:p>
                      <a:pPr marL="457200" lvl="0" indent="-330200" algn="l" rtl="0">
                        <a:lnSpc>
                          <a:spcPct val="115000"/>
                        </a:lnSpc>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What were conditions like on the slave ships?  Support your answer with evidence from the text.</a:t>
                      </a:r>
                      <a:endParaRPr sz="1600" dirty="0">
                        <a:latin typeface="Century Gothic"/>
                        <a:ea typeface="Century Gothic"/>
                        <a:cs typeface="Century Gothic"/>
                        <a:sym typeface="Century Gothic"/>
                      </a:endParaRPr>
                    </a:p>
                    <a:p>
                      <a:pPr marL="457200" lvl="0" indent="0" algn="l" rtl="0">
                        <a:lnSpc>
                          <a:spcPct val="115000"/>
                        </a:lnSpc>
                        <a:spcBef>
                          <a:spcPts val="0"/>
                        </a:spcBef>
                        <a:spcAft>
                          <a:spcPts val="0"/>
                        </a:spcAft>
                        <a:buNone/>
                      </a:pPr>
                      <a:endParaRPr sz="1600" dirty="0">
                        <a:latin typeface="Century Gothic"/>
                        <a:ea typeface="Century Gothic"/>
                        <a:cs typeface="Century Gothic"/>
                        <a:sym typeface="Century Gothic"/>
                      </a:endParaRPr>
                    </a:p>
                    <a:p>
                      <a:pPr marL="457200" lvl="0" indent="0" algn="l" rtl="0">
                        <a:lnSpc>
                          <a:spcPct val="115000"/>
                        </a:lnSpc>
                        <a:spcBef>
                          <a:spcPts val="0"/>
                        </a:spcBef>
                        <a:spcAft>
                          <a:spcPts val="0"/>
                        </a:spcAft>
                        <a:buNone/>
                      </a:pPr>
                      <a:endParaRPr sz="1600" dirty="0">
                        <a:latin typeface="Century Gothic"/>
                        <a:ea typeface="Century Gothic"/>
                        <a:cs typeface="Century Gothic"/>
                        <a:sym typeface="Century Gothic"/>
                      </a:endParaRPr>
                    </a:p>
                  </a:txBody>
                  <a:tcPr marL="73025" marR="73025" marT="73025" marB="73025">
                    <a:lnL w="12700" cap="flat" cmpd="sng">
                      <a:solidFill>
                        <a:srgbClr val="000000">
                          <a:alpha val="0"/>
                        </a:srgbClr>
                      </a:solidFill>
                      <a:prstDash val="solid"/>
                      <a:round/>
                      <a:headEnd type="none" w="sm" len="sm"/>
                      <a:tailEnd type="none" w="sm" len="sm"/>
                    </a:lnL>
                    <a:lnR w="12700" cap="flat" cmpd="sng">
                      <a:solidFill>
                        <a:srgbClr val="000000">
                          <a:alpha val="0"/>
                        </a:srgbClr>
                      </a:solidFill>
                      <a:prstDash val="solid"/>
                      <a:round/>
                      <a:headEnd type="none" w="sm" len="sm"/>
                      <a:tailEnd type="none" w="sm" len="sm"/>
                    </a:lnR>
                    <a:lnT w="12700" cap="flat" cmpd="sng">
                      <a:solidFill>
                        <a:srgbClr val="000000">
                          <a:alpha val="0"/>
                        </a:srgbClr>
                      </a:solidFill>
                      <a:prstDash val="solid"/>
                      <a:round/>
                      <a:headEnd type="none" w="sm" len="sm"/>
                      <a:tailEnd type="none" w="sm" len="sm"/>
                    </a:lnT>
                    <a:lnB w="12700"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4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300" name="Google Shape;300;p4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600"/>
              <a:t>Let’s answer some more questions</a:t>
            </a:r>
            <a:endParaRPr sz="3600">
              <a:latin typeface="Century Gothic"/>
              <a:ea typeface="Century Gothic"/>
              <a:cs typeface="Century Gothic"/>
              <a:sym typeface="Century Gothic"/>
            </a:endParaRPr>
          </a:p>
        </p:txBody>
      </p:sp>
      <p:sp>
        <p:nvSpPr>
          <p:cNvPr id="301" name="Google Shape;301;p4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0" algn="l" rtl="0">
              <a:spcBef>
                <a:spcPts val="800"/>
              </a:spcBef>
              <a:spcAft>
                <a:spcPts val="0"/>
              </a:spcAft>
              <a:buNone/>
            </a:pPr>
            <a:endParaRPr sz="2400"/>
          </a:p>
          <a:p>
            <a:pPr marL="457200" lvl="0" indent="0" algn="l" rtl="0">
              <a:spcBef>
                <a:spcPts val="800"/>
              </a:spcBef>
              <a:spcAft>
                <a:spcPts val="0"/>
              </a:spcAft>
              <a:buNone/>
            </a:pPr>
            <a:endParaRPr sz="2400"/>
          </a:p>
          <a:p>
            <a:pPr marL="457200" lvl="0" indent="0" algn="l" rtl="0">
              <a:spcBef>
                <a:spcPts val="800"/>
              </a:spcBef>
              <a:spcAft>
                <a:spcPts val="0"/>
              </a:spcAft>
              <a:buNone/>
            </a:pPr>
            <a:endParaRPr sz="2400"/>
          </a:p>
        </p:txBody>
      </p:sp>
      <p:pic>
        <p:nvPicPr>
          <p:cNvPr id="302" name="Google Shape;302;p45"/>
          <p:cNvPicPr preferRelativeResize="0"/>
          <p:nvPr/>
        </p:nvPicPr>
        <p:blipFill>
          <a:blip r:embed="rId3">
            <a:alphaModFix/>
          </a:blip>
          <a:stretch>
            <a:fillRect/>
          </a:stretch>
        </p:blipFill>
        <p:spPr>
          <a:xfrm>
            <a:off x="8044076" y="104650"/>
            <a:ext cx="982025" cy="1202975"/>
          </a:xfrm>
          <a:prstGeom prst="rect">
            <a:avLst/>
          </a:prstGeom>
          <a:noFill/>
          <a:ln>
            <a:noFill/>
          </a:ln>
        </p:spPr>
      </p:pic>
      <p:graphicFrame>
        <p:nvGraphicFramePr>
          <p:cNvPr id="303" name="Google Shape;303;p45"/>
          <p:cNvGraphicFramePr/>
          <p:nvPr/>
        </p:nvGraphicFramePr>
        <p:xfrm>
          <a:off x="152400" y="1014025"/>
          <a:ext cx="8873700" cy="3833550"/>
        </p:xfrm>
        <a:graphic>
          <a:graphicData uri="http://schemas.openxmlformats.org/drawingml/2006/table">
            <a:tbl>
              <a:tblPr>
                <a:noFill/>
                <a:tableStyleId>{9E83A38B-C0A8-4885-958D-24968353A36A}</a:tableStyleId>
              </a:tblPr>
              <a:tblGrid>
                <a:gridCol w="8873700">
                  <a:extLst>
                    <a:ext uri="{9D8B030D-6E8A-4147-A177-3AD203B41FA5}">
                      <a16:colId xmlns:a16="http://schemas.microsoft.com/office/drawing/2014/main" val="20000"/>
                    </a:ext>
                  </a:extLst>
                </a:gridCol>
              </a:tblGrid>
              <a:tr h="3833550">
                <a:tc>
                  <a:txBody>
                    <a:bodyPr/>
                    <a:lstStyle/>
                    <a:p>
                      <a:pPr marL="0" lvl="0" indent="0" algn="l" rtl="0">
                        <a:lnSpc>
                          <a:spcPct val="115000"/>
                        </a:lnSpc>
                        <a:spcBef>
                          <a:spcPts val="0"/>
                        </a:spcBef>
                        <a:spcAft>
                          <a:spcPts val="0"/>
                        </a:spcAft>
                        <a:buNone/>
                      </a:pPr>
                      <a:endParaRPr sz="18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a:solidFill>
                            <a:schemeClr val="dk1"/>
                          </a:solidFill>
                          <a:latin typeface="Century Gothic"/>
                          <a:ea typeface="Century Gothic"/>
                          <a:cs typeface="Century Gothic"/>
                          <a:sym typeface="Century Gothic"/>
                        </a:rPr>
                        <a:t>And now  it’s time to do more rereading to help you think about the text more carefully and answer some text-dependent questions.</a:t>
                      </a:r>
                      <a:endParaRPr sz="18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endParaRPr sz="18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600" b="1">
                          <a:latin typeface="Century Gothic"/>
                          <a:ea typeface="Century Gothic"/>
                          <a:cs typeface="Century Gothic"/>
                          <a:sym typeface="Century Gothic"/>
                        </a:rPr>
                        <a:t>In Paragraph 3 and 4</a:t>
                      </a:r>
                      <a:endParaRPr sz="1600" b="1">
                        <a:latin typeface="Century Gothic"/>
                        <a:ea typeface="Century Gothic"/>
                        <a:cs typeface="Century Gothic"/>
                        <a:sym typeface="Century Gothic"/>
                      </a:endParaRPr>
                    </a:p>
                    <a:p>
                      <a:pPr marL="457200" lvl="0" indent="-330200" algn="l" rtl="0">
                        <a:lnSpc>
                          <a:spcPct val="115000"/>
                        </a:lnSpc>
                        <a:spcBef>
                          <a:spcPts val="0"/>
                        </a:spcBef>
                        <a:spcAft>
                          <a:spcPts val="0"/>
                        </a:spcAft>
                        <a:buSzPts val="1600"/>
                        <a:buFont typeface="Century Gothic"/>
                        <a:buAutoNum type="arabicPeriod"/>
                      </a:pPr>
                      <a:r>
                        <a:rPr lang="en" sz="1600">
                          <a:latin typeface="Century Gothic"/>
                          <a:ea typeface="Century Gothic"/>
                          <a:cs typeface="Century Gothic"/>
                          <a:sym typeface="Century Gothic"/>
                        </a:rPr>
                        <a:t>Why were there so many more slaves in the South than the North?</a:t>
                      </a:r>
                      <a:endParaRPr sz="1600">
                        <a:latin typeface="Century Gothic"/>
                        <a:ea typeface="Century Gothic"/>
                        <a:cs typeface="Century Gothic"/>
                        <a:sym typeface="Century Gothic"/>
                      </a:endParaRPr>
                    </a:p>
                    <a:p>
                      <a:pPr marL="457200" lvl="0" indent="-330200" algn="l" rtl="0">
                        <a:lnSpc>
                          <a:spcPct val="115000"/>
                        </a:lnSpc>
                        <a:spcBef>
                          <a:spcPts val="0"/>
                        </a:spcBef>
                        <a:spcAft>
                          <a:spcPts val="0"/>
                        </a:spcAft>
                        <a:buSzPts val="1600"/>
                        <a:buFont typeface="Century Gothic"/>
                        <a:buAutoNum type="arabicPeriod"/>
                      </a:pPr>
                      <a:r>
                        <a:rPr lang="en" sz="1600">
                          <a:latin typeface="Century Gothic"/>
                          <a:ea typeface="Century Gothic"/>
                          <a:cs typeface="Century Gothic"/>
                          <a:sym typeface="Century Gothic"/>
                        </a:rPr>
                        <a:t>Why did the Black Codes prohibit teaching slaves to read and write? </a:t>
                      </a:r>
                      <a:endParaRPr sz="160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6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600" b="1">
                          <a:latin typeface="Century Gothic"/>
                          <a:ea typeface="Century Gothic"/>
                          <a:cs typeface="Century Gothic"/>
                          <a:sym typeface="Century Gothic"/>
                        </a:rPr>
                        <a:t>In Paragraph 5</a:t>
                      </a:r>
                      <a:endParaRPr sz="1600" b="1">
                        <a:latin typeface="Century Gothic"/>
                        <a:ea typeface="Century Gothic"/>
                        <a:cs typeface="Century Gothic"/>
                        <a:sym typeface="Century Gothic"/>
                      </a:endParaRPr>
                    </a:p>
                    <a:p>
                      <a:pPr marL="457200" lvl="0" indent="-330200" algn="l" rtl="0">
                        <a:lnSpc>
                          <a:spcPct val="115000"/>
                        </a:lnSpc>
                        <a:spcBef>
                          <a:spcPts val="0"/>
                        </a:spcBef>
                        <a:spcAft>
                          <a:spcPts val="0"/>
                        </a:spcAft>
                        <a:buSzPts val="1600"/>
                        <a:buFont typeface="Century Gothic"/>
                        <a:buAutoNum type="arabicPeriod"/>
                      </a:pPr>
                      <a:r>
                        <a:rPr lang="en" sz="1600">
                          <a:latin typeface="Century Gothic"/>
                          <a:ea typeface="Century Gothic"/>
                          <a:cs typeface="Century Gothic"/>
                          <a:sym typeface="Century Gothic"/>
                        </a:rPr>
                        <a:t>How did some Southerners use racial differences to justify slavery?</a:t>
                      </a:r>
                      <a:endParaRPr sz="1600">
                        <a:latin typeface="Century Gothic"/>
                        <a:ea typeface="Century Gothic"/>
                        <a:cs typeface="Century Gothic"/>
                        <a:sym typeface="Century Gothic"/>
                      </a:endParaRPr>
                    </a:p>
                  </a:txBody>
                  <a:tcPr marL="73025" marR="73025" marT="73025" marB="73025">
                    <a:lnL w="12700" cap="flat" cmpd="sng">
                      <a:solidFill>
                        <a:srgbClr val="000000">
                          <a:alpha val="0"/>
                        </a:srgbClr>
                      </a:solidFill>
                      <a:prstDash val="solid"/>
                      <a:round/>
                      <a:headEnd type="none" w="sm" len="sm"/>
                      <a:tailEnd type="none" w="sm" len="sm"/>
                    </a:lnL>
                    <a:lnR w="12700" cap="flat" cmpd="sng">
                      <a:solidFill>
                        <a:srgbClr val="000000">
                          <a:alpha val="0"/>
                        </a:srgbClr>
                      </a:solidFill>
                      <a:prstDash val="solid"/>
                      <a:round/>
                      <a:headEnd type="none" w="sm" len="sm"/>
                      <a:tailEnd type="none" w="sm" len="sm"/>
                    </a:lnR>
                    <a:lnT w="12700" cap="flat" cmpd="sng">
                      <a:solidFill>
                        <a:srgbClr val="000000">
                          <a:alpha val="0"/>
                        </a:srgbClr>
                      </a:solidFill>
                      <a:prstDash val="solid"/>
                      <a:round/>
                      <a:headEnd type="none" w="sm" len="sm"/>
                      <a:tailEnd type="none" w="sm" len="sm"/>
                    </a:lnT>
                    <a:lnB w="12700"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p4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309" name="Google Shape;309;p4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600"/>
              <a:t>Let’s Turn and Talk</a:t>
            </a:r>
            <a:endParaRPr sz="3600">
              <a:latin typeface="Century Gothic"/>
              <a:ea typeface="Century Gothic"/>
              <a:cs typeface="Century Gothic"/>
              <a:sym typeface="Century Gothic"/>
            </a:endParaRPr>
          </a:p>
        </p:txBody>
      </p:sp>
      <p:sp>
        <p:nvSpPr>
          <p:cNvPr id="310" name="Google Shape;310;p4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2400" dirty="0"/>
              <a:t>Turn and Talk to a partner:</a:t>
            </a:r>
            <a:endParaRPr sz="2400" dirty="0"/>
          </a:p>
          <a:p>
            <a:pPr marL="0" lvl="0" indent="0" algn="l" rtl="0">
              <a:lnSpc>
                <a:spcPct val="100000"/>
              </a:lnSpc>
              <a:spcBef>
                <a:spcPts val="0"/>
              </a:spcBef>
              <a:spcAft>
                <a:spcPts val="0"/>
              </a:spcAft>
              <a:buNone/>
            </a:pPr>
            <a:endParaRPr sz="2400" dirty="0"/>
          </a:p>
          <a:p>
            <a:pPr marL="457200" lvl="0" indent="-381000" algn="l" rtl="0">
              <a:lnSpc>
                <a:spcPct val="100000"/>
              </a:lnSpc>
              <a:spcBef>
                <a:spcPts val="0"/>
              </a:spcBef>
              <a:spcAft>
                <a:spcPts val="0"/>
              </a:spcAft>
              <a:buSzPts val="2400"/>
              <a:buChar char="•"/>
            </a:pPr>
            <a:r>
              <a:rPr lang="en" sz="2400" dirty="0"/>
              <a:t>Which of your predictions based on the images did your reading confirm?</a:t>
            </a:r>
            <a:endParaRPr sz="2400" dirty="0"/>
          </a:p>
          <a:p>
            <a:pPr marL="457200" lvl="0" indent="0" algn="l" rtl="0">
              <a:lnSpc>
                <a:spcPct val="100000"/>
              </a:lnSpc>
              <a:spcBef>
                <a:spcPts val="0"/>
              </a:spcBef>
              <a:spcAft>
                <a:spcPts val="0"/>
              </a:spcAft>
              <a:buNone/>
            </a:pPr>
            <a:endParaRPr sz="2400" dirty="0"/>
          </a:p>
          <a:p>
            <a:pPr marL="457200" lvl="0" indent="-381000" algn="l" rtl="0">
              <a:lnSpc>
                <a:spcPct val="100000"/>
              </a:lnSpc>
              <a:spcBef>
                <a:spcPts val="0"/>
              </a:spcBef>
              <a:spcAft>
                <a:spcPts val="0"/>
              </a:spcAft>
              <a:buSzPts val="2400"/>
              <a:buChar char="•"/>
            </a:pPr>
            <a:r>
              <a:rPr lang="en" sz="2400" dirty="0"/>
              <a:t>How did the reading extend the conclusions you drew from the images?</a:t>
            </a:r>
            <a:endParaRPr sz="2400" dirty="0"/>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457200" lvl="0" indent="0" algn="l" rtl="0">
              <a:spcBef>
                <a:spcPts val="800"/>
              </a:spcBef>
              <a:spcAft>
                <a:spcPts val="0"/>
              </a:spcAft>
              <a:buNone/>
            </a:pPr>
            <a:endParaRPr sz="2400" dirty="0"/>
          </a:p>
          <a:p>
            <a:pPr marL="457200" lvl="0" indent="0" algn="l" rtl="0">
              <a:spcBef>
                <a:spcPts val="800"/>
              </a:spcBef>
              <a:spcAft>
                <a:spcPts val="0"/>
              </a:spcAft>
              <a:buNone/>
            </a:pPr>
            <a:endParaRPr sz="2400" dirty="0"/>
          </a:p>
        </p:txBody>
      </p:sp>
      <p:pic>
        <p:nvPicPr>
          <p:cNvPr id="311" name="Google Shape;311;p46"/>
          <p:cNvPicPr preferRelativeResize="0"/>
          <p:nvPr/>
        </p:nvPicPr>
        <p:blipFill>
          <a:blip r:embed="rId3">
            <a:alphaModFix/>
          </a:blip>
          <a:stretch>
            <a:fillRect/>
          </a:stretch>
        </p:blipFill>
        <p:spPr>
          <a:xfrm>
            <a:off x="8044076" y="104650"/>
            <a:ext cx="982025" cy="1202975"/>
          </a:xfrm>
          <a:prstGeom prst="rect">
            <a:avLst/>
          </a:prstGeom>
          <a:noFill/>
          <a:ln>
            <a:noFill/>
          </a:ln>
        </p:spPr>
      </p:pic>
      <p:pic>
        <p:nvPicPr>
          <p:cNvPr id="312" name="Google Shape;312;p46"/>
          <p:cNvPicPr preferRelativeResize="0"/>
          <p:nvPr/>
        </p:nvPicPr>
        <p:blipFill>
          <a:blip r:embed="rId4">
            <a:alphaModFix/>
          </a:blip>
          <a:stretch>
            <a:fillRect/>
          </a:stretch>
        </p:blipFill>
        <p:spPr>
          <a:xfrm>
            <a:off x="8503587" y="4423236"/>
            <a:ext cx="522514" cy="541954"/>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p4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318" name="Google Shape;318;p4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600"/>
              <a:t>Let’s preview our homework</a:t>
            </a:r>
            <a:endParaRPr sz="3600">
              <a:latin typeface="Century Gothic"/>
              <a:ea typeface="Century Gothic"/>
              <a:cs typeface="Century Gothic"/>
              <a:sym typeface="Century Gothic"/>
            </a:endParaRPr>
          </a:p>
        </p:txBody>
      </p:sp>
      <p:sp>
        <p:nvSpPr>
          <p:cNvPr id="319" name="Google Shape;319;p4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400" dirty="0"/>
              <a:t>For homework, we will be practicing reading closely.</a:t>
            </a:r>
            <a:endParaRPr sz="2400" dirty="0"/>
          </a:p>
          <a:p>
            <a:pPr marL="0" lvl="0" indent="0" algn="l" rtl="0">
              <a:spcBef>
                <a:spcPts val="800"/>
              </a:spcBef>
              <a:spcAft>
                <a:spcPts val="0"/>
              </a:spcAft>
              <a:buNone/>
            </a:pPr>
            <a:endParaRPr sz="2400" dirty="0"/>
          </a:p>
          <a:p>
            <a:pPr marL="457200" lvl="0" indent="-381000" algn="l" rtl="0">
              <a:spcBef>
                <a:spcPts val="800"/>
              </a:spcBef>
              <a:spcAft>
                <a:spcPts val="0"/>
              </a:spcAft>
              <a:buSzPts val="2400"/>
              <a:buAutoNum type="arabicPeriod"/>
            </a:pPr>
            <a:r>
              <a:rPr lang="en" sz="2400" dirty="0"/>
              <a:t>Read “Abolition” from </a:t>
            </a:r>
            <a:r>
              <a:rPr lang="en" sz="2400" i="1" dirty="0"/>
              <a:t>Freedom: A History of US, Webisode 5.</a:t>
            </a:r>
          </a:p>
          <a:p>
            <a:pPr marL="457200" lvl="0" indent="-381000" algn="l" rtl="0">
              <a:spcBef>
                <a:spcPts val="800"/>
              </a:spcBef>
              <a:spcAft>
                <a:spcPts val="0"/>
              </a:spcAft>
              <a:buSzPts val="2400"/>
              <a:buAutoNum type="arabicPeriod"/>
            </a:pPr>
            <a:endParaRPr lang="en" sz="2400" i="1" dirty="0"/>
          </a:p>
          <a:p>
            <a:pPr marL="457200" lvl="0" indent="-381000" algn="l" rtl="0">
              <a:spcBef>
                <a:spcPts val="800"/>
              </a:spcBef>
              <a:spcAft>
                <a:spcPts val="0"/>
              </a:spcAft>
              <a:buSzPts val="2400"/>
              <a:buAutoNum type="arabicPeriod"/>
            </a:pPr>
            <a:r>
              <a:rPr lang="en" sz="2400" dirty="0"/>
              <a:t>Answer the text dependent questions, Part 1.</a:t>
            </a:r>
            <a:endParaRPr sz="2400" dirty="0"/>
          </a:p>
          <a:p>
            <a:pPr marL="457200" lvl="0" indent="0" algn="l" rtl="0">
              <a:spcBef>
                <a:spcPts val="800"/>
              </a:spcBef>
              <a:spcAft>
                <a:spcPts val="0"/>
              </a:spcAft>
              <a:buNone/>
            </a:pPr>
            <a:endParaRPr sz="1200" dirty="0"/>
          </a:p>
        </p:txBody>
      </p:sp>
      <p:pic>
        <p:nvPicPr>
          <p:cNvPr id="320" name="Google Shape;320;p47"/>
          <p:cNvPicPr preferRelativeResize="0"/>
          <p:nvPr/>
        </p:nvPicPr>
        <p:blipFill>
          <a:blip r:embed="rId3">
            <a:alphaModFix/>
          </a:blip>
          <a:stretch>
            <a:fillRect/>
          </a:stretch>
        </p:blipFill>
        <p:spPr>
          <a:xfrm>
            <a:off x="8044076" y="104650"/>
            <a:ext cx="982025" cy="1202975"/>
          </a:xfrm>
          <a:prstGeom prst="rect">
            <a:avLst/>
          </a:prstGeom>
          <a:noFill/>
          <a:ln>
            <a:noFill/>
          </a:ln>
        </p:spPr>
      </p:pic>
      <p:pic>
        <p:nvPicPr>
          <p:cNvPr id="7" name="Google Shape;312;p46"/>
          <p:cNvPicPr preferRelativeResize="0"/>
          <p:nvPr/>
        </p:nvPicPr>
        <p:blipFill>
          <a:blip r:embed="rId4">
            <a:alphaModFix/>
          </a:blip>
          <a:stretch>
            <a:fillRect/>
          </a:stretch>
        </p:blipFill>
        <p:spPr>
          <a:xfrm>
            <a:off x="8503587" y="4423236"/>
            <a:ext cx="522514" cy="541954"/>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p4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327" name="Google Shape;327;p4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328" name="Google Shape;328;p4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endParaRPr sz="3000" dirty="0"/>
          </a:p>
          <a:p>
            <a:pPr marL="76200" lvl="0" indent="0" algn="l" rtl="0">
              <a:lnSpc>
                <a:spcPct val="115000"/>
              </a:lnSpc>
              <a:spcBef>
                <a:spcPts val="0"/>
              </a:spcBef>
              <a:spcAft>
                <a:spcPts val="0"/>
              </a:spcAft>
              <a:buNone/>
            </a:pPr>
            <a:r>
              <a:rPr lang="en" sz="2400" dirty="0"/>
              <a:t>Read the text on abolition and answer text-dependent questions.</a:t>
            </a:r>
            <a:endParaRPr sz="2400" dirty="0"/>
          </a:p>
          <a:p>
            <a:pPr marL="0" lvl="0" indent="0" algn="l" rtl="0">
              <a:spcBef>
                <a:spcPts val="800"/>
              </a:spcBef>
              <a:spcAft>
                <a:spcPts val="0"/>
              </a:spcAft>
              <a:buNone/>
            </a:pPr>
            <a:endParaRPr sz="3000" dirty="0"/>
          </a:p>
        </p:txBody>
      </p:sp>
      <p:pic>
        <p:nvPicPr>
          <p:cNvPr id="6" name="Google Shape;320;p47"/>
          <p:cNvPicPr preferRelativeResize="0"/>
          <p:nvPr/>
        </p:nvPicPr>
        <p:blipFill>
          <a:blip r:embed="rId3">
            <a:alphaModFix/>
          </a:blip>
          <a:stretch>
            <a:fillRect/>
          </a:stretch>
        </p:blipFill>
        <p:spPr>
          <a:xfrm>
            <a:off x="8044076" y="104650"/>
            <a:ext cx="982025" cy="120297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p4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335" name="Google Shape;335;p4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336" name="Google Shape;336;p49"/>
          <p:cNvGraphicFramePr/>
          <p:nvPr/>
        </p:nvGraphicFramePr>
        <p:xfrm>
          <a:off x="577191" y="1248212"/>
          <a:ext cx="7989600" cy="3230175"/>
        </p:xfrm>
        <a:graphic>
          <a:graphicData uri="http://schemas.openxmlformats.org/drawingml/2006/table">
            <a:tbl>
              <a:tblPr firstRow="1" bandRow="1">
                <a:noFill/>
                <a:tableStyleId>{DADBB49C-0A60-4CB0-9CE4-187A68773FC6}</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A6565-367B-4F38-925A-8A7974A3BABF}"/>
              </a:ext>
            </a:extLst>
          </p:cNvPr>
          <p:cNvSpPr>
            <a:spLocks noGrp="1"/>
          </p:cNvSpPr>
          <p:nvPr>
            <p:ph type="title"/>
          </p:nvPr>
        </p:nvSpPr>
        <p:spPr>
          <a:xfrm>
            <a:off x="311700" y="966287"/>
            <a:ext cx="8520600" cy="2026363"/>
          </a:xfrm>
        </p:spPr>
        <p:txBody>
          <a:bodyPr/>
          <a:lstStyle/>
          <a:p>
            <a:pPr algn="just"/>
            <a:r>
              <a:rPr lang="en-US" sz="3000" i="1"/>
              <a:t>Frederick Douglass: Last Day  of </a:t>
            </a:r>
            <a:br>
              <a:rPr lang="en-US" sz="3000" i="1"/>
            </a:br>
            <a:r>
              <a:rPr lang="en-US" sz="3000" i="1"/>
              <a:t>Slavery, </a:t>
            </a:r>
            <a:r>
              <a:rPr lang="en-US" sz="3000"/>
              <a:t>by William Miller and illustrated by Cedric Lucas, 1995.  </a:t>
            </a:r>
            <a:r>
              <a:rPr lang="en-US" sz="3000" i="1"/>
              <a:t> P</a:t>
            </a:r>
            <a:r>
              <a:rPr lang="en-US" sz="3000"/>
              <a:t>ermission has been arranged with LEE &amp; LOW BOOKS INC., 95 Madison Ave., New York, NY 10016.</a:t>
            </a:r>
            <a:endParaRPr lang="en-US"/>
          </a:p>
        </p:txBody>
      </p:sp>
    </p:spTree>
    <p:extLst>
      <p:ext uri="{BB962C8B-B14F-4D97-AF65-F5344CB8AC3E}">
        <p14:creationId xmlns:p14="http://schemas.microsoft.com/office/powerpoint/2010/main" val="35828146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51" name="Google Shape;151;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3</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2" name="Google Shape;152;p27"/>
          <p:cNvSpPr txBox="1"/>
          <p:nvPr/>
        </p:nvSpPr>
        <p:spPr>
          <a:xfrm>
            <a:off x="311700" y="1123700"/>
            <a:ext cx="8520600" cy="37419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3</a:t>
            </a:r>
            <a:endParaRPr sz="600" i="1" dirty="0">
              <a:latin typeface="Century Gothic"/>
              <a:ea typeface="Century Gothic"/>
              <a:cs typeface="Century Gothic"/>
              <a:sym typeface="Century Gothic"/>
            </a:endParaRPr>
          </a:p>
          <a:p>
            <a:pPr marL="0" lvl="0" indent="0" algn="l" rtl="0">
              <a:lnSpc>
                <a:spcPct val="90000"/>
              </a:lnSpc>
              <a:spcBef>
                <a:spcPts val="100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dirty="0">
                <a:solidFill>
                  <a:schemeClr val="dk1"/>
                </a:solidFill>
                <a:latin typeface="Century Gothic"/>
                <a:ea typeface="Century Gothic"/>
                <a:cs typeface="Century Gothic"/>
                <a:sym typeface="Century Gothic"/>
              </a:rPr>
              <a:t>Before students come, please prepare by doing these things:</a:t>
            </a:r>
            <a:endParaRPr sz="1800" dirty="0">
              <a:solidFill>
                <a:schemeClr val="dk1"/>
              </a:solidFill>
              <a:latin typeface="Century Gothic"/>
              <a:ea typeface="Century Gothic"/>
              <a:cs typeface="Century Gothic"/>
              <a:sym typeface="Century Gothic"/>
            </a:endParaRPr>
          </a:p>
          <a:p>
            <a:pPr marL="457200" lvl="0" indent="-342900" algn="l" rtl="0">
              <a:lnSpc>
                <a:spcPct val="90000"/>
              </a:lnSpc>
              <a:spcBef>
                <a:spcPts val="1000"/>
              </a:spcBef>
              <a:spcAft>
                <a:spcPts val="0"/>
              </a:spcAft>
              <a:buSzPts val="1800"/>
              <a:buFont typeface="Century Gothic"/>
              <a:buChar char="●"/>
            </a:pPr>
            <a:r>
              <a:rPr lang="en" sz="1800" dirty="0">
                <a:solidFill>
                  <a:schemeClr val="dk1"/>
                </a:solidFill>
                <a:latin typeface="Century Gothic"/>
                <a:ea typeface="Century Gothic"/>
                <a:cs typeface="Century Gothic"/>
                <a:sym typeface="Century Gothic"/>
              </a:rPr>
              <a:t>Read “</a:t>
            </a:r>
            <a:r>
              <a:rPr lang="en" sz="1800" i="1" dirty="0">
                <a:solidFill>
                  <a:schemeClr val="dk1"/>
                </a:solidFill>
                <a:latin typeface="Century Gothic"/>
                <a:ea typeface="Century Gothic"/>
                <a:cs typeface="Century Gothic"/>
                <a:sym typeface="Century Gothic"/>
              </a:rPr>
              <a:t>The Slave Trade</a:t>
            </a:r>
            <a:r>
              <a:rPr lang="en" sz="1800" dirty="0">
                <a:solidFill>
                  <a:schemeClr val="dk1"/>
                </a:solidFill>
                <a:latin typeface="Century Gothic"/>
                <a:ea typeface="Century Gothic"/>
                <a:cs typeface="Century Gothic"/>
                <a:sym typeface="Century Gothic"/>
              </a:rPr>
              <a:t>” and “</a:t>
            </a:r>
            <a:r>
              <a:rPr lang="en" sz="1800" i="1" dirty="0">
                <a:solidFill>
                  <a:schemeClr val="dk1"/>
                </a:solidFill>
                <a:latin typeface="Century Gothic"/>
                <a:ea typeface="Century Gothic"/>
                <a:cs typeface="Century Gothic"/>
                <a:sym typeface="Century Gothic"/>
              </a:rPr>
              <a:t>Abolition</a:t>
            </a:r>
            <a:r>
              <a:rPr lang="en" sz="1800" dirty="0">
                <a:solidFill>
                  <a:schemeClr val="dk1"/>
                </a:solidFill>
                <a:latin typeface="Century Gothic"/>
                <a:ea typeface="Century Gothic"/>
                <a:cs typeface="Century Gothic"/>
                <a:sym typeface="Century Gothic"/>
              </a:rPr>
              <a:t>” texts from </a:t>
            </a:r>
            <a:r>
              <a:rPr lang="en" sz="1800" i="1" dirty="0">
                <a:solidFill>
                  <a:schemeClr val="dk1"/>
                </a:solidFill>
                <a:latin typeface="Century Gothic"/>
                <a:ea typeface="Century Gothic"/>
                <a:cs typeface="Century Gothic"/>
                <a:sym typeface="Century Gothic"/>
              </a:rPr>
              <a:t>Freedom: A History of US</a:t>
            </a:r>
            <a:r>
              <a:rPr lang="en" sz="1800" dirty="0">
                <a:solidFill>
                  <a:schemeClr val="dk1"/>
                </a:solidFill>
                <a:latin typeface="Century Gothic"/>
                <a:ea typeface="Century Gothic"/>
                <a:cs typeface="Century Gothic"/>
                <a:sym typeface="Century Gothic"/>
              </a:rPr>
              <a:t>, Webisode 5 – A Fatal Contradiction.</a:t>
            </a:r>
            <a:endParaRPr sz="1800" dirty="0">
              <a:solidFill>
                <a:schemeClr val="dk1"/>
              </a:solidFill>
              <a:latin typeface="Century Gothic"/>
              <a:ea typeface="Century Gothic"/>
              <a:cs typeface="Century Gothic"/>
              <a:sym typeface="Century Gothic"/>
            </a:endParaRPr>
          </a:p>
          <a:p>
            <a:pPr marL="457200" lvl="0" indent="-342900" algn="l" rtl="0">
              <a:lnSpc>
                <a:spcPct val="90000"/>
              </a:lnSpc>
              <a:spcBef>
                <a:spcPts val="0"/>
              </a:spcBef>
              <a:spcAft>
                <a:spcPts val="0"/>
              </a:spcAft>
              <a:buSzPts val="1800"/>
              <a:buFont typeface="Century Gothic"/>
              <a:buChar char="●"/>
            </a:pPr>
            <a:r>
              <a:rPr lang="en" sz="1800" dirty="0">
                <a:solidFill>
                  <a:schemeClr val="dk1"/>
                </a:solidFill>
                <a:latin typeface="Century Gothic"/>
                <a:ea typeface="Century Gothic"/>
                <a:cs typeface="Century Gothic"/>
                <a:sym typeface="Century Gothic"/>
              </a:rPr>
              <a:t>Decide how you will share the images related to slavery with students.</a:t>
            </a:r>
            <a:endParaRPr sz="1800" dirty="0">
              <a:solidFill>
                <a:schemeClr val="dk1"/>
              </a:solidFill>
              <a:latin typeface="Century Gothic"/>
              <a:ea typeface="Century Gothic"/>
              <a:cs typeface="Century Gothic"/>
              <a:sym typeface="Century Gothic"/>
            </a:endParaRPr>
          </a:p>
          <a:p>
            <a:pPr marL="457200" lvl="0" indent="-342900" algn="l" rtl="0">
              <a:lnSpc>
                <a:spcPct val="90000"/>
              </a:lnSpc>
              <a:spcBef>
                <a:spcPts val="0"/>
              </a:spcBef>
              <a:spcAft>
                <a:spcPts val="0"/>
              </a:spcAft>
              <a:buSzPts val="1800"/>
              <a:buFont typeface="Century Gothic"/>
              <a:buChar char="●"/>
            </a:pPr>
            <a:r>
              <a:rPr lang="en" sz="1800" dirty="0">
                <a:solidFill>
                  <a:schemeClr val="dk1"/>
                </a:solidFill>
                <a:latin typeface="Century Gothic"/>
                <a:ea typeface="Century Gothic"/>
                <a:cs typeface="Century Gothic"/>
                <a:sym typeface="Century Gothic"/>
              </a:rPr>
              <a:t>Review </a:t>
            </a:r>
            <a:r>
              <a:rPr lang="en" sz="1800" b="1" dirty="0">
                <a:solidFill>
                  <a:schemeClr val="dk1"/>
                </a:solidFill>
                <a:latin typeface="Century Gothic"/>
                <a:ea typeface="Century Gothic"/>
                <a:cs typeface="Century Gothic"/>
                <a:sym typeface="Century Gothic"/>
              </a:rPr>
              <a:t>Equity Sticks Guidelines </a:t>
            </a:r>
            <a:r>
              <a:rPr lang="en" sz="1800" dirty="0">
                <a:solidFill>
                  <a:schemeClr val="dk1"/>
                </a:solidFill>
                <a:latin typeface="Century Gothic"/>
                <a:ea typeface="Century Gothic"/>
                <a:cs typeface="Century Gothic"/>
                <a:sym typeface="Century Gothic"/>
              </a:rPr>
              <a:t>and make equity sticks (see supporting materials).</a:t>
            </a:r>
            <a:endParaRPr sz="1800" dirty="0">
              <a:solidFill>
                <a:schemeClr val="dk1"/>
              </a:solidFill>
              <a:latin typeface="Century Gothic"/>
              <a:ea typeface="Century Gothic"/>
              <a:cs typeface="Century Gothic"/>
              <a:sym typeface="Century Gothic"/>
            </a:endParaRPr>
          </a:p>
          <a:p>
            <a:pPr marL="457200" lvl="0" indent="-342900" algn="l" rtl="0">
              <a:lnSpc>
                <a:spcPct val="90000"/>
              </a:lnSpc>
              <a:spcBef>
                <a:spcPts val="0"/>
              </a:spcBef>
              <a:spcAft>
                <a:spcPts val="0"/>
              </a:spcAft>
              <a:buSzPts val="1800"/>
              <a:buFont typeface="Century Gothic"/>
              <a:buChar char="●"/>
            </a:pPr>
            <a:r>
              <a:rPr lang="en" sz="1800" dirty="0">
                <a:solidFill>
                  <a:schemeClr val="dk1"/>
                </a:solidFill>
                <a:latin typeface="Century Gothic"/>
                <a:ea typeface="Century Gothic"/>
                <a:cs typeface="Century Gothic"/>
                <a:sym typeface="Century Gothic"/>
              </a:rPr>
              <a:t>Decide which students may need “Abolition” text from </a:t>
            </a:r>
            <a:r>
              <a:rPr lang="en" sz="1800" i="1" dirty="0">
                <a:solidFill>
                  <a:schemeClr val="dk1"/>
                </a:solidFill>
                <a:latin typeface="Century Gothic"/>
                <a:ea typeface="Century Gothic"/>
                <a:cs typeface="Century Gothic"/>
                <a:sym typeface="Century Gothic"/>
              </a:rPr>
              <a:t>Freedom: A History of US</a:t>
            </a:r>
            <a:r>
              <a:rPr lang="en" sz="1800" dirty="0">
                <a:solidFill>
                  <a:schemeClr val="dk1"/>
                </a:solidFill>
                <a:latin typeface="Century Gothic"/>
                <a:ea typeface="Century Gothic"/>
                <a:cs typeface="Century Gothic"/>
                <a:sym typeface="Century Gothic"/>
              </a:rPr>
              <a:t>, Webisode 5: scaffolded version.</a:t>
            </a:r>
            <a:endParaRPr sz="1800" dirty="0">
              <a:solidFill>
                <a:schemeClr val="dk1"/>
              </a:solidFill>
              <a:latin typeface="Century Gothic"/>
              <a:ea typeface="Century Gothic"/>
              <a:cs typeface="Century Gothic"/>
              <a:sym typeface="Century Gothic"/>
            </a:endParaRPr>
          </a:p>
          <a:p>
            <a:pPr marL="457200" lvl="0" indent="0" algn="l" rtl="0">
              <a:lnSpc>
                <a:spcPct val="90000"/>
              </a:lnSpc>
              <a:spcBef>
                <a:spcPts val="1000"/>
              </a:spcBef>
              <a:spcAft>
                <a:spcPts val="0"/>
              </a:spcAft>
              <a:buNone/>
            </a:pPr>
            <a:endParaRPr sz="1800"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6"/>
        <p:cNvGrpSpPr/>
        <p:nvPr/>
      </p:nvGrpSpPr>
      <p:grpSpPr>
        <a:xfrm>
          <a:off x="0" y="0"/>
          <a:ext cx="0" cy="0"/>
          <a:chOff x="0" y="0"/>
          <a:chExt cx="0" cy="0"/>
        </a:xfrm>
      </p:grpSpPr>
      <p:pic>
        <p:nvPicPr>
          <p:cNvPr id="157" name="Google Shape;157;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8" name="Google Shape;158;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9" name="Google Shape;159;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1</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3</a:t>
            </a:r>
            <a:endParaRPr sz="3000" b="0" i="0" u="none" strike="noStrike" cap="none">
              <a:solidFill>
                <a:srgbClr val="404040"/>
              </a:solidFill>
              <a:latin typeface="Calibri"/>
              <a:ea typeface="Calibri"/>
              <a:cs typeface="Calibri"/>
              <a:sym typeface="Calibri"/>
            </a:endParaRPr>
          </a:p>
        </p:txBody>
      </p:sp>
      <p:pic>
        <p:nvPicPr>
          <p:cNvPr id="160" name="Google Shape;160;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61" name="Google Shape;161;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7" name="Google Shape;167;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8" name="Google Shape;168;p29"/>
          <p:cNvSpPr txBox="1"/>
          <p:nvPr/>
        </p:nvSpPr>
        <p:spPr>
          <a:xfrm>
            <a:off x="311700" y="1108150"/>
            <a:ext cx="85206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What are we learning and doing today?</a:t>
            </a: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Review homework and learning targets</a:t>
            </a: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Look at images from the time of slavery</a:t>
            </a: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Close Reading</a:t>
            </a:r>
            <a:endParaRPr sz="2400">
              <a:latin typeface="Century Gothic"/>
              <a:ea typeface="Century Gothic"/>
              <a:cs typeface="Century Gothic"/>
              <a:sym typeface="Century Gothic"/>
            </a:endParaRPr>
          </a:p>
          <a:p>
            <a:pPr marL="91440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pic>
        <p:nvPicPr>
          <p:cNvPr id="169" name="Google Shape;169;p29"/>
          <p:cNvPicPr preferRelativeResize="0"/>
          <p:nvPr/>
        </p:nvPicPr>
        <p:blipFill>
          <a:blip r:embed="rId3">
            <a:alphaModFix/>
          </a:blip>
          <a:stretch>
            <a:fillRect/>
          </a:stretch>
        </p:blipFill>
        <p:spPr>
          <a:xfrm>
            <a:off x="8044076" y="104650"/>
            <a:ext cx="982025" cy="12029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75" name="Google Shape;175;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discuss equity sticks</a:t>
            </a:r>
            <a:endParaRPr sz="3000">
              <a:latin typeface="Century Gothic"/>
              <a:ea typeface="Century Gothic"/>
              <a:cs typeface="Century Gothic"/>
              <a:sym typeface="Century Gothic"/>
            </a:endParaRPr>
          </a:p>
        </p:txBody>
      </p:sp>
      <p:sp>
        <p:nvSpPr>
          <p:cNvPr id="176" name="Google Shape;176;p30"/>
          <p:cNvSpPr txBox="1">
            <a:spLocks noGrp="1"/>
          </p:cNvSpPr>
          <p:nvPr>
            <p:ph type="body" idx="1"/>
          </p:nvPr>
        </p:nvSpPr>
        <p:spPr>
          <a:xfrm>
            <a:off x="311700" y="1152325"/>
            <a:ext cx="8618100" cy="3416400"/>
          </a:xfrm>
          <a:prstGeom prst="rect">
            <a:avLst/>
          </a:prstGeom>
        </p:spPr>
        <p:txBody>
          <a:bodyPr spcFirstLastPara="1" wrap="square" lIns="68575" tIns="34275" rIns="68575" bIns="34275" anchor="t" anchorCtr="0">
            <a:noAutofit/>
          </a:bodyPr>
          <a:lstStyle/>
          <a:p>
            <a:pPr marL="0" lvl="0" indent="0" algn="l" rtl="0">
              <a:lnSpc>
                <a:spcPct val="145454"/>
              </a:lnSpc>
              <a:spcBef>
                <a:spcPts val="0"/>
              </a:spcBef>
              <a:spcAft>
                <a:spcPts val="0"/>
              </a:spcAft>
              <a:buClr>
                <a:schemeClr val="dk1"/>
              </a:buClr>
              <a:buSzPts val="1100"/>
              <a:buFont typeface="Arial"/>
              <a:buNone/>
            </a:pPr>
            <a:endParaRPr sz="1800" b="1" dirty="0"/>
          </a:p>
          <a:p>
            <a:pPr marL="0" lvl="0" indent="0" algn="l" rtl="0">
              <a:lnSpc>
                <a:spcPct val="145454"/>
              </a:lnSpc>
              <a:spcBef>
                <a:spcPts val="0"/>
              </a:spcBef>
              <a:spcAft>
                <a:spcPts val="0"/>
              </a:spcAft>
              <a:buClr>
                <a:schemeClr val="dk1"/>
              </a:buClr>
              <a:buSzPts val="1100"/>
              <a:buFont typeface="Arial"/>
              <a:buNone/>
            </a:pPr>
            <a:r>
              <a:rPr lang="en" sz="1800" b="1" dirty="0"/>
              <a:t>Equity Sticks</a:t>
            </a:r>
            <a:r>
              <a:rPr lang="en" sz="1800" dirty="0"/>
              <a:t> are a way to call on students to participate during class, especially when asking students to share out after a period of individual or pair work. They are called equity sticks because they help make sure that everyone has a chance to think about questions asked in class and share their thinking.</a:t>
            </a:r>
            <a:endParaRPr sz="1800" dirty="0"/>
          </a:p>
          <a:p>
            <a:pPr marL="457200" lvl="0" indent="0" algn="l" rtl="0">
              <a:lnSpc>
                <a:spcPct val="145454"/>
              </a:lnSpc>
              <a:spcBef>
                <a:spcPts val="0"/>
              </a:spcBef>
              <a:spcAft>
                <a:spcPts val="0"/>
              </a:spcAft>
              <a:buNone/>
            </a:pPr>
            <a:endParaRPr sz="1800" dirty="0"/>
          </a:p>
          <a:p>
            <a:pPr marL="0" lvl="0" indent="0" algn="l" rtl="0">
              <a:lnSpc>
                <a:spcPct val="145454"/>
              </a:lnSpc>
              <a:spcBef>
                <a:spcPts val="0"/>
              </a:spcBef>
              <a:spcAft>
                <a:spcPts val="0"/>
              </a:spcAft>
              <a:buNone/>
            </a:pPr>
            <a:endParaRPr sz="1400" dirty="0"/>
          </a:p>
          <a:p>
            <a:pPr marL="0" lvl="0" indent="0" algn="l" rtl="0">
              <a:lnSpc>
                <a:spcPct val="145454"/>
              </a:lnSpc>
              <a:spcBef>
                <a:spcPts val="0"/>
              </a:spcBef>
              <a:spcAft>
                <a:spcPts val="0"/>
              </a:spcAft>
              <a:buClr>
                <a:schemeClr val="dk1"/>
              </a:buClr>
              <a:buSzPts val="1100"/>
              <a:buFont typeface="Arial"/>
              <a:buNone/>
            </a:pPr>
            <a:endParaRPr sz="1400" dirty="0"/>
          </a:p>
          <a:p>
            <a:pPr marL="457200" lvl="0" indent="0" algn="l" rtl="0">
              <a:spcBef>
                <a:spcPts val="800"/>
              </a:spcBef>
              <a:spcAft>
                <a:spcPts val="0"/>
              </a:spcAft>
              <a:buNone/>
            </a:pPr>
            <a:endParaRPr sz="2400" dirty="0"/>
          </a:p>
        </p:txBody>
      </p:sp>
      <p:pic>
        <p:nvPicPr>
          <p:cNvPr id="177" name="Google Shape;177;p30"/>
          <p:cNvPicPr preferRelativeResize="0"/>
          <p:nvPr/>
        </p:nvPicPr>
        <p:blipFill>
          <a:blip r:embed="rId3">
            <a:alphaModFix/>
          </a:blip>
          <a:stretch>
            <a:fillRect/>
          </a:stretch>
        </p:blipFill>
        <p:spPr>
          <a:xfrm>
            <a:off x="8044076" y="104650"/>
            <a:ext cx="982025" cy="12029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3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83" name="Google Shape;183;p3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our homework</a:t>
            </a:r>
            <a:endParaRPr sz="3000">
              <a:latin typeface="Century Gothic"/>
              <a:ea typeface="Century Gothic"/>
              <a:cs typeface="Century Gothic"/>
              <a:sym typeface="Century Gothic"/>
            </a:endParaRPr>
          </a:p>
        </p:txBody>
      </p:sp>
      <p:sp>
        <p:nvSpPr>
          <p:cNvPr id="184" name="Google Shape;184;p31"/>
          <p:cNvSpPr txBox="1">
            <a:spLocks noGrp="1"/>
          </p:cNvSpPr>
          <p:nvPr>
            <p:ph type="body" idx="1"/>
          </p:nvPr>
        </p:nvSpPr>
        <p:spPr>
          <a:xfrm>
            <a:off x="311700" y="1369225"/>
            <a:ext cx="8618100" cy="3263400"/>
          </a:xfrm>
          <a:prstGeom prst="rect">
            <a:avLst/>
          </a:prstGeom>
        </p:spPr>
        <p:txBody>
          <a:bodyPr spcFirstLastPara="1" wrap="square" lIns="68575" tIns="34275" rIns="68575" bIns="34275" anchor="t" anchorCtr="0">
            <a:noAutofit/>
          </a:bodyPr>
          <a:lstStyle/>
          <a:p>
            <a:pPr marL="0" lvl="0" indent="0" algn="l" rtl="0">
              <a:lnSpc>
                <a:spcPct val="145454"/>
              </a:lnSpc>
              <a:spcBef>
                <a:spcPts val="0"/>
              </a:spcBef>
              <a:spcAft>
                <a:spcPts val="0"/>
              </a:spcAft>
              <a:buClr>
                <a:schemeClr val="dk1"/>
              </a:buClr>
              <a:buSzPts val="1100"/>
              <a:buFont typeface="Arial"/>
              <a:buNone/>
            </a:pPr>
            <a:r>
              <a:rPr lang="en" sz="1600"/>
              <a:t>Slaves were brought over from Africa through the </a:t>
            </a:r>
            <a:r>
              <a:rPr lang="en" sz="1600" b="1"/>
              <a:t>triangular slave trade</a:t>
            </a:r>
            <a:r>
              <a:rPr lang="en" sz="1600"/>
              <a:t>. Slaves were bought for cash </a:t>
            </a:r>
            <a:r>
              <a:rPr lang="en" sz="1600" b="1"/>
              <a:t>crops</a:t>
            </a:r>
            <a:r>
              <a:rPr lang="en" sz="1600"/>
              <a:t>, like cotton, sugar, and tobacco, which were traded in England for manufactured goods, like rum and guns. The </a:t>
            </a:r>
            <a:r>
              <a:rPr lang="en" sz="1600" b="1"/>
              <a:t>enforced labor </a:t>
            </a:r>
            <a:r>
              <a:rPr lang="en" sz="1600"/>
              <a:t>of slaves made white Southern </a:t>
            </a:r>
            <a:r>
              <a:rPr lang="en" sz="1600" b="1"/>
              <a:t>plantation </a:t>
            </a:r>
            <a:r>
              <a:rPr lang="en" sz="1600"/>
              <a:t>owners a lot of money. Many slave owners also believed in </a:t>
            </a:r>
            <a:r>
              <a:rPr lang="en" sz="1600" b="1"/>
              <a:t>racial inequality </a:t>
            </a:r>
            <a:r>
              <a:rPr lang="en" sz="1600"/>
              <a:t>and thought slaves were inferior to whites because of the color of their skin. They used this reasoning to justify their harsh treatment of African Americans. While there were many in the South who economically benefited from slavery, Frederick Douglass was a famous </a:t>
            </a:r>
            <a:r>
              <a:rPr lang="en" sz="1600" b="1"/>
              <a:t>abolitionist</a:t>
            </a:r>
            <a:r>
              <a:rPr lang="en" sz="1600"/>
              <a:t> who fought for the end of slavery. A former slave himself, he witnessed the horrors of the </a:t>
            </a:r>
            <a:r>
              <a:rPr lang="en" sz="1600" b="1"/>
              <a:t>system</a:t>
            </a:r>
            <a:r>
              <a:rPr lang="en" sz="1600"/>
              <a:t> firsthand.</a:t>
            </a:r>
            <a:endParaRPr sz="1600"/>
          </a:p>
          <a:p>
            <a:pPr marL="0" lvl="0" indent="0" algn="l" rtl="0">
              <a:lnSpc>
                <a:spcPct val="145454"/>
              </a:lnSpc>
              <a:spcBef>
                <a:spcPts val="0"/>
              </a:spcBef>
              <a:spcAft>
                <a:spcPts val="0"/>
              </a:spcAft>
              <a:buNone/>
            </a:pPr>
            <a:endParaRPr sz="1800"/>
          </a:p>
          <a:p>
            <a:pPr marL="0" lvl="0" indent="0" algn="l" rtl="0">
              <a:lnSpc>
                <a:spcPct val="145454"/>
              </a:lnSpc>
              <a:spcBef>
                <a:spcPts val="0"/>
              </a:spcBef>
              <a:spcAft>
                <a:spcPts val="0"/>
              </a:spcAft>
              <a:buNone/>
            </a:pPr>
            <a:endParaRPr sz="1800"/>
          </a:p>
          <a:p>
            <a:pPr marL="457200" lvl="0" indent="0" algn="l" rtl="0">
              <a:lnSpc>
                <a:spcPct val="145454"/>
              </a:lnSpc>
              <a:spcBef>
                <a:spcPts val="0"/>
              </a:spcBef>
              <a:spcAft>
                <a:spcPts val="0"/>
              </a:spcAft>
              <a:buNone/>
            </a:pPr>
            <a:endParaRPr sz="1800"/>
          </a:p>
          <a:p>
            <a:pPr marL="0" lvl="0" indent="0" algn="l" rtl="0">
              <a:lnSpc>
                <a:spcPct val="145454"/>
              </a:lnSpc>
              <a:spcBef>
                <a:spcPts val="0"/>
              </a:spcBef>
              <a:spcAft>
                <a:spcPts val="0"/>
              </a:spcAft>
              <a:buNone/>
            </a:pPr>
            <a:endParaRPr sz="1400"/>
          </a:p>
          <a:p>
            <a:pPr marL="0" lvl="0" indent="0" algn="l" rtl="0">
              <a:lnSpc>
                <a:spcPct val="145454"/>
              </a:lnSpc>
              <a:spcBef>
                <a:spcPts val="0"/>
              </a:spcBef>
              <a:spcAft>
                <a:spcPts val="0"/>
              </a:spcAft>
              <a:buClr>
                <a:schemeClr val="dk1"/>
              </a:buClr>
              <a:buSzPts val="1100"/>
              <a:buFont typeface="Arial"/>
              <a:buNone/>
            </a:pPr>
            <a:endParaRPr sz="1400"/>
          </a:p>
          <a:p>
            <a:pPr marL="457200" lvl="0" indent="0" algn="l" rtl="0">
              <a:spcBef>
                <a:spcPts val="800"/>
              </a:spcBef>
              <a:spcAft>
                <a:spcPts val="0"/>
              </a:spcAft>
              <a:buNone/>
            </a:pPr>
            <a:endParaRPr sz="2400"/>
          </a:p>
        </p:txBody>
      </p:sp>
      <p:pic>
        <p:nvPicPr>
          <p:cNvPr id="185" name="Google Shape;185;p31"/>
          <p:cNvPicPr preferRelativeResize="0"/>
          <p:nvPr/>
        </p:nvPicPr>
        <p:blipFill>
          <a:blip r:embed="rId3">
            <a:alphaModFix/>
          </a:blip>
          <a:stretch>
            <a:fillRect/>
          </a:stretch>
        </p:blipFill>
        <p:spPr>
          <a:xfrm>
            <a:off x="8044076" y="104650"/>
            <a:ext cx="982025" cy="12029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3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91" name="Google Shape;191;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our learning target</a:t>
            </a:r>
            <a:endParaRPr sz="3000">
              <a:latin typeface="Century Gothic"/>
              <a:ea typeface="Century Gothic"/>
              <a:cs typeface="Century Gothic"/>
              <a:sym typeface="Century Gothic"/>
            </a:endParaRPr>
          </a:p>
        </p:txBody>
      </p:sp>
      <p:sp>
        <p:nvSpPr>
          <p:cNvPr id="192" name="Google Shape;192;p3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0" algn="l" rtl="0">
              <a:spcBef>
                <a:spcPts val="800"/>
              </a:spcBef>
              <a:spcAft>
                <a:spcPts val="0"/>
              </a:spcAft>
              <a:buNone/>
            </a:pPr>
            <a:endParaRPr sz="2400" dirty="0"/>
          </a:p>
          <a:p>
            <a:pPr marL="457200" lvl="0" indent="-381000" algn="l" rtl="0">
              <a:lnSpc>
                <a:spcPct val="115000"/>
              </a:lnSpc>
              <a:spcBef>
                <a:spcPts val="0"/>
              </a:spcBef>
              <a:spcAft>
                <a:spcPts val="0"/>
              </a:spcAft>
              <a:buSzPts val="2400"/>
              <a:buChar char="•"/>
            </a:pPr>
            <a:r>
              <a:rPr lang="en" sz="2400" dirty="0"/>
              <a:t>I can draw conclusions about slavery in America and cite specific textual evidence to support them.</a:t>
            </a:r>
            <a:endParaRPr sz="2400" dirty="0"/>
          </a:p>
          <a:p>
            <a:pPr marL="457200" lvl="0" indent="0" algn="l" rtl="0">
              <a:spcBef>
                <a:spcPts val="800"/>
              </a:spcBef>
              <a:spcAft>
                <a:spcPts val="0"/>
              </a:spcAft>
              <a:buNone/>
            </a:pPr>
            <a:endParaRPr sz="2400" dirty="0"/>
          </a:p>
        </p:txBody>
      </p:sp>
      <p:pic>
        <p:nvPicPr>
          <p:cNvPr id="193" name="Google Shape;193;p32"/>
          <p:cNvPicPr preferRelativeResize="0"/>
          <p:nvPr/>
        </p:nvPicPr>
        <p:blipFill>
          <a:blip r:embed="rId3">
            <a:alphaModFix/>
          </a:blip>
          <a:stretch>
            <a:fillRect/>
          </a:stretch>
        </p:blipFill>
        <p:spPr>
          <a:xfrm>
            <a:off x="8044076" y="104650"/>
            <a:ext cx="982025" cy="12029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33"/>
          <p:cNvSpPr txBox="1">
            <a:spLocks noGrp="1"/>
          </p:cNvSpPr>
          <p:nvPr>
            <p:ph type="title"/>
          </p:nvPr>
        </p:nvSpPr>
        <p:spPr>
          <a:xfrm>
            <a:off x="311700" y="419787"/>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600" dirty="0"/>
              <a:t>Let’s review the Historical Context anchor chart</a:t>
            </a:r>
            <a:endParaRPr sz="3600" dirty="0">
              <a:latin typeface="Century Gothic"/>
              <a:ea typeface="Century Gothic"/>
              <a:cs typeface="Century Gothic"/>
              <a:sym typeface="Century Gothic"/>
            </a:endParaRPr>
          </a:p>
        </p:txBody>
      </p:sp>
      <p:pic>
        <p:nvPicPr>
          <p:cNvPr id="199" name="Google Shape;199;p33"/>
          <p:cNvPicPr preferRelativeResize="0"/>
          <p:nvPr/>
        </p:nvPicPr>
        <p:blipFill>
          <a:blip r:embed="rId3">
            <a:alphaModFix/>
          </a:blip>
          <a:stretch>
            <a:fillRect/>
          </a:stretch>
        </p:blipFill>
        <p:spPr>
          <a:xfrm>
            <a:off x="8044076" y="104650"/>
            <a:ext cx="982025" cy="1202975"/>
          </a:xfrm>
          <a:prstGeom prst="rect">
            <a:avLst/>
          </a:prstGeom>
          <a:noFill/>
          <a:ln>
            <a:noFill/>
          </a:ln>
        </p:spPr>
      </p:pic>
      <p:graphicFrame>
        <p:nvGraphicFramePr>
          <p:cNvPr id="200" name="Google Shape;200;p33"/>
          <p:cNvGraphicFramePr/>
          <p:nvPr>
            <p:extLst>
              <p:ext uri="{D42A27DB-BD31-4B8C-83A1-F6EECF244321}">
                <p14:modId xmlns:p14="http://schemas.microsoft.com/office/powerpoint/2010/main" val="289173301"/>
              </p:ext>
            </p:extLst>
          </p:nvPr>
        </p:nvGraphicFramePr>
        <p:xfrm>
          <a:off x="311700" y="1382900"/>
          <a:ext cx="8420300" cy="3360246"/>
        </p:xfrm>
        <a:graphic>
          <a:graphicData uri="http://schemas.openxmlformats.org/drawingml/2006/table">
            <a:tbl>
              <a:tblPr>
                <a:noFill/>
                <a:tableStyleId>{9E83A38B-C0A8-4885-958D-24968353A36A}</a:tableStyleId>
              </a:tblPr>
              <a:tblGrid>
                <a:gridCol w="4210150">
                  <a:extLst>
                    <a:ext uri="{9D8B030D-6E8A-4147-A177-3AD203B41FA5}">
                      <a16:colId xmlns:a16="http://schemas.microsoft.com/office/drawing/2014/main" val="20000"/>
                    </a:ext>
                  </a:extLst>
                </a:gridCol>
                <a:gridCol w="4210150">
                  <a:extLst>
                    <a:ext uri="{9D8B030D-6E8A-4147-A177-3AD203B41FA5}">
                      <a16:colId xmlns:a16="http://schemas.microsoft.com/office/drawing/2014/main" val="20001"/>
                    </a:ext>
                  </a:extLst>
                </a:gridCol>
              </a:tblGrid>
              <a:tr h="558275">
                <a:tc>
                  <a:txBody>
                    <a:bodyPr/>
                    <a:lstStyle/>
                    <a:p>
                      <a:pPr marL="0" lvl="0" indent="0" algn="ctr" rtl="0">
                        <a:lnSpc>
                          <a:spcPct val="115000"/>
                        </a:lnSpc>
                        <a:spcBef>
                          <a:spcPts val="0"/>
                        </a:spcBef>
                        <a:spcAft>
                          <a:spcPts val="0"/>
                        </a:spcAft>
                        <a:buNone/>
                      </a:pPr>
                      <a:r>
                        <a:rPr lang="en" dirty="0">
                          <a:latin typeface="Century Gothic" panose="020B0502020202020204" pitchFamily="34" charset="0"/>
                        </a:rPr>
                        <a:t>Slavery</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ctr" rtl="0">
                        <a:lnSpc>
                          <a:spcPct val="115000"/>
                        </a:lnSpc>
                        <a:spcBef>
                          <a:spcPts val="0"/>
                        </a:spcBef>
                        <a:spcAft>
                          <a:spcPts val="0"/>
                        </a:spcAft>
                        <a:buNone/>
                      </a:pPr>
                      <a:r>
                        <a:rPr lang="en">
                          <a:latin typeface="Century Gothic" panose="020B0502020202020204" pitchFamily="34" charset="0"/>
                        </a:rPr>
                        <a:t>Debate over Slavery</a:t>
                      </a:r>
                      <a:endParaRPr>
                        <a:latin typeface="Century Gothic" panose="020B0502020202020204" pitchFamily="34" charset="0"/>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731850">
                <a:tc>
                  <a:txBody>
                    <a:bodyPr/>
                    <a:lstStyle/>
                    <a:p>
                      <a:pPr marL="0" lvl="0" indent="0" algn="l" rtl="0">
                        <a:spcBef>
                          <a:spcPts val="0"/>
                        </a:spcBef>
                        <a:spcAft>
                          <a:spcPts val="0"/>
                        </a:spcAft>
                        <a:buNone/>
                      </a:pP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100" dirty="0">
                          <a:highlight>
                            <a:srgbClr val="00FFFF"/>
                          </a:highlight>
                          <a:latin typeface="Century Gothic" panose="020B0502020202020204" pitchFamily="34" charset="0"/>
                        </a:rPr>
                        <a:t> </a:t>
                      </a:r>
                      <a:endParaRPr sz="1100" dirty="0">
                        <a:highlight>
                          <a:srgbClr val="00FFFF"/>
                        </a:highlight>
                        <a:latin typeface="Century Gothic" panose="020B0502020202020204" pitchFamily="34" charset="0"/>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510525">
                <a:tc gridSpan="2">
                  <a:txBody>
                    <a:bodyPr/>
                    <a:lstStyle/>
                    <a:p>
                      <a:pPr marL="0" lvl="0" indent="0" algn="ctr" rtl="0">
                        <a:lnSpc>
                          <a:spcPct val="115000"/>
                        </a:lnSpc>
                        <a:spcBef>
                          <a:spcPts val="0"/>
                        </a:spcBef>
                        <a:spcAft>
                          <a:spcPts val="0"/>
                        </a:spcAft>
                        <a:buNone/>
                      </a:pPr>
                      <a:r>
                        <a:rPr lang="en" dirty="0">
                          <a:latin typeface="Century Gothic" panose="020B0502020202020204" pitchFamily="34" charset="0"/>
                        </a:rPr>
                        <a:t>Life of Frederick Douglass</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hMerge="1">
                  <a:txBody>
                    <a:bodyPr/>
                    <a:lstStyle/>
                    <a:p>
                      <a:endParaRPr lang="en-US"/>
                    </a:p>
                  </a:txBody>
                  <a:tcPr/>
                </a:tc>
                <a:extLst>
                  <a:ext uri="{0D108BD9-81ED-4DB2-BD59-A6C34878D82A}">
                    <a16:rowId xmlns:a16="http://schemas.microsoft.com/office/drawing/2014/main" val="10002"/>
                  </a:ext>
                </a:extLst>
              </a:tr>
              <a:tr h="613125">
                <a:tc gridSpan="2">
                  <a:txBody>
                    <a:bodyPr/>
                    <a:lstStyle/>
                    <a:p>
                      <a:pPr marL="0" lvl="0" indent="0" algn="ctr"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p>
                      <a:pPr marL="0" lvl="0" indent="0" algn="ctr"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3"/>
                  </a:ext>
                </a:extLst>
              </a:tr>
              <a:tr h="510525">
                <a:tc gridSpan="2">
                  <a:txBody>
                    <a:bodyPr/>
                    <a:lstStyle/>
                    <a:p>
                      <a:pPr marL="0" lvl="0" indent="0" algn="ctr" rtl="0">
                        <a:lnSpc>
                          <a:spcPct val="115000"/>
                        </a:lnSpc>
                        <a:spcBef>
                          <a:spcPts val="0"/>
                        </a:spcBef>
                        <a:spcAft>
                          <a:spcPts val="0"/>
                        </a:spcAft>
                        <a:buNone/>
                      </a:pPr>
                      <a:r>
                        <a:rPr lang="en" dirty="0">
                          <a:latin typeface="Century Gothic" panose="020B0502020202020204" pitchFamily="34" charset="0"/>
                        </a:rPr>
                        <a:t>Vocabulary</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hMerge="1">
                  <a:txBody>
                    <a:bodyPr/>
                    <a:lstStyle/>
                    <a:p>
                      <a:endParaRPr lang="en-US"/>
                    </a:p>
                  </a:txBody>
                  <a:tcPr/>
                </a:tc>
                <a:extLst>
                  <a:ext uri="{0D108BD9-81ED-4DB2-BD59-A6C34878D82A}">
                    <a16:rowId xmlns:a16="http://schemas.microsoft.com/office/drawing/2014/main" val="10004"/>
                  </a:ext>
                </a:extLst>
              </a:tr>
              <a:tr h="434200">
                <a:tc gridSpan="2">
                  <a:txBody>
                    <a:bodyPr/>
                    <a:lstStyle/>
                    <a:p>
                      <a:pPr marL="0" lvl="0" indent="0" algn="ctr"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5"/>
                  </a:ext>
                </a:extLst>
              </a:tr>
            </a:tbl>
          </a:graphicData>
        </a:graphic>
      </p:graphicFrame>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B0EB4C3-B333-4BD7-9DDC-D3BBD0C0F5FD}"/>
</file>

<file path=customXml/itemProps2.xml><?xml version="1.0" encoding="utf-8"?>
<ds:datastoreItem xmlns:ds="http://schemas.openxmlformats.org/officeDocument/2006/customXml" ds:itemID="{BFF40DAE-FE28-4918-B45C-463FB8FA0E98}">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07CABA54-24E7-46E3-882B-829D75712E7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34</TotalTime>
  <Words>6397</Words>
  <Application>Microsoft Office PowerPoint</Application>
  <PresentationFormat>On-screen Show (16:9)</PresentationFormat>
  <Paragraphs>621</Paragraphs>
  <Slides>26</Slides>
  <Notes>25</Notes>
  <HiddenSlides>0</HiddenSlides>
  <MMClips>0</MMClips>
  <ScaleCrop>false</ScaleCrop>
  <HeadingPairs>
    <vt:vector size="4" baseType="variant">
      <vt:variant>
        <vt:lpstr>Theme</vt:lpstr>
      </vt:variant>
      <vt:variant>
        <vt:i4>2</vt:i4>
      </vt:variant>
      <vt:variant>
        <vt:lpstr>Slide Titles</vt:lpstr>
      </vt:variant>
      <vt:variant>
        <vt:i4>26</vt:i4>
      </vt:variant>
    </vt:vector>
  </HeadingPairs>
  <TitlesOfParts>
    <vt:vector size="28" baseType="lpstr">
      <vt:lpstr>Simple Light</vt:lpstr>
      <vt:lpstr>Office Theme</vt:lpstr>
      <vt:lpstr>PowerPoint Presentation</vt:lpstr>
      <vt:lpstr>PowerPoint Presentation</vt:lpstr>
      <vt:lpstr>PowerPoint Presentation</vt:lpstr>
      <vt:lpstr>Grade 7: Module 3:  Unit 1: Lesson 3</vt:lpstr>
      <vt:lpstr>PowerPoint Presentation</vt:lpstr>
      <vt:lpstr>Let’s discuss equity sticks</vt:lpstr>
      <vt:lpstr>Let’s review our homework</vt:lpstr>
      <vt:lpstr>Let’s review our learning target</vt:lpstr>
      <vt:lpstr>Let’s review the Historical Context anchor chart</vt:lpstr>
      <vt:lpstr>Let’s analyze images</vt:lpstr>
      <vt:lpstr>Let’s analyze images</vt:lpstr>
      <vt:lpstr>Let’s analyze images</vt:lpstr>
      <vt:lpstr>Let’s analyze images</vt:lpstr>
      <vt:lpstr>Let’s analyze images</vt:lpstr>
      <vt:lpstr>Let’s draw conclusions</vt:lpstr>
      <vt:lpstr>Let’s read Paragraph 1 closely</vt:lpstr>
      <vt:lpstr>Let’s  read Paragraph 2 closely</vt:lpstr>
      <vt:lpstr>Let’s read Paragraphs 3 and 4 closely</vt:lpstr>
      <vt:lpstr>Let’s read Paragraph 5 closely</vt:lpstr>
      <vt:lpstr>Let’s answer some more  questions</vt:lpstr>
      <vt:lpstr>Let’s answer some more questions</vt:lpstr>
      <vt:lpstr>Let’s Turn and Talk</vt:lpstr>
      <vt:lpstr>Let’s preview our homework</vt:lpstr>
      <vt:lpstr>Homework</vt:lpstr>
      <vt:lpstr>Small Group Block</vt:lpstr>
      <vt:lpstr>Frederick Douglass: Last Day  of  Slavery, by William Miller and illustrated by Cedric Lucas, 1995.   Permission has been arranged with LEE &amp; LOW BOOKS INC., 95 Madison Ave., New York, NY 10016.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10</cp:revision>
  <dcterms:modified xsi:type="dcterms:W3CDTF">2019-03-25T19:46:46Z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512">
    <vt:lpwstr>625</vt:lpwstr>
  </property>
</Properties>
</file>