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9.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6.xml" ContentType="application/vnd.openxmlformats-officedocument.presentationml.slide+xml"/>
  <Override PartName="/ppt/slides/slide12.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notesSlides/notesSlide5.xml" ContentType="application/vnd.openxmlformats-officedocument.presentationml.notesSl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2.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notesSlides/notesSlide6.xml" ContentType="application/vnd.openxmlformats-officedocument.presentationml.notesSlide+xml"/>
  <Override PartName="/ppt/slideLayouts/slideLayout7.xml" ContentType="application/vnd.openxmlformats-officedocument.presentationml.slideLayout+xml"/>
  <Override PartName="/ppt/notesSlides/notesSlide7.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Layouts/slideLayout2.xml" ContentType="application/vnd.openxmlformats-officedocument.presentationml.slideLayou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notesSlides/notesSlide13.xml" ContentType="application/vnd.openxmlformats-officedocument.presentationml.notesSlide+xml"/>
  <Override PartName="/ppt/slideLayouts/slideLayout3.xml" ContentType="application/vnd.openxmlformats-officedocument.presentationml.slideLayout+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notesSlides/notesSlide10.xml" ContentType="application/vnd.openxmlformats-officedocument.presentationml.notesSlide+xml"/>
  <Override PartName="/ppt/slideLayouts/slideLayout4.xml" ContentType="application/vnd.openxmlformats-officedocument.presentationml.slideLayou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2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B1028565-3142-4D54-978C-ACF2D1E5EE95}">
  <a:tblStyle styleId="{B1028565-3142-4D54-978C-ACF2D1E5EE95}"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2555" autoAdjust="0"/>
  </p:normalViewPr>
  <p:slideViewPr>
    <p:cSldViewPr snapToGrid="0">
      <p:cViewPr varScale="1">
        <p:scale>
          <a:sx n="107" d="100"/>
          <a:sy n="107" d="100"/>
        </p:scale>
        <p:origin x="-1144" y="-11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heme" Target="theme/theme1.xml"/><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1" Type="http://schemas.openxmlformats.org/officeDocument/2006/relationships/slide" Target="slides/slide19.xml"/><Relationship Id="rId3" Type="http://schemas.openxmlformats.org/officeDocument/2006/relationships/slide" Target="slides/slide1.xml"/><Relationship Id="rId25" Type="http://schemas.openxmlformats.org/officeDocument/2006/relationships/viewProps" Target="viewProps.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0" Type="http://schemas.openxmlformats.org/officeDocument/2006/relationships/slide" Target="slides/slide18.xml"/><Relationship Id="rId16" Type="http://schemas.openxmlformats.org/officeDocument/2006/relationships/slide" Target="slides/slide14.xml"/><Relationship Id="rId2" Type="http://schemas.openxmlformats.org/officeDocument/2006/relationships/slideMaster" Target="slideMasters/slideMaster2.xml"/><Relationship Id="rId29" Type="http://schemas.openxmlformats.org/officeDocument/2006/relationships/customXml" Target="../customXml/item2.xml"/><Relationship Id="rId24" Type="http://schemas.openxmlformats.org/officeDocument/2006/relationships/presProps" Target="presProps.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printerSettings" Target="printerSettings/printerSettings1.bin"/><Relationship Id="rId15" Type="http://schemas.openxmlformats.org/officeDocument/2006/relationships/slide" Target="slides/slide13.xml"/><Relationship Id="rId5" Type="http://schemas.openxmlformats.org/officeDocument/2006/relationships/slide" Target="slides/slide3.xml"/><Relationship Id="rId28" Type="http://schemas.openxmlformats.org/officeDocument/2006/relationships/customXml" Target="../customXml/item1.xml"/><Relationship Id="rId10" Type="http://schemas.openxmlformats.org/officeDocument/2006/relationships/slide" Target="slides/slide8.xml"/><Relationship Id="rId19" Type="http://schemas.openxmlformats.org/officeDocument/2006/relationships/slide" Target="slides/slide17.xml"/><Relationship Id="rId9" Type="http://schemas.openxmlformats.org/officeDocument/2006/relationships/slide" Target="slides/slide7.xml"/><Relationship Id="rId22" Type="http://schemas.openxmlformats.org/officeDocument/2006/relationships/notesMaster" Target="notesMasters/notesMaster1.xml"/><Relationship Id="rId27" Type="http://schemas.openxmlformats.org/officeDocument/2006/relationships/tableStyles" Target="tableStyles.xml"/><Relationship Id="rId14" Type="http://schemas.openxmlformats.org/officeDocument/2006/relationships/slide" Target="slides/slide12.xml"/><Relationship Id="rId4" Type="http://schemas.openxmlformats.org/officeDocument/2006/relationships/slide" Target="slides/slide2.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6683935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 Id="rId3" Type="http://schemas.openxmlformats.org/officeDocument/2006/relationships/hyperlink" Target="http://www.americaslibrary.gov/jb/jazz/jb_jazz_sufarrst_1.html"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 Id="rId3" Type="http://schemas.openxmlformats.org/officeDocument/2006/relationships/hyperlink" Target="http://curriculum.eleducation.org/sites/default/files/g4m4u1_all-block_110517_1.pdf"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1/lesson-7"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 Id="rId3" Type="http://schemas.openxmlformats.org/officeDocument/2006/relationships/hyperlink" Target="http://www.americaslibrary.gov/jb/jazz/jb_jazz_sufarrst_1.html"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9" name="Google Shape;16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In Unit 1, students are introduced to the topic, “Responding to Inequality: Ratifying the 19th Amendment,” and begin </a:t>
            </a:r>
            <a:r>
              <a:rPr lang="en" sz="1200" b="0" i="0" u="none" strike="noStrike" cap="none" dirty="0">
                <a:solidFill>
                  <a:srgbClr val="000000"/>
                </a:solidFill>
                <a:latin typeface="Calibri"/>
                <a:ea typeface="Calibri"/>
                <a:cs typeface="Calibri"/>
                <a:sym typeface="Calibri"/>
              </a:rPr>
              <a:t>reading </a:t>
            </a:r>
            <a:r>
              <a:rPr lang="en" sz="1200" b="0" i="1" u="none" strike="noStrike" cap="none" dirty="0">
                <a:solidFill>
                  <a:srgbClr val="000000"/>
                </a:solidFill>
                <a:latin typeface="Calibri"/>
                <a:ea typeface="Calibri"/>
                <a:cs typeface="Calibri"/>
                <a:sym typeface="Calibri"/>
              </a:rPr>
              <a:t>The Hope Chest</a:t>
            </a:r>
            <a:r>
              <a:rPr lang="en" sz="1200" b="0" i="0" u="none" strike="noStrike" cap="none" dirty="0">
                <a:solidFill>
                  <a:srgbClr val="000000"/>
                </a:solidFill>
                <a:latin typeface="Calibri"/>
                <a:ea typeface="Calibri"/>
                <a:cs typeface="Calibri"/>
                <a:sym typeface="Calibri"/>
              </a:rPr>
              <a:t> by </a:t>
            </a:r>
            <a:r>
              <a:rPr lang="en" sz="1200" i="0" u="none" strike="noStrike" cap="none" dirty="0">
                <a:solidFill>
                  <a:srgbClr val="000000"/>
                </a:solidFill>
                <a:latin typeface="Calibri"/>
                <a:ea typeface="Calibri"/>
                <a:cs typeface="Calibri"/>
                <a:sym typeface="Calibri"/>
              </a:rPr>
              <a:t>Karen Schwabach. Students read chapters of this text in triads to practice reading fluency and greater independence. They analyze characters’ reactions to events in which human rights are compromised or violated because of race or gender, compare artwork inspired by the book, and answer questions about vocabulary. For the </a:t>
            </a:r>
            <a:r>
              <a:rPr lang="en" sz="1200" b="1" i="0" u="none" strike="noStrike" cap="none" dirty="0">
                <a:solidFill>
                  <a:srgbClr val="000000"/>
                </a:solidFill>
                <a:latin typeface="Calibri"/>
                <a:ea typeface="Calibri"/>
                <a:cs typeface="Calibri"/>
                <a:sym typeface="Calibri"/>
              </a:rPr>
              <a:t>mid-unit assessment</a:t>
            </a:r>
            <a:r>
              <a:rPr lang="en" sz="1200" i="0" u="none" strike="noStrike" cap="none" dirty="0">
                <a:solidFill>
                  <a:srgbClr val="000000"/>
                </a:solidFill>
                <a:latin typeface="Calibri"/>
                <a:ea typeface="Calibri"/>
                <a:cs typeface="Calibri"/>
                <a:sym typeface="Calibri"/>
              </a:rPr>
              <a:t>, students read a new chapter of </a:t>
            </a:r>
            <a:r>
              <a:rPr lang="en" sz="1200" b="0" i="1" u="none" strike="noStrike" cap="none" dirty="0">
                <a:solidFill>
                  <a:srgbClr val="000000"/>
                </a:solidFill>
                <a:latin typeface="Calibri"/>
                <a:ea typeface="Calibri"/>
                <a:cs typeface="Calibri"/>
                <a:sym typeface="Calibri"/>
              </a:rPr>
              <a:t>The Hope Chest</a:t>
            </a:r>
            <a:r>
              <a:rPr lang="en" sz="1200" b="0" i="0" u="none" strike="noStrike" cap="none" dirty="0">
                <a:solidFill>
                  <a:srgbClr val="000000"/>
                </a:solidFill>
                <a:latin typeface="Calibri"/>
                <a:ea typeface="Calibri"/>
                <a:cs typeface="Calibri"/>
                <a:sym typeface="Calibri"/>
              </a:rPr>
              <a:t> </a:t>
            </a:r>
            <a:r>
              <a:rPr lang="en" sz="1200" i="0" u="none" strike="noStrike" cap="none" dirty="0">
                <a:solidFill>
                  <a:srgbClr val="000000"/>
                </a:solidFill>
                <a:latin typeface="Calibri"/>
                <a:ea typeface="Calibri"/>
                <a:cs typeface="Calibri"/>
                <a:sym typeface="Calibri"/>
              </a:rPr>
              <a:t>and compare art inspired by the chapter to details in the text. They also read aloud a new excerpt for fluency.</a:t>
            </a:r>
            <a:r>
              <a:rPr lang="en" sz="1200" b="0" i="0" u="none" strike="noStrike" cap="none" dirty="0">
                <a:solidFill>
                  <a:srgbClr val="000000"/>
                </a:solidFill>
                <a:latin typeface="Calibri"/>
                <a:ea typeface="Calibri"/>
                <a:cs typeface="Calibri"/>
                <a:sym typeface="Calibri"/>
              </a:rPr>
              <a:t/>
            </a:r>
            <a:br>
              <a:rPr lang="en" sz="1200" b="0" i="0" u="none" strike="noStrike" cap="none" dirty="0">
                <a:solidFill>
                  <a:srgbClr val="000000"/>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386377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47e8ca2e3b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3-5 minutes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None.</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posted learning targets and select a volunteer to read them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0" dirty="0">
                <a:latin typeface="Calibri"/>
                <a:ea typeface="Calibri"/>
                <a:cs typeface="Calibri"/>
                <a:sym typeface="Calibri"/>
              </a:rPr>
              <a:t>“I can use the text to answer questions about “Ten Suffragists Arrested while Picketing at the White House.”</a:t>
            </a:r>
            <a:endParaRPr sz="1200" b="1" i="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0" dirty="0">
                <a:latin typeface="Calibri"/>
                <a:ea typeface="Calibri"/>
                <a:cs typeface="Calibri"/>
                <a:sym typeface="Calibri"/>
              </a:rPr>
              <a:t>“I can identify whether a text is a firsthand or secondhand account of an event.”</a:t>
            </a:r>
            <a:endParaRPr sz="1200" b="1"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they have seen the first learning target about chapters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a:t>
            </a:r>
            <a:r>
              <a:rPr lang="en" sz="1200" dirty="0">
                <a:latin typeface="Calibri"/>
                <a:ea typeface="Calibri"/>
                <a:cs typeface="Calibri"/>
                <a:sym typeface="Calibri"/>
              </a:rPr>
              <a:t>in previous lessons.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second learning target. Turn and Talk: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questions do you have about this learning target?” </a:t>
            </a:r>
            <a:r>
              <a:rPr lang="en" sz="1200" b="1" dirty="0">
                <a:latin typeface="Calibri"/>
                <a:ea typeface="Calibri"/>
                <a:cs typeface="Calibri"/>
                <a:sym typeface="Calibri"/>
              </a:rPr>
              <a:t>(Responses will vary, but may include: What does firsthand and secondhand account mean?)</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do you think this means? What do you think a firsthand account is? What do you think a secondhand account is?” </a:t>
            </a:r>
            <a:r>
              <a:rPr lang="en" sz="1200" b="1" dirty="0">
                <a:latin typeface="Calibri"/>
                <a:ea typeface="Calibri"/>
                <a:cs typeface="Calibri"/>
                <a:sym typeface="Calibri"/>
              </a:rPr>
              <a:t>(Responses will vary, but may include: A firsthand account is written by someone who experienced or witnessed the event, while a secondhand account is written by someone who wasn’t there.)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Select volunteers to share out and capture their questions and suggestions on the board to review during the Closing. Tell students you will revisit their questions and suggestions at the end of the lesson.</a:t>
            </a:r>
            <a:endParaRPr sz="1200" dirty="0">
              <a:latin typeface="Calibri"/>
              <a:ea typeface="Calibri"/>
              <a:cs typeface="Calibri"/>
              <a:sym typeface="Calibri"/>
            </a:endParaRPr>
          </a:p>
          <a:p>
            <a:pPr marL="457200" lvl="0" indent="-228600" algn="l" rtl="0">
              <a:lnSpc>
                <a:spcPct val="100000"/>
              </a:lnSpc>
              <a:spcBef>
                <a:spcPts val="0"/>
              </a:spcBef>
              <a:spcAft>
                <a:spcPts val="0"/>
              </a:spcAft>
              <a:buSzPts val="1200"/>
              <a:buFont typeface="Calibri"/>
              <a:buNone/>
            </a:pPr>
            <a:endParaRPr sz="1200" i="1" u="sng"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understanding of the learning targets.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a:t>
            </a:r>
            <a:r>
              <a:rPr lang="en" sz="1200" dirty="0">
                <a:latin typeface="Calibri"/>
                <a:ea typeface="Calibri"/>
                <a:cs typeface="Calibri"/>
                <a:sym typeface="Calibri"/>
              </a:rPr>
              <a:t>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motivation: (Working on Same Learning Target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discuss how they previously worked toward each learning target. </a:t>
            </a:r>
            <a:endParaRPr sz="1200" dirty="0">
              <a:solidFill>
                <a:schemeClr val="dk1"/>
              </a:solidFill>
              <a:latin typeface="Calibri"/>
              <a:ea typeface="Calibri"/>
              <a:cs typeface="Calibri"/>
              <a:sym typeface="Calibri"/>
            </a:endParaRPr>
          </a:p>
        </p:txBody>
      </p:sp>
      <p:sp>
        <p:nvSpPr>
          <p:cNvPr id="240" name="Google Shape;240;g47e8ca2e3b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645607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15-20</a:t>
            </a:r>
            <a:r>
              <a:rPr lang="en" sz="1200" b="1" i="0" u="none" strike="noStrike" cap="none" dirty="0">
                <a:solidFill>
                  <a:schemeClr val="dk1"/>
                </a:solidFill>
                <a:latin typeface="Calibri"/>
                <a:ea typeface="Calibri"/>
                <a:cs typeface="Calibri"/>
                <a:sym typeface="Calibri"/>
              </a:rPr>
              <a:t>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Throughout this close read, students work in triads to discuss answers to the questions the teacher asks. Use different strategies to have them respond, such as cold calling, selecting volunteers, or responding chorally as a group. Refer to </a:t>
            </a:r>
            <a:r>
              <a:rPr lang="en" sz="1200" b="1" dirty="0">
                <a:latin typeface="Calibri"/>
                <a:ea typeface="Calibri"/>
                <a:cs typeface="Calibri"/>
                <a:sym typeface="Calibri"/>
              </a:rPr>
              <a:t>Close Reading Note-catcher: “Ten Suffragists Arrested while Picketing at the White House” (example, for teacher reference).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Read the entire text aloud and invite students to read along silently in their heads as you read.</a:t>
            </a:r>
            <a:endParaRPr sz="1200" dirty="0">
              <a:latin typeface="Calibri"/>
              <a:ea typeface="Calibri"/>
              <a:cs typeface="Calibri"/>
              <a:sym typeface="Calibri"/>
            </a:endParaRPr>
          </a:p>
          <a:p>
            <a:pPr marL="0" marR="0" lvl="0" indent="0" algn="l" rtl="0">
              <a:lnSpc>
                <a:spcPct val="100000"/>
              </a:lnSpc>
              <a:spcBef>
                <a:spcPts val="30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a:t>
            </a:r>
            <a:r>
              <a:rPr lang="en" sz="1200" i="0" u="none" strike="noStrike" cap="none" dirty="0">
                <a:latin typeface="Calibri"/>
                <a:ea typeface="Calibri"/>
                <a:cs typeface="Calibri"/>
                <a:sym typeface="Calibri"/>
              </a:rPr>
              <a:t>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turn back to page 68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a:t>
            </a:r>
            <a:r>
              <a:rPr lang="en" sz="1200" dirty="0">
                <a:latin typeface="Calibri"/>
                <a:ea typeface="Calibri"/>
                <a:cs typeface="Calibri"/>
                <a:sym typeface="Calibri"/>
              </a:rPr>
              <a:t>and to chorally read with you the final paragraph, from </a:t>
            </a:r>
            <a:r>
              <a:rPr lang="en" sz="1200" i="0" dirty="0">
                <a:latin typeface="Calibri"/>
                <a:ea typeface="Calibri"/>
                <a:cs typeface="Calibri"/>
                <a:sym typeface="Calibri"/>
              </a:rPr>
              <a:t>“Miss Paul meant Alice Paul” to “… made her feel so uncomfortable.”</a:t>
            </a:r>
            <a:endParaRPr sz="1200"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specifically on the part of the text describing the women picketing the White House and Alice Paul being arrested and force-fed. Tell students that this was a real event and they are going to closely read an account of the event in this lesson.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the </a:t>
            </a:r>
            <a:r>
              <a:rPr lang="en" sz="1200" b="1" dirty="0">
                <a:latin typeface="Calibri"/>
                <a:ea typeface="Calibri"/>
                <a:cs typeface="Calibri"/>
                <a:sym typeface="Calibri"/>
              </a:rPr>
              <a:t>Close Reading Note-catcher: “Ten Suffragists Arrested while Picketing at the White House”</a:t>
            </a:r>
            <a:r>
              <a:rPr lang="en" sz="1200" dirty="0">
                <a:latin typeface="Calibri"/>
                <a:ea typeface="Calibri"/>
                <a:cs typeface="Calibri"/>
                <a:sym typeface="Calibri"/>
              </a:rPr>
              <a:t> and display </a:t>
            </a:r>
            <a:r>
              <a:rPr lang="en" sz="1200" b="0" dirty="0">
                <a:latin typeface="Calibri"/>
                <a:ea typeface="Calibri"/>
                <a:cs typeface="Calibri"/>
                <a:sym typeface="Calibri"/>
              </a:rPr>
              <a:t>“Ten Suffragists Arrested while Picketing at the White House” </a:t>
            </a:r>
            <a:r>
              <a:rPr lang="en" sz="1200" dirty="0">
                <a:latin typeface="Calibri"/>
                <a:ea typeface="Calibri"/>
                <a:cs typeface="Calibri"/>
                <a:sym typeface="Calibri"/>
              </a:rPr>
              <a:t>found at </a:t>
            </a:r>
            <a:r>
              <a:rPr lang="en" sz="1200" u="sng" dirty="0">
                <a:solidFill>
                  <a:schemeClr val="hlink"/>
                </a:solidFill>
                <a:latin typeface="Calibri"/>
                <a:ea typeface="Calibri"/>
                <a:cs typeface="Calibri"/>
                <a:sym typeface="Calibri"/>
                <a:hlinkClick r:id="rId3"/>
              </a:rPr>
              <a:t>http://www.americaslibrary.gov/jb/jazz/jb_jazz_sufarrst_1.html</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the </a:t>
            </a:r>
            <a:r>
              <a:rPr lang="en" sz="1200" b="1" dirty="0">
                <a:latin typeface="Calibri"/>
                <a:ea typeface="Calibri"/>
                <a:cs typeface="Calibri"/>
                <a:sym typeface="Calibri"/>
              </a:rPr>
              <a:t>Close Reading Guide: “Ten Suffragists Arrested while Picketing at the White House”</a:t>
            </a:r>
            <a:r>
              <a:rPr lang="en" sz="1200" dirty="0">
                <a:latin typeface="Calibri"/>
                <a:ea typeface="Calibri"/>
                <a:cs typeface="Calibri"/>
                <a:sym typeface="Calibri"/>
              </a:rPr>
              <a:t> to guide students in a close read of the text and refer to </a:t>
            </a:r>
            <a:r>
              <a:rPr lang="en" sz="1200" b="1" dirty="0">
                <a:latin typeface="Calibri"/>
                <a:ea typeface="Calibri"/>
                <a:cs typeface="Calibri"/>
                <a:sym typeface="Calibri"/>
              </a:rPr>
              <a:t>Close Reading Note-catcher: “Ten Suffragists Arrested while Picketing at the White House”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is the gist of this text? What is it mostly about?”</a:t>
            </a:r>
            <a:r>
              <a:rPr lang="en" sz="1200" dirty="0">
                <a:latin typeface="Calibri"/>
                <a:ea typeface="Calibri"/>
                <a:cs typeface="Calibri"/>
                <a:sym typeface="Calibri"/>
              </a:rPr>
              <a:t> </a:t>
            </a:r>
            <a:r>
              <a:rPr lang="en" sz="1200" b="1" dirty="0">
                <a:latin typeface="Calibri"/>
                <a:ea typeface="Calibri"/>
                <a:cs typeface="Calibri"/>
                <a:sym typeface="Calibri"/>
              </a:rPr>
              <a:t>(Women picketed the White House to get presidential support for the amendment to give women the right to vote.)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opening sentence</a:t>
            </a:r>
            <a:r>
              <a:rPr lang="en" sz="1200" i="0" dirty="0">
                <a:latin typeface="Calibri"/>
                <a:ea typeface="Calibri"/>
                <a:cs typeface="Calibri"/>
                <a:sym typeface="Calibri"/>
              </a:rPr>
              <a:t>: “Women started parading in front of the White House for ‘woman suffrage,’ women’s right to vote, during January 1917.” Read it aloud and then invite students to read it chorally with you.</a:t>
            </a:r>
            <a:endParaRPr sz="1200"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place their finger on the phrase</a:t>
            </a:r>
            <a:r>
              <a:rPr lang="en" sz="1200" i="1" dirty="0">
                <a:latin typeface="Calibri"/>
                <a:ea typeface="Calibri"/>
                <a:cs typeface="Calibri"/>
                <a:sym typeface="Calibri"/>
              </a:rPr>
              <a:t> woman suffrage</a:t>
            </a:r>
            <a:r>
              <a:rPr lang="en" sz="1200" dirty="0">
                <a:latin typeface="Calibri"/>
                <a:ea typeface="Calibri"/>
                <a:cs typeface="Calibri"/>
                <a:sym typeface="Calibri"/>
              </a:rPr>
              <a:t> and to say it aloud with you chorally.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does </a:t>
            </a:r>
            <a:r>
              <a:rPr lang="en" sz="1200" dirty="0">
                <a:latin typeface="Calibri"/>
                <a:ea typeface="Calibri"/>
                <a:cs typeface="Calibri"/>
                <a:sym typeface="Calibri"/>
              </a:rPr>
              <a:t>woman suffrage</a:t>
            </a:r>
            <a:r>
              <a:rPr lang="en" sz="1200" i="1" dirty="0">
                <a:latin typeface="Calibri"/>
                <a:ea typeface="Calibri"/>
                <a:cs typeface="Calibri"/>
                <a:sym typeface="Calibri"/>
              </a:rPr>
              <a:t> mean?”</a:t>
            </a:r>
            <a:r>
              <a:rPr lang="en" sz="1200" dirty="0">
                <a:latin typeface="Calibri"/>
                <a:ea typeface="Calibri"/>
                <a:cs typeface="Calibri"/>
                <a:sym typeface="Calibri"/>
              </a:rPr>
              <a:t> Invite students to read the rest of the words in the sentence to help them determine the meaning.  Tell students to record their answers in the glossary.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second sentence</a:t>
            </a:r>
            <a:r>
              <a:rPr lang="en" sz="1200" i="0" dirty="0">
                <a:latin typeface="Calibri"/>
                <a:ea typeface="Calibri"/>
                <a:cs typeface="Calibri"/>
                <a:sym typeface="Calibri"/>
              </a:rPr>
              <a:t>:  “On August 28 of that year, 10 suffragists were arrested.” </a:t>
            </a:r>
            <a:r>
              <a:rPr lang="en" sz="1200" dirty="0">
                <a:latin typeface="Calibri"/>
                <a:ea typeface="Calibri"/>
                <a:cs typeface="Calibri"/>
                <a:sym typeface="Calibri"/>
              </a:rPr>
              <a:t> Read it aloud and the invite students to read it chorally with you.  Invite students to place their finger on the word </a:t>
            </a:r>
            <a:r>
              <a:rPr lang="en" sz="1200" i="1" dirty="0">
                <a:latin typeface="Calibri"/>
                <a:ea typeface="Calibri"/>
                <a:cs typeface="Calibri"/>
                <a:sym typeface="Calibri"/>
              </a:rPr>
              <a:t>suffragists</a:t>
            </a:r>
            <a:r>
              <a:rPr lang="en" sz="1200" dirty="0">
                <a:latin typeface="Calibri"/>
                <a:ea typeface="Calibri"/>
                <a:cs typeface="Calibri"/>
                <a:sym typeface="Calibri"/>
              </a:rPr>
              <a:t> and to say it aloud with you chorally.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a:t>
            </a:r>
            <a:r>
              <a:rPr lang="en" sz="1200" i="1" dirty="0">
                <a:latin typeface="Calibri"/>
                <a:ea typeface="Calibri"/>
                <a:cs typeface="Calibri"/>
                <a:sym typeface="Calibri"/>
              </a:rPr>
              <a:t>:  “What are suffragists?”</a:t>
            </a:r>
            <a:r>
              <a:rPr lang="en" sz="1200" dirty="0">
                <a:latin typeface="Calibri"/>
                <a:ea typeface="Calibri"/>
                <a:cs typeface="Calibri"/>
                <a:sym typeface="Calibri"/>
              </a:rPr>
              <a:t>  and invite students to use their answer to the previous question to help them determine the meaning of this word.  Tell students to record their answers in the glossary.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third sentence</a:t>
            </a:r>
            <a:r>
              <a:rPr lang="en" sz="1200" i="0" dirty="0">
                <a:latin typeface="Calibri"/>
                <a:ea typeface="Calibri"/>
                <a:cs typeface="Calibri"/>
                <a:sym typeface="Calibri"/>
              </a:rPr>
              <a:t>:  “The women wanted President Woodrow Wilson to support the proposed Anthony amendment to the Constitution, which would guarantee women the right to vote.”  Read it aloud and then invite students to read it chorally with you.</a:t>
            </a:r>
            <a:endParaRPr sz="1200"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they have seen references to the Susan B. Anthony </a:t>
            </a:r>
            <a:r>
              <a:rPr lang="en" sz="1200" b="0" dirty="0">
                <a:latin typeface="Calibri"/>
                <a:ea typeface="Calibri"/>
                <a:cs typeface="Calibri"/>
                <a:sym typeface="Calibri"/>
              </a:rPr>
              <a:t>amendment in </a:t>
            </a:r>
            <a:r>
              <a:rPr lang="en" sz="1200" b="0" i="1" dirty="0">
                <a:latin typeface="Calibri"/>
                <a:ea typeface="Calibri"/>
                <a:cs typeface="Calibri"/>
                <a:sym typeface="Calibri"/>
              </a:rPr>
              <a:t>The Hope Chest</a:t>
            </a:r>
            <a:r>
              <a:rPr lang="en" sz="1200" b="0" dirty="0">
                <a:latin typeface="Calibri"/>
                <a:ea typeface="Calibri"/>
                <a:cs typeface="Calibri"/>
                <a:sym typeface="Calibri"/>
              </a:rPr>
              <a:t>.  Help students understand that Susan B. Anthony was a women who wanted the Constitution, the supreme law of the country, to be amended, or revised to allow women to vote.  So we wrote an amendment, a revision, in the late 1800s about this.  </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b="0" dirty="0">
                <a:latin typeface="Calibri"/>
                <a:ea typeface="Calibri"/>
                <a:cs typeface="Calibri"/>
                <a:sym typeface="Calibri"/>
              </a:rPr>
              <a:t>Ask:  </a:t>
            </a:r>
            <a:r>
              <a:rPr lang="en" sz="1200" b="0" i="1" dirty="0">
                <a:latin typeface="Calibri"/>
                <a:ea typeface="Calibri"/>
                <a:cs typeface="Calibri"/>
                <a:sym typeface="Calibri"/>
              </a:rPr>
              <a:t>“What did the suffragists want?”</a:t>
            </a:r>
            <a:r>
              <a:rPr lang="en" sz="1200" b="0" dirty="0">
                <a:latin typeface="Calibri"/>
                <a:ea typeface="Calibri"/>
                <a:cs typeface="Calibri"/>
                <a:sym typeface="Calibri"/>
              </a:rPr>
              <a:t> and invite students to record their answers on their note-catchers.  Read the rest of the paragraph aloud and invite students to read it chorally with you.  </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phrase </a:t>
            </a:r>
            <a:r>
              <a:rPr lang="en" sz="1200" i="1" dirty="0">
                <a:latin typeface="Calibri"/>
                <a:ea typeface="Calibri"/>
                <a:cs typeface="Calibri"/>
                <a:sym typeface="Calibri"/>
              </a:rPr>
              <a:t>picket signs</a:t>
            </a:r>
            <a:r>
              <a:rPr lang="en" sz="1200" dirty="0">
                <a:latin typeface="Calibri"/>
                <a:ea typeface="Calibri"/>
                <a:cs typeface="Calibri"/>
                <a:sym typeface="Calibri"/>
              </a:rPr>
              <a:t> and click on the accompanying photograph to enlarge it.  Think-Pair-Share: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do you see?”</a:t>
            </a:r>
            <a:r>
              <a:rPr lang="en" sz="1200" dirty="0">
                <a:latin typeface="Calibri"/>
                <a:ea typeface="Calibri"/>
                <a:cs typeface="Calibri"/>
                <a:sym typeface="Calibri"/>
              </a:rPr>
              <a:t> </a:t>
            </a:r>
            <a:r>
              <a:rPr lang="en" sz="1200" b="1" dirty="0">
                <a:latin typeface="Calibri"/>
                <a:ea typeface="Calibri"/>
                <a:cs typeface="Calibri"/>
                <a:sym typeface="Calibri"/>
              </a:rPr>
              <a:t>(Women with signs asking the president to support them.)</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do you think picket signs are?”</a:t>
            </a:r>
            <a:r>
              <a:rPr lang="en" sz="1200" dirty="0">
                <a:latin typeface="Calibri"/>
                <a:ea typeface="Calibri"/>
                <a:cs typeface="Calibri"/>
                <a:sym typeface="Calibri"/>
              </a:rPr>
              <a:t> </a:t>
            </a:r>
            <a:r>
              <a:rPr lang="en" sz="1200" b="1" dirty="0">
                <a:latin typeface="Calibri"/>
                <a:ea typeface="Calibri"/>
                <a:cs typeface="Calibri"/>
                <a:sym typeface="Calibri"/>
              </a:rPr>
              <a:t>(Signs explaining what they want.)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does </a:t>
            </a:r>
            <a:r>
              <a:rPr lang="en" sz="1200" dirty="0">
                <a:latin typeface="Calibri"/>
                <a:ea typeface="Calibri"/>
                <a:cs typeface="Calibri"/>
                <a:sym typeface="Calibri"/>
              </a:rPr>
              <a:t>picket</a:t>
            </a:r>
            <a:r>
              <a:rPr lang="en" sz="1200" i="1" dirty="0">
                <a:latin typeface="Calibri"/>
                <a:ea typeface="Calibri"/>
                <a:cs typeface="Calibri"/>
                <a:sym typeface="Calibri"/>
              </a:rPr>
              <a:t> mean?”</a:t>
            </a:r>
            <a:r>
              <a:rPr lang="en" sz="1200" dirty="0">
                <a:latin typeface="Calibri"/>
                <a:ea typeface="Calibri"/>
                <a:cs typeface="Calibri"/>
                <a:sym typeface="Calibri"/>
              </a:rPr>
              <a:t> and invite students to use the vocabulary strategies listed on the </a:t>
            </a:r>
            <a:r>
              <a:rPr lang="en" sz="1200" b="1" dirty="0">
                <a:latin typeface="Calibri"/>
                <a:ea typeface="Calibri"/>
                <a:cs typeface="Calibri"/>
                <a:sym typeface="Calibri"/>
              </a:rPr>
              <a:t>Close Readers Do These Things anchor chart</a:t>
            </a:r>
            <a:r>
              <a:rPr lang="en" sz="1200" dirty="0">
                <a:latin typeface="Calibri"/>
                <a:ea typeface="Calibri"/>
                <a:cs typeface="Calibri"/>
                <a:sym typeface="Calibri"/>
              </a:rPr>
              <a:t>.  Tell students to record their answers in the glossary. 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is the gist of this paragraph?  What is it mostly about?”</a:t>
            </a:r>
            <a:r>
              <a:rPr lang="en" sz="1200" dirty="0">
                <a:latin typeface="Calibri"/>
                <a:ea typeface="Calibri"/>
                <a:cs typeface="Calibri"/>
                <a:sym typeface="Calibri"/>
              </a:rPr>
              <a:t> </a:t>
            </a:r>
            <a:r>
              <a:rPr lang="en" sz="1200" b="1" dirty="0">
                <a:latin typeface="Calibri"/>
                <a:ea typeface="Calibri"/>
                <a:cs typeface="Calibri"/>
                <a:sym typeface="Calibri"/>
              </a:rPr>
              <a:t>(Women picketed outside the White House to get the president to support women in getting the right to vote.)</a:t>
            </a:r>
            <a:endParaRPr sz="1200" dirty="0">
              <a:latin typeface="Calibri"/>
              <a:ea typeface="Calibri"/>
              <a:cs typeface="Calibri"/>
              <a:sym typeface="Calibri"/>
            </a:endParaRPr>
          </a:p>
          <a:p>
            <a:pPr marL="0" marR="0" lvl="0" indent="0" algn="l" rtl="0">
              <a:lnSpc>
                <a:spcPct val="100000"/>
              </a:lnSpc>
              <a:spcBef>
                <a:spcPts val="30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attention and understanding of the text being read aloud.</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completing </a:t>
            </a:r>
            <a:r>
              <a:rPr lang="en" sz="1200" b="0" dirty="0">
                <a:solidFill>
                  <a:schemeClr val="dk1"/>
                </a:solidFill>
                <a:latin typeface="Calibri"/>
                <a:ea typeface="Calibri"/>
                <a:cs typeface="Calibri"/>
                <a:sym typeface="Calibri"/>
              </a:rPr>
              <a:t>the note-catcher.</a:t>
            </a:r>
            <a:endParaRPr sz="1200" b="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latin typeface="Calibri"/>
                <a:ea typeface="Calibri"/>
                <a:cs typeface="Calibri"/>
                <a:sym typeface="Calibri"/>
              </a:rPr>
              <a:t>Support for Any Students Who Need It:  </a:t>
            </a:r>
            <a:endParaRPr sz="1200" b="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For students who may need additional support with fine motor skills: Provide options for expression by offering a note-catcher that includes lines. </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(Sentence Frames: Heavier Support</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a:t>
            </a:r>
            <a:r>
              <a:rPr lang="en" sz="1200" b="0" dirty="0" smtClean="0">
                <a:latin typeface="Calibri"/>
                <a:ea typeface="Calibri"/>
                <a:cs typeface="Calibri"/>
                <a:sym typeface="Calibri"/>
              </a:rPr>
              <a:t> </a:t>
            </a:r>
            <a:r>
              <a:rPr lang="en" sz="1200" b="0" dirty="0">
                <a:latin typeface="Calibri"/>
                <a:ea typeface="Calibri"/>
                <a:cs typeface="Calibri"/>
                <a:sym typeface="Calibri"/>
              </a:rPr>
              <a:t>Consider providing sentence frames for students to use when answering the questions in the right-hand column of the note-catcher.</a:t>
            </a:r>
            <a:endParaRPr sz="1200" b="0" dirty="0">
              <a:latin typeface="Calibri"/>
              <a:ea typeface="Calibri"/>
              <a:cs typeface="Calibri"/>
              <a:sym typeface="Calibri"/>
            </a:endParaRPr>
          </a:p>
        </p:txBody>
      </p:sp>
      <p:sp>
        <p:nvSpPr>
          <p:cNvPr id="248" name="Google Shape;248;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741058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13-</a:t>
            </a:r>
            <a:r>
              <a:rPr lang="en" sz="1200" b="1" i="0" u="none" strike="noStrike" cap="none" dirty="0" smtClean="0">
                <a:solidFill>
                  <a:schemeClr val="dk1"/>
                </a:solidFill>
                <a:latin typeface="Calibri"/>
                <a:ea typeface="Calibri"/>
                <a:cs typeface="Calibri"/>
                <a:sym typeface="Calibri"/>
              </a:rPr>
              <a:t>15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Whole Group/Triads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Focus students on the next paragraph and the underlined sentence. Read aloud the underlined sentence and then invite students to read it chorally with you.  Think-Triad-Share:</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latin typeface="Calibri"/>
                <a:ea typeface="Calibri"/>
                <a:cs typeface="Calibri"/>
                <a:sym typeface="Calibri"/>
              </a:rPr>
              <a:t>“Why were women arrested and charged? How would you say this in your own words?”</a:t>
            </a:r>
            <a:r>
              <a:rPr lang="en" sz="1200" dirty="0">
                <a:latin typeface="Calibri"/>
                <a:ea typeface="Calibri"/>
                <a:cs typeface="Calibri"/>
                <a:sym typeface="Calibri"/>
              </a:rPr>
              <a:t> </a:t>
            </a:r>
            <a:r>
              <a:rPr lang="en" sz="1200" b="1" dirty="0">
                <a:latin typeface="Calibri"/>
                <a:ea typeface="Calibri"/>
                <a:cs typeface="Calibri"/>
                <a:sym typeface="Calibri"/>
              </a:rPr>
              <a:t>(For blocking the sidewalk outside the White House.)</a:t>
            </a:r>
            <a:endParaRPr sz="1200" b="1"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Q5 and invite students to record their answers on their </a:t>
            </a:r>
            <a:r>
              <a:rPr lang="en" sz="1200" b="0" dirty="0">
                <a:latin typeface="Calibri"/>
                <a:ea typeface="Calibri"/>
                <a:cs typeface="Calibri"/>
                <a:sym typeface="Calibri"/>
              </a:rPr>
              <a:t>note-catchers.</a:t>
            </a:r>
            <a:endParaRPr sz="1200" b="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next sentence, </a:t>
            </a:r>
            <a:r>
              <a:rPr lang="en" sz="1200" i="1" dirty="0">
                <a:latin typeface="Calibri"/>
                <a:ea typeface="Calibri"/>
                <a:cs typeface="Calibri"/>
                <a:sym typeface="Calibri"/>
              </a:rPr>
              <a:t>“During that time, messages on the picket signs became more demanding.”</a:t>
            </a:r>
            <a:r>
              <a:rPr lang="en" sz="1200" dirty="0">
                <a:latin typeface="Calibri"/>
                <a:ea typeface="Calibri"/>
                <a:cs typeface="Calibri"/>
                <a:sym typeface="Calibri"/>
              </a:rPr>
              <a:t> Read aloud the underlined sentence and then invite students to read it chorally with you.</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a:t>
            </a:r>
            <a:r>
              <a:rPr lang="en" sz="1200" i="1" dirty="0">
                <a:latin typeface="Calibri"/>
                <a:ea typeface="Calibri"/>
                <a:cs typeface="Calibri"/>
                <a:sym typeface="Calibri"/>
              </a:rPr>
              <a:t>more demanding </a:t>
            </a:r>
            <a:r>
              <a:rPr lang="en" sz="1200" dirty="0">
                <a:latin typeface="Calibri"/>
                <a:ea typeface="Calibri"/>
                <a:cs typeface="Calibri"/>
                <a:sym typeface="Calibri"/>
              </a:rPr>
              <a:t>means the messages were becoming more insistent and more forceful. Think-Pair-Share: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“Why do you think the messages on the picket signs became more demanding?” (S</a:t>
            </a:r>
            <a:r>
              <a:rPr lang="en" sz="1200" b="1" dirty="0">
                <a:latin typeface="Calibri"/>
                <a:ea typeface="Calibri"/>
                <a:cs typeface="Calibri"/>
                <a:sym typeface="Calibri"/>
              </a:rPr>
              <a:t>tudent responses may vary, but could include because nothing was changing. They were suffering and becoming angrier as more of them were arrested and charged.)</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Read the rest of the paragraph aloud and invite students to read it chorally with you.  Invite students to place their finger on the word </a:t>
            </a:r>
            <a:r>
              <a:rPr lang="en" sz="1200" i="1" dirty="0">
                <a:latin typeface="Calibri"/>
                <a:ea typeface="Calibri"/>
                <a:cs typeface="Calibri"/>
                <a:sym typeface="Calibri"/>
              </a:rPr>
              <a:t>democracy</a:t>
            </a:r>
            <a:r>
              <a:rPr lang="en" sz="1200" dirty="0">
                <a:latin typeface="Calibri"/>
                <a:ea typeface="Calibri"/>
                <a:cs typeface="Calibri"/>
                <a:sym typeface="Calibri"/>
              </a:rPr>
              <a:t> and to say it aloud with you chorally.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Q6 and invite students to use the vocabulary strategies listed on the </a:t>
            </a:r>
            <a:r>
              <a:rPr lang="en" sz="1200" b="1" dirty="0">
                <a:latin typeface="Calibri"/>
                <a:ea typeface="Calibri"/>
                <a:cs typeface="Calibri"/>
                <a:sym typeface="Calibri"/>
              </a:rPr>
              <a:t>Close Readers Do These Things anchor chart</a:t>
            </a:r>
            <a:r>
              <a:rPr lang="en" sz="1200" dirty="0">
                <a:latin typeface="Calibri"/>
                <a:ea typeface="Calibri"/>
                <a:cs typeface="Calibri"/>
                <a:sym typeface="Calibri"/>
              </a:rPr>
              <a:t>. Tell students to record their answers in the glossary.  Provide the example that the way the people choose the president by voting is a democracy.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an </a:t>
            </a:r>
            <a:r>
              <a:rPr lang="en" sz="1200" i="1" dirty="0">
                <a:latin typeface="Calibri"/>
                <a:ea typeface="Calibri"/>
                <a:cs typeface="Calibri"/>
                <a:sym typeface="Calibri"/>
              </a:rPr>
              <a:t>envoy</a:t>
            </a:r>
            <a:r>
              <a:rPr lang="en" sz="1200" dirty="0">
                <a:latin typeface="Calibri"/>
                <a:ea typeface="Calibri"/>
                <a:cs typeface="Calibri"/>
                <a:sym typeface="Calibri"/>
              </a:rPr>
              <a:t> is a representative or messenger from another country.  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do you think it means when it says ‘the United States was a democracy in name </a:t>
            </a:r>
            <a:r>
              <a:rPr lang="en" sz="1200" i="1" dirty="0" smtClean="0">
                <a:latin typeface="Calibri"/>
                <a:ea typeface="Calibri"/>
                <a:cs typeface="Calibri"/>
                <a:sym typeface="Calibri"/>
              </a:rPr>
              <a:t>only?</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 </a:t>
            </a:r>
            <a:r>
              <a:rPr lang="en" sz="1200" b="1" dirty="0">
                <a:latin typeface="Calibri"/>
                <a:ea typeface="Calibri"/>
                <a:cs typeface="Calibri"/>
                <a:sym typeface="Calibri"/>
              </a:rPr>
              <a:t>(The United States was called a democracy, but it wasn’t really because only men could vote.)</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“Why do you think the suffragists wanted the Russian envoys to see this?” </a:t>
            </a:r>
            <a:r>
              <a:rPr lang="en" sz="1200" b="1" dirty="0">
                <a:latin typeface="Calibri"/>
                <a:ea typeface="Calibri"/>
                <a:cs typeface="Calibri"/>
                <a:sym typeface="Calibri"/>
              </a:rPr>
              <a:t>(Responses will vary, but may include: because they wanted the president and the other American representatives to be ashamed that some of their citizens were not happy. If they were ashamed in front of representatives from other countries, they may be more willing to do something about it.)</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“Why do you think other people were angry about the suffragists signs and erupted in violence?” </a:t>
            </a:r>
            <a:r>
              <a:rPr lang="en" sz="1200" b="1" dirty="0">
                <a:latin typeface="Calibri"/>
                <a:ea typeface="Calibri"/>
                <a:cs typeface="Calibri"/>
                <a:sym typeface="Calibri"/>
              </a:rPr>
              <a:t>(Because they didn’t want other countries to think badly of the United States, particularly during a time of war.)</a:t>
            </a:r>
            <a:endParaRPr sz="1200" b="1"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Click on the accompanying photograph to enlarge it and read aloud the caption.  Think-Triad-Share:</a:t>
            </a:r>
            <a:endParaRPr sz="1200" dirty="0">
              <a:latin typeface="Calibri"/>
              <a:ea typeface="Calibri"/>
              <a:cs typeface="Calibri"/>
              <a:sym typeface="Calibri"/>
            </a:endParaRPr>
          </a:p>
          <a:p>
            <a:pPr marL="914400" marR="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connections can you make between </a:t>
            </a:r>
            <a:r>
              <a:rPr lang="en" sz="1200" b="0" i="1" dirty="0">
                <a:latin typeface="Calibri"/>
                <a:ea typeface="Calibri"/>
                <a:cs typeface="Calibri"/>
                <a:sym typeface="Calibri"/>
              </a:rPr>
              <a:t>The Hope Chest </a:t>
            </a:r>
            <a:r>
              <a:rPr lang="en" sz="1200" i="1" dirty="0">
                <a:latin typeface="Calibri"/>
                <a:ea typeface="Calibri"/>
                <a:cs typeface="Calibri"/>
                <a:sym typeface="Calibri"/>
              </a:rPr>
              <a:t>and this photograph?”</a:t>
            </a:r>
            <a:r>
              <a:rPr lang="en" sz="1200" dirty="0">
                <a:latin typeface="Calibri"/>
                <a:ea typeface="Calibri"/>
                <a:cs typeface="Calibri"/>
                <a:sym typeface="Calibri"/>
              </a:rPr>
              <a:t> </a:t>
            </a:r>
            <a:r>
              <a:rPr lang="en" sz="1200" b="1" dirty="0">
                <a:latin typeface="Calibri"/>
                <a:ea typeface="Calibri"/>
                <a:cs typeface="Calibri"/>
                <a:sym typeface="Calibri"/>
              </a:rPr>
              <a:t>(Alice Paul is a character in </a:t>
            </a:r>
            <a:r>
              <a:rPr lang="en" sz="1200" b="1" i="1" dirty="0">
                <a:latin typeface="Calibri"/>
                <a:ea typeface="Calibri"/>
                <a:cs typeface="Calibri"/>
                <a:sym typeface="Calibri"/>
              </a:rPr>
              <a:t>The Hope Chest</a:t>
            </a:r>
            <a:r>
              <a:rPr lang="en" sz="1200" b="1" dirty="0">
                <a:latin typeface="Calibri"/>
                <a:ea typeface="Calibri"/>
                <a:cs typeface="Calibri"/>
                <a:sym typeface="Calibri"/>
              </a:rPr>
              <a:t>.)</a:t>
            </a:r>
            <a:endParaRPr sz="1200" dirty="0">
              <a:latin typeface="Calibri"/>
              <a:ea typeface="Calibri"/>
              <a:cs typeface="Calibri"/>
              <a:sym typeface="Calibri"/>
            </a:endParaRPr>
          </a:p>
          <a:p>
            <a:pPr marL="914400" marR="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is the gist of this paragraph? What is it mostly about?” </a:t>
            </a:r>
            <a:r>
              <a:rPr lang="en" sz="1200" b="1" dirty="0">
                <a:latin typeface="Calibri"/>
                <a:ea typeface="Calibri"/>
                <a:cs typeface="Calibri"/>
                <a:sym typeface="Calibri"/>
              </a:rPr>
              <a:t>(Women were arrested for getting in the way outside the White House. They made signs to make foreign representatives think the United States wasn’t really a democracy.)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next paragraph and the first two sentences: “T</a:t>
            </a:r>
            <a:r>
              <a:rPr lang="en" sz="1200" i="1" dirty="0">
                <a:latin typeface="Calibri"/>
                <a:ea typeface="Calibri"/>
                <a:cs typeface="Calibri"/>
                <a:sym typeface="Calibri"/>
              </a:rPr>
              <a:t>he leader of the National Woman’s Party, Alice Paul, staged a hunger strike in jail after her arrest. Prison doctors had to force-feed her and others.” </a:t>
            </a:r>
            <a:r>
              <a:rPr lang="en" sz="1200" dirty="0">
                <a:latin typeface="Calibri"/>
                <a:ea typeface="Calibri"/>
                <a:cs typeface="Calibri"/>
                <a:sym typeface="Calibri"/>
              </a:rPr>
              <a:t>Read it aloud and then invite students to read it chorally with you.</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Ensure students understand that a hunger strike is not eating, and that this is a dangerous thing to do. Emphasize that in those times, there wasn’t social media to make a lot of people aware of issues, so people did things that would get them noticed by the media, for example newspapers, to get their story out to the world and raise awareness of their issues.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connections can you make between the underlined text and what you have read in</a:t>
            </a:r>
            <a:r>
              <a:rPr lang="en" sz="1200" b="1" i="1" dirty="0">
                <a:latin typeface="Calibri"/>
                <a:ea typeface="Calibri"/>
                <a:cs typeface="Calibri"/>
                <a:sym typeface="Calibri"/>
              </a:rPr>
              <a:t> </a:t>
            </a:r>
            <a:r>
              <a:rPr lang="en" sz="1200" b="0" i="1" dirty="0">
                <a:latin typeface="Calibri"/>
                <a:ea typeface="Calibri"/>
                <a:cs typeface="Calibri"/>
                <a:sym typeface="Calibri"/>
              </a:rPr>
              <a:t>The Hope Chest</a:t>
            </a:r>
            <a:r>
              <a:rPr lang="en" sz="1200" i="1" dirty="0">
                <a:latin typeface="Calibri"/>
                <a:ea typeface="Calibri"/>
                <a:cs typeface="Calibri"/>
                <a:sym typeface="Calibri"/>
              </a:rPr>
              <a:t>?”</a:t>
            </a:r>
            <a:r>
              <a:rPr lang="en" sz="1200" dirty="0">
                <a:latin typeface="Calibri"/>
                <a:ea typeface="Calibri"/>
                <a:cs typeface="Calibri"/>
                <a:sym typeface="Calibri"/>
              </a:rPr>
              <a:t> </a:t>
            </a:r>
            <a:r>
              <a:rPr lang="en" sz="1200" b="1" dirty="0">
                <a:latin typeface="Calibri"/>
                <a:ea typeface="Calibri"/>
                <a:cs typeface="Calibri"/>
                <a:sym typeface="Calibri"/>
              </a:rPr>
              <a:t>(</a:t>
            </a:r>
            <a:r>
              <a:rPr lang="en" sz="1200" b="1" i="1" dirty="0">
                <a:latin typeface="Calibri"/>
                <a:ea typeface="Calibri"/>
                <a:cs typeface="Calibri"/>
                <a:sym typeface="Calibri"/>
              </a:rPr>
              <a:t>The Hope Chest</a:t>
            </a:r>
            <a:r>
              <a:rPr lang="en" sz="1200" b="1" dirty="0">
                <a:latin typeface="Calibri"/>
                <a:ea typeface="Calibri"/>
                <a:cs typeface="Calibri"/>
                <a:sym typeface="Calibri"/>
              </a:rPr>
              <a:t> describes how Violet read that Alice Paul had been force-fed when she went on a hunger strike. It says on page 68, “Flossie had made Violet read in the paper Miss Paul’s description of how she’d been force-fed by the jailers and went on a hunger strike.)</a:t>
            </a: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attention and understanding of the text being read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completing </a:t>
            </a:r>
            <a:r>
              <a:rPr lang="en" sz="1200" b="0" dirty="0">
                <a:solidFill>
                  <a:schemeClr val="dk1"/>
                </a:solidFill>
                <a:latin typeface="Calibri"/>
                <a:ea typeface="Calibri"/>
                <a:cs typeface="Calibri"/>
                <a:sym typeface="Calibri"/>
              </a:rPr>
              <a:t>the note-catcher.</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fine motor skills: Provide options for expression by offering </a:t>
            </a:r>
            <a:r>
              <a:rPr lang="en" sz="1200" b="0" dirty="0">
                <a:solidFill>
                  <a:schemeClr val="dk1"/>
                </a:solidFill>
                <a:latin typeface="Calibri"/>
                <a:ea typeface="Calibri"/>
                <a:cs typeface="Calibri"/>
                <a:sym typeface="Calibri"/>
              </a:rPr>
              <a:t>a note-catcher that includes lines.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(Sentence Frames: Heavier Support</a:t>
            </a:r>
            <a:r>
              <a:rPr lang="en" sz="1200" b="0" dirty="0" smtClean="0">
                <a:solidFill>
                  <a:schemeClr val="dk1"/>
                </a:solidFill>
                <a:latin typeface="Calibri"/>
                <a:ea typeface="Calibri"/>
                <a:cs typeface="Calibri"/>
                <a:sym typeface="Calibri"/>
              </a:rPr>
              <a:t>)</a:t>
            </a: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Consider providing sentence frames for students to use when answering the questions in the right-hand column of the note-catcher.</a:t>
            </a:r>
            <a:endParaRPr sz="1200" b="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100" b="0" i="0" u="none" strike="noStrike" cap="none" dirty="0">
              <a:solidFill>
                <a:srgbClr val="000000"/>
              </a:solidFill>
              <a:latin typeface="Arial"/>
              <a:ea typeface="Arial"/>
              <a:cs typeface="Arial"/>
              <a:sym typeface="Arial"/>
            </a:endParaRPr>
          </a:p>
        </p:txBody>
      </p:sp>
      <p:sp>
        <p:nvSpPr>
          <p:cNvPr id="256" name="Google Shape;256;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087370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13-</a:t>
            </a:r>
            <a:r>
              <a:rPr lang="en" sz="1200" b="1" i="0" u="none" strike="noStrike" cap="none" dirty="0" smtClean="0">
                <a:solidFill>
                  <a:schemeClr val="dk1"/>
                </a:solidFill>
                <a:latin typeface="Calibri"/>
                <a:ea typeface="Calibri"/>
                <a:cs typeface="Calibri"/>
                <a:sym typeface="Calibri"/>
              </a:rPr>
              <a:t>15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r>
              <a:rPr lang="en" sz="1200" b="1" dirty="0">
                <a:solidFill>
                  <a:schemeClr val="dk1"/>
                </a:solidFill>
                <a:latin typeface="Calibri"/>
                <a:ea typeface="Calibri"/>
                <a:cs typeface="Calibri"/>
                <a:sym typeface="Calibri"/>
              </a:rPr>
              <a:t>Triads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next sentence</a:t>
            </a:r>
            <a:r>
              <a:rPr lang="en" sz="1200" i="0" dirty="0">
                <a:solidFill>
                  <a:schemeClr val="dk1"/>
                </a:solidFill>
                <a:latin typeface="Calibri"/>
                <a:ea typeface="Calibri"/>
                <a:cs typeface="Calibri"/>
                <a:sym typeface="Calibri"/>
              </a:rPr>
              <a:t>: “With all the pressure from publicity generated by the White House pickets, the arrests and forced-feedings of women protestors, President Wilson finally lent his support to the suffrage amendment in January 1918.”</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Read aloud the sentence and then invite students to read it chorally with you.</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place their finger on the phrase </a:t>
            </a:r>
            <a:r>
              <a:rPr lang="en" sz="1200" i="1" dirty="0">
                <a:solidFill>
                  <a:schemeClr val="dk1"/>
                </a:solidFill>
                <a:latin typeface="Calibri"/>
                <a:ea typeface="Calibri"/>
                <a:cs typeface="Calibri"/>
                <a:sym typeface="Calibri"/>
              </a:rPr>
              <a:t>publicity</a:t>
            </a:r>
            <a:r>
              <a:rPr lang="en" sz="1200" dirty="0">
                <a:solidFill>
                  <a:schemeClr val="dk1"/>
                </a:solidFill>
                <a:latin typeface="Calibri"/>
                <a:ea typeface="Calibri"/>
                <a:cs typeface="Calibri"/>
                <a:sym typeface="Calibri"/>
              </a:rPr>
              <a:t> and to say it aloud with you chorally.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Q7 and invite students to use the vocabulary strategies listed on the </a:t>
            </a: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Tell students to record their answers in the glossary.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rest of the paragraph aloud and invite students to read it chorally with you.</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Click on the accompanying image to enlarge it and read aloud the caption. Think-Triad-Share: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this image about?” </a:t>
            </a:r>
            <a:r>
              <a:rPr lang="en" sz="1200" b="1" dirty="0">
                <a:solidFill>
                  <a:schemeClr val="dk1"/>
                </a:solidFill>
                <a:latin typeface="Calibri"/>
                <a:ea typeface="Calibri"/>
                <a:cs typeface="Calibri"/>
                <a:sym typeface="Calibri"/>
              </a:rPr>
              <a:t>(It is a picture of a program, an order of events, of a woman suffrage procession.)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the gist of this paragraph? What is it mostly about?” </a:t>
            </a:r>
            <a:r>
              <a:rPr lang="en" sz="1200" b="1" dirty="0">
                <a:solidFill>
                  <a:schemeClr val="dk1"/>
                </a:solidFill>
                <a:latin typeface="Calibri"/>
                <a:ea typeface="Calibri"/>
                <a:cs typeface="Calibri"/>
                <a:sym typeface="Calibri"/>
              </a:rPr>
              <a:t>(The president finally supported the amendment after the suffragists got a lot of publicity for being arrested and force-fed.)</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30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attention and understanding of the text being read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completing </a:t>
            </a:r>
            <a:r>
              <a:rPr lang="en" sz="1200" b="0" dirty="0">
                <a:solidFill>
                  <a:schemeClr val="dk1"/>
                </a:solidFill>
                <a:latin typeface="Calibri"/>
                <a:ea typeface="Calibri"/>
                <a:cs typeface="Calibri"/>
                <a:sym typeface="Calibri"/>
              </a:rPr>
              <a:t>the note-catcher.</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0" dirty="0">
                <a:solidFill>
                  <a:schemeClr val="dk1"/>
                </a:solidFill>
                <a:latin typeface="Calibri"/>
                <a:ea typeface="Calibri"/>
                <a:cs typeface="Calibri"/>
                <a:sym typeface="Calibri"/>
              </a:rPr>
              <a:t>Support for Any Students Who Need It: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For students who may need additional support with fine motor skills: Provide options for expression by offering a note-catcher that includes lines.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(Sentence Frames: Heavier Support</a:t>
            </a:r>
            <a:r>
              <a:rPr lang="en" sz="1200" b="0" dirty="0" smtClean="0">
                <a:solidFill>
                  <a:schemeClr val="dk1"/>
                </a:solidFill>
                <a:latin typeface="Calibri"/>
                <a:ea typeface="Calibri"/>
                <a:cs typeface="Calibri"/>
                <a:sym typeface="Calibri"/>
              </a:rPr>
              <a:t>)</a:t>
            </a: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Consider providing sentence frames for students to use when answering the questions in the right-hand column of the note-catcher.</a:t>
            </a:r>
            <a:endParaRPr sz="1200" b="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100" b="0" i="0" u="none" strike="noStrike" cap="none" dirty="0">
              <a:solidFill>
                <a:srgbClr val="000000"/>
              </a:solidFill>
              <a:latin typeface="Arial"/>
              <a:ea typeface="Arial"/>
              <a:cs typeface="Arial"/>
              <a:sym typeface="Arial"/>
            </a:endParaRPr>
          </a:p>
        </p:txBody>
      </p:sp>
      <p:sp>
        <p:nvSpPr>
          <p:cNvPr id="264" name="Google Shape;264;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584060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47e8ca2e3b_0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2" name="Google Shape;272;g47e8ca2e3b_0_1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second learning target and read it aloud: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use the text to answer questions about ‘Ten Suffragists Arrested while Picketing at the White House.’”</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checking for understanding technique for students to indicate their understanding of these targets and how well they showed </a:t>
            </a:r>
            <a:r>
              <a:rPr lang="en" sz="1200" i="1" dirty="0">
                <a:solidFill>
                  <a:schemeClr val="dk1"/>
                </a:solidFill>
                <a:latin typeface="Calibri"/>
                <a:ea typeface="Calibri"/>
                <a:cs typeface="Calibri"/>
                <a:sym typeface="Calibri"/>
              </a:rPr>
              <a:t>respect, compassion</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empathy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the learning target and their self-assessment of it.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35499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3-</a:t>
            </a:r>
            <a:r>
              <a:rPr lang="en" sz="1200" b="1" i="0" u="none" strike="noStrike" cap="none" dirty="0" smtClean="0">
                <a:solidFill>
                  <a:schemeClr val="dk1"/>
                </a:solidFill>
                <a:latin typeface="Calibri"/>
                <a:ea typeface="Calibri"/>
                <a:cs typeface="Calibri"/>
                <a:sym typeface="Calibri"/>
              </a:rPr>
              <a:t>5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Whole Group/Triads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of the second learning target and of their questions and suggestions on the board.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Firsthand and Secondhand Accounts anchor chart</a:t>
            </a:r>
            <a:r>
              <a:rPr lang="en" sz="1200" dirty="0">
                <a:latin typeface="Calibri"/>
                <a:ea typeface="Calibri"/>
                <a:cs typeface="Calibri"/>
                <a:sym typeface="Calibri"/>
              </a:rPr>
              <a:t> and select a volunteer to read it aloud.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look at the text again. 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“Is this a firsthand or secondhand account? How do you know?” </a:t>
            </a:r>
            <a:r>
              <a:rPr lang="en" sz="1200" b="1" dirty="0">
                <a:latin typeface="Calibri"/>
                <a:ea typeface="Calibri"/>
                <a:cs typeface="Calibri"/>
                <a:sym typeface="Calibri"/>
              </a:rPr>
              <a:t>(Secondhand because there are no </a:t>
            </a:r>
            <a:r>
              <a:rPr lang="en" sz="1200" b="1" i="1" dirty="0">
                <a:latin typeface="Calibri"/>
                <a:ea typeface="Calibri"/>
                <a:cs typeface="Calibri"/>
                <a:sym typeface="Calibri"/>
              </a:rPr>
              <a:t>I</a:t>
            </a:r>
            <a:r>
              <a:rPr lang="en" sz="1200" b="1" dirty="0">
                <a:latin typeface="Calibri"/>
                <a:ea typeface="Calibri"/>
                <a:cs typeface="Calibri"/>
                <a:sym typeface="Calibri"/>
              </a:rPr>
              <a:t>, </a:t>
            </a:r>
            <a:r>
              <a:rPr lang="en" sz="1200" b="1" i="1" dirty="0">
                <a:latin typeface="Calibri"/>
                <a:ea typeface="Calibri"/>
                <a:cs typeface="Calibri"/>
                <a:sym typeface="Calibri"/>
              </a:rPr>
              <a:t>me</a:t>
            </a:r>
            <a:r>
              <a:rPr lang="en" sz="1200" b="1" dirty="0">
                <a:latin typeface="Calibri"/>
                <a:ea typeface="Calibri"/>
                <a:cs typeface="Calibri"/>
                <a:sym typeface="Calibri"/>
              </a:rPr>
              <a:t>, or </a:t>
            </a:r>
            <a:r>
              <a:rPr lang="en" sz="1200" b="1" i="1" dirty="0">
                <a:latin typeface="Calibri"/>
                <a:ea typeface="Calibri"/>
                <a:cs typeface="Calibri"/>
                <a:sym typeface="Calibri"/>
              </a:rPr>
              <a:t>we</a:t>
            </a:r>
            <a:r>
              <a:rPr lang="en" sz="1200" b="1" dirty="0">
                <a:latin typeface="Calibri"/>
                <a:ea typeface="Calibri"/>
                <a:cs typeface="Calibri"/>
                <a:sym typeface="Calibri"/>
              </a:rPr>
              <a:t> pronouns, but there are </a:t>
            </a:r>
            <a:r>
              <a:rPr lang="en" sz="1200" b="1" i="1" dirty="0">
                <a:latin typeface="Calibri"/>
                <a:ea typeface="Calibri"/>
                <a:cs typeface="Calibri"/>
                <a:sym typeface="Calibri"/>
              </a:rPr>
              <a:t>they</a:t>
            </a:r>
            <a:r>
              <a:rPr lang="en" sz="1200" b="1" dirty="0">
                <a:latin typeface="Calibri"/>
                <a:ea typeface="Calibri"/>
                <a:cs typeface="Calibri"/>
                <a:sym typeface="Calibri"/>
              </a:rPr>
              <a:t> pronouns.)</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find examples that indicate it is a secondhand account in the text and add them under the “Examples from text” subheading. Refer to </a:t>
            </a:r>
            <a:r>
              <a:rPr lang="en" sz="1200" b="1" dirty="0">
                <a:latin typeface="Calibri"/>
                <a:ea typeface="Calibri"/>
                <a:cs typeface="Calibri"/>
                <a:sym typeface="Calibri"/>
              </a:rPr>
              <a:t>Firsthand and Secondhand Accounts anchor chart (example, for teacher reference) </a:t>
            </a:r>
            <a:r>
              <a:rPr lang="en" sz="1200" dirty="0">
                <a:latin typeface="Calibri"/>
                <a:ea typeface="Calibri"/>
                <a:cs typeface="Calibri"/>
                <a:sym typeface="Calibri"/>
              </a:rPr>
              <a:t>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answer the questions recorded on the board from earlier in the lesson and to help you determine which of the suggestions were accurate.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discussion and understanding of firsthand and secondhand accounts.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100" b="0" i="0" u="none" strike="noStrike" cap="none" dirty="0">
              <a:solidFill>
                <a:srgbClr val="000000"/>
              </a:solidFill>
              <a:latin typeface="Arial"/>
              <a:ea typeface="Arial"/>
              <a:cs typeface="Arial"/>
              <a:sym typeface="Arial"/>
            </a:endParaRPr>
          </a:p>
        </p:txBody>
      </p:sp>
      <p:sp>
        <p:nvSpPr>
          <p:cNvPr id="280" name="Google Shape;280;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539828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47e8ca2e3b_0_2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8" name="Google Shape;288;g47e8ca2e3b_0_2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second learning target and read it aloud: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identify whether a text is a firsthand or secondhand account of an event.”</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checking for understanding technique for students to indicate their understanding of these targets and how well they showed </a:t>
            </a:r>
            <a:r>
              <a:rPr lang="en" sz="1200" i="1" dirty="0">
                <a:solidFill>
                  <a:schemeClr val="dk1"/>
                </a:solidFill>
                <a:latin typeface="Calibri"/>
                <a:ea typeface="Calibri"/>
                <a:cs typeface="Calibri"/>
                <a:sym typeface="Calibri"/>
              </a:rPr>
              <a:t>respect, compassion</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empathy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the learning target and their self-assessment of it.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651624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dirty="0"/>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dirty="0"/>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
        <p:nvSpPr>
          <p:cNvPr id="296" name="Google Shape;296;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459186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dirty="0">
                <a:solidFill>
                  <a:srgbClr val="000000"/>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marR="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dirty="0">
                <a:solidFill>
                  <a:srgbClr val="000000"/>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Refocus whole group.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Direct </a:t>
            </a:r>
            <a:r>
              <a:rPr lang="en" sz="1200" i="0" u="none" strike="noStrike" cap="none" dirty="0" smtClean="0">
                <a:solidFill>
                  <a:srgbClr val="000000"/>
                </a:solidFill>
                <a:latin typeface="Calibri"/>
                <a:ea typeface="Calibri"/>
                <a:cs typeface="Calibri"/>
                <a:sym typeface="Calibri"/>
              </a:rPr>
              <a:t>student</a:t>
            </a:r>
            <a:r>
              <a:rPr lang="en-US" sz="1200" i="0" u="none" strike="noStrike" cap="none" dirty="0" smtClean="0">
                <a:solidFill>
                  <a:srgbClr val="000000"/>
                </a:solidFill>
                <a:latin typeface="Calibri"/>
                <a:ea typeface="Calibri"/>
                <a:cs typeface="Calibri"/>
                <a:sym typeface="Calibri"/>
              </a:rPr>
              <a:t>s</a:t>
            </a:r>
            <a:r>
              <a:rPr lang="en" sz="1200" i="0" u="none" strike="noStrike" cap="none" dirty="0" smtClean="0">
                <a:solidFill>
                  <a:srgbClr val="000000"/>
                </a:solidFill>
                <a:latin typeface="Calibri"/>
                <a:ea typeface="Calibri"/>
                <a:cs typeface="Calibri"/>
                <a:sym typeface="Calibri"/>
              </a:rPr>
              <a:t> </a:t>
            </a:r>
            <a:r>
              <a:rPr lang="en" sz="1200" i="0" u="none" strike="noStrike" cap="none" dirty="0">
                <a:solidFill>
                  <a:srgbClr val="000000"/>
                </a:solidFill>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marR="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dirty="0">
                <a:solidFill>
                  <a:srgbClr val="000000"/>
                </a:solidFill>
                <a:latin typeface="Calibri"/>
                <a:ea typeface="Calibri"/>
                <a:cs typeface="Calibri"/>
                <a:sym typeface="Calibri"/>
              </a:rPr>
              <a:t>Student Look-fors/Listen-fors: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marR="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dirty="0">
                <a:solidFill>
                  <a:srgbClr val="000000"/>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p:txBody>
      </p:sp>
      <p:sp>
        <p:nvSpPr>
          <p:cNvPr id="303" name="Google Shape;303;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524799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0" name="Google Shape;310;p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Grade 4 M4 U1: </a:t>
            </a:r>
            <a:r>
              <a:rPr lang="en" sz="1200" b="0" i="0" u="sng" strike="noStrike" cap="none" dirty="0">
                <a:solidFill>
                  <a:schemeClr val="hlink"/>
                </a:solidFill>
                <a:latin typeface="Calibri"/>
                <a:ea typeface="Calibri"/>
                <a:cs typeface="Calibri"/>
                <a:sym typeface="Calibri"/>
                <a:hlinkClick r:id="rId3"/>
              </a:rPr>
              <a:t>http://curriculum.eleducation.org/sites/default/files/g4m4u1_all-block_110517_1.pdf</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311" name="Google Shape;311;p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323362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b="0" i="0" u="none" strike="noStrike" cap="none" dirty="0">
                <a:solidFill>
                  <a:schemeClr val="dk1"/>
                </a:solidFill>
                <a:latin typeface="Calibri"/>
                <a:ea typeface="Calibri"/>
                <a:cs typeface="Calibri"/>
                <a:sym typeface="Calibri"/>
              </a:rPr>
              <a:t>for this lesson can be found </a:t>
            </a:r>
            <a:r>
              <a:rPr lang="en" sz="1200" b="0" i="0" u="none" strike="noStrike" cap="none" dirty="0" smtClean="0">
                <a:solidFill>
                  <a:schemeClr val="dk1"/>
                </a:solidFill>
                <a:latin typeface="Calibri"/>
                <a:ea typeface="Calibri"/>
                <a:cs typeface="Calibri"/>
                <a:sym typeface="Calibri"/>
              </a:rPr>
              <a:t>here:</a:t>
            </a:r>
            <a:r>
              <a:rPr lang="en-US" sz="1200" b="0" i="0" u="none" strike="noStrike" cap="none" baseline="0" dirty="0" smtClean="0">
                <a:solidFill>
                  <a:schemeClr val="dk1"/>
                </a:solidFill>
                <a:latin typeface="Calibri"/>
                <a:ea typeface="Calibri"/>
                <a:cs typeface="Calibri"/>
                <a:sym typeface="Calibri"/>
              </a:rPr>
              <a:t> </a:t>
            </a:r>
            <a:r>
              <a:rPr lang="en" sz="1200" u="sng" dirty="0" smtClean="0">
                <a:solidFill>
                  <a:schemeClr val="hlink"/>
                </a:solidFill>
                <a:latin typeface="Calibri"/>
                <a:ea typeface="Calibri"/>
                <a:cs typeface="Calibri"/>
                <a:sym typeface="Calibri"/>
                <a:hlinkClick r:id="rId3"/>
              </a:rPr>
              <a:t>https</a:t>
            </a:r>
            <a:r>
              <a:rPr lang="en" sz="1200" u="sng" dirty="0">
                <a:solidFill>
                  <a:schemeClr val="hlink"/>
                </a:solidFill>
                <a:latin typeface="Calibri"/>
                <a:ea typeface="Calibri"/>
                <a:cs typeface="Calibri"/>
                <a:sym typeface="Calibri"/>
                <a:hlinkClick r:id="rId3"/>
              </a:rPr>
              <a:t>://curriculum.eleducation.org/curriculum/ela/grade-4/module-4/unit-1/lesson-7</a:t>
            </a:r>
            <a:r>
              <a:rPr lang="en" sz="1200" dirty="0">
                <a:solidFill>
                  <a:schemeClr val="dk1"/>
                </a:solidFill>
                <a:latin typeface="Calibri"/>
                <a:ea typeface="Calibri"/>
                <a:cs typeface="Calibri"/>
                <a:sym typeface="Calibri"/>
              </a:rPr>
              <a:t> </a:t>
            </a:r>
            <a:endParaRPr sz="1200" i="0" u="none" strike="noStrike" cap="none" dirty="0">
              <a:highlight>
                <a:srgbClr val="FFFF00"/>
              </a:highlight>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In this lesson, students continue to focus on working to become ethical people by showing respect, compassion, and empathy if their classmates are upset by events in the text.</a:t>
            </a:r>
            <a:endParaRPr sz="1200" dirty="0">
              <a:solidFill>
                <a:schemeClr val="dk1"/>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Additional Teacher Resources:</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Throughout </a:t>
            </a:r>
            <a:r>
              <a:rPr lang="en" sz="1200" b="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Protocol </a:t>
            </a:r>
            <a:r>
              <a:rPr lang="en" sz="1200" b="0" i="0" u="none" strike="noStrike" cap="none" dirty="0">
                <a:solidFill>
                  <a:schemeClr val="dk1"/>
                </a:solidFill>
                <a:latin typeface="Calibri"/>
                <a:ea typeface="Calibri"/>
                <a:cs typeface="Calibri"/>
                <a:sym typeface="Calibri"/>
              </a:rPr>
              <a:t>descriptions and videos can be found here: </a:t>
            </a:r>
            <a:r>
              <a:rPr lang="en" sz="1200" b="0" i="0" u="sng" strike="noStrike" cap="none" dirty="0">
                <a:solidFill>
                  <a:schemeClr val="hlink"/>
                </a:solidFill>
                <a:latin typeface="Calibri"/>
                <a:ea typeface="Calibri"/>
                <a:cs typeface="Calibri"/>
                <a:sym typeface="Calibri"/>
                <a:hlinkClick r:id="rId5"/>
              </a:rPr>
              <a:t>https://eleducation.org/resources/el-education-classroom-protocols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Rubrics </a:t>
            </a:r>
            <a:r>
              <a:rPr lang="en" sz="1200" b="0" i="0" u="none" strike="noStrike" cap="none" dirty="0">
                <a:solidFill>
                  <a:schemeClr val="dk1"/>
                </a:solidFill>
                <a:latin typeface="Calibri"/>
                <a:ea typeface="Calibri"/>
                <a:cs typeface="Calibri"/>
                <a:sym typeface="Calibri"/>
              </a:rPr>
              <a:t>and checklists for writing can be found here: </a:t>
            </a:r>
            <a:r>
              <a:rPr lang="en" sz="1200" b="0" i="0" u="sng" strike="noStrike" cap="none" dirty="0">
                <a:solidFill>
                  <a:schemeClr val="hlink"/>
                </a:solidFill>
                <a:latin typeface="Calibri"/>
                <a:ea typeface="Calibri"/>
                <a:cs typeface="Calibri"/>
                <a:sym typeface="Calibri"/>
                <a:hlinkClick r:id="rId6"/>
              </a:rPr>
              <a:t>https://eleducation.org/resources/fourth-grade-writing-rubrics-and-checklists</a:t>
            </a:r>
            <a:endParaRPr sz="1200" b="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Independent </a:t>
            </a:r>
            <a:r>
              <a:rPr lang="en" sz="1200" b="0" i="0" u="none" strike="noStrike" cap="none" dirty="0">
                <a:solidFill>
                  <a:schemeClr val="dk1"/>
                </a:solidFill>
                <a:latin typeface="Calibri"/>
                <a:ea typeface="Calibri"/>
                <a:cs typeface="Calibri"/>
                <a:sym typeface="Calibri"/>
              </a:rPr>
              <a:t>Reading: Sample Plans can be found here: </a:t>
            </a:r>
            <a:r>
              <a:rPr lang="en" sz="1200" b="0" i="0" u="sng" strike="noStrike" cap="none" dirty="0">
                <a:solidFill>
                  <a:schemeClr val="hlink"/>
                </a:solidFill>
                <a:latin typeface="Calibri"/>
                <a:ea typeface="Calibri"/>
                <a:cs typeface="Calibri"/>
                <a:sym typeface="Calibri"/>
                <a:hlinkClick r:id="rId7"/>
              </a:rPr>
              <a:t>https://eleducation.org/resources/independent-reading-sample-plans</a:t>
            </a:r>
            <a:endParaRPr sz="1200" b="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highlight>
                <a:srgbClr val="FFFF00"/>
              </a:highlight>
              <a:latin typeface="Arial"/>
              <a:ea typeface="Arial"/>
              <a:cs typeface="Arial"/>
              <a:sym typeface="Arial"/>
            </a:endParaRPr>
          </a:p>
        </p:txBody>
      </p:sp>
    </p:spTree>
    <p:extLst>
      <p:ext uri="{BB962C8B-B14F-4D97-AF65-F5344CB8AC3E}">
        <p14:creationId xmlns:p14="http://schemas.microsoft.com/office/powerpoint/2010/main" val="31503605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1" name="Google Shape;181;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chemeClr val="dk1"/>
              </a:solidFill>
              <a:latin typeface="Calibri"/>
              <a:ea typeface="Calibri"/>
              <a:cs typeface="Calibri"/>
              <a:sym typeface="Calibri"/>
            </a:endParaRPr>
          </a:p>
          <a:p>
            <a:pPr marL="457200" lvl="0" indent="-304800" algn="l" rtl="0">
              <a:spcBef>
                <a:spcPts val="170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Reading Note-catcher: “Ten Suffragists Arrested while Picketing at the White House”</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Reading Note-catcher: “Ten Suffragists Arrested while Picketing at the White House” (example,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“Ten Suffragists Arrested while Picketing at the White House”</a:t>
            </a:r>
            <a:r>
              <a:rPr lang="en" sz="1200" dirty="0">
                <a:solidFill>
                  <a:schemeClr val="dk1"/>
                </a:solidFill>
                <a:latin typeface="Calibri"/>
                <a:ea typeface="Calibri"/>
                <a:cs typeface="Calibri"/>
                <a:sym typeface="Calibri"/>
              </a:rPr>
              <a:t> (digital text; see Technology and Multimedia) found at </a:t>
            </a:r>
            <a:r>
              <a:rPr lang="en" sz="1200" u="sng" dirty="0">
                <a:solidFill>
                  <a:schemeClr val="hlink"/>
                </a:solidFill>
                <a:latin typeface="Calibri"/>
                <a:ea typeface="Calibri"/>
                <a:cs typeface="Calibri"/>
                <a:sym typeface="Calibri"/>
                <a:hlinkClick r:id="rId3"/>
              </a:rPr>
              <a:t>http://www.americaslibrary.gov/jb/jazz/jb_jazz_sufarrst_1.html</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Reading Guide: “Ten Suffragists Arrested while Picketing at the White House”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Language Dive Guide: “Ten Suffragists Arrested While Picketing at the White House”</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(optional; for ELLs; for teacher reference)</a:t>
            </a:r>
            <a:endParaRPr sz="1200" b="1" dirty="0">
              <a:solidFill>
                <a:schemeClr val="dk1"/>
              </a:solidFill>
              <a:latin typeface="Calibri"/>
              <a:ea typeface="Calibri"/>
              <a:cs typeface="Calibri"/>
              <a:sym typeface="Calibri"/>
            </a:endParaRPr>
          </a:p>
          <a:p>
            <a:pPr marL="914400" lvl="1" indent="-228600" algn="l" rtl="0">
              <a:spcBef>
                <a:spcPts val="0"/>
              </a:spcBef>
              <a:spcAft>
                <a:spcPts val="0"/>
              </a:spcAft>
              <a:buClr>
                <a:schemeClr val="dk1"/>
              </a:buClr>
              <a:buSzPts val="1200"/>
              <a:buFont typeface="Calibri"/>
              <a:buNone/>
            </a:pPr>
            <a:r>
              <a:rPr lang="en" sz="1200" b="1" dirty="0">
                <a:solidFill>
                  <a:schemeClr val="dk1"/>
                </a:solidFill>
                <a:latin typeface="Calibri"/>
                <a:ea typeface="Calibri"/>
                <a:cs typeface="Calibri"/>
                <a:sym typeface="Calibri"/>
              </a:rPr>
              <a:t>Questions We Can Ask during a Language Dive anchor chart </a:t>
            </a:r>
            <a:r>
              <a:rPr lang="en" sz="1200" dirty="0">
                <a:solidFill>
                  <a:schemeClr val="dk1"/>
                </a:solidFill>
                <a:latin typeface="Calibri"/>
                <a:ea typeface="Calibri"/>
                <a:cs typeface="Calibri"/>
                <a:sym typeface="Calibri"/>
              </a:rPr>
              <a:t>(begun in Module 3)</a:t>
            </a:r>
            <a:endParaRPr sz="1200" dirty="0">
              <a:solidFill>
                <a:schemeClr val="dk1"/>
              </a:solidFill>
              <a:latin typeface="Calibri"/>
              <a:ea typeface="Calibri"/>
              <a:cs typeface="Calibri"/>
              <a:sym typeface="Calibri"/>
            </a:endParaRPr>
          </a:p>
          <a:p>
            <a:pPr marL="914400" lvl="1" indent="-228600" algn="l" rtl="0">
              <a:spcBef>
                <a:spcPts val="0"/>
              </a:spcBef>
              <a:spcAft>
                <a:spcPts val="0"/>
              </a:spcAft>
              <a:buClr>
                <a:schemeClr val="dk1"/>
              </a:buClr>
              <a:buSzPts val="1200"/>
              <a:buFont typeface="Calibri"/>
              <a:buNone/>
            </a:pPr>
            <a:r>
              <a:rPr lang="en" sz="1200" b="1" dirty="0">
                <a:solidFill>
                  <a:schemeClr val="dk1"/>
                </a:solidFill>
                <a:latin typeface="Calibri"/>
                <a:ea typeface="Calibri"/>
                <a:cs typeface="Calibri"/>
                <a:sym typeface="Calibri"/>
              </a:rPr>
              <a:t>Language Dive Chunk Chart: “Ten Suffragists Arrested while Picketing at the White House”(optional; for ELLs; for teacher reference)</a:t>
            </a:r>
            <a:endParaRPr sz="1200" b="1" dirty="0">
              <a:solidFill>
                <a:schemeClr val="dk1"/>
              </a:solidFill>
              <a:latin typeface="Calibri"/>
              <a:ea typeface="Calibri"/>
              <a:cs typeface="Calibri"/>
              <a:sym typeface="Calibri"/>
            </a:endParaRPr>
          </a:p>
          <a:p>
            <a:pPr marL="914400" lvl="1" indent="-228600" algn="l" rtl="0">
              <a:spcBef>
                <a:spcPts val="0"/>
              </a:spcBef>
              <a:spcAft>
                <a:spcPts val="0"/>
              </a:spcAft>
              <a:buClr>
                <a:schemeClr val="dk1"/>
              </a:buClr>
              <a:buSzPts val="1200"/>
              <a:buFont typeface="Calibri"/>
              <a:buNone/>
            </a:pPr>
            <a:r>
              <a:rPr lang="en" sz="1200" b="1" dirty="0">
                <a:solidFill>
                  <a:schemeClr val="dk1"/>
                </a:solidFill>
                <a:latin typeface="Calibri"/>
                <a:ea typeface="Calibri"/>
                <a:cs typeface="Calibri"/>
                <a:sym typeface="Calibri"/>
              </a:rPr>
              <a:t>Language Dive Sentence Strip Chunks: “Ten Suffragists Arrested while Picketing at the White House”</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(optional; for ELLs; one to display)</a:t>
            </a:r>
            <a:endParaRPr sz="1200" dirty="0">
              <a:solidFill>
                <a:schemeClr val="dk1"/>
              </a:solidFill>
              <a:latin typeface="Calibri"/>
              <a:ea typeface="Calibri"/>
              <a:cs typeface="Calibri"/>
              <a:sym typeface="Calibri"/>
            </a:endParaRPr>
          </a:p>
          <a:p>
            <a:pPr marL="914400" lvl="1" indent="-228600" algn="l" rtl="0">
              <a:lnSpc>
                <a:spcPct val="100000"/>
              </a:lnSpc>
              <a:spcBef>
                <a:spcPts val="0"/>
              </a:spcBef>
              <a:spcAft>
                <a:spcPts val="0"/>
              </a:spcAft>
              <a:buClr>
                <a:schemeClr val="dk1"/>
              </a:buClr>
              <a:buSzPts val="1200"/>
              <a:buFont typeface="Calibri"/>
              <a:buNone/>
            </a:pPr>
            <a:r>
              <a:rPr lang="en" sz="1200" b="1" dirty="0">
                <a:solidFill>
                  <a:schemeClr val="dk1"/>
                </a:solidFill>
                <a:latin typeface="Calibri"/>
                <a:ea typeface="Calibri"/>
                <a:cs typeface="Calibri"/>
                <a:sym typeface="Calibri"/>
              </a:rPr>
              <a:t>Language Dive Note-catcher: “Ten Suffragists Arrested while Picketing at the White House”</a:t>
            </a:r>
            <a:r>
              <a:rPr lang="en" sz="1200" dirty="0">
                <a:solidFill>
                  <a:schemeClr val="dk1"/>
                </a:solidFill>
                <a:latin typeface="Calibri"/>
                <a:ea typeface="Calibri"/>
                <a:cs typeface="Calibri"/>
                <a:sym typeface="Calibri"/>
              </a:rPr>
              <a:t>(optional; for ELLs; one per student and one to disp</a:t>
            </a:r>
            <a:r>
              <a:rPr lang="en" sz="1200" dirty="0">
                <a:latin typeface="Calibri"/>
                <a:ea typeface="Calibri"/>
                <a:cs typeface="Calibri"/>
                <a:sym typeface="Calibri"/>
              </a:rPr>
              <a:t>lay)</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Firsthand and Secondhand Accounts anchor chart</a:t>
            </a:r>
            <a:r>
              <a:rPr lang="en" sz="1200" dirty="0">
                <a:latin typeface="Calibri"/>
                <a:ea typeface="Calibri"/>
                <a:cs typeface="Calibri"/>
                <a:sym typeface="Calibri"/>
              </a:rPr>
              <a:t> (new; teacher-created; see supporting materials)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1" dirty="0">
                <a:latin typeface="Calibri"/>
                <a:ea typeface="Calibri"/>
                <a:cs typeface="Calibri"/>
                <a:sym typeface="Calibri"/>
              </a:rPr>
              <a:t>Firsthand and Secondhand Accounts anchor chart (example, for teacher reference)</a:t>
            </a:r>
            <a:endParaRPr sz="1200" b="1" dirty="0">
              <a:latin typeface="Calibri"/>
              <a:ea typeface="Calibri"/>
              <a:cs typeface="Calibri"/>
              <a:sym typeface="Calibri"/>
            </a:endParaRPr>
          </a:p>
          <a:p>
            <a:pPr marL="0" lvl="0" indent="0" algn="l" rtl="0">
              <a:lnSpc>
                <a:spcPct val="100000"/>
              </a:lnSpc>
              <a:spcBef>
                <a:spcPts val="1800"/>
              </a:spcBef>
              <a:spcAft>
                <a:spcPts val="0"/>
              </a:spcAft>
              <a:buNone/>
            </a:pP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lvl="0" indent="-304800" algn="l" rtl="0">
              <a:spcBef>
                <a:spcPts val="170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(from Lesson 1;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 (from Module 1;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Theme Anchor Charts: Chapter 5</a:t>
            </a:r>
            <a:r>
              <a:rPr lang="en" sz="1200" dirty="0">
                <a:solidFill>
                  <a:schemeClr val="dk1"/>
                </a:solidFill>
                <a:latin typeface="Calibri"/>
                <a:ea typeface="Calibri"/>
                <a:cs typeface="Calibri"/>
                <a:sym typeface="Calibri"/>
              </a:rPr>
              <a:t> (begun in Lesson 6; added to during Opening A; see supporting materials)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Theme Anchor Charts: Chapter 6 (example,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Chart paper </a:t>
            </a:r>
            <a:r>
              <a:rPr lang="en" sz="1200" dirty="0">
                <a:solidFill>
                  <a:schemeClr val="dk1"/>
                </a:solidFill>
                <a:latin typeface="Calibri"/>
                <a:ea typeface="Calibri"/>
                <a:cs typeface="Calibri"/>
                <a:sym typeface="Calibri"/>
              </a:rPr>
              <a:t>(one piece; used by the teacher to create Theme Anchor Charts: Chapter 6)</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Idioms, Adages, and Proverbs anchor chart</a:t>
            </a:r>
            <a:r>
              <a:rPr lang="en" sz="1200" dirty="0">
                <a:solidFill>
                  <a:schemeClr val="dk1"/>
                </a:solidFill>
                <a:latin typeface="Calibri"/>
                <a:ea typeface="Calibri"/>
                <a:cs typeface="Calibri"/>
                <a:sym typeface="Calibri"/>
              </a:rPr>
              <a:t> (begun in Lesson 6; added to during Opening A; see supporting materials)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Idioms, Adages, and Proverbs anchor chart (begun in Lesson 6; example, for teacher reference)</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Prepare technology necessary to display the online version of the text (see Technology and Multimedia).</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Post:  Learning targets and applicable anchor charts (see materials list).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190357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Think-Triad-Share</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r>
              <a:rPr lang="en" sz="1200" b="0" i="0" u="none" strike="noStrike" cap="none">
                <a:solidFill>
                  <a:schemeClr val="dk1"/>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100" b="0" i="0" u="none" strike="noStrike" cap="none">
              <a:solidFill>
                <a:srgbClr val="000000"/>
              </a:solidFill>
              <a:latin typeface="Arial"/>
              <a:ea typeface="Arial"/>
              <a:cs typeface="Arial"/>
              <a:sym typeface="Arial"/>
            </a:endParaRPr>
          </a:p>
        </p:txBody>
      </p:sp>
      <p:sp>
        <p:nvSpPr>
          <p:cNvPr id="187" name="Google Shape;18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919539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6" name="Google Shape;196;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Additional Support Considerations:</a:t>
            </a: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1" u="none" strike="noStrike" cap="none"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1" u="none" strike="noStrike" cap="none" dirty="0">
                <a:latin typeface="Calibri"/>
                <a:ea typeface="Calibri"/>
                <a:cs typeface="Calibri"/>
                <a:sym typeface="Calibri"/>
              </a:rPr>
              <a:t>For lighter support:</a:t>
            </a:r>
            <a:endParaRPr sz="1200" i="1"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Work Time A, challenge students to think of synonyms for the vocabulary words on their </a:t>
            </a:r>
            <a:r>
              <a:rPr lang="en" sz="1200" b="1" dirty="0">
                <a:latin typeface="Calibri"/>
                <a:ea typeface="Calibri"/>
                <a:cs typeface="Calibri"/>
                <a:sym typeface="Calibri"/>
              </a:rPr>
              <a:t>Close Reading note-catcher</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the Closing, invite students to imagine they are the suffragists </a:t>
            </a:r>
            <a:r>
              <a:rPr lang="en" sz="1200" b="0" dirty="0">
                <a:latin typeface="Calibri"/>
                <a:ea typeface="Calibri"/>
                <a:cs typeface="Calibri"/>
                <a:sym typeface="Calibri"/>
              </a:rPr>
              <a:t>in “Ten Suffragists Arrested while Picketing at the White House” and </a:t>
            </a:r>
            <a:r>
              <a:rPr lang="en" sz="1200" dirty="0">
                <a:latin typeface="Calibri"/>
                <a:ea typeface="Calibri"/>
                <a:cs typeface="Calibri"/>
                <a:sym typeface="Calibri"/>
              </a:rPr>
              <a:t>challenge them to describe the events in the first two sentences as if they were there and the events were happening to them. Encourage students to articulate what they needed to change about the language to make it sound like a firsthand account. (Example: </a:t>
            </a:r>
            <a:r>
              <a:rPr lang="en" sz="1200" i="0" dirty="0">
                <a:latin typeface="Calibri"/>
                <a:ea typeface="Calibri"/>
                <a:cs typeface="Calibri"/>
                <a:sym typeface="Calibri"/>
              </a:rPr>
              <a:t>“We started parading in front of the White House for ‘woman suffrage,’ women’s right to vote, in January 1917. On August 28 of that year, 10 of us were arrested.”)</a:t>
            </a:r>
            <a:endParaRPr sz="1200" i="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1" u="none" strike="noStrike" cap="none" dirty="0">
                <a:solidFill>
                  <a:schemeClr val="dk1"/>
                </a:solidFill>
                <a:latin typeface="Calibri"/>
                <a:ea typeface="Calibri"/>
                <a:cs typeface="Calibri"/>
                <a:sym typeface="Calibri"/>
              </a:rPr>
              <a:t>For heavier support:</a:t>
            </a:r>
            <a:endParaRPr sz="1200" i="1"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Arial"/>
              <a:buChar char="●"/>
            </a:pPr>
            <a:r>
              <a:rPr lang="en" sz="1200" dirty="0" smtClean="0">
                <a:latin typeface="Calibri"/>
                <a:ea typeface="Calibri"/>
                <a:cs typeface="Calibri"/>
                <a:sym typeface="Calibri"/>
              </a:rPr>
              <a:t>Consider </a:t>
            </a:r>
            <a:r>
              <a:rPr lang="en" sz="1200" dirty="0">
                <a:latin typeface="Calibri"/>
                <a:ea typeface="Calibri"/>
                <a:cs typeface="Calibri"/>
                <a:sym typeface="Calibri"/>
              </a:rPr>
              <a:t>reading Chapter 6 of </a:t>
            </a:r>
            <a:r>
              <a:rPr lang="en" sz="1200" b="0" i="1" dirty="0">
                <a:latin typeface="Calibri"/>
                <a:ea typeface="Calibri"/>
                <a:cs typeface="Calibri"/>
                <a:sym typeface="Calibri"/>
              </a:rPr>
              <a:t>The Hope Chest </a:t>
            </a:r>
            <a:r>
              <a:rPr lang="en" sz="1200" dirty="0">
                <a:latin typeface="Calibri"/>
                <a:ea typeface="Calibri"/>
                <a:cs typeface="Calibri"/>
                <a:sym typeface="Calibri"/>
              </a:rPr>
              <a:t>aloud to students before the lesson, and inviting students to practice reading aloud a section of the chapter that they can then be responsible for reading in their triads during Opening A.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the close read, help students by encouraging them to participate in the parts that require acting out. Invite a more proficient student to dictate lines for them to recite so that they practice using verbal language.</a:t>
            </a:r>
            <a:endParaRPr sz="1200" dirty="0">
              <a:latin typeface="Calibri"/>
              <a:ea typeface="Calibri"/>
              <a:cs typeface="Calibri"/>
              <a:sym typeface="Calibri"/>
            </a:endParaRPr>
          </a:p>
        </p:txBody>
      </p:sp>
    </p:spTree>
    <p:extLst>
      <p:ext uri="{BB962C8B-B14F-4D97-AF65-F5344CB8AC3E}">
        <p14:creationId xmlns:p14="http://schemas.microsoft.com/office/powerpoint/2010/main" val="11855321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09" name="Google Shape;209;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161924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8" name="Google Shape;218;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Review slide and build excitement for the lesson.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681578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23-</a:t>
            </a:r>
            <a:r>
              <a:rPr lang="en" sz="1200" b="1" i="0" u="none" strike="noStrike" cap="none" dirty="0" smtClean="0">
                <a:solidFill>
                  <a:schemeClr val="dk1"/>
                </a:solidFill>
                <a:latin typeface="Calibri"/>
                <a:ea typeface="Calibri"/>
                <a:cs typeface="Calibri"/>
                <a:sym typeface="Calibri"/>
              </a:rPr>
              <a:t>25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Tr</a:t>
            </a:r>
            <a:r>
              <a:rPr lang="en" sz="1200" b="1" dirty="0">
                <a:solidFill>
                  <a:schemeClr val="dk1"/>
                </a:solidFill>
                <a:latin typeface="Calibri"/>
                <a:ea typeface="Calibri"/>
                <a:cs typeface="Calibri"/>
                <a:sym typeface="Calibri"/>
              </a:rPr>
              <a:t>iads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get into their reading triads.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 and review respect, compassion, and empathy as needed.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retrieve their copies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a:t>
            </a:r>
            <a:r>
              <a:rPr lang="en" sz="1200" dirty="0">
                <a:latin typeface="Calibri"/>
                <a:ea typeface="Calibri"/>
                <a:cs typeface="Calibri"/>
                <a:sym typeface="Calibri"/>
              </a:rPr>
              <a:t>Tell students that they are going to read Chapter 6 in their reading triads, and review this process as needed.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Post and review the following directions (directions appear on the student-facing slide):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Read Chapter 6 aloud, taking turns with your triad.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Discuss the gist.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Spend the rest of the time reflecting silently and writing, drawing, or thinking, as well as recording unfamiliar vocabulary in your </a:t>
            </a:r>
            <a:r>
              <a:rPr lang="en" sz="1200" b="1" dirty="0">
                <a:latin typeface="Calibri"/>
                <a:ea typeface="Calibri"/>
                <a:cs typeface="Calibri"/>
                <a:sym typeface="Calibri"/>
              </a:rPr>
              <a:t>vocabulary logs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Point out that they will not be answering questions about the text with their triads. Answer clarifying questions.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to refer to the </a:t>
            </a:r>
            <a:r>
              <a:rPr lang="en" sz="1200" b="1" dirty="0">
                <a:latin typeface="Calibri"/>
                <a:ea typeface="Calibri"/>
                <a:cs typeface="Calibri"/>
                <a:sym typeface="Calibri"/>
              </a:rPr>
              <a:t>Close Readers Do These Things anchor chart </a:t>
            </a:r>
            <a:r>
              <a:rPr lang="en" sz="1200" dirty="0">
                <a:latin typeface="Calibri"/>
                <a:ea typeface="Calibri"/>
                <a:cs typeface="Calibri"/>
                <a:sym typeface="Calibri"/>
              </a:rPr>
              <a:t>as they read.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Circulate to support students as they read aloud.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When triads have finished reading, invite students to share and discuss their reflections if they choose.</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reading, discussion, and reflection about </a:t>
            </a:r>
            <a:r>
              <a:rPr lang="en" sz="1200" b="0" dirty="0">
                <a:solidFill>
                  <a:schemeClr val="dk1"/>
                </a:solidFill>
                <a:latin typeface="Calibri"/>
                <a:ea typeface="Calibri"/>
                <a:cs typeface="Calibri"/>
                <a:sym typeface="Calibri"/>
              </a:rPr>
              <a:t>chapter 6 of </a:t>
            </a:r>
            <a:r>
              <a:rPr lang="en" sz="1200" b="0" i="1" dirty="0">
                <a:solidFill>
                  <a:schemeClr val="dk1"/>
                </a:solidFill>
                <a:latin typeface="Calibri"/>
                <a:ea typeface="Calibri"/>
                <a:cs typeface="Calibri"/>
                <a:sym typeface="Calibri"/>
              </a:rPr>
              <a:t>The Hope Chest.</a:t>
            </a:r>
            <a:endParaRPr sz="1200" b="0" i="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activating prior knowledge: (Summarizing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reading, invite students to summarize Chapter 5 of </a:t>
            </a:r>
            <a:r>
              <a:rPr lang="en" sz="1200" b="0" i="1" dirty="0">
                <a:latin typeface="Calibri"/>
                <a:ea typeface="Calibri"/>
                <a:cs typeface="Calibri"/>
                <a:sym typeface="Calibri"/>
              </a:rPr>
              <a:t>The Hope Chest </a:t>
            </a:r>
            <a:r>
              <a:rPr lang="en" sz="1200" dirty="0">
                <a:latin typeface="Calibri"/>
                <a:ea typeface="Calibri"/>
                <a:cs typeface="Calibri"/>
                <a:sym typeface="Calibri"/>
              </a:rPr>
              <a:t>in 1 minute or less (with feedback) and then again in 30 seconds or less with a partner.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(Strategic Grouping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Continue to check in with triads and rearrange them as necessary to ensure the most supportive grouping.</a:t>
            </a:r>
            <a:endParaRPr sz="1200" dirty="0">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224" name="Google Shape;22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406365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13-</a:t>
            </a:r>
            <a:r>
              <a:rPr lang="en" sz="1200" b="1" i="0" u="none" strike="noStrike" cap="none" dirty="0" smtClean="0">
                <a:solidFill>
                  <a:schemeClr val="dk1"/>
                </a:solidFill>
                <a:latin typeface="Calibri"/>
                <a:ea typeface="Calibri"/>
                <a:cs typeface="Calibri"/>
                <a:sym typeface="Calibri"/>
              </a:rPr>
              <a:t>15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Triads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Theme anchor charts </a:t>
            </a:r>
            <a:r>
              <a:rPr lang="en" sz="1200" dirty="0">
                <a:latin typeface="Calibri"/>
                <a:ea typeface="Calibri"/>
                <a:cs typeface="Calibri"/>
                <a:sym typeface="Calibri"/>
              </a:rPr>
              <a:t>for Chapters 5 and 6.</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“Are there any new themes you are noticing now?”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Conversation Cue:</a:t>
            </a:r>
            <a:r>
              <a:rPr lang="en" sz="1200" i="1" dirty="0">
                <a:latin typeface="Calibri"/>
                <a:ea typeface="Calibri"/>
                <a:cs typeface="Calibri"/>
                <a:sym typeface="Calibri"/>
              </a:rPr>
              <a:t> “What, in the text, makes you think so?”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Create new </a:t>
            </a:r>
            <a:r>
              <a:rPr lang="en" sz="1200" b="1" dirty="0">
                <a:latin typeface="Calibri"/>
                <a:ea typeface="Calibri"/>
                <a:cs typeface="Calibri"/>
                <a:sym typeface="Calibri"/>
              </a:rPr>
              <a:t>Theme anchor charts </a:t>
            </a:r>
            <a:r>
              <a:rPr lang="en" sz="1200" dirty="0">
                <a:latin typeface="Calibri"/>
                <a:ea typeface="Calibri"/>
                <a:cs typeface="Calibri"/>
                <a:sym typeface="Calibri"/>
              </a:rPr>
              <a:t>on </a:t>
            </a:r>
            <a:r>
              <a:rPr lang="en" sz="1200" b="0" dirty="0">
                <a:latin typeface="Calibri"/>
                <a:ea typeface="Calibri"/>
                <a:cs typeface="Calibri"/>
                <a:sym typeface="Calibri"/>
              </a:rPr>
              <a:t>chart paper </a:t>
            </a:r>
            <a:r>
              <a:rPr lang="en" sz="1200" dirty="0">
                <a:latin typeface="Calibri"/>
                <a:ea typeface="Calibri"/>
                <a:cs typeface="Calibri"/>
                <a:sym typeface="Calibri"/>
              </a:rPr>
              <a:t>for appropriate student suggestions, if any.  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evidence can you find for any of the themes we have identified so far?”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 students share out, capture their responses on the appropriate anchor charts. Refer to </a:t>
            </a:r>
            <a:r>
              <a:rPr lang="en" sz="1200" b="1" dirty="0">
                <a:latin typeface="Calibri"/>
                <a:ea typeface="Calibri"/>
                <a:cs typeface="Calibri"/>
                <a:sym typeface="Calibri"/>
              </a:rPr>
              <a:t>Theme Anchor Charts: Chapter 6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Violet put all of her hope into finding Chloe in Washington, D.C., and she was disappointed when Chloe wasn’t there. Tell students to turn to page 69 and to read chorally with you from </a:t>
            </a:r>
            <a:r>
              <a:rPr lang="en" sz="1200" b="0" i="0" dirty="0">
                <a:latin typeface="Calibri"/>
                <a:ea typeface="Calibri"/>
                <a:cs typeface="Calibri"/>
                <a:sym typeface="Calibri"/>
              </a:rPr>
              <a:t>“‘The Hope Chest</a:t>
            </a:r>
            <a:r>
              <a:rPr lang="en" sz="1200" i="0" dirty="0">
                <a:latin typeface="Calibri"/>
                <a:ea typeface="Calibri"/>
                <a:cs typeface="Calibri"/>
                <a:sym typeface="Calibri"/>
              </a:rPr>
              <a:t>,’ Violet said …” to “…‘Tennessee? Really?’”  </a:t>
            </a: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does Violet feel when she realizes Chloe isn’t there? Why?” </a:t>
            </a:r>
            <a:r>
              <a:rPr lang="en" sz="1200" b="1" dirty="0">
                <a:latin typeface="Calibri"/>
                <a:ea typeface="Calibri"/>
                <a:cs typeface="Calibri"/>
                <a:sym typeface="Calibri"/>
              </a:rPr>
              <a:t>(upset, sad, disappointed because she was sure she would find her there)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Idioms, Adages, and Proverbs anchor chart</a:t>
            </a:r>
            <a:r>
              <a:rPr lang="en" sz="1200" dirty="0">
                <a:latin typeface="Calibri"/>
                <a:ea typeface="Calibri"/>
                <a:cs typeface="Calibri"/>
                <a:sym typeface="Calibri"/>
              </a:rPr>
              <a:t>. Remind them of what idioms, adages, and proverbs are. Tell them there is a proverb about not putting your hope, or your money, all in one place: </a:t>
            </a:r>
            <a:r>
              <a:rPr lang="en" sz="1200" i="0" dirty="0">
                <a:latin typeface="Calibri"/>
                <a:ea typeface="Calibri"/>
                <a:cs typeface="Calibri"/>
                <a:sym typeface="Calibri"/>
              </a:rPr>
              <a:t>“Don’t put all your eggs in one basket.”</a:t>
            </a:r>
            <a:endParaRPr sz="1200"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Think-Pair-Share: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“Why do you think this </a:t>
            </a:r>
            <a:r>
              <a:rPr lang="en" sz="1200" i="1" dirty="0" smtClean="0">
                <a:latin typeface="Calibri"/>
                <a:ea typeface="Calibri"/>
                <a:cs typeface="Calibri"/>
                <a:sym typeface="Calibri"/>
              </a:rPr>
              <a:t>means</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 </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don’t </a:t>
            </a:r>
            <a:r>
              <a:rPr lang="en" sz="1200" i="1" dirty="0">
                <a:latin typeface="Calibri"/>
                <a:ea typeface="Calibri"/>
                <a:cs typeface="Calibri"/>
                <a:sym typeface="Calibri"/>
              </a:rPr>
              <a:t>put all of your hopes or money in one place</a:t>
            </a:r>
            <a:r>
              <a:rPr lang="en" sz="1200" i="1" dirty="0" smtClean="0">
                <a:latin typeface="Calibri"/>
                <a:ea typeface="Calibri"/>
                <a:cs typeface="Calibri"/>
                <a:sym typeface="Calibri"/>
              </a:rPr>
              <a:t>?</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 </a:t>
            </a:r>
            <a:r>
              <a:rPr lang="en" sz="1200" i="1" dirty="0">
                <a:latin typeface="Calibri"/>
                <a:ea typeface="Calibri"/>
                <a:cs typeface="Calibri"/>
                <a:sym typeface="Calibri"/>
              </a:rPr>
              <a:t>What might happen if you actually put all of your eggs in one basket?” </a:t>
            </a:r>
            <a:r>
              <a:rPr lang="en" sz="1200" b="1" dirty="0">
                <a:latin typeface="Calibri"/>
                <a:ea typeface="Calibri"/>
                <a:cs typeface="Calibri"/>
                <a:sym typeface="Calibri"/>
              </a:rPr>
              <a:t>(If something happens to the basket, like you drop it, you could lose all of the eggs at once, whereas if you spread the eggs out in different places, this is unlikely to happen.)</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“If Violet hadn’t put all of her hopes into finding Chloe in Washington, D.C., how would it have changed her reaction to the news that Chloe wasn’t there after all?” </a:t>
            </a:r>
            <a:r>
              <a:rPr lang="en" sz="1200" b="1" dirty="0">
                <a:latin typeface="Calibri"/>
                <a:ea typeface="Calibri"/>
                <a:cs typeface="Calibri"/>
                <a:sym typeface="Calibri"/>
              </a:rPr>
              <a:t>(She wouldn’t have been so disappointed</a:t>
            </a:r>
            <a:r>
              <a:rPr lang="en" sz="1200" b="0" dirty="0">
                <a:latin typeface="Calibri"/>
                <a:ea typeface="Calibri"/>
                <a:cs typeface="Calibri"/>
                <a:sym typeface="Calibri"/>
              </a:rPr>
              <a:t>.)</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b="0" dirty="0">
                <a:latin typeface="Calibri"/>
                <a:ea typeface="Calibri"/>
                <a:cs typeface="Calibri"/>
                <a:sym typeface="Calibri"/>
              </a:rPr>
              <a:t>Record this proverb on the </a:t>
            </a:r>
            <a:r>
              <a:rPr lang="en" sz="1200" b="1" dirty="0">
                <a:latin typeface="Calibri"/>
                <a:ea typeface="Calibri"/>
                <a:cs typeface="Calibri"/>
                <a:sym typeface="Calibri"/>
              </a:rPr>
              <a:t>Idioms, Adages, and Proverbs anchor chart</a:t>
            </a:r>
            <a:r>
              <a:rPr lang="en" sz="1200" dirty="0">
                <a:latin typeface="Calibri"/>
                <a:ea typeface="Calibri"/>
                <a:cs typeface="Calibri"/>
                <a:sym typeface="Calibri"/>
              </a:rPr>
              <a:t>. Refer to </a:t>
            </a:r>
            <a:r>
              <a:rPr lang="en" sz="1200" b="1" dirty="0">
                <a:latin typeface="Calibri"/>
                <a:ea typeface="Calibri"/>
                <a:cs typeface="Calibri"/>
                <a:sym typeface="Calibri"/>
              </a:rPr>
              <a:t>Idioms, Adages, and Proverbs anchor chart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discussion regarding themes and creation of anchor charts for Chapter 6 of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 </a:t>
            </a:r>
            <a:endParaRPr sz="1200" b="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a:t>
            </a:r>
            <a:r>
              <a:rPr lang="en" sz="1200" i="0" u="none" strike="noStrike" cap="none" dirty="0">
                <a:latin typeface="Calibri"/>
                <a:ea typeface="Calibri"/>
                <a:cs typeface="Calibri"/>
                <a:sym typeface="Calibri"/>
              </a:rPr>
              <a:t>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(Reading Aloud Key Sections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first reading aloud key sections of the text that highlight the emerging themes in the chapter, and then asking students to identify any themes based on what they hear. Encourage students to defend their thinking by citing specific sentences that emphasize the themes they suggest.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(Home Languages: Idioms, Adages, and Proverbs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continue to share any idioms, adages, or proverbs in their home languages and then add them to the list started in Lesson 6, Opening A. Encourage students to notice similarities and differences between the idioms, adages, and proverbs of English and their home languages. </a:t>
            </a:r>
            <a:endParaRPr sz="1200" dirty="0">
              <a:latin typeface="Calibri"/>
              <a:ea typeface="Calibri"/>
              <a:cs typeface="Calibri"/>
              <a:sym typeface="Calibri"/>
            </a:endParaRPr>
          </a:p>
        </p:txBody>
      </p:sp>
      <p:sp>
        <p:nvSpPr>
          <p:cNvPr id="232" name="Google Shape;23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359560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algn="l" rtl="0">
              <a:lnSpc>
                <a:spcPct val="100000"/>
              </a:lnSpc>
              <a:spcBef>
                <a:spcPts val="0"/>
              </a:spcBef>
              <a:spcAft>
                <a:spcPts val="0"/>
              </a:spcAft>
              <a:buSzPts val="1100"/>
              <a:buNone/>
              <a:defRPr sz="1400"/>
            </a:lvl2pPr>
            <a:lvl3pPr lvl="2" algn="l" rtl="0">
              <a:lnSpc>
                <a:spcPct val="100000"/>
              </a:lnSpc>
              <a:spcBef>
                <a:spcPts val="0"/>
              </a:spcBef>
              <a:spcAft>
                <a:spcPts val="0"/>
              </a:spcAft>
              <a:buSzPts val="1100"/>
              <a:buNone/>
              <a:defRPr sz="1400"/>
            </a:lvl3pPr>
            <a:lvl4pPr lvl="3" algn="l" rtl="0">
              <a:lnSpc>
                <a:spcPct val="100000"/>
              </a:lnSpc>
              <a:spcBef>
                <a:spcPts val="0"/>
              </a:spcBef>
              <a:spcAft>
                <a:spcPts val="0"/>
              </a:spcAft>
              <a:buSzPts val="1100"/>
              <a:buNone/>
              <a:defRPr sz="1400"/>
            </a:lvl4pPr>
            <a:lvl5pPr lvl="4" algn="l" rtl="0">
              <a:lnSpc>
                <a:spcPct val="100000"/>
              </a:lnSpc>
              <a:spcBef>
                <a:spcPts val="0"/>
              </a:spcBef>
              <a:spcAft>
                <a:spcPts val="0"/>
              </a:spcAft>
              <a:buSzPts val="1100"/>
              <a:buNone/>
              <a:defRPr sz="1400"/>
            </a:lvl5pPr>
            <a:lvl6pPr lvl="5" algn="l" rtl="0">
              <a:lnSpc>
                <a:spcPct val="100000"/>
              </a:lnSpc>
              <a:spcBef>
                <a:spcPts val="0"/>
              </a:spcBef>
              <a:spcAft>
                <a:spcPts val="0"/>
              </a:spcAft>
              <a:buSzPts val="1100"/>
              <a:buNone/>
              <a:defRPr sz="1400"/>
            </a:lvl6pPr>
            <a:lvl7pPr lvl="6" algn="l" rtl="0">
              <a:lnSpc>
                <a:spcPct val="100000"/>
              </a:lnSpc>
              <a:spcBef>
                <a:spcPts val="0"/>
              </a:spcBef>
              <a:spcAft>
                <a:spcPts val="0"/>
              </a:spcAft>
              <a:buSzPts val="1100"/>
              <a:buNone/>
              <a:defRPr sz="1400"/>
            </a:lvl7pPr>
            <a:lvl8pPr lvl="7" algn="l" rtl="0">
              <a:lnSpc>
                <a:spcPct val="100000"/>
              </a:lnSpc>
              <a:spcBef>
                <a:spcPts val="0"/>
              </a:spcBef>
              <a:spcAft>
                <a:spcPts val="0"/>
              </a:spcAft>
              <a:buSzPts val="1100"/>
              <a:buNone/>
              <a:defRPr sz="1400"/>
            </a:lvl8pPr>
            <a:lvl9pPr lvl="8" algn="l" rtl="0">
              <a:lnSpc>
                <a:spcPct val="100000"/>
              </a:lnSpc>
              <a:spcBef>
                <a:spcPts val="0"/>
              </a:spcBef>
              <a:spcAft>
                <a:spcPts val="0"/>
              </a:spcAft>
              <a:buSzPts val="1100"/>
              <a:buNone/>
              <a:defRPr sz="1400"/>
            </a:lvl9pPr>
          </a:lstStyle>
          <a:p>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rtl="0">
              <a:lnSpc>
                <a:spcPct val="100000"/>
              </a:lnSpc>
              <a:spcBef>
                <a:spcPts val="0"/>
              </a:spcBef>
              <a:spcAft>
                <a:spcPts val="0"/>
              </a:spcAft>
              <a:buSzPts val="1100"/>
              <a:buNone/>
              <a:defRPr sz="1400"/>
            </a:lvl2pPr>
            <a:lvl3pPr lvl="2" algn="l" rtl="0">
              <a:lnSpc>
                <a:spcPct val="100000"/>
              </a:lnSpc>
              <a:spcBef>
                <a:spcPts val="0"/>
              </a:spcBef>
              <a:spcAft>
                <a:spcPts val="0"/>
              </a:spcAft>
              <a:buSzPts val="1100"/>
              <a:buNone/>
              <a:defRPr sz="1400"/>
            </a:lvl3pPr>
            <a:lvl4pPr lvl="3" algn="l" rtl="0">
              <a:lnSpc>
                <a:spcPct val="100000"/>
              </a:lnSpc>
              <a:spcBef>
                <a:spcPts val="0"/>
              </a:spcBef>
              <a:spcAft>
                <a:spcPts val="0"/>
              </a:spcAft>
              <a:buSzPts val="1100"/>
              <a:buNone/>
              <a:defRPr sz="1400"/>
            </a:lvl4pPr>
            <a:lvl5pPr lvl="4" algn="l" rtl="0">
              <a:lnSpc>
                <a:spcPct val="100000"/>
              </a:lnSpc>
              <a:spcBef>
                <a:spcPts val="0"/>
              </a:spcBef>
              <a:spcAft>
                <a:spcPts val="0"/>
              </a:spcAft>
              <a:buSzPts val="1100"/>
              <a:buNone/>
              <a:defRPr sz="1400"/>
            </a:lvl5pPr>
            <a:lvl6pPr lvl="5" algn="l" rtl="0">
              <a:lnSpc>
                <a:spcPct val="100000"/>
              </a:lnSpc>
              <a:spcBef>
                <a:spcPts val="0"/>
              </a:spcBef>
              <a:spcAft>
                <a:spcPts val="0"/>
              </a:spcAft>
              <a:buSzPts val="1100"/>
              <a:buNone/>
              <a:defRPr sz="1400"/>
            </a:lvl6pPr>
            <a:lvl7pPr lvl="6" algn="l" rtl="0">
              <a:lnSpc>
                <a:spcPct val="100000"/>
              </a:lnSpc>
              <a:spcBef>
                <a:spcPts val="0"/>
              </a:spcBef>
              <a:spcAft>
                <a:spcPts val="0"/>
              </a:spcAft>
              <a:buSzPts val="1100"/>
              <a:buNone/>
              <a:defRPr sz="1400"/>
            </a:lvl7pPr>
            <a:lvl8pPr lvl="7" algn="l" rtl="0">
              <a:lnSpc>
                <a:spcPct val="100000"/>
              </a:lnSpc>
              <a:spcBef>
                <a:spcPts val="0"/>
              </a:spcBef>
              <a:spcAft>
                <a:spcPts val="0"/>
              </a:spcAft>
              <a:buSzPts val="1100"/>
              <a:buNone/>
              <a:defRPr sz="1400"/>
            </a:lvl8pPr>
            <a:lvl9pPr lvl="8" algn="l" rtl="0">
              <a:lnSpc>
                <a:spcPct val="100000"/>
              </a:lnSpc>
              <a:spcBef>
                <a:spcPts val="0"/>
              </a:spcBef>
              <a:spcAft>
                <a:spcPts val="0"/>
              </a:spcAft>
              <a:buSzPts val="1100"/>
              <a:buNone/>
              <a:defRPr sz="1400"/>
            </a:lvl9pPr>
          </a:lstStyle>
          <a:p>
            <a:endParaRPr/>
          </a:p>
        </p:txBody>
      </p:sp>
      <p:sp>
        <p:nvSpPr>
          <p:cNvPr id="103" name="Google Shape;103;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7" name="Google Shape;107;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8" name="Google Shape;108;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9" name="Google Shape;109;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rtl="0">
              <a:lnSpc>
                <a:spcPct val="100000"/>
              </a:lnSpc>
              <a:spcBef>
                <a:spcPts val="0"/>
              </a:spcBef>
              <a:spcAft>
                <a:spcPts val="0"/>
              </a:spcAft>
              <a:buSzPts val="1100"/>
              <a:buNone/>
              <a:defRPr sz="1400"/>
            </a:lvl2pPr>
            <a:lvl3pPr lvl="2" algn="l" rtl="0">
              <a:lnSpc>
                <a:spcPct val="100000"/>
              </a:lnSpc>
              <a:spcBef>
                <a:spcPts val="0"/>
              </a:spcBef>
              <a:spcAft>
                <a:spcPts val="0"/>
              </a:spcAft>
              <a:buSzPts val="1100"/>
              <a:buNone/>
              <a:defRPr sz="1400"/>
            </a:lvl3pPr>
            <a:lvl4pPr lvl="3" algn="l" rtl="0">
              <a:lnSpc>
                <a:spcPct val="100000"/>
              </a:lnSpc>
              <a:spcBef>
                <a:spcPts val="0"/>
              </a:spcBef>
              <a:spcAft>
                <a:spcPts val="0"/>
              </a:spcAft>
              <a:buSzPts val="1100"/>
              <a:buNone/>
              <a:defRPr sz="1400"/>
            </a:lvl4pPr>
            <a:lvl5pPr lvl="4" algn="l" rtl="0">
              <a:lnSpc>
                <a:spcPct val="100000"/>
              </a:lnSpc>
              <a:spcBef>
                <a:spcPts val="0"/>
              </a:spcBef>
              <a:spcAft>
                <a:spcPts val="0"/>
              </a:spcAft>
              <a:buSzPts val="1100"/>
              <a:buNone/>
              <a:defRPr sz="1400"/>
            </a:lvl5pPr>
            <a:lvl6pPr lvl="5" algn="l" rtl="0">
              <a:lnSpc>
                <a:spcPct val="100000"/>
              </a:lnSpc>
              <a:spcBef>
                <a:spcPts val="0"/>
              </a:spcBef>
              <a:spcAft>
                <a:spcPts val="0"/>
              </a:spcAft>
              <a:buSzPts val="1100"/>
              <a:buNone/>
              <a:defRPr sz="1400"/>
            </a:lvl6pPr>
            <a:lvl7pPr lvl="6" algn="l" rtl="0">
              <a:lnSpc>
                <a:spcPct val="100000"/>
              </a:lnSpc>
              <a:spcBef>
                <a:spcPts val="0"/>
              </a:spcBef>
              <a:spcAft>
                <a:spcPts val="0"/>
              </a:spcAft>
              <a:buSzPts val="1100"/>
              <a:buNone/>
              <a:defRPr sz="1400"/>
            </a:lvl7pPr>
            <a:lvl8pPr lvl="7" algn="l" rtl="0">
              <a:lnSpc>
                <a:spcPct val="100000"/>
              </a:lnSpc>
              <a:spcBef>
                <a:spcPts val="0"/>
              </a:spcBef>
              <a:spcAft>
                <a:spcPts val="0"/>
              </a:spcAft>
              <a:buSzPts val="1100"/>
              <a:buNone/>
              <a:defRPr sz="1400"/>
            </a:lvl8pPr>
            <a:lvl9pPr lvl="8" algn="l" rtl="0">
              <a:lnSpc>
                <a:spcPct val="100000"/>
              </a:lnSpc>
              <a:spcBef>
                <a:spcPts val="0"/>
              </a:spcBef>
              <a:spcAft>
                <a:spcPts val="0"/>
              </a:spcAft>
              <a:buSzPts val="1100"/>
              <a:buNone/>
              <a:defRPr sz="1400"/>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rtl="0">
              <a:lnSpc>
                <a:spcPct val="100000"/>
              </a:lnSpc>
              <a:spcBef>
                <a:spcPts val="0"/>
              </a:spcBef>
              <a:spcAft>
                <a:spcPts val="0"/>
              </a:spcAft>
              <a:buSzPts val="1100"/>
              <a:buNone/>
              <a:defRPr sz="1400"/>
            </a:lvl2pPr>
            <a:lvl3pPr lvl="2" algn="l" rtl="0">
              <a:lnSpc>
                <a:spcPct val="100000"/>
              </a:lnSpc>
              <a:spcBef>
                <a:spcPts val="0"/>
              </a:spcBef>
              <a:spcAft>
                <a:spcPts val="0"/>
              </a:spcAft>
              <a:buSzPts val="1100"/>
              <a:buNone/>
              <a:defRPr sz="1400"/>
            </a:lvl3pPr>
            <a:lvl4pPr lvl="3" algn="l" rtl="0">
              <a:lnSpc>
                <a:spcPct val="100000"/>
              </a:lnSpc>
              <a:spcBef>
                <a:spcPts val="0"/>
              </a:spcBef>
              <a:spcAft>
                <a:spcPts val="0"/>
              </a:spcAft>
              <a:buSzPts val="1100"/>
              <a:buNone/>
              <a:defRPr sz="1400"/>
            </a:lvl4pPr>
            <a:lvl5pPr lvl="4" algn="l" rtl="0">
              <a:lnSpc>
                <a:spcPct val="100000"/>
              </a:lnSpc>
              <a:spcBef>
                <a:spcPts val="0"/>
              </a:spcBef>
              <a:spcAft>
                <a:spcPts val="0"/>
              </a:spcAft>
              <a:buSzPts val="1100"/>
              <a:buNone/>
              <a:defRPr sz="1400"/>
            </a:lvl5pPr>
            <a:lvl6pPr lvl="5" algn="l" rtl="0">
              <a:lnSpc>
                <a:spcPct val="100000"/>
              </a:lnSpc>
              <a:spcBef>
                <a:spcPts val="0"/>
              </a:spcBef>
              <a:spcAft>
                <a:spcPts val="0"/>
              </a:spcAft>
              <a:buSzPts val="1100"/>
              <a:buNone/>
              <a:defRPr sz="1400"/>
            </a:lvl6pPr>
            <a:lvl7pPr lvl="6" algn="l" rtl="0">
              <a:lnSpc>
                <a:spcPct val="100000"/>
              </a:lnSpc>
              <a:spcBef>
                <a:spcPts val="0"/>
              </a:spcBef>
              <a:spcAft>
                <a:spcPts val="0"/>
              </a:spcAft>
              <a:buSzPts val="1100"/>
              <a:buNone/>
              <a:defRPr sz="1400"/>
            </a:lvl7pPr>
            <a:lvl8pPr lvl="7" algn="l" rtl="0">
              <a:lnSpc>
                <a:spcPct val="100000"/>
              </a:lnSpc>
              <a:spcBef>
                <a:spcPts val="0"/>
              </a:spcBef>
              <a:spcAft>
                <a:spcPts val="0"/>
              </a:spcAft>
              <a:buSzPts val="1100"/>
              <a:buNone/>
              <a:defRPr sz="1400"/>
            </a:lvl8pPr>
            <a:lvl9pPr lvl="8" algn="l" rtl="0">
              <a:lnSpc>
                <a:spcPct val="100000"/>
              </a:lnSpc>
              <a:spcBef>
                <a:spcPts val="0"/>
              </a:spcBef>
              <a:spcAft>
                <a:spcPts val="0"/>
              </a:spcAft>
              <a:buSzPts val="1100"/>
              <a:buNone/>
              <a:defRPr sz="1400"/>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rtl="0">
              <a:lnSpc>
                <a:spcPct val="100000"/>
              </a:lnSpc>
              <a:spcBef>
                <a:spcPts val="0"/>
              </a:spcBef>
              <a:spcAft>
                <a:spcPts val="0"/>
              </a:spcAft>
              <a:buSzPts val="1100"/>
              <a:buNone/>
              <a:defRPr sz="1400"/>
            </a:lvl2pPr>
            <a:lvl3pPr lvl="2" algn="l" rtl="0">
              <a:lnSpc>
                <a:spcPct val="100000"/>
              </a:lnSpc>
              <a:spcBef>
                <a:spcPts val="0"/>
              </a:spcBef>
              <a:spcAft>
                <a:spcPts val="0"/>
              </a:spcAft>
              <a:buSzPts val="1100"/>
              <a:buNone/>
              <a:defRPr sz="1400"/>
            </a:lvl3pPr>
            <a:lvl4pPr lvl="3" algn="l" rtl="0">
              <a:lnSpc>
                <a:spcPct val="100000"/>
              </a:lnSpc>
              <a:spcBef>
                <a:spcPts val="0"/>
              </a:spcBef>
              <a:spcAft>
                <a:spcPts val="0"/>
              </a:spcAft>
              <a:buSzPts val="1100"/>
              <a:buNone/>
              <a:defRPr sz="1400"/>
            </a:lvl4pPr>
            <a:lvl5pPr lvl="4" algn="l" rtl="0">
              <a:lnSpc>
                <a:spcPct val="100000"/>
              </a:lnSpc>
              <a:spcBef>
                <a:spcPts val="0"/>
              </a:spcBef>
              <a:spcAft>
                <a:spcPts val="0"/>
              </a:spcAft>
              <a:buSzPts val="1100"/>
              <a:buNone/>
              <a:defRPr sz="1400"/>
            </a:lvl5pPr>
            <a:lvl6pPr lvl="5" algn="l" rtl="0">
              <a:lnSpc>
                <a:spcPct val="100000"/>
              </a:lnSpc>
              <a:spcBef>
                <a:spcPts val="0"/>
              </a:spcBef>
              <a:spcAft>
                <a:spcPts val="0"/>
              </a:spcAft>
              <a:buSzPts val="1100"/>
              <a:buNone/>
              <a:defRPr sz="1400"/>
            </a:lvl6pPr>
            <a:lvl7pPr lvl="6" algn="l" rtl="0">
              <a:lnSpc>
                <a:spcPct val="100000"/>
              </a:lnSpc>
              <a:spcBef>
                <a:spcPts val="0"/>
              </a:spcBef>
              <a:spcAft>
                <a:spcPts val="0"/>
              </a:spcAft>
              <a:buSzPts val="1100"/>
              <a:buNone/>
              <a:defRPr sz="1400"/>
            </a:lvl7pPr>
            <a:lvl8pPr lvl="7" algn="l" rtl="0">
              <a:lnSpc>
                <a:spcPct val="100000"/>
              </a:lnSpc>
              <a:spcBef>
                <a:spcPts val="0"/>
              </a:spcBef>
              <a:spcAft>
                <a:spcPts val="0"/>
              </a:spcAft>
              <a:buSzPts val="1100"/>
              <a:buNone/>
              <a:defRPr sz="1400"/>
            </a:lvl8pPr>
            <a:lvl9pPr lvl="8" algn="l" rtl="0">
              <a:lnSpc>
                <a:spcPct val="100000"/>
              </a:lnSpc>
              <a:spcBef>
                <a:spcPts val="0"/>
              </a:spcBef>
              <a:spcAft>
                <a:spcPts val="0"/>
              </a:spcAft>
              <a:buSzPts val="1100"/>
              <a:buNone/>
              <a:defRPr sz="1400"/>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rtl="0">
              <a:lnSpc>
                <a:spcPct val="100000"/>
              </a:lnSpc>
              <a:spcBef>
                <a:spcPts val="0"/>
              </a:spcBef>
              <a:spcAft>
                <a:spcPts val="0"/>
              </a:spcAft>
              <a:buSzPts val="1100"/>
              <a:buNone/>
              <a:defRPr sz="1400"/>
            </a:lvl2pPr>
            <a:lvl3pPr lvl="2" algn="l" rtl="0">
              <a:lnSpc>
                <a:spcPct val="100000"/>
              </a:lnSpc>
              <a:spcBef>
                <a:spcPts val="0"/>
              </a:spcBef>
              <a:spcAft>
                <a:spcPts val="0"/>
              </a:spcAft>
              <a:buSzPts val="1100"/>
              <a:buNone/>
              <a:defRPr sz="1400"/>
            </a:lvl3pPr>
            <a:lvl4pPr lvl="3" algn="l" rtl="0">
              <a:lnSpc>
                <a:spcPct val="100000"/>
              </a:lnSpc>
              <a:spcBef>
                <a:spcPts val="0"/>
              </a:spcBef>
              <a:spcAft>
                <a:spcPts val="0"/>
              </a:spcAft>
              <a:buSzPts val="1100"/>
              <a:buNone/>
              <a:defRPr sz="1400"/>
            </a:lvl4pPr>
            <a:lvl5pPr lvl="4" algn="l" rtl="0">
              <a:lnSpc>
                <a:spcPct val="100000"/>
              </a:lnSpc>
              <a:spcBef>
                <a:spcPts val="0"/>
              </a:spcBef>
              <a:spcAft>
                <a:spcPts val="0"/>
              </a:spcAft>
              <a:buSzPts val="1100"/>
              <a:buNone/>
              <a:defRPr sz="1400"/>
            </a:lvl5pPr>
            <a:lvl6pPr lvl="5" algn="l" rtl="0">
              <a:lnSpc>
                <a:spcPct val="100000"/>
              </a:lnSpc>
              <a:spcBef>
                <a:spcPts val="0"/>
              </a:spcBef>
              <a:spcAft>
                <a:spcPts val="0"/>
              </a:spcAft>
              <a:buSzPts val="1100"/>
              <a:buNone/>
              <a:defRPr sz="1400"/>
            </a:lvl6pPr>
            <a:lvl7pPr lvl="6" algn="l" rtl="0">
              <a:lnSpc>
                <a:spcPct val="100000"/>
              </a:lnSpc>
              <a:spcBef>
                <a:spcPts val="0"/>
              </a:spcBef>
              <a:spcAft>
                <a:spcPts val="0"/>
              </a:spcAft>
              <a:buSzPts val="1100"/>
              <a:buNone/>
              <a:defRPr sz="1400"/>
            </a:lvl7pPr>
            <a:lvl8pPr lvl="7" algn="l" rtl="0">
              <a:lnSpc>
                <a:spcPct val="100000"/>
              </a:lnSpc>
              <a:spcBef>
                <a:spcPts val="0"/>
              </a:spcBef>
              <a:spcAft>
                <a:spcPts val="0"/>
              </a:spcAft>
              <a:buSzPts val="1100"/>
              <a:buNone/>
              <a:defRPr sz="1400"/>
            </a:lvl8pPr>
            <a:lvl9pPr lvl="8" algn="l" rtl="0">
              <a:lnSpc>
                <a:spcPct val="100000"/>
              </a:lnSpc>
              <a:spcBef>
                <a:spcPts val="0"/>
              </a:spcBef>
              <a:spcAft>
                <a:spcPts val="0"/>
              </a:spcAft>
              <a:buSzPts val="1100"/>
              <a:buNone/>
              <a:defRPr sz="1400"/>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rtl="0">
              <a:lnSpc>
                <a:spcPct val="100000"/>
              </a:lnSpc>
              <a:spcBef>
                <a:spcPts val="0"/>
              </a:spcBef>
              <a:spcAft>
                <a:spcPts val="0"/>
              </a:spcAft>
              <a:buSzPts val="1100"/>
              <a:buNone/>
              <a:defRPr sz="1400"/>
            </a:lvl2pPr>
            <a:lvl3pPr lvl="2" algn="l" rtl="0">
              <a:lnSpc>
                <a:spcPct val="100000"/>
              </a:lnSpc>
              <a:spcBef>
                <a:spcPts val="0"/>
              </a:spcBef>
              <a:spcAft>
                <a:spcPts val="0"/>
              </a:spcAft>
              <a:buSzPts val="1100"/>
              <a:buNone/>
              <a:defRPr sz="1400"/>
            </a:lvl3pPr>
            <a:lvl4pPr lvl="3" algn="l" rtl="0">
              <a:lnSpc>
                <a:spcPct val="100000"/>
              </a:lnSpc>
              <a:spcBef>
                <a:spcPts val="0"/>
              </a:spcBef>
              <a:spcAft>
                <a:spcPts val="0"/>
              </a:spcAft>
              <a:buSzPts val="1100"/>
              <a:buNone/>
              <a:defRPr sz="1400"/>
            </a:lvl4pPr>
            <a:lvl5pPr lvl="4" algn="l" rtl="0">
              <a:lnSpc>
                <a:spcPct val="100000"/>
              </a:lnSpc>
              <a:spcBef>
                <a:spcPts val="0"/>
              </a:spcBef>
              <a:spcAft>
                <a:spcPts val="0"/>
              </a:spcAft>
              <a:buSzPts val="1100"/>
              <a:buNone/>
              <a:defRPr sz="1400"/>
            </a:lvl5pPr>
            <a:lvl6pPr lvl="5" algn="l" rtl="0">
              <a:lnSpc>
                <a:spcPct val="100000"/>
              </a:lnSpc>
              <a:spcBef>
                <a:spcPts val="0"/>
              </a:spcBef>
              <a:spcAft>
                <a:spcPts val="0"/>
              </a:spcAft>
              <a:buSzPts val="1100"/>
              <a:buNone/>
              <a:defRPr sz="1400"/>
            </a:lvl6pPr>
            <a:lvl7pPr lvl="6" algn="l" rtl="0">
              <a:lnSpc>
                <a:spcPct val="100000"/>
              </a:lnSpc>
              <a:spcBef>
                <a:spcPts val="0"/>
              </a:spcBef>
              <a:spcAft>
                <a:spcPts val="0"/>
              </a:spcAft>
              <a:buSzPts val="1100"/>
              <a:buNone/>
              <a:defRPr sz="1400"/>
            </a:lvl7pPr>
            <a:lvl8pPr lvl="7" algn="l" rtl="0">
              <a:lnSpc>
                <a:spcPct val="100000"/>
              </a:lnSpc>
              <a:spcBef>
                <a:spcPts val="0"/>
              </a:spcBef>
              <a:spcAft>
                <a:spcPts val="0"/>
              </a:spcAft>
              <a:buSzPts val="1100"/>
              <a:buNone/>
              <a:defRPr sz="1400"/>
            </a:lvl8pPr>
            <a:lvl9pPr lvl="8" algn="l" rtl="0">
              <a:lnSpc>
                <a:spcPct val="100000"/>
              </a:lnSpc>
              <a:spcBef>
                <a:spcPts val="0"/>
              </a:spcBef>
              <a:spcAft>
                <a:spcPts val="0"/>
              </a:spcAft>
              <a:buSzPts val="1100"/>
              <a:buNone/>
              <a:defRPr sz="1400"/>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rtl="0">
              <a:lnSpc>
                <a:spcPct val="100000"/>
              </a:lnSpc>
              <a:spcBef>
                <a:spcPts val="0"/>
              </a:spcBef>
              <a:spcAft>
                <a:spcPts val="0"/>
              </a:spcAft>
              <a:buSzPts val="1100"/>
              <a:buNone/>
              <a:defRPr sz="1400"/>
            </a:lvl2pPr>
            <a:lvl3pPr lvl="2" algn="l" rtl="0">
              <a:lnSpc>
                <a:spcPct val="100000"/>
              </a:lnSpc>
              <a:spcBef>
                <a:spcPts val="0"/>
              </a:spcBef>
              <a:spcAft>
                <a:spcPts val="0"/>
              </a:spcAft>
              <a:buSzPts val="1100"/>
              <a:buNone/>
              <a:defRPr sz="1400"/>
            </a:lvl3pPr>
            <a:lvl4pPr lvl="3" algn="l" rtl="0">
              <a:lnSpc>
                <a:spcPct val="100000"/>
              </a:lnSpc>
              <a:spcBef>
                <a:spcPts val="0"/>
              </a:spcBef>
              <a:spcAft>
                <a:spcPts val="0"/>
              </a:spcAft>
              <a:buSzPts val="1100"/>
              <a:buNone/>
              <a:defRPr sz="1400"/>
            </a:lvl4pPr>
            <a:lvl5pPr lvl="4" algn="l" rtl="0">
              <a:lnSpc>
                <a:spcPct val="100000"/>
              </a:lnSpc>
              <a:spcBef>
                <a:spcPts val="0"/>
              </a:spcBef>
              <a:spcAft>
                <a:spcPts val="0"/>
              </a:spcAft>
              <a:buSzPts val="1100"/>
              <a:buNone/>
              <a:defRPr sz="1400"/>
            </a:lvl5pPr>
            <a:lvl6pPr lvl="5" algn="l" rtl="0">
              <a:lnSpc>
                <a:spcPct val="100000"/>
              </a:lnSpc>
              <a:spcBef>
                <a:spcPts val="0"/>
              </a:spcBef>
              <a:spcAft>
                <a:spcPts val="0"/>
              </a:spcAft>
              <a:buSzPts val="1100"/>
              <a:buNone/>
              <a:defRPr sz="1400"/>
            </a:lvl6pPr>
            <a:lvl7pPr lvl="6" algn="l" rtl="0">
              <a:lnSpc>
                <a:spcPct val="100000"/>
              </a:lnSpc>
              <a:spcBef>
                <a:spcPts val="0"/>
              </a:spcBef>
              <a:spcAft>
                <a:spcPts val="0"/>
              </a:spcAft>
              <a:buSzPts val="1100"/>
              <a:buNone/>
              <a:defRPr sz="1400"/>
            </a:lvl7pPr>
            <a:lvl8pPr lvl="7" algn="l" rtl="0">
              <a:lnSpc>
                <a:spcPct val="100000"/>
              </a:lnSpc>
              <a:spcBef>
                <a:spcPts val="0"/>
              </a:spcBef>
              <a:spcAft>
                <a:spcPts val="0"/>
              </a:spcAft>
              <a:buSzPts val="1100"/>
              <a:buNone/>
              <a:defRPr sz="1400"/>
            </a:lvl8pPr>
            <a:lvl9pPr lvl="8" algn="l" rtl="0">
              <a:lnSpc>
                <a:spcPct val="100000"/>
              </a:lnSpc>
              <a:spcBef>
                <a:spcPts val="0"/>
              </a:spcBef>
              <a:spcAft>
                <a:spcPts val="0"/>
              </a:spcAft>
              <a:buSzPts val="1100"/>
              <a:buNone/>
              <a:defRPr sz="1400"/>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rtl="0">
              <a:lnSpc>
                <a:spcPct val="100000"/>
              </a:lnSpc>
              <a:spcBef>
                <a:spcPts val="0"/>
              </a:spcBef>
              <a:spcAft>
                <a:spcPts val="0"/>
              </a:spcAft>
              <a:buSzPts val="1100"/>
              <a:buNone/>
              <a:defRPr sz="1400"/>
            </a:lvl2pPr>
            <a:lvl3pPr lvl="2" algn="l" rtl="0">
              <a:lnSpc>
                <a:spcPct val="100000"/>
              </a:lnSpc>
              <a:spcBef>
                <a:spcPts val="0"/>
              </a:spcBef>
              <a:spcAft>
                <a:spcPts val="0"/>
              </a:spcAft>
              <a:buSzPts val="1100"/>
              <a:buNone/>
              <a:defRPr sz="1400"/>
            </a:lvl3pPr>
            <a:lvl4pPr lvl="3" algn="l" rtl="0">
              <a:lnSpc>
                <a:spcPct val="100000"/>
              </a:lnSpc>
              <a:spcBef>
                <a:spcPts val="0"/>
              </a:spcBef>
              <a:spcAft>
                <a:spcPts val="0"/>
              </a:spcAft>
              <a:buSzPts val="1100"/>
              <a:buNone/>
              <a:defRPr sz="1400"/>
            </a:lvl4pPr>
            <a:lvl5pPr lvl="4" algn="l" rtl="0">
              <a:lnSpc>
                <a:spcPct val="100000"/>
              </a:lnSpc>
              <a:spcBef>
                <a:spcPts val="0"/>
              </a:spcBef>
              <a:spcAft>
                <a:spcPts val="0"/>
              </a:spcAft>
              <a:buSzPts val="1100"/>
              <a:buNone/>
              <a:defRPr sz="1400"/>
            </a:lvl5pPr>
            <a:lvl6pPr lvl="5" algn="l" rtl="0">
              <a:lnSpc>
                <a:spcPct val="100000"/>
              </a:lnSpc>
              <a:spcBef>
                <a:spcPts val="0"/>
              </a:spcBef>
              <a:spcAft>
                <a:spcPts val="0"/>
              </a:spcAft>
              <a:buSzPts val="1100"/>
              <a:buNone/>
              <a:defRPr sz="1400"/>
            </a:lvl6pPr>
            <a:lvl7pPr lvl="6" algn="l" rtl="0">
              <a:lnSpc>
                <a:spcPct val="100000"/>
              </a:lnSpc>
              <a:spcBef>
                <a:spcPts val="0"/>
              </a:spcBef>
              <a:spcAft>
                <a:spcPts val="0"/>
              </a:spcAft>
              <a:buSzPts val="1100"/>
              <a:buNone/>
              <a:defRPr sz="1400"/>
            </a:lvl7pPr>
            <a:lvl8pPr lvl="7" algn="l" rtl="0">
              <a:lnSpc>
                <a:spcPct val="100000"/>
              </a:lnSpc>
              <a:spcBef>
                <a:spcPts val="0"/>
              </a:spcBef>
              <a:spcAft>
                <a:spcPts val="0"/>
              </a:spcAft>
              <a:buSzPts val="1100"/>
              <a:buNone/>
              <a:defRPr sz="1400"/>
            </a:lvl8pPr>
            <a:lvl9pPr lvl="8" algn="l" rtl="0">
              <a:lnSpc>
                <a:spcPct val="100000"/>
              </a:lnSpc>
              <a:spcBef>
                <a:spcPts val="0"/>
              </a:spcBef>
              <a:spcAft>
                <a:spcPts val="0"/>
              </a:spcAft>
              <a:buSzPts val="1100"/>
              <a:buNone/>
              <a:defRPr sz="1400"/>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rtl="0">
              <a:lnSpc>
                <a:spcPct val="100000"/>
              </a:lnSpc>
              <a:spcBef>
                <a:spcPts val="0"/>
              </a:spcBef>
              <a:spcAft>
                <a:spcPts val="0"/>
              </a:spcAft>
              <a:buSzPts val="1100"/>
              <a:buNone/>
              <a:defRPr sz="1400"/>
            </a:lvl2pPr>
            <a:lvl3pPr lvl="2" algn="l" rtl="0">
              <a:lnSpc>
                <a:spcPct val="100000"/>
              </a:lnSpc>
              <a:spcBef>
                <a:spcPts val="0"/>
              </a:spcBef>
              <a:spcAft>
                <a:spcPts val="0"/>
              </a:spcAft>
              <a:buSzPts val="1100"/>
              <a:buNone/>
              <a:defRPr sz="1400"/>
            </a:lvl3pPr>
            <a:lvl4pPr lvl="3" algn="l" rtl="0">
              <a:lnSpc>
                <a:spcPct val="100000"/>
              </a:lnSpc>
              <a:spcBef>
                <a:spcPts val="0"/>
              </a:spcBef>
              <a:spcAft>
                <a:spcPts val="0"/>
              </a:spcAft>
              <a:buSzPts val="1100"/>
              <a:buNone/>
              <a:defRPr sz="1400"/>
            </a:lvl4pPr>
            <a:lvl5pPr lvl="4" algn="l" rtl="0">
              <a:lnSpc>
                <a:spcPct val="100000"/>
              </a:lnSpc>
              <a:spcBef>
                <a:spcPts val="0"/>
              </a:spcBef>
              <a:spcAft>
                <a:spcPts val="0"/>
              </a:spcAft>
              <a:buSzPts val="1100"/>
              <a:buNone/>
              <a:defRPr sz="1400"/>
            </a:lvl5pPr>
            <a:lvl6pPr lvl="5" algn="l" rtl="0">
              <a:lnSpc>
                <a:spcPct val="100000"/>
              </a:lnSpc>
              <a:spcBef>
                <a:spcPts val="0"/>
              </a:spcBef>
              <a:spcAft>
                <a:spcPts val="0"/>
              </a:spcAft>
              <a:buSzPts val="1100"/>
              <a:buNone/>
              <a:defRPr sz="1400"/>
            </a:lvl6pPr>
            <a:lvl7pPr lvl="6" algn="l" rtl="0">
              <a:lnSpc>
                <a:spcPct val="100000"/>
              </a:lnSpc>
              <a:spcBef>
                <a:spcPts val="0"/>
              </a:spcBef>
              <a:spcAft>
                <a:spcPts val="0"/>
              </a:spcAft>
              <a:buSzPts val="1100"/>
              <a:buNone/>
              <a:defRPr sz="1400"/>
            </a:lvl7pPr>
            <a:lvl8pPr lvl="7" algn="l" rtl="0">
              <a:lnSpc>
                <a:spcPct val="100000"/>
              </a:lnSpc>
              <a:spcBef>
                <a:spcPts val="0"/>
              </a:spcBef>
              <a:spcAft>
                <a:spcPts val="0"/>
              </a:spcAft>
              <a:buSzPts val="1100"/>
              <a:buNone/>
              <a:defRPr sz="1400"/>
            </a:lvl8pPr>
            <a:lvl9pPr lvl="8" algn="l" rtl="0">
              <a:lnSpc>
                <a:spcPct val="100000"/>
              </a:lnSpc>
              <a:spcBef>
                <a:spcPts val="0"/>
              </a:spcBef>
              <a:spcAft>
                <a:spcPts val="0"/>
              </a:spcAft>
              <a:buSzPts val="1100"/>
              <a:buNone/>
              <a:defRPr sz="1400"/>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3">
            <a:alphaModFix/>
          </a:blip>
          <a:srcRect/>
          <a:stretch/>
        </p:blipFill>
        <p:spPr>
          <a:xfrm>
            <a:off x="4274861" y="4632722"/>
            <a:ext cx="594279" cy="495232"/>
          </a:xfrm>
          <a:prstGeom prst="rect">
            <a:avLst/>
          </a:prstGeom>
          <a:noFill/>
          <a:ln>
            <a:noFill/>
          </a:ln>
        </p:spPr>
      </p:pic>
      <p:pic>
        <p:nvPicPr>
          <p:cNvPr id="93" name="Google Shape;93;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4/unit-1/lesson-7"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4: Unit 1: Lesson </a:t>
            </a:r>
            <a:r>
              <a:rPr lang="en"/>
              <a:t>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72" name="Google Shape;172;p25"/>
          <p:cNvSpPr txBox="1">
            <a:spLocks noGrp="1"/>
          </p:cNvSpPr>
          <p:nvPr>
            <p:ph type="body" idx="1"/>
          </p:nvPr>
        </p:nvSpPr>
        <p:spPr>
          <a:xfrm>
            <a:off x="628650" y="1163594"/>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This lesson will take approximately </a:t>
            </a:r>
            <a:r>
              <a:rPr lang="en" sz="1800"/>
              <a:t>60</a:t>
            </a:r>
            <a:r>
              <a:rPr lang="en" sz="1800" b="0" i="0" u="none" strike="noStrike" cap="none">
                <a:solidFill>
                  <a:schemeClr val="dk1"/>
                </a:solidFill>
                <a:latin typeface="Century Gothic"/>
                <a:ea typeface="Century Gothic"/>
                <a:cs typeface="Century Gothic"/>
                <a:sym typeface="Century Gothic"/>
              </a:rPr>
              <a:t>-</a:t>
            </a:r>
            <a:r>
              <a:rPr lang="en" sz="1800"/>
              <a:t>120</a:t>
            </a:r>
            <a:r>
              <a:rPr lang="en" sz="1800" b="0" i="0" u="none" strike="noStrike" cap="none">
                <a:solidFill>
                  <a:schemeClr val="dk1"/>
                </a:solidFill>
                <a:latin typeface="Century Gothic"/>
                <a:ea typeface="Century Gothic"/>
                <a:cs typeface="Century Gothic"/>
                <a:sym typeface="Century Gothic"/>
              </a:rPr>
              <a:t> minutes to complete.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a:solidFill>
                  <a:schemeClr val="dk1"/>
                </a:solidFill>
                <a:latin typeface="Century Gothic"/>
                <a:ea typeface="Century Gothic"/>
                <a:cs typeface="Century Gothic"/>
                <a:sym typeface="Century Gothic"/>
              </a:rPr>
              <a:t>The purpose of today’s lesson is to:</a:t>
            </a:r>
            <a:endParaRPr sz="1800" b="0" i="0" u="none" strike="noStrike" cap="none">
              <a:solidFill>
                <a:schemeClr val="dk1"/>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rgbClr val="000000"/>
              </a:buClr>
              <a:buSzPts val="1200"/>
              <a:buFont typeface="Georgia"/>
              <a:buChar char="●"/>
            </a:pPr>
            <a:r>
              <a:rPr lang="en" sz="1200">
                <a:solidFill>
                  <a:srgbClr val="000000"/>
                </a:solidFill>
              </a:rPr>
              <a:t>In Opening A, students read Chapter 6 of </a:t>
            </a:r>
            <a:r>
              <a:rPr lang="en" sz="1200" i="1">
                <a:solidFill>
                  <a:srgbClr val="000000"/>
                </a:solidFill>
              </a:rPr>
              <a:t>The Hope Chest </a:t>
            </a:r>
            <a:r>
              <a:rPr lang="en" sz="1200">
                <a:solidFill>
                  <a:srgbClr val="000000"/>
                </a:solidFill>
              </a:rPr>
              <a:t>in reading triads. They then use details from the text to determine themes that were evident in the chapter.</a:t>
            </a:r>
            <a:endParaRPr sz="1200">
              <a:solidFill>
                <a:srgbClr val="000000"/>
              </a:solidFill>
            </a:endParaRPr>
          </a:p>
          <a:p>
            <a:pPr marL="457200" lvl="0" indent="-304800" algn="l" rtl="0">
              <a:lnSpc>
                <a:spcPct val="100000"/>
              </a:lnSpc>
              <a:spcBef>
                <a:spcPts val="0"/>
              </a:spcBef>
              <a:spcAft>
                <a:spcPts val="0"/>
              </a:spcAft>
              <a:buClr>
                <a:srgbClr val="000000"/>
              </a:buClr>
              <a:buSzPts val="1200"/>
              <a:buFont typeface="Georgia"/>
              <a:buChar char="●"/>
            </a:pPr>
            <a:r>
              <a:rPr lang="en" sz="1200">
                <a:solidFill>
                  <a:srgbClr val="000000"/>
                </a:solidFill>
              </a:rPr>
              <a:t>In Work Time A, students are guided through a close read of a secondhand account of women picketing the White House, which is an event outlined in Chapter 6 of </a:t>
            </a:r>
            <a:r>
              <a:rPr lang="en" sz="1200" i="1">
                <a:solidFill>
                  <a:srgbClr val="000000"/>
                </a:solidFill>
              </a:rPr>
              <a:t>The Hope Chest</a:t>
            </a:r>
            <a:r>
              <a:rPr lang="en" sz="1200">
                <a:solidFill>
                  <a:srgbClr val="000000"/>
                </a:solidFill>
              </a:rPr>
              <a:t>. The purpose of the close read is for students to better understand the event—specifically, what the women were doing, why, and the consequences of this. Students are provided with their own copy of the text, but an online version is also displayed during the close read for students to view the accompanying photographs.</a:t>
            </a:r>
            <a:endParaRPr sz="1200">
              <a:solidFill>
                <a:srgbClr val="000000"/>
              </a:solidFill>
            </a:endParaRPr>
          </a:p>
          <a:p>
            <a:pPr marL="457200" lvl="0" indent="-304800" algn="l" rtl="0">
              <a:lnSpc>
                <a:spcPct val="100000"/>
              </a:lnSpc>
              <a:spcBef>
                <a:spcPts val="0"/>
              </a:spcBef>
              <a:spcAft>
                <a:spcPts val="0"/>
              </a:spcAft>
              <a:buClr>
                <a:srgbClr val="000000"/>
              </a:buClr>
              <a:buSzPts val="1200"/>
              <a:buFont typeface="Georgia"/>
              <a:buChar char="●"/>
            </a:pPr>
            <a:r>
              <a:rPr lang="en" sz="1200">
                <a:solidFill>
                  <a:srgbClr val="000000"/>
                </a:solidFill>
              </a:rPr>
              <a:t>In the Closing, students analyze the text to determine whether it is a firsthand or secondhand account.</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800" b="0" i="0" u="none" strike="noStrike" cap="none">
                <a:solidFill>
                  <a:schemeClr val="dk1"/>
                </a:solidFill>
                <a:latin typeface="Century Gothic"/>
                <a:ea typeface="Century Gothic"/>
                <a:cs typeface="Century Gothic"/>
                <a:sym typeface="Century Gothic"/>
              </a:rPr>
              <a:t>The Learning Targets for students today are:</a:t>
            </a:r>
            <a:endParaRPr sz="1800"/>
          </a:p>
          <a:p>
            <a:pPr marL="457200" marR="0" lvl="0" indent="-317500" algn="l" rtl="0">
              <a:lnSpc>
                <a:spcPct val="100000"/>
              </a:lnSpc>
              <a:spcBef>
                <a:spcPts val="0"/>
              </a:spcBef>
              <a:spcAft>
                <a:spcPts val="0"/>
              </a:spcAft>
              <a:buSzPts val="1400"/>
              <a:buAutoNum type="arabicPeriod"/>
            </a:pPr>
            <a:r>
              <a:rPr lang="en" sz="1400"/>
              <a:t>I can use the text to answer questions about “Ten Suffragists Arrested while Picketing at the White House.” </a:t>
            </a:r>
            <a:endParaRPr sz="1400"/>
          </a:p>
          <a:p>
            <a:pPr marL="457200" marR="0" lvl="0" indent="-317500" algn="l" rtl="0">
              <a:lnSpc>
                <a:spcPct val="100000"/>
              </a:lnSpc>
              <a:spcBef>
                <a:spcPts val="0"/>
              </a:spcBef>
              <a:spcAft>
                <a:spcPts val="0"/>
              </a:spcAft>
              <a:buSzPts val="1400"/>
              <a:buAutoNum type="arabicPeriod"/>
            </a:pPr>
            <a:r>
              <a:rPr lang="en" sz="1400"/>
              <a:t>I can identify whether a text is a firsthand or secondhand account of an event.</a:t>
            </a:r>
            <a:endParaRPr sz="18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a:t>Reviewing Learning Targets</a:t>
            </a:r>
            <a:endParaRPr sz="3300" b="0" i="0" u="none" strike="noStrike" cap="none">
              <a:solidFill>
                <a:schemeClr val="dk1"/>
              </a:solidFill>
              <a:latin typeface="Century Gothic"/>
              <a:ea typeface="Century Gothic"/>
              <a:cs typeface="Century Gothic"/>
              <a:sym typeface="Century Gothic"/>
            </a:endParaRPr>
          </a:p>
        </p:txBody>
      </p:sp>
      <p:sp>
        <p:nvSpPr>
          <p:cNvPr id="243" name="Google Shape;243;p3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marR="0" lvl="0" indent="-361950" algn="l" rtl="0">
              <a:lnSpc>
                <a:spcPct val="90000"/>
              </a:lnSpc>
              <a:spcBef>
                <a:spcPts val="0"/>
              </a:spcBef>
              <a:spcAft>
                <a:spcPts val="0"/>
              </a:spcAft>
              <a:buClr>
                <a:schemeClr val="dk1"/>
              </a:buClr>
              <a:buSzPts val="2100"/>
              <a:buAutoNum type="arabicPeriod"/>
            </a:pPr>
            <a:r>
              <a:rPr lang="en" dirty="0"/>
              <a:t>I can use the text to answer questions about “Ten Suffragists Arrested while Picketing at the White </a:t>
            </a:r>
            <a:r>
              <a:rPr lang="en" dirty="0" smtClean="0"/>
              <a:t>House</a:t>
            </a:r>
            <a:r>
              <a:rPr lang="en-US" dirty="0" smtClean="0"/>
              <a:t>.</a:t>
            </a:r>
            <a:r>
              <a:rPr lang="en" dirty="0" smtClean="0"/>
              <a:t>”</a:t>
            </a:r>
            <a:endParaRPr dirty="0"/>
          </a:p>
          <a:p>
            <a:pPr marL="457200" marR="0" lvl="0" indent="-361950" algn="l" rtl="0">
              <a:lnSpc>
                <a:spcPct val="90000"/>
              </a:lnSpc>
              <a:spcBef>
                <a:spcPts val="0"/>
              </a:spcBef>
              <a:spcAft>
                <a:spcPts val="0"/>
              </a:spcAft>
              <a:buSzPts val="2100"/>
              <a:buAutoNum type="arabicPeriod"/>
            </a:pPr>
            <a:r>
              <a:rPr lang="en" dirty="0"/>
              <a:t>I can identify whether a text is a firsthand or secondhand account of an event.</a:t>
            </a:r>
            <a:endParaRPr dirty="0"/>
          </a:p>
        </p:txBody>
      </p:sp>
      <p:pic>
        <p:nvPicPr>
          <p:cNvPr id="244" name="Google Shape;244;p34"/>
          <p:cNvPicPr preferRelativeResize="0"/>
          <p:nvPr/>
        </p:nvPicPr>
        <p:blipFill>
          <a:blip r:embed="rId3">
            <a:alphaModFix/>
          </a:blip>
          <a:stretch>
            <a:fillRect/>
          </a:stretch>
        </p:blipFill>
        <p:spPr>
          <a:xfrm>
            <a:off x="8515350" y="4486952"/>
            <a:ext cx="449028" cy="443737"/>
          </a:xfrm>
          <a:prstGeom prst="rect">
            <a:avLst/>
          </a:prstGeom>
          <a:noFill/>
          <a:ln>
            <a:noFill/>
          </a:ln>
        </p:spPr>
      </p:pic>
      <p:pic>
        <p:nvPicPr>
          <p:cNvPr id="245" name="Google Shape;245;p34"/>
          <p:cNvPicPr preferRelativeResize="0"/>
          <p:nvPr/>
        </p:nvPicPr>
        <p:blipFill rotWithShape="1">
          <a:blip r:embed="rId4">
            <a:alphaModFix/>
          </a:blip>
          <a:srcRect/>
          <a:stretch/>
        </p:blipFill>
        <p:spPr>
          <a:xfrm>
            <a:off x="7964804" y="4450914"/>
            <a:ext cx="516707" cy="4797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400"/>
              <a:t>Close Reading:  “Ten Suffragists Arrested while Picketing at the White House”</a:t>
            </a:r>
            <a:endParaRPr sz="2400" b="0" i="0" u="none" strike="noStrike" cap="none">
              <a:solidFill>
                <a:schemeClr val="dk1"/>
              </a:solidFill>
              <a:latin typeface="Century Gothic"/>
              <a:ea typeface="Century Gothic"/>
              <a:cs typeface="Century Gothic"/>
              <a:sym typeface="Century Gothic"/>
            </a:endParaRPr>
          </a:p>
        </p:txBody>
      </p:sp>
      <p:pic>
        <p:nvPicPr>
          <p:cNvPr id="251" name="Google Shape;251;p35"/>
          <p:cNvPicPr preferRelativeResize="0"/>
          <p:nvPr/>
        </p:nvPicPr>
        <p:blipFill>
          <a:blip r:embed="rId3">
            <a:alphaModFix/>
          </a:blip>
          <a:stretch>
            <a:fillRect/>
          </a:stretch>
        </p:blipFill>
        <p:spPr>
          <a:xfrm rot="5400000">
            <a:off x="769300" y="1048694"/>
            <a:ext cx="2977627" cy="3570656"/>
          </a:xfrm>
          <a:prstGeom prst="rect">
            <a:avLst/>
          </a:prstGeom>
          <a:noFill/>
          <a:ln w="9525" cap="flat" cmpd="sng">
            <a:solidFill>
              <a:schemeClr val="dk2"/>
            </a:solidFill>
            <a:prstDash val="solid"/>
            <a:round/>
            <a:headEnd type="none" w="sm" len="sm"/>
            <a:tailEnd type="none" w="sm" len="sm"/>
          </a:ln>
        </p:spPr>
      </p:pic>
      <p:sp>
        <p:nvSpPr>
          <p:cNvPr id="253" name="Google Shape;253;p35"/>
          <p:cNvSpPr txBox="1"/>
          <p:nvPr/>
        </p:nvSpPr>
        <p:spPr>
          <a:xfrm>
            <a:off x="4455475" y="1481850"/>
            <a:ext cx="3633000" cy="2508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What is the gist of this text?  What is it mostly about?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What does </a:t>
            </a:r>
            <a:r>
              <a:rPr lang="en" sz="1800" i="1" dirty="0">
                <a:latin typeface="Century Gothic"/>
                <a:ea typeface="Century Gothic"/>
                <a:cs typeface="Century Gothic"/>
                <a:sym typeface="Century Gothic"/>
              </a:rPr>
              <a:t>woman suffrage</a:t>
            </a:r>
            <a:r>
              <a:rPr lang="en" sz="1800" dirty="0">
                <a:latin typeface="Century Gothic"/>
                <a:ea typeface="Century Gothic"/>
                <a:cs typeface="Century Gothic"/>
                <a:sym typeface="Century Gothic"/>
              </a:rPr>
              <a:t> mean?</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What are </a:t>
            </a:r>
            <a:r>
              <a:rPr lang="en" sz="1800" i="1" dirty="0">
                <a:latin typeface="Century Gothic"/>
                <a:ea typeface="Century Gothic"/>
                <a:cs typeface="Century Gothic"/>
                <a:sym typeface="Century Gothic"/>
              </a:rPr>
              <a:t>suffragists</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What did the suffragists want?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What does </a:t>
            </a:r>
            <a:r>
              <a:rPr lang="en" sz="1800" i="1" dirty="0">
                <a:latin typeface="Century Gothic"/>
                <a:ea typeface="Century Gothic"/>
                <a:cs typeface="Century Gothic"/>
                <a:sym typeface="Century Gothic"/>
              </a:rPr>
              <a:t>picket</a:t>
            </a:r>
            <a:r>
              <a:rPr lang="en" sz="1800" dirty="0">
                <a:latin typeface="Century Gothic"/>
                <a:ea typeface="Century Gothic"/>
                <a:cs typeface="Century Gothic"/>
                <a:sym typeface="Century Gothic"/>
              </a:rPr>
              <a:t> mean?</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2400" dirty="0">
                <a:solidFill>
                  <a:srgbClr val="000000"/>
                </a:solidFill>
              </a:rPr>
              <a:t>Close Reading:  “Ten Suffragists Arrested while Picketing at the White </a:t>
            </a:r>
            <a:r>
              <a:rPr lang="en" sz="2400" dirty="0" smtClean="0">
                <a:solidFill>
                  <a:srgbClr val="000000"/>
                </a:solidFill>
              </a:rPr>
              <a:t>House</a:t>
            </a:r>
            <a:r>
              <a:rPr lang="en-US" sz="2400" dirty="0" smtClean="0">
                <a:solidFill>
                  <a:srgbClr val="000000"/>
                </a:solidFill>
              </a:rPr>
              <a:t>”</a:t>
            </a:r>
            <a:endParaRPr sz="2400" dirty="0"/>
          </a:p>
          <a:p>
            <a:pPr marL="0" marR="0" lvl="0" indent="0" algn="l" rtl="0">
              <a:lnSpc>
                <a:spcPct val="90000"/>
              </a:lnSpc>
              <a:spcBef>
                <a:spcPts val="0"/>
              </a:spcBef>
              <a:spcAft>
                <a:spcPts val="0"/>
              </a:spcAft>
              <a:buClr>
                <a:schemeClr val="dk1"/>
              </a:buClr>
              <a:buSzPts val="3300"/>
              <a:buFont typeface="Calibri"/>
              <a:buNone/>
            </a:pPr>
            <a:endParaRPr sz="3300" dirty="0"/>
          </a:p>
        </p:txBody>
      </p:sp>
      <p:pic>
        <p:nvPicPr>
          <p:cNvPr id="259" name="Google Shape;259;p36"/>
          <p:cNvPicPr preferRelativeResize="0"/>
          <p:nvPr/>
        </p:nvPicPr>
        <p:blipFill>
          <a:blip r:embed="rId3">
            <a:alphaModFix/>
          </a:blip>
          <a:stretch>
            <a:fillRect/>
          </a:stretch>
        </p:blipFill>
        <p:spPr>
          <a:xfrm rot="5400000">
            <a:off x="769300" y="1048694"/>
            <a:ext cx="2977627" cy="3570656"/>
          </a:xfrm>
          <a:prstGeom prst="rect">
            <a:avLst/>
          </a:prstGeom>
          <a:noFill/>
          <a:ln w="9525" cap="flat" cmpd="sng">
            <a:solidFill>
              <a:schemeClr val="dk2"/>
            </a:solidFill>
            <a:prstDash val="solid"/>
            <a:round/>
            <a:headEnd type="none" w="sm" len="sm"/>
            <a:tailEnd type="none" w="sm" len="sm"/>
          </a:ln>
        </p:spPr>
      </p:pic>
      <p:sp>
        <p:nvSpPr>
          <p:cNvPr id="260" name="Google Shape;260;p36"/>
          <p:cNvSpPr txBox="1"/>
          <p:nvPr/>
        </p:nvSpPr>
        <p:spPr>
          <a:xfrm>
            <a:off x="4738250" y="1340425"/>
            <a:ext cx="3008100" cy="3008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342900" lvl="0" indent="-342900" algn="l" rtl="0">
              <a:spcBef>
                <a:spcPts val="0"/>
              </a:spcBef>
              <a:spcAft>
                <a:spcPts val="0"/>
              </a:spcAft>
              <a:buFont typeface="+mj-lt"/>
              <a:buAutoNum type="arabicPeriod" startAt="5"/>
            </a:pPr>
            <a:r>
              <a:rPr lang="en" sz="1800" dirty="0" smtClean="0">
                <a:latin typeface="Century Gothic"/>
                <a:ea typeface="Century Gothic"/>
                <a:cs typeface="Century Gothic"/>
                <a:sym typeface="Century Gothic"/>
              </a:rPr>
              <a:t>What </a:t>
            </a:r>
            <a:r>
              <a:rPr lang="en" sz="1800" dirty="0">
                <a:latin typeface="Century Gothic"/>
                <a:ea typeface="Century Gothic"/>
                <a:cs typeface="Century Gothic"/>
                <a:sym typeface="Century Gothic"/>
              </a:rPr>
              <a:t>does the underlined sentence tell you about who supported women's </a:t>
            </a:r>
            <a:r>
              <a:rPr lang="en" sz="1800" dirty="0" smtClean="0">
                <a:latin typeface="Century Gothic"/>
                <a:ea typeface="Century Gothic"/>
                <a:cs typeface="Century Gothic"/>
                <a:sym typeface="Century Gothic"/>
              </a:rPr>
              <a:t>suffrage?</a:t>
            </a:r>
            <a:endParaRPr lang="en" sz="1800" dirty="0">
              <a:latin typeface="Century Gothic"/>
              <a:ea typeface="Century Gothic"/>
              <a:cs typeface="Century Gothic"/>
              <a:sym typeface="Century Gothic"/>
            </a:endParaRPr>
          </a:p>
          <a:p>
            <a:pPr marL="342900" lvl="0" indent="-342900" algn="l" rtl="0">
              <a:spcBef>
                <a:spcPts val="0"/>
              </a:spcBef>
              <a:spcAft>
                <a:spcPts val="0"/>
              </a:spcAft>
              <a:buFont typeface="+mj-lt"/>
              <a:buAutoNum type="arabicPeriod" startAt="5"/>
            </a:pPr>
            <a:r>
              <a:rPr lang="en" sz="1800" dirty="0" smtClean="0">
                <a:latin typeface="Century Gothic"/>
                <a:ea typeface="Century Gothic"/>
                <a:cs typeface="Century Gothic"/>
                <a:sym typeface="Century Gothic"/>
              </a:rPr>
              <a:t>What </a:t>
            </a:r>
            <a:r>
              <a:rPr lang="en" sz="1800" dirty="0">
                <a:latin typeface="Century Gothic"/>
                <a:ea typeface="Century Gothic"/>
                <a:cs typeface="Century Gothic"/>
                <a:sym typeface="Century Gothic"/>
              </a:rPr>
              <a:t>does </a:t>
            </a:r>
            <a:r>
              <a:rPr lang="en" sz="1800" i="1" dirty="0">
                <a:latin typeface="Century Gothic"/>
                <a:ea typeface="Century Gothic"/>
                <a:cs typeface="Century Gothic"/>
                <a:sym typeface="Century Gothic"/>
              </a:rPr>
              <a:t>democracy</a:t>
            </a:r>
            <a:r>
              <a:rPr lang="en" sz="1800" dirty="0">
                <a:latin typeface="Century Gothic"/>
                <a:ea typeface="Century Gothic"/>
                <a:cs typeface="Century Gothic"/>
                <a:sym typeface="Century Gothic"/>
              </a:rPr>
              <a:t> mean?</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6" name="Google Shape;228;p32"/>
          <p:cNvPicPr preferRelativeResize="0"/>
          <p:nvPr/>
        </p:nvPicPr>
        <p:blipFill rotWithShape="1">
          <a:blip r:embed="rId4">
            <a:alphaModFix/>
          </a:blip>
          <a:srcRect/>
          <a:stretch/>
        </p:blipFill>
        <p:spPr>
          <a:xfrm>
            <a:off x="8473814" y="4438243"/>
            <a:ext cx="494018" cy="41841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endParaRPr sz="2400" dirty="0"/>
          </a:p>
          <a:p>
            <a:pPr marL="0" lvl="0" indent="0" algn="l" rtl="0">
              <a:spcBef>
                <a:spcPts val="0"/>
              </a:spcBef>
              <a:spcAft>
                <a:spcPts val="0"/>
              </a:spcAft>
              <a:buClr>
                <a:schemeClr val="dk1"/>
              </a:buClr>
              <a:buSzPts val="3300"/>
              <a:buFont typeface="Calibri"/>
              <a:buNone/>
            </a:pPr>
            <a:endParaRPr sz="2400" dirty="0"/>
          </a:p>
          <a:p>
            <a:pPr marL="0" lvl="0" indent="0" algn="l" rtl="0">
              <a:spcBef>
                <a:spcPts val="0"/>
              </a:spcBef>
              <a:spcAft>
                <a:spcPts val="0"/>
              </a:spcAft>
              <a:buClr>
                <a:schemeClr val="dk1"/>
              </a:buClr>
              <a:buSzPts val="3300"/>
              <a:buFont typeface="Calibri"/>
              <a:buNone/>
            </a:pPr>
            <a:r>
              <a:rPr lang="en" sz="2400" dirty="0"/>
              <a:t>Close Reading:  “Ten Suffragists Arrested while Picketing at the White </a:t>
            </a:r>
            <a:r>
              <a:rPr lang="en" sz="2400" dirty="0" smtClean="0"/>
              <a:t>House</a:t>
            </a:r>
            <a:r>
              <a:rPr lang="en-US" sz="2400" dirty="0" smtClean="0"/>
              <a:t>”</a:t>
            </a:r>
            <a:endParaRPr sz="2400" dirty="0"/>
          </a:p>
          <a:p>
            <a:pPr marL="0" lvl="0" indent="0" algn="l" rtl="0">
              <a:spcBef>
                <a:spcPts val="0"/>
              </a:spcBef>
              <a:spcAft>
                <a:spcPts val="0"/>
              </a:spcAft>
              <a:buClr>
                <a:schemeClr val="dk1"/>
              </a:buClr>
              <a:buSzPts val="3300"/>
              <a:buFont typeface="Calibri"/>
              <a:buNone/>
            </a:pPr>
            <a:endParaRPr sz="3300" dirty="0"/>
          </a:p>
          <a:p>
            <a:pPr marL="0" marR="0" lvl="0" indent="0" algn="l" rtl="0">
              <a:lnSpc>
                <a:spcPct val="90000"/>
              </a:lnSpc>
              <a:spcBef>
                <a:spcPts val="0"/>
              </a:spcBef>
              <a:spcAft>
                <a:spcPts val="0"/>
              </a:spcAft>
              <a:buClr>
                <a:schemeClr val="dk1"/>
              </a:buClr>
              <a:buSzPts val="3300"/>
              <a:buFont typeface="Calibri"/>
              <a:buNone/>
            </a:pPr>
            <a:endParaRPr sz="3300" dirty="0"/>
          </a:p>
        </p:txBody>
      </p:sp>
      <p:sp>
        <p:nvSpPr>
          <p:cNvPr id="267" name="Google Shape;267;p37"/>
          <p:cNvSpPr txBox="1"/>
          <p:nvPr/>
        </p:nvSpPr>
        <p:spPr>
          <a:xfrm>
            <a:off x="4785025" y="1774112"/>
            <a:ext cx="2943832" cy="2275373"/>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lvl="0" indent="-457200" algn="l" rtl="0">
              <a:spcBef>
                <a:spcPts val="0"/>
              </a:spcBef>
              <a:spcAft>
                <a:spcPts val="0"/>
              </a:spcAft>
              <a:buClr>
                <a:schemeClr val="dk1"/>
              </a:buClr>
              <a:buSzPct val="100000"/>
              <a:buFont typeface="+mj-lt"/>
              <a:buAutoNum type="arabicPeriod" startAt="7"/>
            </a:pPr>
            <a:r>
              <a:rPr lang="en" sz="2400" dirty="0" smtClean="0">
                <a:solidFill>
                  <a:schemeClr val="dk1"/>
                </a:solidFill>
                <a:latin typeface="Century Gothic"/>
                <a:ea typeface="Century Gothic"/>
                <a:cs typeface="Century Gothic"/>
                <a:sym typeface="Century Gothic"/>
              </a:rPr>
              <a:t>Why </a:t>
            </a:r>
            <a:r>
              <a:rPr lang="en" sz="2400" dirty="0">
                <a:solidFill>
                  <a:schemeClr val="dk1"/>
                </a:solidFill>
                <a:latin typeface="Century Gothic"/>
                <a:ea typeface="Century Gothic"/>
                <a:cs typeface="Century Gothic"/>
                <a:sym typeface="Century Gothic"/>
              </a:rPr>
              <a:t>did the president decide to support the suffragist amendment?</a:t>
            </a:r>
            <a:endParaRPr sz="2400" dirty="0">
              <a:latin typeface="Century Gothic"/>
              <a:ea typeface="Century Gothic"/>
              <a:cs typeface="Century Gothic"/>
              <a:sym typeface="Century Gothic"/>
            </a:endParaRPr>
          </a:p>
        </p:txBody>
      </p:sp>
      <p:pic>
        <p:nvPicPr>
          <p:cNvPr id="268" name="Google Shape;268;p37"/>
          <p:cNvPicPr preferRelativeResize="0"/>
          <p:nvPr/>
        </p:nvPicPr>
        <p:blipFill>
          <a:blip r:embed="rId3">
            <a:alphaModFix/>
          </a:blip>
          <a:stretch>
            <a:fillRect/>
          </a:stretch>
        </p:blipFill>
        <p:spPr>
          <a:xfrm rot="5400000">
            <a:off x="769300" y="1048694"/>
            <a:ext cx="2977627" cy="3570656"/>
          </a:xfrm>
          <a:prstGeom prst="rect">
            <a:avLst/>
          </a:prstGeom>
          <a:noFill/>
          <a:ln w="9525" cap="flat" cmpd="sng">
            <a:solidFill>
              <a:schemeClr val="dk2"/>
            </a:solidFill>
            <a:prstDash val="solid"/>
            <a:round/>
            <a:headEnd type="none" w="sm" len="sm"/>
            <a:tailEnd type="none" w="sm" len="sm"/>
          </a:ln>
        </p:spPr>
      </p:pic>
      <p:pic>
        <p:nvPicPr>
          <p:cNvPr id="6" name="Google Shape;228;p32"/>
          <p:cNvPicPr preferRelativeResize="0"/>
          <p:nvPr/>
        </p:nvPicPr>
        <p:blipFill rotWithShape="1">
          <a:blip r:embed="rId4">
            <a:alphaModFix/>
          </a:blip>
          <a:srcRect/>
          <a:stretch/>
        </p:blipFill>
        <p:spPr>
          <a:xfrm>
            <a:off x="8473814" y="4438243"/>
            <a:ext cx="494018" cy="41841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Reviewing the First Learning Target</a:t>
            </a:r>
            <a:endParaRPr/>
          </a:p>
        </p:txBody>
      </p:sp>
      <p:sp>
        <p:nvSpPr>
          <p:cNvPr id="275" name="Google Shape;275;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61950" algn="l" rtl="0">
              <a:spcBef>
                <a:spcPts val="0"/>
              </a:spcBef>
              <a:spcAft>
                <a:spcPts val="0"/>
              </a:spcAft>
              <a:buSzPts val="2100"/>
              <a:buAutoNum type="arabicPeriod"/>
            </a:pPr>
            <a:r>
              <a:rPr lang="en" dirty="0"/>
              <a:t>I can use the text to answer questions about “Ten Suffragists Arrested while Picketing at the White House</a:t>
            </a:r>
            <a:r>
              <a:rPr lang="en" dirty="0" smtClean="0"/>
              <a:t>.</a:t>
            </a:r>
            <a:r>
              <a:rPr lang="en-US" dirty="0" smtClean="0"/>
              <a:t>”</a:t>
            </a:r>
            <a:endParaRPr dirty="0"/>
          </a:p>
        </p:txBody>
      </p:sp>
      <p:pic>
        <p:nvPicPr>
          <p:cNvPr id="276" name="Google Shape;276;p38"/>
          <p:cNvPicPr preferRelativeResize="0"/>
          <p:nvPr/>
        </p:nvPicPr>
        <p:blipFill rotWithShape="1">
          <a:blip r:embed="rId3">
            <a:alphaModFix/>
          </a:blip>
          <a:srcRect/>
          <a:stretch/>
        </p:blipFill>
        <p:spPr>
          <a:xfrm>
            <a:off x="8504464" y="4399755"/>
            <a:ext cx="487500" cy="487500"/>
          </a:xfrm>
          <a:prstGeom prst="rect">
            <a:avLst/>
          </a:prstGeom>
          <a:noFill/>
          <a:ln>
            <a:noFill/>
          </a:ln>
        </p:spPr>
      </p:pic>
      <p:pic>
        <p:nvPicPr>
          <p:cNvPr id="277" name="Google Shape;277;p38"/>
          <p:cNvPicPr preferRelativeResize="0"/>
          <p:nvPr/>
        </p:nvPicPr>
        <p:blipFill rotWithShape="1">
          <a:blip r:embed="rId4">
            <a:alphaModFix/>
          </a:blip>
          <a:srcRect/>
          <a:stretch/>
        </p:blipFill>
        <p:spPr>
          <a:xfrm>
            <a:off x="7922539" y="4399755"/>
            <a:ext cx="554079" cy="50710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39"/>
          <p:cNvSpPr txBox="1">
            <a:spLocks noGrp="1"/>
          </p:cNvSpPr>
          <p:nvPr>
            <p:ph type="title"/>
          </p:nvPr>
        </p:nvSpPr>
        <p:spPr>
          <a:xfrm>
            <a:off x="4725600" y="273850"/>
            <a:ext cx="3789600" cy="1462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a:t>Identifying a Secondhand Account</a:t>
            </a:r>
            <a:endParaRPr sz="3300" b="0" i="0" u="none" strike="noStrike" cap="none">
              <a:solidFill>
                <a:schemeClr val="dk1"/>
              </a:solidFill>
              <a:latin typeface="Century Gothic"/>
              <a:ea typeface="Century Gothic"/>
              <a:cs typeface="Century Gothic"/>
              <a:sym typeface="Century Gothic"/>
            </a:endParaRPr>
          </a:p>
        </p:txBody>
      </p:sp>
      <p:pic>
        <p:nvPicPr>
          <p:cNvPr id="284" name="Google Shape;284;p39"/>
          <p:cNvPicPr preferRelativeResize="0"/>
          <p:nvPr/>
        </p:nvPicPr>
        <p:blipFill>
          <a:blip r:embed="rId3">
            <a:alphaModFix/>
          </a:blip>
          <a:stretch>
            <a:fillRect/>
          </a:stretch>
        </p:blipFill>
        <p:spPr>
          <a:xfrm>
            <a:off x="628650" y="582650"/>
            <a:ext cx="3480916" cy="3978201"/>
          </a:xfrm>
          <a:prstGeom prst="rect">
            <a:avLst/>
          </a:prstGeom>
          <a:noFill/>
          <a:ln w="9525" cap="flat" cmpd="sng">
            <a:solidFill>
              <a:schemeClr val="dk2"/>
            </a:solidFill>
            <a:prstDash val="solid"/>
            <a:round/>
            <a:headEnd type="none" w="sm" len="sm"/>
            <a:tailEnd type="none" w="sm" len="sm"/>
          </a:ln>
        </p:spPr>
      </p:pic>
      <p:sp>
        <p:nvSpPr>
          <p:cNvPr id="285" name="Google Shape;285;p39"/>
          <p:cNvSpPr txBox="1"/>
          <p:nvPr/>
        </p:nvSpPr>
        <p:spPr>
          <a:xfrm>
            <a:off x="4379775" y="1995050"/>
            <a:ext cx="3382200" cy="16209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Is this a firsthand or second account? How do you know?</a:t>
            </a:r>
            <a:endParaRPr sz="1800">
              <a:latin typeface="Century Gothic"/>
              <a:ea typeface="Century Gothic"/>
              <a:cs typeface="Century Gothic"/>
              <a:sym typeface="Century Gothic"/>
            </a:endParaRPr>
          </a:p>
        </p:txBody>
      </p:sp>
      <p:pic>
        <p:nvPicPr>
          <p:cNvPr id="6" name="Google Shape;228;p32"/>
          <p:cNvPicPr preferRelativeResize="0"/>
          <p:nvPr/>
        </p:nvPicPr>
        <p:blipFill rotWithShape="1">
          <a:blip r:embed="rId4">
            <a:alphaModFix/>
          </a:blip>
          <a:srcRect/>
          <a:stretch/>
        </p:blipFill>
        <p:spPr>
          <a:xfrm>
            <a:off x="8473814" y="4438243"/>
            <a:ext cx="494018" cy="41841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Reviewing the Second Learning Target</a:t>
            </a:r>
            <a:endParaRPr/>
          </a:p>
        </p:txBody>
      </p:sp>
      <p:sp>
        <p:nvSpPr>
          <p:cNvPr id="291" name="Google Shape;291;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61950" algn="l" rtl="0">
              <a:spcBef>
                <a:spcPts val="0"/>
              </a:spcBef>
              <a:spcAft>
                <a:spcPts val="0"/>
              </a:spcAft>
              <a:buSzPts val="2100"/>
              <a:buAutoNum type="arabicPeriod"/>
            </a:pPr>
            <a:r>
              <a:rPr lang="en"/>
              <a:t>I can identify whether a text is a firsthand or secondhand account of an event.</a:t>
            </a:r>
            <a:endParaRPr/>
          </a:p>
        </p:txBody>
      </p:sp>
      <p:pic>
        <p:nvPicPr>
          <p:cNvPr id="292" name="Google Shape;292;p40"/>
          <p:cNvPicPr preferRelativeResize="0"/>
          <p:nvPr/>
        </p:nvPicPr>
        <p:blipFill rotWithShape="1">
          <a:blip r:embed="rId3">
            <a:alphaModFix/>
          </a:blip>
          <a:srcRect/>
          <a:stretch/>
        </p:blipFill>
        <p:spPr>
          <a:xfrm>
            <a:off x="8392886" y="4358608"/>
            <a:ext cx="557885" cy="548021"/>
          </a:xfrm>
          <a:prstGeom prst="rect">
            <a:avLst/>
          </a:prstGeom>
          <a:noFill/>
          <a:ln>
            <a:noFill/>
          </a:ln>
        </p:spPr>
      </p:pic>
      <p:pic>
        <p:nvPicPr>
          <p:cNvPr id="293" name="Google Shape;293;p40"/>
          <p:cNvPicPr preferRelativeResize="0"/>
          <p:nvPr/>
        </p:nvPicPr>
        <p:blipFill rotWithShape="1">
          <a:blip r:embed="rId4">
            <a:alphaModFix/>
          </a:blip>
          <a:srcRect/>
          <a:stretch/>
        </p:blipFill>
        <p:spPr>
          <a:xfrm>
            <a:off x="7827922" y="4399521"/>
            <a:ext cx="564964" cy="507108"/>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41"/>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b="0" i="0" u="none" strike="noStrike" cap="none">
                <a:solidFill>
                  <a:schemeClr val="dk1"/>
                </a:solidFill>
                <a:latin typeface="Century Gothic"/>
                <a:ea typeface="Century Gothic"/>
                <a:cs typeface="Century Gothic"/>
                <a:sym typeface="Century Gothic"/>
              </a:rPr>
              <a:t>Homework</a:t>
            </a:r>
            <a:endParaRPr sz="3300" b="0" i="0" u="none" strike="noStrike" cap="none">
              <a:solidFill>
                <a:schemeClr val="dk1"/>
              </a:solidFill>
              <a:latin typeface="Century Gothic"/>
              <a:ea typeface="Century Gothic"/>
              <a:cs typeface="Century Gothic"/>
              <a:sym typeface="Century Gothic"/>
            </a:endParaRPr>
          </a:p>
        </p:txBody>
      </p:sp>
      <p:sp>
        <p:nvSpPr>
          <p:cNvPr id="299" name="Google Shape;299;p41"/>
          <p:cNvSpPr txBox="1"/>
          <p:nvPr/>
        </p:nvSpPr>
        <p:spPr>
          <a:xfrm>
            <a:off x="311700" y="1032650"/>
            <a:ext cx="4065600" cy="3198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Tx/>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r>
              <a:rPr lang="en" sz="1800" b="0" i="0" u="none" strike="noStrike" cap="none" dirty="0">
                <a:solidFill>
                  <a:srgbClr val="444444"/>
                </a:solidFill>
                <a:latin typeface="Century Gothic"/>
                <a:ea typeface="Century Gothic"/>
                <a:cs typeface="Century Gothic"/>
                <a:sym typeface="Century Gothic"/>
              </a:rPr>
              <a:t>.</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alibri"/>
              <a:ea typeface="Calibri"/>
              <a:cs typeface="Calibri"/>
              <a:sym typeface="Calibri"/>
            </a:endParaRPr>
          </a:p>
        </p:txBody>
      </p:sp>
      <p:sp>
        <p:nvSpPr>
          <p:cNvPr id="300" name="Google Shape;300;p41"/>
          <p:cNvSpPr txBox="1"/>
          <p:nvPr/>
        </p:nvSpPr>
        <p:spPr>
          <a:xfrm>
            <a:off x="4572000" y="334175"/>
            <a:ext cx="4260300" cy="4181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 sz="2400" b="0" i="0" u="none" strike="noStrike" cap="none" dirty="0">
                <a:solidFill>
                  <a:srgbClr val="000000"/>
                </a:solidFill>
                <a:latin typeface="Century Gothic"/>
                <a:ea typeface="Century Gothic"/>
                <a:cs typeface="Century Gothic"/>
                <a:sym typeface="Century Gothic"/>
              </a:rPr>
              <a:t>Module 3 </a:t>
            </a:r>
            <a:endParaRPr dirty="0"/>
          </a:p>
          <a:p>
            <a:pPr marL="0" marR="0" lvl="0" indent="0" algn="ctr" rtl="0">
              <a:lnSpc>
                <a:spcPct val="100000"/>
              </a:lnSpc>
              <a:spcBef>
                <a:spcPts val="0"/>
              </a:spcBef>
              <a:spcAft>
                <a:spcPts val="0"/>
              </a:spcAft>
              <a:buNone/>
            </a:pPr>
            <a:r>
              <a:rPr lang="en" sz="2400" b="0" i="0" u="none" strike="noStrike" cap="none" dirty="0">
                <a:solidFill>
                  <a:srgbClr val="000000"/>
                </a:solidFill>
                <a:latin typeface="Century Gothic"/>
                <a:ea typeface="Century Gothic"/>
                <a:cs typeface="Century Gothic"/>
                <a:sym typeface="Century Gothic"/>
              </a:rPr>
              <a:t>Guiding Question</a:t>
            </a:r>
            <a:endParaRPr dirty="0"/>
          </a:p>
          <a:p>
            <a:pPr marL="0" marR="0" lvl="0" indent="0" algn="ctr" rtl="0">
              <a:lnSpc>
                <a:spcPct val="100000"/>
              </a:lnSpc>
              <a:spcBef>
                <a:spcPts val="0"/>
              </a:spcBef>
              <a:spcAft>
                <a:spcPts val="0"/>
              </a:spcAft>
              <a:buNone/>
            </a:pPr>
            <a:r>
              <a:rPr lang="en" sz="2400" b="0" i="0" u="none" strike="noStrike" cap="none" dirty="0">
                <a:solidFill>
                  <a:srgbClr val="000000"/>
                </a:solidFill>
                <a:latin typeface="Century Gothic"/>
                <a:ea typeface="Century Gothic"/>
                <a:cs typeface="Century Gothic"/>
                <a:sym typeface="Century Gothic"/>
              </a:rPr>
              <a:t> Anchor Chart</a:t>
            </a:r>
            <a:endParaRPr dirty="0"/>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a:solidFill>
                  <a:srgbClr val="000000"/>
                </a:solidFill>
                <a:latin typeface="Century Gothic"/>
                <a:ea typeface="Century Gothic"/>
                <a:cs typeface="Century Gothic"/>
                <a:sym typeface="Century Gothic"/>
              </a:rPr>
              <a:t>What can we learn from the process of ratifying the 19</a:t>
            </a:r>
            <a:r>
              <a:rPr lang="en" sz="2000" b="0" i="0" u="none" strike="noStrike" cap="none" baseline="30000" dirty="0">
                <a:solidFill>
                  <a:srgbClr val="000000"/>
                </a:solidFill>
                <a:latin typeface="Century Gothic"/>
                <a:ea typeface="Century Gothic"/>
                <a:cs typeface="Century Gothic"/>
                <a:sym typeface="Century Gothic"/>
              </a:rPr>
              <a:t>th</a:t>
            </a:r>
            <a:r>
              <a:rPr lang="en" sz="2000" b="0" i="0" u="none" strike="noStrike" cap="none" dirty="0">
                <a:solidFill>
                  <a:srgbClr val="000000"/>
                </a:solidFill>
                <a:latin typeface="Century Gothic"/>
                <a:ea typeface="Century Gothic"/>
                <a:cs typeface="Century Gothic"/>
                <a:sym typeface="Century Gothic"/>
              </a:rPr>
              <a:t> </a:t>
            </a:r>
            <a:r>
              <a:rPr lang="en" sz="2000" b="0" i="0" u="none" strike="noStrike" cap="none" dirty="0" smtClean="0">
                <a:solidFill>
                  <a:srgbClr val="000000"/>
                </a:solidFill>
                <a:latin typeface="Century Gothic"/>
                <a:ea typeface="Century Gothic"/>
                <a:cs typeface="Century Gothic"/>
                <a:sym typeface="Century Gothic"/>
              </a:rPr>
              <a:t>Amendment?</a:t>
            </a:r>
            <a:endParaRPr lang="en" dirty="0">
              <a:ea typeface="Century Gothic"/>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smtClean="0">
                <a:solidFill>
                  <a:schemeClr val="dk1"/>
                </a:solidFill>
                <a:latin typeface="Century Gothic"/>
                <a:ea typeface="Century Gothic"/>
                <a:cs typeface="Century Gothic"/>
                <a:sym typeface="Century Gothic"/>
              </a:rPr>
              <a:t>How </a:t>
            </a:r>
            <a:r>
              <a:rPr lang="en" sz="2000" b="0" i="0" u="none" strike="noStrike" cap="none" dirty="0">
                <a:solidFill>
                  <a:schemeClr val="dk1"/>
                </a:solidFill>
                <a:latin typeface="Century Gothic"/>
                <a:ea typeface="Century Gothic"/>
                <a:cs typeface="Century Gothic"/>
                <a:sym typeface="Century Gothic"/>
              </a:rPr>
              <a:t>can stories inspire us to take action to contribute to a better </a:t>
            </a:r>
            <a:r>
              <a:rPr lang="en" sz="2000" b="0" i="0" u="none" strike="noStrike" cap="none" dirty="0" smtClean="0">
                <a:solidFill>
                  <a:schemeClr val="dk1"/>
                </a:solidFill>
                <a:latin typeface="Century Gothic"/>
                <a:ea typeface="Century Gothic"/>
                <a:cs typeface="Century Gothic"/>
                <a:sym typeface="Century Gothic"/>
              </a:rPr>
              <a:t>world?</a:t>
            </a:r>
            <a:endParaRPr lang="en" dirty="0">
              <a:ea typeface="Century Gothic"/>
            </a:endParaRPr>
          </a:p>
          <a:p>
            <a:pPr marL="342900" marR="0" lvl="0" indent="-342900" algn="l" rtl="0">
              <a:lnSpc>
                <a:spcPct val="90000"/>
              </a:lnSpc>
              <a:spcBef>
                <a:spcPts val="340"/>
              </a:spcBef>
              <a:spcAft>
                <a:spcPts val="0"/>
              </a:spcAft>
              <a:buClr>
                <a:schemeClr val="dk1"/>
              </a:buClr>
              <a:buSzPts val="1800"/>
              <a:buFont typeface="Arial" panose="020B0604020202020204" pitchFamily="34" charset="0"/>
              <a:buChar char="•"/>
            </a:pPr>
            <a:r>
              <a:rPr lang="en" sz="2000" b="0" i="0" u="none" strike="noStrike" cap="none" dirty="0" smtClean="0">
                <a:solidFill>
                  <a:schemeClr val="dk1"/>
                </a:solidFill>
                <a:latin typeface="Century Gothic"/>
                <a:ea typeface="Century Gothic"/>
                <a:cs typeface="Century Gothic"/>
                <a:sym typeface="Century Gothic"/>
              </a:rPr>
              <a:t>How </a:t>
            </a:r>
            <a:r>
              <a:rPr lang="en" sz="2000" b="0" i="0" u="none" strike="noStrike" cap="none" dirty="0">
                <a:solidFill>
                  <a:schemeClr val="dk1"/>
                </a:solidFill>
                <a:latin typeface="Century Gothic"/>
                <a:ea typeface="Century Gothic"/>
                <a:cs typeface="Century Gothic"/>
                <a:sym typeface="Century Gothic"/>
              </a:rPr>
              <a:t>and why can we encourage and support others to contribute to a better world?</a:t>
            </a: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600" b="0" i="0" u="none" strike="noStrike" cap="none">
                <a:solidFill>
                  <a:schemeClr val="dk1"/>
                </a:solidFill>
                <a:latin typeface="Century Gothic"/>
                <a:ea typeface="Century Gothic"/>
                <a:cs typeface="Century Gothic"/>
                <a:sym typeface="Century Gothic"/>
              </a:rPr>
              <a:t>Homework: Accountable Research Reading</a:t>
            </a:r>
            <a:endParaRPr sz="3300" b="0" i="0" u="none" strike="noStrike" cap="none">
              <a:solidFill>
                <a:schemeClr val="dk1"/>
              </a:solidFill>
              <a:latin typeface="Century Gothic"/>
              <a:ea typeface="Century Gothic"/>
              <a:cs typeface="Century Gothic"/>
              <a:sym typeface="Century Gothic"/>
            </a:endParaRPr>
          </a:p>
        </p:txBody>
      </p:sp>
      <p:sp>
        <p:nvSpPr>
          <p:cNvPr id="306" name="Google Shape;306;p42"/>
          <p:cNvSpPr txBox="1">
            <a:spLocks noGrp="1"/>
          </p:cNvSpPr>
          <p:nvPr>
            <p:ph type="body" idx="1"/>
          </p:nvPr>
        </p:nvSpPr>
        <p:spPr>
          <a:xfrm>
            <a:off x="466675" y="1268044"/>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Take out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Select a prompt.</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Copy prompt into front of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Respond to prompt for HW.</a:t>
            </a: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rgbClr val="444444"/>
              </a:solidFill>
              <a:latin typeface="Century Gothic"/>
              <a:ea typeface="Century Gothic"/>
              <a:cs typeface="Century Gothic"/>
              <a:sym typeface="Century Gothic"/>
            </a:endParaRPr>
          </a:p>
        </p:txBody>
      </p:sp>
      <p:sp>
        <p:nvSpPr>
          <p:cNvPr id="307" name="Google Shape;307;p42"/>
          <p:cNvSpPr txBox="1"/>
          <p:nvPr/>
        </p:nvSpPr>
        <p:spPr>
          <a:xfrm>
            <a:off x="466675" y="1854394"/>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 sz="1300" b="1" i="0" u="none" strike="noStrike" cap="none">
                <a:solidFill>
                  <a:srgbClr val="000000"/>
                </a:solidFill>
                <a:latin typeface="Century Gothic"/>
                <a:ea typeface="Century Gothic"/>
                <a:cs typeface="Century Gothic"/>
                <a:sym typeface="Century Gothic"/>
              </a:rPr>
              <a:t>Module </a:t>
            </a:r>
            <a:r>
              <a:rPr lang="en" sz="1300" b="1">
                <a:latin typeface="Century Gothic"/>
                <a:ea typeface="Century Gothic"/>
                <a:cs typeface="Century Gothic"/>
                <a:sym typeface="Century Gothic"/>
              </a:rPr>
              <a:t>4</a:t>
            </a:r>
            <a:r>
              <a:rPr lang="en" sz="1300" b="1" i="0" u="none" strike="noStrike" cap="none">
                <a:solidFill>
                  <a:srgbClr val="000000"/>
                </a:solidFill>
                <a:latin typeface="Century Gothic"/>
                <a:ea typeface="Century Gothic"/>
                <a:cs typeface="Century Gothic"/>
                <a:sym typeface="Century Gothic"/>
              </a:rPr>
              <a:t>: Journal Prompts</a:t>
            </a:r>
            <a:endParaRPr/>
          </a:p>
          <a:p>
            <a:pPr marL="457200" marR="0" lvl="0" indent="-311150" algn="l" rtl="0">
              <a:lnSpc>
                <a:spcPct val="100000"/>
              </a:lnSpc>
              <a:spcBef>
                <a:spcPts val="90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do they support the main idea?</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do the illustrations tell you? How do they help you understand the words?</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about? Why?</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are the most important facts you learned from reading?</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most interesting fact you learned today? Why?</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How does what you read today connect to something you have learned in other lessons?</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character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setting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an event in the text using details from the text.</a:t>
            </a:r>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Choose one new word from your reading today and analyze it on a vocabulary square.</a:t>
            </a:r>
            <a:br>
              <a:rPr lang="en" sz="1300" b="0" i="0" u="none" strike="noStrike" cap="none">
                <a:solidFill>
                  <a:srgbClr val="000000"/>
                </a:solidFill>
                <a:latin typeface="Century Gothic"/>
                <a:ea typeface="Century Gothic"/>
                <a:cs typeface="Century Gothic"/>
                <a:sym typeface="Century Gothic"/>
              </a:rPr>
            </a:br>
            <a:endParaRPr sz="13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314" name="Google Shape;314;p43"/>
          <p:cNvSpPr txBox="1">
            <a:spLocks noGrp="1"/>
          </p:cNvSpPr>
          <p:nvPr>
            <p:ph type="body" idx="1"/>
          </p:nvPr>
        </p:nvSpPr>
        <p:spPr>
          <a:xfrm>
            <a:off x="628650" y="64649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315" name="Google Shape;315;p43"/>
          <p:cNvGraphicFramePr/>
          <p:nvPr/>
        </p:nvGraphicFramePr>
        <p:xfrm>
          <a:off x="952500" y="2809725"/>
          <a:ext cx="7239000" cy="1859219"/>
        </p:xfrm>
        <a:graphic>
          <a:graphicData uri="http://schemas.openxmlformats.org/drawingml/2006/table">
            <a:tbl>
              <a:tblPr>
                <a:noFill/>
                <a:tableStyleId>{B1028565-3142-4D54-978C-ACF2D1E5EE95}</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1: Lesson </a:t>
            </a:r>
            <a:r>
              <a:rPr lang="en"/>
              <a:t>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78" name="Google Shape;178;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US" sz="1700" b="1" i="0" u="none" strike="noStrike" cap="none" dirty="0" smtClean="0">
                <a:solidFill>
                  <a:schemeClr val="dk1"/>
                </a:solidFill>
                <a:latin typeface="Century Gothic"/>
                <a:ea typeface="Century Gothic"/>
                <a:cs typeface="Century Gothic"/>
                <a:sym typeface="Century Gothic"/>
              </a:rPr>
              <a:t>7</a:t>
            </a:r>
            <a:r>
              <a:rPr lang="en" sz="1700" b="1" i="0" u="none" strike="noStrike" cap="none" dirty="0" smtClean="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dirty="0" smtClean="0">
                <a:solidFill>
                  <a:schemeClr val="dk1"/>
                </a:solidFill>
                <a:latin typeface="Century Gothic"/>
                <a:ea typeface="Century Gothic"/>
                <a:cs typeface="Century Gothic"/>
                <a:sym typeface="Century Gothic"/>
              </a:rPr>
              <a:t>Read </a:t>
            </a:r>
            <a:r>
              <a:rPr lang="en" sz="1700" b="0" i="0" u="none" strike="noStrike" cap="none" dirty="0">
                <a:solidFill>
                  <a:schemeClr val="dk1"/>
                </a:solidFill>
                <a:latin typeface="Century Gothic"/>
                <a:ea typeface="Century Gothic"/>
                <a:cs typeface="Century Gothic"/>
                <a:sym typeface="Century Gothic"/>
              </a:rPr>
              <a:t>through Lesson </a:t>
            </a:r>
            <a:r>
              <a:rPr lang="en" sz="1700" dirty="0"/>
              <a:t>7</a:t>
            </a:r>
            <a:r>
              <a:rPr lang="en" sz="1700" b="0" i="0" u="none" strike="noStrike" cap="none" dirty="0">
                <a:solidFill>
                  <a:schemeClr val="dk1"/>
                </a:solidFill>
                <a:latin typeface="Century Gothic"/>
                <a:ea typeface="Century Gothic"/>
                <a:cs typeface="Century Gothic"/>
                <a:sym typeface="Century Gothic"/>
              </a:rPr>
              <a:t> </a:t>
            </a:r>
            <a:r>
              <a:rPr lang="en" sz="1700" b="0" i="0" u="sng" strike="noStrike" cap="none" dirty="0">
                <a:solidFill>
                  <a:schemeClr val="hlink"/>
                </a:solidFill>
                <a:latin typeface="Century Gothic"/>
                <a:ea typeface="Century Gothic"/>
                <a:cs typeface="Century Gothic"/>
                <a:sym typeface="Century Gothic"/>
                <a:hlinkClick r:id="rId3"/>
              </a:rPr>
              <a:t>Here</a:t>
            </a:r>
            <a:r>
              <a:rPr lang="en" sz="1700" b="0" i="0" u="none" strike="noStrike" cap="none" dirty="0">
                <a:solidFill>
                  <a:schemeClr val="dk1"/>
                </a:solidFill>
                <a:latin typeface="Century Gothic"/>
                <a:ea typeface="Century Gothic"/>
                <a:cs typeface="Century Gothic"/>
                <a:sym typeface="Century Gothic"/>
              </a:rPr>
              <a:t>. </a:t>
            </a:r>
            <a:endParaRPr dirty="0"/>
          </a:p>
          <a:p>
            <a:pPr marL="120650" marR="0" lvl="0" indent="0" algn="l" rtl="0">
              <a:lnSpc>
                <a:spcPct val="100000"/>
              </a:lnSpc>
              <a:spcBef>
                <a:spcPts val="0"/>
              </a:spcBef>
              <a:spcAft>
                <a:spcPts val="0"/>
              </a:spcAft>
              <a:buClr>
                <a:schemeClr val="dk1"/>
              </a:buClr>
              <a:buSzPts val="1700"/>
              <a:buFont typeface="Arial"/>
              <a:buNone/>
            </a:pPr>
            <a:endParaRPr lang="en" sz="1700" b="0" i="0" u="none" strike="noStrike" cap="none" dirty="0" smtClean="0">
              <a:solidFill>
                <a:schemeClr val="dk1"/>
              </a:solidFill>
              <a:latin typeface="Century Gothic"/>
              <a:ea typeface="Century Gothic"/>
              <a:cs typeface="Century Gothic"/>
              <a:sym typeface="Century Gothic"/>
            </a:endParaRPr>
          </a:p>
          <a:p>
            <a:pPr marL="120650" marR="0" lvl="0" indent="0" algn="l" rtl="0">
              <a:lnSpc>
                <a:spcPct val="100000"/>
              </a:lnSpc>
              <a:spcBef>
                <a:spcPts val="0"/>
              </a:spcBef>
              <a:spcAft>
                <a:spcPts val="0"/>
              </a:spcAft>
              <a:buClr>
                <a:schemeClr val="dk1"/>
              </a:buClr>
              <a:buSzPts val="1700"/>
              <a:buFont typeface="Arial"/>
              <a:buNone/>
            </a:pPr>
            <a:r>
              <a:rPr lang="en" sz="1700" b="0" i="0" u="none" strike="noStrike" cap="none" dirty="0" smtClean="0">
                <a:solidFill>
                  <a:schemeClr val="dk1"/>
                </a:solidFill>
                <a:latin typeface="Century Gothic"/>
                <a:ea typeface="Century Gothic"/>
                <a:cs typeface="Century Gothic"/>
                <a:sym typeface="Century Gothic"/>
              </a:rPr>
              <a:t>In </a:t>
            </a:r>
            <a:r>
              <a:rPr lang="en" sz="1700" b="0" i="0" u="none" strike="noStrike" cap="none" dirty="0">
                <a:solidFill>
                  <a:schemeClr val="dk1"/>
                </a:solidFill>
                <a:latin typeface="Century Gothic"/>
                <a:ea typeface="Century Gothic"/>
                <a:cs typeface="Century Gothic"/>
                <a:sym typeface="Century Gothic"/>
              </a:rPr>
              <a:t>this lesson, students will be: </a:t>
            </a:r>
            <a:endParaRPr dirty="0"/>
          </a:p>
          <a:p>
            <a:pPr marL="457200" marR="0" lvl="0" indent="-336550" algn="l" rtl="0">
              <a:lnSpc>
                <a:spcPct val="100000"/>
              </a:lnSpc>
              <a:spcBef>
                <a:spcPts val="0"/>
              </a:spcBef>
              <a:spcAft>
                <a:spcPts val="0"/>
              </a:spcAft>
              <a:buSzPts val="1700"/>
              <a:buChar char="●"/>
            </a:pPr>
            <a:r>
              <a:rPr lang="en" sz="1700" dirty="0"/>
              <a:t>Reading in Triads:  </a:t>
            </a:r>
            <a:r>
              <a:rPr lang="en" sz="1700" i="1" dirty="0"/>
              <a:t>The Hope Chest</a:t>
            </a:r>
            <a:r>
              <a:rPr lang="en" sz="1700" dirty="0"/>
              <a:t>, Chapter 6</a:t>
            </a:r>
            <a:endParaRPr sz="1700" dirty="0"/>
          </a:p>
          <a:p>
            <a:pPr marL="457200" marR="0" lvl="0" indent="-336550" algn="l" rtl="0">
              <a:lnSpc>
                <a:spcPct val="100000"/>
              </a:lnSpc>
              <a:spcBef>
                <a:spcPts val="0"/>
              </a:spcBef>
              <a:spcAft>
                <a:spcPts val="0"/>
              </a:spcAft>
              <a:buSzPts val="1700"/>
              <a:buChar char="●"/>
            </a:pPr>
            <a:r>
              <a:rPr lang="en" sz="1700" dirty="0"/>
              <a:t>Reviewing Learning Targets</a:t>
            </a:r>
            <a:endParaRPr sz="1700" dirty="0"/>
          </a:p>
          <a:p>
            <a:pPr marL="457200" marR="0" lvl="0" indent="-336550" algn="l" rtl="0">
              <a:lnSpc>
                <a:spcPct val="100000"/>
              </a:lnSpc>
              <a:spcBef>
                <a:spcPts val="0"/>
              </a:spcBef>
              <a:spcAft>
                <a:spcPts val="0"/>
              </a:spcAft>
              <a:buSzPts val="1700"/>
              <a:buChar char="●"/>
            </a:pPr>
            <a:r>
              <a:rPr lang="en" sz="1700" dirty="0"/>
              <a:t>Close Reading:  “Ten Suffragists Arrested While Picketing at the White House”</a:t>
            </a:r>
            <a:endParaRPr sz="1700" dirty="0"/>
          </a:p>
          <a:p>
            <a:pPr marL="457200" marR="0" lvl="0" indent="-336550" algn="l" rtl="0">
              <a:lnSpc>
                <a:spcPct val="100000"/>
              </a:lnSpc>
              <a:spcBef>
                <a:spcPts val="0"/>
              </a:spcBef>
              <a:spcAft>
                <a:spcPts val="0"/>
              </a:spcAft>
              <a:buSzPts val="1700"/>
              <a:buChar char="●"/>
            </a:pPr>
            <a:r>
              <a:rPr lang="en" sz="1700" dirty="0"/>
              <a:t>Identifying a Secondhand Account</a:t>
            </a:r>
            <a:endParaRPr sz="1700" dirty="0"/>
          </a:p>
          <a:p>
            <a:pPr marL="457200" marR="0" lvl="0" indent="-336550" algn="l" rtl="0">
              <a:lnSpc>
                <a:spcPct val="100000"/>
              </a:lnSpc>
              <a:spcBef>
                <a:spcPts val="0"/>
              </a:spcBef>
              <a:spcAft>
                <a:spcPts val="0"/>
              </a:spcAft>
              <a:buSzPts val="1700"/>
              <a:buChar char="●"/>
            </a:pPr>
            <a:r>
              <a:rPr lang="en" sz="1700" dirty="0"/>
              <a:t>Reviewing Homework.</a:t>
            </a:r>
            <a:endParaRPr sz="17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1: Lesson </a:t>
            </a:r>
            <a:r>
              <a:rPr lang="en"/>
              <a:t>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84" name="Google Shape;184;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t>7</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1: Lesson </a:t>
            </a:r>
            <a:r>
              <a:rPr lang="en"/>
              <a:t>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90" name="Google Shape;190;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dirty="0">
                <a:solidFill>
                  <a:schemeClr val="dk1"/>
                </a:solidFill>
                <a:latin typeface="Century Gothic"/>
                <a:ea typeface="Century Gothic"/>
                <a:cs typeface="Century Gothic"/>
                <a:sym typeface="Century Gothic"/>
              </a:rPr>
              <a:t>Preparing for Lesson </a:t>
            </a:r>
            <a:r>
              <a:rPr lang="en" sz="2400" b="1" i="0" u="none" strike="noStrike" cap="none" dirty="0" smtClean="0">
                <a:solidFill>
                  <a:schemeClr val="dk1"/>
                </a:solidFill>
                <a:latin typeface="Century Gothic"/>
                <a:ea typeface="Century Gothic"/>
                <a:cs typeface="Century Gothic"/>
                <a:sym typeface="Century Gothic"/>
              </a:rPr>
              <a:t>7:  </a:t>
            </a:r>
            <a:r>
              <a:rPr lang="en" sz="2400" b="0" i="0" u="none" strike="noStrike" cap="none" dirty="0">
                <a:solidFill>
                  <a:schemeClr val="dk1"/>
                </a:solidFill>
                <a:latin typeface="Century Gothic"/>
                <a:ea typeface="Century Gothic"/>
                <a:cs typeface="Century Gothic"/>
                <a:sym typeface="Century Gothic"/>
              </a:rPr>
              <a:t>EL Protocols</a:t>
            </a:r>
            <a:endParaRPr sz="2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In this lesson, students will use </a:t>
            </a:r>
            <a:r>
              <a:rPr lang="en" sz="2400" dirty="0"/>
              <a:t>3</a:t>
            </a:r>
            <a:r>
              <a:rPr lang="en" sz="2400" b="0" i="0" u="none" strike="noStrike" cap="none" dirty="0">
                <a:solidFill>
                  <a:schemeClr val="dk1"/>
                </a:solidFill>
                <a:latin typeface="Century Gothic"/>
                <a:ea typeface="Century Gothic"/>
                <a:cs typeface="Century Gothic"/>
                <a:sym typeface="Century Gothic"/>
              </a:rPr>
              <a:t> protocols:  </a:t>
            </a:r>
            <a:r>
              <a:rPr lang="en" sz="2400" dirty="0"/>
              <a:t>Think-Triad-Share, Turn and Talk, and Thumb-O-Meter.</a:t>
            </a:r>
            <a:endParaRPr sz="24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dirty="0">
              <a:solidFill>
                <a:schemeClr val="dk1"/>
              </a:solidFill>
              <a:latin typeface="Calibri"/>
              <a:ea typeface="Calibri"/>
              <a:cs typeface="Calibri"/>
              <a:sym typeface="Calibri"/>
            </a:endParaRPr>
          </a:p>
        </p:txBody>
      </p:sp>
      <p:pic>
        <p:nvPicPr>
          <p:cNvPr id="191" name="Google Shape;191;p28"/>
          <p:cNvPicPr preferRelativeResize="0"/>
          <p:nvPr/>
        </p:nvPicPr>
        <p:blipFill rotWithShape="1">
          <a:blip r:embed="rId3">
            <a:alphaModFix/>
          </a:blip>
          <a:srcRect/>
          <a:stretch/>
        </p:blipFill>
        <p:spPr>
          <a:xfrm>
            <a:off x="8293250" y="3983640"/>
            <a:ext cx="572700" cy="572700"/>
          </a:xfrm>
          <a:prstGeom prst="rect">
            <a:avLst/>
          </a:prstGeom>
          <a:noFill/>
          <a:ln>
            <a:noFill/>
          </a:ln>
        </p:spPr>
      </p:pic>
      <p:pic>
        <p:nvPicPr>
          <p:cNvPr id="192" name="Google Shape;192;p28"/>
          <p:cNvPicPr preferRelativeResize="0"/>
          <p:nvPr/>
        </p:nvPicPr>
        <p:blipFill rotWithShape="1">
          <a:blip r:embed="rId4">
            <a:alphaModFix/>
          </a:blip>
          <a:srcRect/>
          <a:stretch/>
        </p:blipFill>
        <p:spPr>
          <a:xfrm>
            <a:off x="6898575" y="3997275"/>
            <a:ext cx="545450" cy="545450"/>
          </a:xfrm>
          <a:prstGeom prst="rect">
            <a:avLst/>
          </a:prstGeom>
          <a:noFill/>
          <a:ln>
            <a:noFill/>
          </a:ln>
        </p:spPr>
      </p:pic>
      <p:pic>
        <p:nvPicPr>
          <p:cNvPr id="193" name="Google Shape;193;p28"/>
          <p:cNvPicPr preferRelativeResize="0"/>
          <p:nvPr/>
        </p:nvPicPr>
        <p:blipFill>
          <a:blip r:embed="rId5">
            <a:alphaModFix/>
          </a:blip>
          <a:stretch>
            <a:fillRect/>
          </a:stretch>
        </p:blipFill>
        <p:spPr>
          <a:xfrm>
            <a:off x="7560435" y="3903575"/>
            <a:ext cx="732825" cy="7328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9" name="Google Shape;199;p29"/>
          <p:cNvSpPr txBox="1">
            <a:spLocks noGrp="1"/>
          </p:cNvSpPr>
          <p:nvPr>
            <p:ph type="body" idx="1"/>
          </p:nvPr>
        </p:nvSpPr>
        <p:spPr>
          <a:xfrm>
            <a:off x="511124" y="1156443"/>
            <a:ext cx="8545789"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t>7</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8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0"/>
              </a:spcBef>
              <a:spcAft>
                <a:spcPts val="0"/>
              </a:spcAft>
              <a:buClr>
                <a:srgbClr val="000000"/>
              </a:buClr>
              <a:buSzPts val="1200"/>
              <a:buChar char="•"/>
            </a:pPr>
            <a:r>
              <a:rPr lang="en" sz="1200" dirty="0">
                <a:solidFill>
                  <a:srgbClr val="000000"/>
                </a:solidFill>
              </a:rPr>
              <a:t>The basic design of this lesson supports students with opportunities to return to familiar routines for reading in triads; continue discussing the emerging themes in the book; and participate in a close read of “Ten Suffragists Arrested while Picketing at the White House,” which is a text describing a real-life account of events referenced in Chapter 6 of </a:t>
            </a:r>
            <a:r>
              <a:rPr lang="en" sz="1200" i="1" dirty="0">
                <a:solidFill>
                  <a:srgbClr val="000000"/>
                </a:solidFill>
              </a:rPr>
              <a:t>The Hope Chest</a:t>
            </a:r>
            <a:r>
              <a:rPr lang="en" sz="1200" dirty="0">
                <a:solidFill>
                  <a:srgbClr val="000000"/>
                </a:solidFill>
              </a:rPr>
              <a:t>. Students also have the opportunity to begin discussing the difference between first- and secondhand accounts, which will help prepare them for work in upcoming lessons and on the </a:t>
            </a:r>
            <a:r>
              <a:rPr lang="en" sz="1200" b="1" dirty="0">
                <a:solidFill>
                  <a:srgbClr val="000000"/>
                </a:solidFill>
              </a:rPr>
              <a:t>end of unit assessment</a:t>
            </a:r>
            <a:r>
              <a:rPr lang="en" sz="1200" dirty="0">
                <a:solidFill>
                  <a:srgbClr val="000000"/>
                </a:solidFill>
              </a:rPr>
              <a:t>.</a:t>
            </a:r>
            <a:endParaRPr sz="1200" dirty="0">
              <a:solidFill>
                <a:srgbClr val="000000"/>
              </a:solidFill>
            </a:endParaRPr>
          </a:p>
          <a:p>
            <a:pPr marL="457200" lvl="0" indent="-304800" algn="l" rtl="0">
              <a:lnSpc>
                <a:spcPct val="100000"/>
              </a:lnSpc>
              <a:spcBef>
                <a:spcPts val="0"/>
              </a:spcBef>
              <a:spcAft>
                <a:spcPts val="0"/>
              </a:spcAft>
              <a:buClr>
                <a:srgbClr val="000000"/>
              </a:buClr>
              <a:buSzPts val="1200"/>
              <a:buChar char="•"/>
            </a:pPr>
            <a:r>
              <a:rPr lang="en" sz="1200" dirty="0">
                <a:solidFill>
                  <a:srgbClr val="000000"/>
                </a:solidFill>
              </a:rPr>
              <a:t>Students may find it challenging to keep pace with the cognitive and linguistic skills required in this lesson for reading two texts, identifying themes in the text, and determining what makes a text a first- or secondhand account. Reassure students that they will have more opportunities to practice these skills in upcoming lessons, before the </a:t>
            </a:r>
            <a:r>
              <a:rPr lang="en" sz="1200" b="1" dirty="0">
                <a:solidFill>
                  <a:srgbClr val="000000"/>
                </a:solidFill>
              </a:rPr>
              <a:t>end of unit </a:t>
            </a:r>
            <a:r>
              <a:rPr lang="en" sz="1200" b="1" dirty="0" smtClean="0">
                <a:solidFill>
                  <a:srgbClr val="000000"/>
                </a:solidFill>
              </a:rPr>
              <a:t>assessment</a:t>
            </a:r>
            <a:r>
              <a:rPr lang="en" sz="1200" dirty="0" smtClean="0">
                <a:solidFill>
                  <a:srgbClr val="000000"/>
                </a:solidFill>
              </a:rPr>
              <a:t>.</a:t>
            </a:r>
            <a:endParaRPr sz="1200" dirty="0">
              <a:solidFill>
                <a:srgbClr val="000000"/>
              </a:solidFill>
            </a:endParaRPr>
          </a:p>
          <a:p>
            <a:pPr marL="457200" lvl="0" indent="-304800" algn="l" rtl="0">
              <a:lnSpc>
                <a:spcPct val="100000"/>
              </a:lnSpc>
              <a:spcBef>
                <a:spcPts val="0"/>
              </a:spcBef>
              <a:spcAft>
                <a:spcPts val="0"/>
              </a:spcAft>
              <a:buClr>
                <a:srgbClr val="000000"/>
              </a:buClr>
              <a:buSzPts val="1200"/>
              <a:buChar char="•"/>
            </a:pPr>
            <a:r>
              <a:rPr lang="en" sz="1200" dirty="0">
                <a:solidFill>
                  <a:srgbClr val="000000"/>
                </a:solidFill>
              </a:rPr>
              <a:t>In Work Time A, students may participate in Day 1 of an optional two-day Language Dive that guides them through the meaning of a sentence from “Ten Suffragists Arrested while Picketing at the White House.” The focus of this Language Dive is on using prepositional phrases (L.4.1e) to describe the cause of something. Students are invited to participate in Day 2 of this Language Dive in Lesson 8. Students then apply their understanding of the meaning and structure of this sentence when comparing and contrasting firsthand and secondhand accounts in Lesson 8 and during the </a:t>
            </a:r>
            <a:r>
              <a:rPr lang="en" sz="1200" b="1" dirty="0">
                <a:solidFill>
                  <a:srgbClr val="000000"/>
                </a:solidFill>
              </a:rPr>
              <a:t>End of Unit 1 Assessment</a:t>
            </a:r>
            <a:r>
              <a:rPr lang="en" sz="1200" dirty="0">
                <a:solidFill>
                  <a:srgbClr val="000000"/>
                </a:solidFill>
              </a:rPr>
              <a:t>. Refer to the Tools page for additional information regarding a consistent Language Dive routine.</a:t>
            </a:r>
            <a:endParaRPr sz="1200" dirty="0">
              <a:solidFill>
                <a:srgbClr val="000000"/>
              </a:solidFill>
            </a:endParaRPr>
          </a:p>
          <a:p>
            <a:pPr marL="457200" marR="0" lvl="0" indent="-342900" algn="l" rtl="0">
              <a:lnSpc>
                <a:spcPct val="200000"/>
              </a:lnSpc>
              <a:spcBef>
                <a:spcPts val="0"/>
              </a:spcBef>
              <a:spcAft>
                <a:spcPts val="0"/>
              </a:spcAft>
              <a:buSzPts val="1800"/>
              <a:buChar char="•"/>
            </a:pPr>
            <a:endParaRPr sz="1800" dirty="0"/>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200" name="Google Shape;200;p29"/>
          <p:cNvSpPr txBox="1"/>
          <p:nvPr/>
        </p:nvSpPr>
        <p:spPr>
          <a:xfrm>
            <a:off x="339000" y="970075"/>
            <a:ext cx="7941300" cy="326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rgbClr val="000000"/>
              </a:buClr>
              <a:buSzPts val="1800"/>
              <a:buFont typeface="Arial"/>
              <a:buNone/>
            </a:pPr>
            <a:endParaRPr sz="1800" b="0" i="1"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1" name="Google Shape;201;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2" name="Google Shape;202;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3" name="Google Shape;203;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4" name="Google Shape;204;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5" name="Google Shape;205;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6" name="Google Shape;206;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 name="Google Shape;189;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1: Lesson </a:t>
            </a:r>
            <a:r>
              <a:rPr lang="en"/>
              <a:t>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10"/>
        <p:cNvGrpSpPr/>
        <p:nvPr/>
      </p:nvGrpSpPr>
      <p:grpSpPr>
        <a:xfrm>
          <a:off x="0" y="0"/>
          <a:ext cx="0" cy="0"/>
          <a:chOff x="0" y="0"/>
          <a:chExt cx="0" cy="0"/>
        </a:xfrm>
      </p:grpSpPr>
      <p:pic>
        <p:nvPicPr>
          <p:cNvPr id="211" name="Google Shape;211;p3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12" name="Google Shape;212;p3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13" name="Google Shape;213;p3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a:t>
            </a:r>
            <a:r>
              <a:rPr lang="en" sz="3000" b="1">
                <a:solidFill>
                  <a:srgbClr val="404040"/>
                </a:solidFill>
                <a:latin typeface="Century Gothic"/>
                <a:ea typeface="Century Gothic"/>
                <a:cs typeface="Century Gothic"/>
                <a:sym typeface="Century Gothic"/>
              </a:rPr>
              <a:t>7</a:t>
            </a:r>
            <a:endParaRPr sz="3000" b="0" i="0" u="none" strike="noStrike" cap="none">
              <a:solidFill>
                <a:srgbClr val="404040"/>
              </a:solidFill>
              <a:latin typeface="Calibri"/>
              <a:ea typeface="Calibri"/>
              <a:cs typeface="Calibri"/>
              <a:sym typeface="Calibri"/>
            </a:endParaRPr>
          </a:p>
        </p:txBody>
      </p:sp>
      <p:pic>
        <p:nvPicPr>
          <p:cNvPr id="214" name="Google Shape;214;p3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15" name="Google Shape;215;p3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221" name="Google Shape;221;p3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2400" b="0" i="0" u="none" strike="noStrike" cap="none" dirty="0">
                <a:solidFill>
                  <a:schemeClr val="dk1"/>
                </a:solidFill>
                <a:latin typeface="Century Gothic"/>
                <a:ea typeface="Century Gothic"/>
                <a:cs typeface="Century Gothic"/>
                <a:sym typeface="Century Gothic"/>
              </a:rPr>
              <a:t>What are we learning and doing today?</a:t>
            </a:r>
            <a:endParaRPr sz="2400" b="0" i="0" u="none" strike="noStrike" cap="none" dirty="0">
              <a:solidFill>
                <a:schemeClr val="dk1"/>
              </a:solidFill>
              <a:latin typeface="Century Gothic"/>
              <a:ea typeface="Century Gothic"/>
              <a:cs typeface="Century Gothic"/>
              <a:sym typeface="Century Gothic"/>
            </a:endParaRPr>
          </a:p>
          <a:p>
            <a:pPr marL="342900" indent="-342900">
              <a:lnSpc>
                <a:spcPct val="100000"/>
              </a:lnSpc>
              <a:spcBef>
                <a:spcPts val="0"/>
              </a:spcBef>
              <a:buSzPts val="2400"/>
            </a:pPr>
            <a:r>
              <a:rPr lang="en" sz="2400" dirty="0"/>
              <a:t>Reading in Triads:  </a:t>
            </a:r>
            <a:r>
              <a:rPr lang="en" sz="2400" i="1" dirty="0"/>
              <a:t>The Hope Chest</a:t>
            </a:r>
            <a:r>
              <a:rPr lang="en" sz="2400" dirty="0"/>
              <a:t>, Chapter </a:t>
            </a:r>
            <a:r>
              <a:rPr lang="en" sz="2400" dirty="0" smtClean="0"/>
              <a:t>6;</a:t>
            </a:r>
            <a:endParaRPr lang="en" sz="2400" dirty="0"/>
          </a:p>
          <a:p>
            <a:pPr marL="342900" indent="-342900">
              <a:lnSpc>
                <a:spcPct val="100000"/>
              </a:lnSpc>
              <a:spcBef>
                <a:spcPts val="0"/>
              </a:spcBef>
              <a:buSzPts val="2400"/>
            </a:pPr>
            <a:r>
              <a:rPr lang="en" sz="2400" dirty="0" smtClean="0"/>
              <a:t>Reviewing </a:t>
            </a:r>
            <a:r>
              <a:rPr lang="en" sz="2400" dirty="0"/>
              <a:t>Learning </a:t>
            </a:r>
            <a:r>
              <a:rPr lang="en" sz="2400" dirty="0" smtClean="0"/>
              <a:t>Targets;</a:t>
            </a:r>
            <a:endParaRPr lang="en" sz="2400" dirty="0"/>
          </a:p>
          <a:p>
            <a:pPr marL="342900" indent="-342900">
              <a:lnSpc>
                <a:spcPct val="100000"/>
              </a:lnSpc>
              <a:spcBef>
                <a:spcPts val="0"/>
              </a:spcBef>
              <a:buSzPts val="2400"/>
            </a:pPr>
            <a:r>
              <a:rPr lang="en" sz="2400" dirty="0" smtClean="0"/>
              <a:t>Close </a:t>
            </a:r>
            <a:r>
              <a:rPr lang="en" sz="2400" dirty="0"/>
              <a:t>Reading:  “Ten Suffragists Arrested While Picketing at the White House</a:t>
            </a:r>
            <a:r>
              <a:rPr lang="en" sz="2400" dirty="0" smtClean="0"/>
              <a:t>”;</a:t>
            </a:r>
            <a:endParaRPr lang="en" sz="2400" dirty="0"/>
          </a:p>
          <a:p>
            <a:pPr marL="342900" indent="-342900">
              <a:lnSpc>
                <a:spcPct val="100000"/>
              </a:lnSpc>
              <a:spcBef>
                <a:spcPts val="0"/>
              </a:spcBef>
              <a:buSzPts val="2400"/>
            </a:pPr>
            <a:r>
              <a:rPr lang="en" sz="2400" dirty="0" smtClean="0"/>
              <a:t>Identifying </a:t>
            </a:r>
            <a:r>
              <a:rPr lang="en" sz="2400" dirty="0"/>
              <a:t>a Secondhand Account; </a:t>
            </a:r>
            <a:r>
              <a:rPr lang="en" sz="2400" dirty="0" smtClean="0"/>
              <a:t>and</a:t>
            </a:r>
            <a:endParaRPr lang="en" sz="2400" dirty="0"/>
          </a:p>
          <a:p>
            <a:pPr marL="342900" indent="-342900">
              <a:lnSpc>
                <a:spcPct val="100000"/>
              </a:lnSpc>
              <a:spcBef>
                <a:spcPts val="0"/>
              </a:spcBef>
              <a:buSzPts val="2400"/>
            </a:pPr>
            <a:r>
              <a:rPr lang="en" sz="2400" dirty="0" smtClean="0"/>
              <a:t>Reviewing </a:t>
            </a:r>
            <a:r>
              <a:rPr lang="en" sz="2400" dirty="0"/>
              <a:t>Homework.</a:t>
            </a:r>
            <a:endParaRPr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700"/>
              <a:t>Reading in Triads:  </a:t>
            </a:r>
            <a:r>
              <a:rPr lang="en" sz="2700" i="1"/>
              <a:t>The Hope Chest</a:t>
            </a:r>
            <a:r>
              <a:rPr lang="en" sz="2700"/>
              <a:t>, Chapter 6</a:t>
            </a:r>
            <a:endParaRPr sz="2700" b="0" u="none" strike="noStrike" cap="none">
              <a:solidFill>
                <a:schemeClr val="dk1"/>
              </a:solidFill>
              <a:latin typeface="Century Gothic"/>
              <a:ea typeface="Century Gothic"/>
              <a:cs typeface="Century Gothic"/>
              <a:sym typeface="Century Gothic"/>
            </a:endParaRPr>
          </a:p>
        </p:txBody>
      </p:sp>
      <p:pic>
        <p:nvPicPr>
          <p:cNvPr id="227" name="Google Shape;227;p32"/>
          <p:cNvPicPr preferRelativeResize="0"/>
          <p:nvPr/>
        </p:nvPicPr>
        <p:blipFill rotWithShape="1">
          <a:blip r:embed="rId3">
            <a:alphaModFix/>
          </a:blip>
          <a:srcRect/>
          <a:stretch/>
        </p:blipFill>
        <p:spPr>
          <a:xfrm>
            <a:off x="873175" y="1268044"/>
            <a:ext cx="3529425" cy="3570657"/>
          </a:xfrm>
          <a:prstGeom prst="rect">
            <a:avLst/>
          </a:prstGeom>
          <a:noFill/>
          <a:ln w="9525" cap="flat" cmpd="sng">
            <a:solidFill>
              <a:srgbClr val="44546A"/>
            </a:solidFill>
            <a:prstDash val="solid"/>
            <a:round/>
            <a:headEnd type="none" w="sm" len="sm"/>
            <a:tailEnd type="none" w="sm" len="sm"/>
          </a:ln>
        </p:spPr>
      </p:pic>
      <p:pic>
        <p:nvPicPr>
          <p:cNvPr id="228" name="Google Shape;228;p32"/>
          <p:cNvPicPr preferRelativeResize="0"/>
          <p:nvPr/>
        </p:nvPicPr>
        <p:blipFill rotWithShape="1">
          <a:blip r:embed="rId4">
            <a:alphaModFix/>
          </a:blip>
          <a:srcRect/>
          <a:stretch/>
        </p:blipFill>
        <p:spPr>
          <a:xfrm>
            <a:off x="8473814" y="4438243"/>
            <a:ext cx="494018" cy="418414"/>
          </a:xfrm>
          <a:prstGeom prst="rect">
            <a:avLst/>
          </a:prstGeom>
          <a:noFill/>
          <a:ln>
            <a:noFill/>
          </a:ln>
        </p:spPr>
      </p:pic>
      <p:sp>
        <p:nvSpPr>
          <p:cNvPr id="229" name="Google Shape;229;p32"/>
          <p:cNvSpPr txBox="1"/>
          <p:nvPr/>
        </p:nvSpPr>
        <p:spPr>
          <a:xfrm>
            <a:off x="4770775" y="1288650"/>
            <a:ext cx="3441000" cy="3358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Read Chapter 6 aloud, taking turns with your triad.</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Discuss the gist.</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Spend the rest of the time reflecting silently and writing, drawing, or thinking, as well as recording unfamiliar vocabulary in your </a:t>
            </a:r>
            <a:r>
              <a:rPr lang="en" sz="1600" b="1" dirty="0">
                <a:latin typeface="Century Gothic"/>
                <a:ea typeface="Century Gothic"/>
                <a:cs typeface="Century Gothic"/>
                <a:sym typeface="Century Gothic"/>
              </a:rPr>
              <a:t>vocabulary logs</a:t>
            </a:r>
            <a:r>
              <a:rPr lang="en" sz="1600" dirty="0">
                <a:latin typeface="Century Gothic"/>
                <a:ea typeface="Century Gothic"/>
                <a:cs typeface="Century Gothic"/>
                <a:sym typeface="Century Gothic"/>
              </a:rPr>
              <a:t>.</a:t>
            </a:r>
            <a:endParaRPr sz="1600" dirty="0">
              <a:latin typeface="Century Gothic"/>
              <a:ea typeface="Century Gothic"/>
              <a:cs typeface="Century Gothic"/>
              <a:sym typeface="Century Gothic"/>
            </a:endParaRPr>
          </a:p>
          <a:p>
            <a:pPr marL="45720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Note:  You will not be answering questions about the text with your triads.</a:t>
            </a:r>
            <a:endParaRPr sz="1600" dirty="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b="1" dirty="0"/>
              <a:t>Theme Anchor Charts</a:t>
            </a:r>
            <a:r>
              <a:rPr lang="en" sz="3000" dirty="0"/>
              <a:t>, Chapters 5 and 6</a:t>
            </a:r>
            <a:endParaRPr sz="3000" b="0" i="0" u="none" strike="noStrike" cap="none" dirty="0">
              <a:solidFill>
                <a:schemeClr val="dk1"/>
              </a:solidFill>
              <a:latin typeface="Century Gothic"/>
              <a:ea typeface="Century Gothic"/>
              <a:cs typeface="Century Gothic"/>
              <a:sym typeface="Century Gothic"/>
            </a:endParaRPr>
          </a:p>
        </p:txBody>
      </p:sp>
      <p:pic>
        <p:nvPicPr>
          <p:cNvPr id="235" name="Google Shape;235;p33"/>
          <p:cNvPicPr preferRelativeResize="0"/>
          <p:nvPr/>
        </p:nvPicPr>
        <p:blipFill>
          <a:blip r:embed="rId3">
            <a:alphaModFix/>
          </a:blip>
          <a:stretch>
            <a:fillRect/>
          </a:stretch>
        </p:blipFill>
        <p:spPr>
          <a:xfrm>
            <a:off x="152400" y="1420444"/>
            <a:ext cx="4257675" cy="2133600"/>
          </a:xfrm>
          <a:prstGeom prst="rect">
            <a:avLst/>
          </a:prstGeom>
          <a:noFill/>
          <a:ln w="9525" cap="flat" cmpd="sng">
            <a:solidFill>
              <a:schemeClr val="dk2"/>
            </a:solidFill>
            <a:prstDash val="solid"/>
            <a:round/>
            <a:headEnd type="none" w="sm" len="sm"/>
            <a:tailEnd type="none" w="sm" len="sm"/>
          </a:ln>
        </p:spPr>
      </p:pic>
      <p:sp>
        <p:nvSpPr>
          <p:cNvPr id="237" name="Google Shape;237;p33"/>
          <p:cNvSpPr txBox="1"/>
          <p:nvPr/>
        </p:nvSpPr>
        <p:spPr>
          <a:xfrm>
            <a:off x="4894175" y="1118850"/>
            <a:ext cx="3277200" cy="3108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lvl="0" indent="-317500" algn="l" rtl="0">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Are there any new themes you are noticing now?</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What evidence can you find for any of the themes we have identified so far?</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How does Violet feel when she realizes that Chloe isn’t there?  Why?</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Why do you think </a:t>
            </a:r>
            <a:r>
              <a:rPr lang="en-US" dirty="0" smtClean="0">
                <a:latin typeface="Century Gothic"/>
                <a:ea typeface="Century Gothic"/>
                <a:cs typeface="Century Gothic"/>
                <a:sym typeface="Century Gothic"/>
              </a:rPr>
              <a:t>it </a:t>
            </a:r>
            <a:r>
              <a:rPr lang="en" dirty="0" smtClean="0">
                <a:latin typeface="Century Gothic"/>
                <a:ea typeface="Century Gothic"/>
                <a:cs typeface="Century Gothic"/>
                <a:sym typeface="Century Gothic"/>
              </a:rPr>
              <a:t>means </a:t>
            </a:r>
            <a:r>
              <a:rPr lang="en-US" dirty="0" smtClean="0">
                <a:latin typeface="Century Gothic"/>
                <a:ea typeface="Century Gothic"/>
                <a:cs typeface="Century Gothic"/>
                <a:sym typeface="Century Gothic"/>
              </a:rPr>
              <a:t>to not </a:t>
            </a:r>
            <a:r>
              <a:rPr lang="en" dirty="0" smtClean="0">
                <a:latin typeface="Century Gothic"/>
                <a:ea typeface="Century Gothic"/>
                <a:cs typeface="Century Gothic"/>
                <a:sym typeface="Century Gothic"/>
              </a:rPr>
              <a:t>put </a:t>
            </a:r>
            <a:r>
              <a:rPr lang="en" dirty="0">
                <a:latin typeface="Century Gothic"/>
                <a:ea typeface="Century Gothic"/>
                <a:cs typeface="Century Gothic"/>
                <a:sym typeface="Century Gothic"/>
              </a:rPr>
              <a:t>all of your hopes or money in one place?  What might happen if you actually put all of your eggs in one basket?</a:t>
            </a:r>
            <a:endParaRPr dirty="0">
              <a:latin typeface="Century Gothic"/>
              <a:ea typeface="Century Gothic"/>
              <a:cs typeface="Century Gothic"/>
              <a:sym typeface="Century Gothic"/>
            </a:endParaRPr>
          </a:p>
        </p:txBody>
      </p:sp>
      <p:pic>
        <p:nvPicPr>
          <p:cNvPr id="6" name="Google Shape;228;p32"/>
          <p:cNvPicPr preferRelativeResize="0"/>
          <p:nvPr/>
        </p:nvPicPr>
        <p:blipFill rotWithShape="1">
          <a:blip r:embed="rId4">
            <a:alphaModFix/>
          </a:blip>
          <a:srcRect/>
          <a:stretch/>
        </p:blipFill>
        <p:spPr>
          <a:xfrm>
            <a:off x="8473814" y="4438243"/>
            <a:ext cx="494018" cy="418414"/>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39FC702-3CAB-4C9E-AF18-07BBBEDE1C78}"/>
</file>

<file path=customXml/itemProps2.xml><?xml version="1.0" encoding="utf-8"?>
<ds:datastoreItem xmlns:ds="http://schemas.openxmlformats.org/officeDocument/2006/customXml" ds:itemID="{536822D4-DD0D-40DD-B4BD-F8487DB49394}"/>
</file>

<file path=customXml/itemProps3.xml><?xml version="1.0" encoding="utf-8"?>
<ds:datastoreItem xmlns:ds="http://schemas.openxmlformats.org/officeDocument/2006/customXml" ds:itemID="{23921BD0-5C4B-4137-93DE-629D768E0DFD}"/>
</file>

<file path=docProps/app.xml><?xml version="1.0" encoding="utf-8"?>
<Properties xmlns="http://schemas.openxmlformats.org/officeDocument/2006/extended-properties" xmlns:vt="http://schemas.openxmlformats.org/officeDocument/2006/docPropsVTypes">
  <TotalTime>87</TotalTime>
  <Words>6341</Words>
  <Application>Microsoft Macintosh PowerPoint</Application>
  <PresentationFormat>On-screen Show (16:9)</PresentationFormat>
  <Paragraphs>435</Paragraphs>
  <Slides>19</Slides>
  <Notes>19</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19</vt:i4>
      </vt:variant>
    </vt:vector>
  </HeadingPairs>
  <TitlesOfParts>
    <vt:vector size="24" baseType="lpstr">
      <vt:lpstr>Century Gothic</vt:lpstr>
      <vt:lpstr>Georgia</vt:lpstr>
      <vt:lpstr>Calibri</vt:lpstr>
      <vt:lpstr>Office Theme</vt:lpstr>
      <vt:lpstr>Office Theme</vt:lpstr>
      <vt:lpstr>Grade 4: Module 4: Unit 1: Lesson 7 Teacher slide, before teaching.</vt:lpstr>
      <vt:lpstr>Grade 4: Module 4: Unit 1: Lesson 7 Teacher slide, before teaching.</vt:lpstr>
      <vt:lpstr>Grade 4: Module 4: Unit 1: Lesson 7 Teacher slide, before teaching.</vt:lpstr>
      <vt:lpstr>Grade 4: Module 4: Unit 1: Lesson 7 Teacher slide, before teaching.</vt:lpstr>
      <vt:lpstr>Grade 4: Module 4: Unit 1: Lesson 7 Teacher slide, before teaching.</vt:lpstr>
      <vt:lpstr>Grade 4: Module 4:  Unit 1: Lesson 7</vt:lpstr>
      <vt:lpstr>Hello, Students!</vt:lpstr>
      <vt:lpstr>Reading in Triads:  The Hope Chest, Chapter 6</vt:lpstr>
      <vt:lpstr>Theme Anchor Charts, Chapters 5 and 6</vt:lpstr>
      <vt:lpstr>Reviewing Learning Targets</vt:lpstr>
      <vt:lpstr>Close Reading:  “Ten Suffragists Arrested while Picketing at the White House”</vt:lpstr>
      <vt:lpstr>Close Reading:  “Ten Suffragists Arrested while Picketing at the White House” </vt:lpstr>
      <vt:lpstr>  Close Reading:  “Ten Suffragists Arrested while Picketing at the White House”  </vt:lpstr>
      <vt:lpstr>Reviewing the First Learning Target</vt:lpstr>
      <vt:lpstr>Identifying a Secondhand Account</vt:lpstr>
      <vt:lpstr>Reviewing the Second Learning Target</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1: Lesson 7 Teacher slide, before teaching.</dc:title>
  <dc:creator>nbravo</dc:creator>
  <cp:lastModifiedBy>Alexander Specht</cp:lastModifiedBy>
  <cp:revision>7</cp:revision>
  <dcterms:modified xsi:type="dcterms:W3CDTF">2018-11-17T18:27:54Z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