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2.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13.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6.xml" ContentType="application/vnd.openxmlformats-officedocument.presentationml.notesSlide+xml"/>
  <Override PartName="/ppt/slideMasters/slideMaster1.xml" ContentType="application/vnd.openxmlformats-officedocument.presentationml.slideMaster+xml"/>
  <Override PartName="/ppt/notesSlides/notesSlide17.xml" ContentType="application/vnd.openxmlformats-officedocument.presentationml.notesSlide+xml"/>
  <Override PartName="/ppt/slideMasters/slideMaster2.xml" ContentType="application/vnd.openxmlformats-officedocument.presentationml.slideMaster+xml"/>
  <Override PartName="/ppt/notesSlides/notesSlide13.xml" ContentType="application/vnd.openxmlformats-officedocument.presentationml.notesSlide+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 id="2147483671" r:id="rId2"/>
  </p:sldMasterIdLst>
  <p:notesMasterIdLst>
    <p:notesMasterId r:id="rId20"/>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73CFDE48-F0BA-44BF-8894-AE32B84BBB14}">
  <a:tblStyle styleId="{73CFDE48-F0BA-44BF-8894-AE32B84BBB14}"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5300" autoAdjust="0"/>
  </p:normalViewPr>
  <p:slideViewPr>
    <p:cSldViewPr snapToGrid="0">
      <p:cViewPr varScale="1">
        <p:scale>
          <a:sx n="96" d="100"/>
          <a:sy n="96" d="100"/>
        </p:scale>
        <p:origin x="-1464"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8" Type="http://schemas.openxmlformats.org/officeDocument/2006/relationships/slide" Target="slides/slide6.xml"/><Relationship Id="rId26" Type="http://schemas.openxmlformats.org/officeDocument/2006/relationships/customXml" Target="../customXml/item1.xml"/><Relationship Id="rId21" Type="http://schemas.openxmlformats.org/officeDocument/2006/relationships/printerSettings" Target="printerSettings/printerSettings1.bin"/><Relationship Id="rId3" Type="http://schemas.openxmlformats.org/officeDocument/2006/relationships/slide" Target="slides/slide1.xml"/><Relationship Id="rId25" Type="http://schemas.openxmlformats.org/officeDocument/2006/relationships/tableStyles" Target="tableStyles.xml"/><Relationship Id="rId12" Type="http://schemas.openxmlformats.org/officeDocument/2006/relationships/slide" Target="slides/slide10.xml"/><Relationship Id="rId17" Type="http://schemas.openxmlformats.org/officeDocument/2006/relationships/slide" Target="slides/slide15.xml"/><Relationship Id="rId7" Type="http://schemas.openxmlformats.org/officeDocument/2006/relationships/slide" Target="slides/slide5.xml"/><Relationship Id="rId20" Type="http://schemas.openxmlformats.org/officeDocument/2006/relationships/notesMaster" Target="notesMasters/notesMaster1.xml"/><Relationship Id="rId16" Type="http://schemas.openxmlformats.org/officeDocument/2006/relationships/slide" Target="slides/slide14.xml"/><Relationship Id="rId2" Type="http://schemas.openxmlformats.org/officeDocument/2006/relationships/slideMaster" Target="slideMasters/slideMaster2.xml"/><Relationship Id="rId24" Type="http://schemas.openxmlformats.org/officeDocument/2006/relationships/theme" Target="theme/theme1.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viewProps" Target="viewProps.xml"/><Relationship Id="rId15" Type="http://schemas.openxmlformats.org/officeDocument/2006/relationships/slide" Target="slides/slide13.xml"/><Relationship Id="rId5" Type="http://schemas.openxmlformats.org/officeDocument/2006/relationships/slide" Target="slides/slide3.xml"/><Relationship Id="rId28" Type="http://schemas.openxmlformats.org/officeDocument/2006/relationships/customXml" Target="../customXml/item3.xml"/><Relationship Id="rId10" Type="http://schemas.openxmlformats.org/officeDocument/2006/relationships/slide" Target="slides/slide8.xml"/><Relationship Id="rId19" Type="http://schemas.openxmlformats.org/officeDocument/2006/relationships/slide" Target="slides/slide17.xml"/><Relationship Id="rId9" Type="http://schemas.openxmlformats.org/officeDocument/2006/relationships/slide" Target="slides/slide7.xml"/><Relationship Id="rId22" Type="http://schemas.openxmlformats.org/officeDocument/2006/relationships/presProps" Target="presProps.xml"/><Relationship Id="rId14" Type="http://schemas.openxmlformats.org/officeDocument/2006/relationships/slide" Target="slides/slide12.xml"/><Relationship Id="rId4" Type="http://schemas.openxmlformats.org/officeDocument/2006/relationships/slide" Target="slides/slide2.xml"/><Relationship Id="rId27"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88659267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432bfe3228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Agenda</a:t>
            </a: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50-65  minutes</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Opening</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Engaging the Reader: </a:t>
            </a:r>
            <a:r>
              <a:rPr lang="en" sz="1200" b="1" dirty="0">
                <a:latin typeface="Calibri"/>
                <a:ea typeface="Calibri"/>
                <a:cs typeface="Calibri"/>
                <a:sym typeface="Calibri"/>
              </a:rPr>
              <a:t>Frayer Model </a:t>
            </a:r>
            <a:r>
              <a:rPr lang="en" sz="1200" dirty="0">
                <a:latin typeface="Calibri"/>
                <a:ea typeface="Calibri"/>
                <a:cs typeface="Calibri"/>
                <a:sym typeface="Calibri"/>
              </a:rPr>
              <a:t>(26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Reviewing Learning Targets (3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Work Time</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Discussing the Focus Question (17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Written Conversation: Comparing Louie and Miné (13-15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Closing and Assessment</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Preview Homework (2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Homework</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Read the summaries provided on the </a:t>
            </a:r>
            <a:r>
              <a:rPr lang="en" sz="1200" b="1" dirty="0">
                <a:latin typeface="Calibri"/>
                <a:ea typeface="Calibri"/>
                <a:cs typeface="Calibri"/>
                <a:sym typeface="Calibri"/>
              </a:rPr>
              <a:t>structured notes </a:t>
            </a:r>
            <a:r>
              <a:rPr lang="en" sz="1200" dirty="0">
                <a:latin typeface="Calibri"/>
                <a:ea typeface="Calibri"/>
                <a:cs typeface="Calibri"/>
                <a:sym typeface="Calibri"/>
              </a:rPr>
              <a:t>and pages 291–293 and 301–308 in </a:t>
            </a:r>
            <a:r>
              <a:rPr lang="en" sz="1200" i="1" dirty="0">
                <a:latin typeface="Calibri"/>
                <a:ea typeface="Calibri"/>
                <a:cs typeface="Calibri"/>
                <a:sym typeface="Calibri"/>
              </a:rPr>
              <a:t>Unbroken</a:t>
            </a:r>
            <a:r>
              <a:rPr lang="en" sz="1200" dirty="0">
                <a:latin typeface="Calibri"/>
                <a:ea typeface="Calibri"/>
                <a:cs typeface="Calibri"/>
                <a:sym typeface="Calibri"/>
              </a:rPr>
              <a:t>. Complete the </a:t>
            </a:r>
            <a:r>
              <a:rPr lang="en" sz="1200" b="1" dirty="0">
                <a:latin typeface="Calibri"/>
                <a:ea typeface="Calibri"/>
                <a:cs typeface="Calibri"/>
                <a:sym typeface="Calibri"/>
              </a:rPr>
              <a:t>structured notes</a:t>
            </a:r>
            <a:r>
              <a:rPr lang="en" sz="1200" dirty="0">
                <a:latin typeface="Calibri"/>
                <a:ea typeface="Calibri"/>
                <a:cs typeface="Calibri"/>
                <a:sym typeface="Calibri"/>
              </a:rPr>
              <a:t>.</a:t>
            </a:r>
            <a:r>
              <a:rPr lang="en" dirty="0"/>
              <a:t/>
            </a:r>
            <a:br>
              <a:rPr lang="en" dirty="0"/>
            </a:br>
            <a:endParaRPr dirty="0"/>
          </a:p>
        </p:txBody>
      </p:sp>
      <p:sp>
        <p:nvSpPr>
          <p:cNvPr id="163" name="Google Shape;163;g432bfe3228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384289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446b95413b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5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Partners (Discussion Appointment)</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Opening A. Engaging the Reader: Frayer Model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5 of 6.</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Next, draw students’ attention to the box labeled Characteristics/Explanation in the upper right corner of the </a:t>
            </a:r>
            <a:r>
              <a:rPr lang="en" sz="1200" b="1" dirty="0">
                <a:solidFill>
                  <a:schemeClr val="dk1"/>
                </a:solidFill>
                <a:latin typeface="Calibri"/>
                <a:ea typeface="Calibri"/>
                <a:cs typeface="Calibri"/>
                <a:sym typeface="Calibri"/>
              </a:rPr>
              <a:t>Frayer model</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 with their partner.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several pairs to share and record on the displayed model.	</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them to say characteristics like</a:t>
            </a:r>
            <a:r>
              <a:rPr lang="en" sz="1200" b="0" dirty="0">
                <a:solidFill>
                  <a:schemeClr val="dk1"/>
                </a:solidFill>
                <a:latin typeface="Calibri"/>
                <a:ea typeface="Calibri"/>
                <a:cs typeface="Calibri"/>
                <a:sym typeface="Calibri"/>
              </a:rPr>
              <a:t>: misleading or not fully truthful information, embarrassing, hurtful, public, etc. </a:t>
            </a:r>
            <a:br>
              <a:rPr lang="en" sz="1200" b="0" dirty="0">
                <a:solidFill>
                  <a:schemeClr val="dk1"/>
                </a:solidFill>
                <a:latin typeface="Calibri"/>
                <a:ea typeface="Calibri"/>
                <a:cs typeface="Calibri"/>
                <a:sym typeface="Calibri"/>
              </a:rPr>
            </a:br>
            <a:r>
              <a:rPr lang="en" sz="1200" b="0" dirty="0">
                <a:solidFill>
                  <a:schemeClr val="dk1"/>
                </a:solidFill>
                <a:latin typeface="Calibri"/>
                <a:ea typeface="Calibri"/>
                <a:cs typeface="Calibri"/>
                <a:sym typeface="Calibri"/>
              </a:rPr>
              <a:t>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33" name="Google Shape;233;g446b95413b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309358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g446b95413b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5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Partners (Discussion Appointment)</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Opening A. Engaging the Reader: Frayer Model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6 of 6.</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Finally, draw students’ attention to the box labeled Non-Examples in the lower right corner.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Encourage students to think about the definition and the characteristics listed on the handout and remind them that they are thinking about the opposite of this or what messages that are not </a:t>
            </a:r>
            <a:r>
              <a:rPr lang="en" sz="1200" i="1" dirty="0">
                <a:solidFill>
                  <a:schemeClr val="dk1"/>
                </a:solidFill>
                <a:latin typeface="Calibri"/>
                <a:ea typeface="Calibri"/>
                <a:cs typeface="Calibri"/>
                <a:sym typeface="Calibri"/>
              </a:rPr>
              <a:t>propaganda</a:t>
            </a:r>
            <a:r>
              <a:rPr lang="en" sz="1200" dirty="0">
                <a:solidFill>
                  <a:schemeClr val="dk1"/>
                </a:solidFill>
                <a:latin typeface="Calibri"/>
                <a:ea typeface="Calibri"/>
                <a:cs typeface="Calibri"/>
                <a:sym typeface="Calibri"/>
              </a:rPr>
              <a:t> might look like.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pairs and record the non-examples on the displayed model.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a:t>
            </a:r>
            <a:r>
              <a:rPr lang="en" sz="1200" i="1" dirty="0">
                <a:solidFill>
                  <a:schemeClr val="dk1"/>
                </a:solidFill>
                <a:latin typeface="Calibri"/>
                <a:ea typeface="Calibri"/>
                <a:cs typeface="Calibri"/>
                <a:sym typeface="Calibri"/>
              </a:rPr>
              <a:t>propaganda</a:t>
            </a:r>
            <a:r>
              <a:rPr lang="en" sz="1200" dirty="0">
                <a:solidFill>
                  <a:schemeClr val="dk1"/>
                </a:solidFill>
                <a:latin typeface="Calibri"/>
                <a:ea typeface="Calibri"/>
                <a:cs typeface="Calibri"/>
                <a:sym typeface="Calibri"/>
              </a:rPr>
              <a:t> can be a confusing term, but understanding what it is can help students understand why Louie refused to record the second radio message.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them to talk about non-examples </a:t>
            </a:r>
            <a:r>
              <a:rPr lang="en" sz="1200" b="0" dirty="0">
                <a:solidFill>
                  <a:schemeClr val="dk1"/>
                </a:solidFill>
                <a:latin typeface="Calibri"/>
                <a:ea typeface="Calibri"/>
                <a:cs typeface="Calibri"/>
                <a:sym typeface="Calibri"/>
              </a:rPr>
              <a:t>like: private letters from one person to another, phone calls, truthful newspaper articles from a free press, etc. </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0" dirty="0">
                <a:solidFill>
                  <a:schemeClr val="dk1"/>
                </a:solidFill>
                <a:latin typeface="Calibri"/>
                <a:ea typeface="Calibri"/>
                <a:cs typeface="Calibri"/>
                <a:sym typeface="Calibri"/>
              </a:rPr>
              <a:t/>
            </a:r>
            <a:br>
              <a:rPr lang="en" sz="1200" b="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44" name="Google Shape;244;g446b95413b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850161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432bfe3228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3</a:t>
            </a:r>
            <a:r>
              <a:rPr lang="en-US" sz="1200" b="1" dirty="0" smtClean="0">
                <a:solidFill>
                  <a:schemeClr val="dk1"/>
                </a:solidFill>
                <a:latin typeface="Calibri"/>
                <a:ea typeface="Calibri"/>
                <a:cs typeface="Calibri"/>
                <a:sym typeface="Calibri"/>
              </a:rPr>
              <a:t>-5</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Class/Partners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Opening B. Reviewing Learning Targets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learning targets posted in the classroom.</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learning targets aloud as students read along silently.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they have already been working toward the first target.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will continue tracing the “invisibility” thematic concept </a:t>
            </a:r>
            <a:r>
              <a:rPr lang="en" sz="1200" b="0" dirty="0">
                <a:solidFill>
                  <a:schemeClr val="dk1"/>
                </a:solidFill>
                <a:latin typeface="Calibri"/>
                <a:ea typeface="Calibri"/>
                <a:cs typeface="Calibri"/>
                <a:sym typeface="Calibri"/>
              </a:rPr>
              <a:t>in </a:t>
            </a:r>
            <a:r>
              <a:rPr lang="en" sz="1200" b="0" i="1" dirty="0">
                <a:solidFill>
                  <a:schemeClr val="dk1"/>
                </a:solidFill>
                <a:latin typeface="Calibri"/>
                <a:ea typeface="Calibri"/>
                <a:cs typeface="Calibri"/>
                <a:sym typeface="Calibri"/>
              </a:rPr>
              <a:t>Unbroken</a:t>
            </a:r>
            <a:r>
              <a:rPr lang="en" sz="1200" b="0" dirty="0">
                <a:solidFill>
                  <a:schemeClr val="dk1"/>
                </a:solidFill>
                <a:latin typeface="Calibri"/>
                <a:ea typeface="Calibri"/>
                <a:cs typeface="Calibri"/>
                <a:sym typeface="Calibri"/>
              </a:rPr>
              <a:t>, as well as reacquaint themselves with “The Life of Miné Okubo,” so they are ready to work on their essays in tomorrow’s class.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and talk to paraphrase the second target in their own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a volunteer to share out a paraphrase.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Help students see how all their careful work analyzing the text is building their background knowledge so they will write their essay well. Reading, thinking, and talking about the text all support their writing with evidence from the text.</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 for students to provide a paraphrase such as:  I can choose the strongest evidence from both texts that shows how captives are made to feel invisible.</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54" name="Google Shape;254;g432bfe3228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743814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432bfe3228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5-7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Discussing the Focus Question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this Work Time,  students continue to address the question of how war affects individuals and societies by analyzing the theme concept of “invisibility” in a </a:t>
            </a:r>
            <a:r>
              <a:rPr lang="en" sz="1200" b="0" dirty="0">
                <a:solidFill>
                  <a:schemeClr val="dk1"/>
                </a:solidFill>
                <a:latin typeface="Calibri"/>
                <a:ea typeface="Calibri"/>
                <a:cs typeface="Calibri"/>
                <a:sym typeface="Calibri"/>
              </a:rPr>
              <a:t>complex scene in </a:t>
            </a:r>
            <a:r>
              <a:rPr lang="en" sz="1200" b="0" i="1" dirty="0">
                <a:solidFill>
                  <a:schemeClr val="dk1"/>
                </a:solidFill>
                <a:latin typeface="Calibri"/>
                <a:ea typeface="Calibri"/>
                <a:cs typeface="Calibri"/>
                <a:sym typeface="Calibri"/>
              </a:rPr>
              <a:t>Unbroken</a:t>
            </a:r>
            <a:r>
              <a:rPr lang="en"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continue to work with their Marshall Islands partner.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1 of 2.</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now that students have a basic understanding of why the message the Japanese radio producers wanted Louie to record was propaganda, they can connect that to the “invisibility” thematic concept the class has been tracking throughout the book.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 volunteer to remind the class of the two different definitions of “invisibility” they will use for this unit.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 few minutes, cold call students to share their ideas about the focus question.</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explain that </a:t>
            </a:r>
            <a:r>
              <a:rPr lang="en" sz="1200" b="0" dirty="0">
                <a:solidFill>
                  <a:schemeClr val="dk1"/>
                </a:solidFill>
                <a:latin typeface="Calibri"/>
                <a:ea typeface="Calibri"/>
                <a:cs typeface="Calibri"/>
                <a:sym typeface="Calibri"/>
              </a:rPr>
              <a:t>invisibility could be literal (being cut off from the outside world) or figurative (being dehumanized).</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 for an answer to the focus question such as: By continuing to stand up and take the Bird’s abuse, Louie is resisting invisibility. He clenches his fists and allows the Bird to see the hate in his eyes rather than submit and debase himself. He also agrees to write the letter and record an announcement for Postman Calls in order to let the world know he is still alive.</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students back to their summaries to help them find ways that Louie resists invisibility.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62" name="Google Shape;262;g432bfe3228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682856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44fb3b8534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8-</a:t>
            </a:r>
            <a:r>
              <a:rPr lang="en" sz="1200" b="1" dirty="0" smtClean="0">
                <a:solidFill>
                  <a:schemeClr val="dk1"/>
                </a:solidFill>
                <a:latin typeface="Calibri"/>
                <a:ea typeface="Calibri"/>
                <a:cs typeface="Calibri"/>
                <a:sym typeface="Calibri"/>
              </a:rPr>
              <a:t>10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Discussing the Focus Question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2 of 2.</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may disagree with their partners about the answer to this question, and they should find the strongest evidence from pages 259–261 to support their answers.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talk, circulate and note which students found strong evidence and plan to call on them to share back in the next step.</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 few minutes, cold call the students you made note of while circulating.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them to explain to the class whether they think Louie became more or less “invisible” in this example.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Request that students take out their </a:t>
            </a:r>
            <a:r>
              <a:rPr lang="en" sz="1200" b="1" dirty="0">
                <a:solidFill>
                  <a:schemeClr val="dk1"/>
                </a:solidFill>
                <a:latin typeface="Calibri"/>
                <a:ea typeface="Calibri"/>
                <a:cs typeface="Calibri"/>
                <a:sym typeface="Calibri"/>
              </a:rPr>
              <a:t>Gathering Textual Evidence note-catcher</a:t>
            </a:r>
            <a:r>
              <a:rPr lang="en" sz="1200" dirty="0">
                <a:solidFill>
                  <a:schemeClr val="dk1"/>
                </a:solidFill>
                <a:latin typeface="Calibri"/>
                <a:ea typeface="Calibri"/>
                <a:cs typeface="Calibri"/>
                <a:sym typeface="Calibri"/>
              </a:rPr>
              <a:t> and add this example.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one of the great things about reading a complex text like </a:t>
            </a:r>
            <a:r>
              <a:rPr lang="en" sz="120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 is that there can be different ways to understand events, depending on how one interprets the evidence, and this is a good example of one of those cases. Interpreting evidence from the text will be important for writing their essay at the end of this unit, which they will formally begin in the next lesson. In order to tackle that writing, they must be comfortable working </a:t>
            </a:r>
            <a:r>
              <a:rPr lang="en" sz="1200" b="0" dirty="0">
                <a:solidFill>
                  <a:schemeClr val="dk1"/>
                </a:solidFill>
                <a:latin typeface="Calibri"/>
                <a:ea typeface="Calibri"/>
                <a:cs typeface="Calibri"/>
                <a:sym typeface="Calibri"/>
              </a:rPr>
              <a:t>with both </a:t>
            </a:r>
            <a:r>
              <a:rPr lang="en" sz="1200" b="0" i="1" dirty="0">
                <a:solidFill>
                  <a:schemeClr val="dk1"/>
                </a:solidFill>
                <a:latin typeface="Calibri"/>
                <a:ea typeface="Calibri"/>
                <a:cs typeface="Calibri"/>
                <a:sym typeface="Calibri"/>
              </a:rPr>
              <a:t>Unbroken</a:t>
            </a:r>
            <a:r>
              <a:rPr lang="en" sz="1200" b="0" dirty="0">
                <a:solidFill>
                  <a:schemeClr val="dk1"/>
                </a:solidFill>
                <a:latin typeface="Calibri"/>
                <a:ea typeface="Calibri"/>
                <a:cs typeface="Calibri"/>
                <a:sym typeface="Calibri"/>
              </a:rPr>
              <a:t> and “The Life of Miné Okubo.”</a:t>
            </a:r>
            <a:br>
              <a:rPr lang="en" sz="1200" b="0" dirty="0">
                <a:solidFill>
                  <a:schemeClr val="dk1"/>
                </a:solidFill>
                <a:latin typeface="Calibri"/>
                <a:ea typeface="Calibri"/>
                <a:cs typeface="Calibri"/>
                <a:sym typeface="Calibri"/>
              </a:rPr>
            </a:br>
            <a:r>
              <a:rPr lang="en" sz="1200" b="0" dirty="0">
                <a:solidFill>
                  <a:schemeClr val="dk1"/>
                </a:solidFill>
                <a:latin typeface="Calibri"/>
                <a:ea typeface="Calibri"/>
                <a:cs typeface="Calibri"/>
                <a:sym typeface="Calibri"/>
              </a:rPr>
              <a:t>	</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0" dirty="0">
                <a:solidFill>
                  <a:schemeClr val="dk1"/>
                </a:solidFill>
                <a:latin typeface="Calibri"/>
                <a:ea typeface="Calibri"/>
                <a:cs typeface="Calibri"/>
                <a:sym typeface="Calibri"/>
              </a:rPr>
              <a:t>Student Look-fors/Listen-fors: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 for some to say that Louie became more invisible, because his family wouldn’t know that he was alive unless he recorded the message, and others to argue that he became less invisible by refusing to do something that would make him feel ashamed or dehumanized (like the “propaganda prisoners” on page 261).</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having the stronger reader reread pgs. 259-261 aloud to their partner to aid them in answering the question.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73" name="Google Shape;273;g44fb3b8534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193284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g432bfe3228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13-15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B. Written Conversation: Comparing Louie and Miné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work in this lesson builds toward Lesson 14, during which students will receive the prompt for the </a:t>
            </a:r>
            <a:r>
              <a:rPr lang="en" sz="1200" b="1" dirty="0">
                <a:solidFill>
                  <a:schemeClr val="dk1"/>
                </a:solidFill>
                <a:latin typeface="Calibri"/>
                <a:ea typeface="Calibri"/>
                <a:cs typeface="Calibri"/>
                <a:sym typeface="Calibri"/>
              </a:rPr>
              <a:t>End-of-Unit 2 Assessment </a:t>
            </a:r>
            <a:r>
              <a:rPr lang="en" sz="1200" dirty="0">
                <a:solidFill>
                  <a:schemeClr val="dk1"/>
                </a:solidFill>
                <a:latin typeface="Calibri"/>
                <a:ea typeface="Calibri"/>
                <a:cs typeface="Calibri"/>
                <a:sym typeface="Calibri"/>
              </a:rPr>
              <a:t>(Informational Essay and Commentary:  The Invisibility of Captives during WWII) and begin to select the strongest evidence from </a:t>
            </a:r>
            <a:r>
              <a:rPr lang="en" sz="120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 and “The Life of Miné Okubo” to include in their essays. Since students have not worked with “The Life of Miné Okubo” </a:t>
            </a:r>
            <a:r>
              <a:rPr lang="en-US" sz="1200" dirty="0" smtClean="0">
                <a:solidFill>
                  <a:schemeClr val="dk1"/>
                </a:solidFill>
                <a:latin typeface="Calibri"/>
                <a:ea typeface="Calibri"/>
                <a:cs typeface="Calibri"/>
                <a:sym typeface="Calibri"/>
              </a:rPr>
              <a:t>for </a:t>
            </a:r>
            <a:r>
              <a:rPr lang="en" sz="1200" dirty="0" smtClean="0">
                <a:solidFill>
                  <a:schemeClr val="dk1"/>
                </a:solidFill>
                <a:latin typeface="Calibri"/>
                <a:ea typeface="Calibri"/>
                <a:cs typeface="Calibri"/>
                <a:sym typeface="Calibri"/>
              </a:rPr>
              <a:t>several </a:t>
            </a:r>
            <a:r>
              <a:rPr lang="en" sz="1200" dirty="0">
                <a:solidFill>
                  <a:schemeClr val="dk1"/>
                </a:solidFill>
                <a:latin typeface="Calibri"/>
                <a:ea typeface="Calibri"/>
                <a:cs typeface="Calibri"/>
                <a:sym typeface="Calibri"/>
              </a:rPr>
              <a:t>lessons, today’s Written Conversation will refamiliarize them with that text.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take out their copy of </a:t>
            </a:r>
            <a:r>
              <a:rPr lang="en" sz="1200" b="0" dirty="0">
                <a:solidFill>
                  <a:schemeClr val="dk1"/>
                </a:solidFill>
                <a:latin typeface="Calibri"/>
                <a:ea typeface="Calibri"/>
                <a:cs typeface="Calibri"/>
                <a:sym typeface="Calibri"/>
              </a:rPr>
              <a:t>“The Life of Miné Okubo.”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for volunteers to remind the class of the gist of Okubo’s story.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a:t>
            </a:r>
            <a:r>
              <a:rPr lang="en" sz="1200" b="1" dirty="0">
                <a:solidFill>
                  <a:schemeClr val="dk1"/>
                </a:solidFill>
                <a:latin typeface="Calibri"/>
                <a:ea typeface="Calibri"/>
                <a:cs typeface="Calibri"/>
                <a:sym typeface="Calibri"/>
              </a:rPr>
              <a:t> Written Conversation note-catcher</a:t>
            </a:r>
            <a:r>
              <a:rPr lang="en" sz="1200" dirty="0">
                <a:solidFill>
                  <a:schemeClr val="dk1"/>
                </a:solidFill>
                <a:latin typeface="Calibri"/>
                <a:ea typeface="Calibri"/>
                <a:cs typeface="Calibri"/>
                <a:sym typeface="Calibri"/>
              </a:rPr>
              <a:t> and display a copy.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in a written conversation, they write simultaneous notes to their partner about the prompts, swapping them every 2 minutes for a total of two silent exchanges back and forth. They must write for the whole time allotted for each note, putting down words, phrases, questions, connections, ideas—anything related to the passage or responding to what their partner has said, just as they would in an out-loud conversation. Spelling and grammar do not count; these are just notes. However, these notes do need to be focused and text-based.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first Written Conversation prompt from the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2 minutes for each box on the</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note-catcher.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Once the exchanges are done, cold call pairs to share an important observation or idea from their written conversation.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Encourage other students to build off of those ideas in a classroom discussion.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With 2 minutes remaining, ask: </a:t>
            </a:r>
            <a:r>
              <a:rPr lang="en" sz="1200" i="1" dirty="0">
                <a:solidFill>
                  <a:schemeClr val="dk1"/>
                </a:solidFill>
                <a:latin typeface="Calibri"/>
                <a:ea typeface="Calibri"/>
                <a:cs typeface="Calibri"/>
                <a:sym typeface="Calibri"/>
              </a:rPr>
              <a:t>“Do you think Louie or Miné became ‘invisible’ (through isolation or dehumanization) during the war?”</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Call on volunteers to share their opinions.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Encourage students to support their answers with evidence from the texts.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recognize </a:t>
            </a:r>
            <a:r>
              <a:rPr lang="en" sz="1200" b="0" dirty="0">
                <a:solidFill>
                  <a:schemeClr val="dk1"/>
                </a:solidFill>
                <a:latin typeface="Calibri"/>
                <a:ea typeface="Calibri"/>
                <a:cs typeface="Calibri"/>
                <a:sym typeface="Calibri"/>
              </a:rPr>
              <a:t>that both Louie and Miné were captives because of the war, both faced people trying to make them “invisible,” both were American citizens, both resisted and succumbed to attempts to make them “invisible,” etc.</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 for students to cite specific examples from both texts to support their answers.</a:t>
            </a:r>
            <a:endParaRPr sz="12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84" name="Google Shape;284;g432bfe3228_0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053407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432bfe3228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Closing A. Preview Homework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structured notes, pages 261–329.</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Preview which parts of the text they will read versus which parts they will read summaries of.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a:t>
            </a: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supported structured notes, pages 261–329 </a:t>
            </a:r>
            <a:r>
              <a:rPr lang="en" sz="1200" dirty="0">
                <a:solidFill>
                  <a:schemeClr val="dk1"/>
                </a:solidFill>
                <a:latin typeface="Calibri"/>
                <a:ea typeface="Calibri"/>
                <a:cs typeface="Calibri"/>
                <a:sym typeface="Calibri"/>
              </a:rPr>
              <a:t>as needed.</a:t>
            </a:r>
            <a:endParaRPr sz="1200" dirty="0">
              <a:solidFill>
                <a:schemeClr val="dk1"/>
              </a:solidFill>
              <a:latin typeface="Calibri"/>
              <a:ea typeface="Calibri"/>
              <a:cs typeface="Calibri"/>
              <a:sym typeface="Calibri"/>
            </a:endParaRPr>
          </a:p>
        </p:txBody>
      </p:sp>
      <p:sp>
        <p:nvSpPr>
          <p:cNvPr id="294" name="Google Shape;294;g432bfe3228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244040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g44adcd4c15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1" name="Google Shape;301;g44adcd4c15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02" name="Google Shape;302;g44adcd4c15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708554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432bfe3228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Propaganda: Frayer Model </a:t>
            </a:r>
            <a:r>
              <a:rPr lang="en" sz="1200" dirty="0">
                <a:solidFill>
                  <a:schemeClr val="dk1"/>
                </a:solidFill>
                <a:latin typeface="Calibri"/>
                <a:ea typeface="Calibri"/>
                <a:cs typeface="Calibri"/>
                <a:sym typeface="Calibri"/>
              </a:rPr>
              <a:t>(one per student;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Written Conversation note-catcher </a:t>
            </a:r>
            <a:r>
              <a:rPr lang="en" sz="1200" dirty="0">
                <a:solidFill>
                  <a:schemeClr val="dk1"/>
                </a:solidFill>
                <a:latin typeface="Calibri"/>
                <a:ea typeface="Calibri"/>
                <a:cs typeface="Calibri"/>
                <a:sym typeface="Calibri"/>
              </a:rPr>
              <a:t>(one per student;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Unbroken </a:t>
            </a:r>
            <a:r>
              <a:rPr lang="en" sz="1200" b="1" dirty="0">
                <a:solidFill>
                  <a:schemeClr val="dk1"/>
                </a:solidFill>
                <a:latin typeface="Calibri"/>
                <a:ea typeface="Calibri"/>
                <a:cs typeface="Calibri"/>
                <a:sym typeface="Calibri"/>
              </a:rPr>
              <a:t>structured notes, pages 261–329</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Unbroken </a:t>
            </a:r>
            <a:r>
              <a:rPr lang="en" sz="1200" b="1" dirty="0">
                <a:solidFill>
                  <a:schemeClr val="dk1"/>
                </a:solidFill>
                <a:latin typeface="Calibri"/>
                <a:ea typeface="Calibri"/>
                <a:cs typeface="Calibri"/>
                <a:sym typeface="Calibri"/>
              </a:rPr>
              <a:t>supported structured notes, pages 261–329</a:t>
            </a:r>
            <a:r>
              <a:rPr lang="en" sz="1200" dirty="0">
                <a:solidFill>
                  <a:schemeClr val="dk1"/>
                </a:solidFill>
                <a:latin typeface="Calibri"/>
                <a:ea typeface="Calibri"/>
                <a:cs typeface="Calibri"/>
                <a:sym typeface="Calibri"/>
              </a:rPr>
              <a:t> (optional; for students needing extra reading support)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Unbroken </a:t>
            </a:r>
            <a:r>
              <a:rPr lang="en" sz="1200" b="1" dirty="0">
                <a:solidFill>
                  <a:schemeClr val="dk1"/>
                </a:solidFill>
                <a:latin typeface="Calibri"/>
                <a:ea typeface="Calibri"/>
                <a:cs typeface="Calibri"/>
                <a:sym typeface="Calibri"/>
              </a:rPr>
              <a:t>Structured Notes Teacher Guide, pages 261–329 (for teacher reference)</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i="1" dirty="0">
                <a:solidFill>
                  <a:schemeClr val="dk1"/>
                </a:solidFill>
                <a:latin typeface="Calibri"/>
                <a:ea typeface="Calibri"/>
                <a:cs typeface="Calibri"/>
                <a:sym typeface="Calibri"/>
              </a:rPr>
              <a:t>Unbroken</a:t>
            </a:r>
            <a:r>
              <a:rPr lang="en" sz="1200" b="1"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(book;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Gathering Textual Evidence note-catcher</a:t>
            </a:r>
            <a:r>
              <a:rPr lang="en" sz="1200" dirty="0">
                <a:solidFill>
                  <a:schemeClr val="dk1"/>
                </a:solidFill>
                <a:latin typeface="Calibri"/>
                <a:ea typeface="Calibri"/>
                <a:cs typeface="Calibri"/>
                <a:sym typeface="Calibri"/>
              </a:rPr>
              <a:t> (from Lesson 3)</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“The Life of Miné Okubo” </a:t>
            </a:r>
            <a:r>
              <a:rPr lang="en" sz="1200" dirty="0">
                <a:solidFill>
                  <a:schemeClr val="dk1"/>
                </a:solidFill>
                <a:latin typeface="Calibri"/>
                <a:ea typeface="Calibri"/>
                <a:cs typeface="Calibri"/>
                <a:sym typeface="Calibri"/>
              </a:rPr>
              <a:t>(from Lesson 5)</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 or other means of displaying </a:t>
            </a:r>
            <a:r>
              <a:rPr lang="en" sz="1200" dirty="0" smtClean="0">
                <a:solidFill>
                  <a:schemeClr val="dk1"/>
                </a:solidFill>
                <a:latin typeface="Calibri"/>
                <a:ea typeface="Calibri"/>
                <a:cs typeface="Calibri"/>
                <a:sym typeface="Calibri"/>
              </a:rPr>
              <a:t>materials</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work with their Marshall Islands partner during today’s </a:t>
            </a:r>
            <a:r>
              <a:rPr lang="en" sz="1200" dirty="0" smtClean="0">
                <a:solidFill>
                  <a:schemeClr val="dk1"/>
                </a:solidFill>
                <a:latin typeface="Calibri"/>
                <a:ea typeface="Calibri"/>
                <a:cs typeface="Calibri"/>
                <a:sym typeface="Calibri"/>
              </a:rPr>
              <a:t>lesson</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a:t>
            </a:r>
            <a:r>
              <a:rPr lang="en" sz="1200" dirty="0" smtClean="0">
                <a:solidFill>
                  <a:schemeClr val="dk1"/>
                </a:solidFill>
                <a:latin typeface="Calibri"/>
                <a:ea typeface="Calibri"/>
                <a:cs typeface="Calibri"/>
                <a:sym typeface="Calibri"/>
              </a:rPr>
              <a:t>targets</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169" name="Google Shape;169;g432bfe3228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829865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432bfe3228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90000"/>
              </a:lnSpc>
              <a:spcBef>
                <a:spcPts val="100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 </a:t>
            </a:r>
            <a:r>
              <a:rPr lang="en" sz="1200" b="0" dirty="0">
                <a:solidFill>
                  <a:schemeClr val="dk1"/>
                </a:solidFill>
                <a:latin typeface="Calibri"/>
                <a:ea typeface="Calibri"/>
                <a:cs typeface="Calibri"/>
                <a:sym typeface="Calibri"/>
              </a:rPr>
              <a:t>“The Life of Miné </a:t>
            </a:r>
            <a:r>
              <a:rPr lang="en" sz="1200" b="0" dirty="0" smtClean="0">
                <a:solidFill>
                  <a:schemeClr val="dk1"/>
                </a:solidFill>
                <a:latin typeface="Calibri"/>
                <a:ea typeface="Calibri"/>
                <a:cs typeface="Calibri"/>
                <a:sym typeface="Calibri"/>
              </a:rPr>
              <a:t>Okubo</a:t>
            </a:r>
            <a:r>
              <a:rPr lang="en-US" sz="1200" b="0" dirty="0" smtClean="0">
                <a:solidFill>
                  <a:schemeClr val="dk1"/>
                </a:solidFill>
                <a:latin typeface="Calibri"/>
                <a:ea typeface="Calibri"/>
                <a:cs typeface="Calibri"/>
                <a:sym typeface="Calibri"/>
              </a:rPr>
              <a:t>.</a:t>
            </a:r>
            <a:r>
              <a:rPr lang="en" sz="1200" b="0" dirty="0" smtClean="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Reread </a:t>
            </a:r>
            <a:r>
              <a:rPr lang="en" sz="1200" b="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 pages 261–329 (in preparation for student homework</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i="1" dirty="0">
                <a:solidFill>
                  <a:schemeClr val="dk1"/>
                </a:solidFill>
                <a:latin typeface="Calibri"/>
                <a:ea typeface="Calibri"/>
                <a:cs typeface="Calibri"/>
                <a:sym typeface="Calibri"/>
              </a:rPr>
              <a:t>Unbroken </a:t>
            </a:r>
            <a:r>
              <a:rPr lang="en" sz="1200" b="1" dirty="0">
                <a:solidFill>
                  <a:schemeClr val="dk1"/>
                </a:solidFill>
                <a:latin typeface="Calibri"/>
                <a:ea typeface="Calibri"/>
                <a:cs typeface="Calibri"/>
                <a:sym typeface="Calibri"/>
              </a:rPr>
              <a:t>Structured Notes Teacher Guide, pages 261–329</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teacher reference</a:t>
            </a:r>
            <a:r>
              <a:rPr lang="en" sz="1200" b="1" dirty="0" smtClean="0">
                <a:solidFill>
                  <a:schemeClr val="dk1"/>
                </a:solidFill>
                <a:latin typeface="Calibri"/>
                <a:ea typeface="Calibri"/>
                <a:cs typeface="Calibri"/>
                <a:sym typeface="Calibri"/>
              </a:rPr>
              <a:t>)</a:t>
            </a:r>
            <a:r>
              <a:rPr lang="en-US" sz="1200" b="1" dirty="0" smtClean="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lnSpc>
                <a:spcPct val="90000"/>
              </a:lnSpc>
              <a:spcBef>
                <a:spcPts val="1000"/>
              </a:spcBef>
              <a:spcAft>
                <a:spcPts val="0"/>
              </a:spcAft>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Written Conversation protocol (see Appendix).</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Discussion Appointments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Turn and Talk</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175" name="Google Shape;175;g432bfe3228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81661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44fdaddeb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200">
              <a:latin typeface="Calibri"/>
              <a:ea typeface="Calibri"/>
              <a:cs typeface="Calibri"/>
              <a:sym typeface="Calibri"/>
            </a:endParaRPr>
          </a:p>
        </p:txBody>
      </p:sp>
      <p:sp>
        <p:nvSpPr>
          <p:cNvPr id="181" name="Google Shape;181;g44fdaddeb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977430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432bfe3228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hole </a:t>
            </a:r>
            <a:r>
              <a:rPr lang="en" sz="1200" b="1" dirty="0">
                <a:solidFill>
                  <a:schemeClr val="dk1"/>
                </a:solidFill>
                <a:latin typeface="Calibri"/>
                <a:ea typeface="Calibri"/>
                <a:cs typeface="Calibri"/>
                <a:sym typeface="Calibri"/>
              </a:rPr>
              <a:t>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190" name="Google Shape;190;g432bfe3228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065513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432bfe3228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5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Partners (Discussion Appointment) </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Opening A. Engaging the Reader: Frayer Model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1 of 6.</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who received </a:t>
            </a:r>
            <a:r>
              <a:rPr lang="en" sz="1200" b="1" dirty="0">
                <a:solidFill>
                  <a:schemeClr val="dk1"/>
                </a:solidFill>
                <a:latin typeface="Calibri"/>
                <a:ea typeface="Calibri"/>
                <a:cs typeface="Calibri"/>
                <a:sym typeface="Calibri"/>
              </a:rPr>
              <a:t>supported structured notes </a:t>
            </a:r>
            <a:r>
              <a:rPr lang="en" sz="1200" dirty="0">
                <a:solidFill>
                  <a:schemeClr val="dk1"/>
                </a:solidFill>
                <a:latin typeface="Calibri"/>
                <a:ea typeface="Calibri"/>
                <a:cs typeface="Calibri"/>
                <a:sym typeface="Calibri"/>
              </a:rPr>
              <a:t>for the homework already had a definition provided for them. They should focus on sharing context clues that supported that definition with their partner.</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sit with their Marshall Islands discussion partner.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 minute, cold call a student to share the gist of the radio message.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this radio message was an example of </a:t>
            </a:r>
            <a:r>
              <a:rPr lang="en" sz="1200" i="1" dirty="0">
                <a:solidFill>
                  <a:schemeClr val="dk1"/>
                </a:solidFill>
                <a:latin typeface="Calibri"/>
                <a:ea typeface="Calibri"/>
                <a:cs typeface="Calibri"/>
                <a:sym typeface="Calibri"/>
              </a:rPr>
              <a:t>propaganda</a:t>
            </a:r>
            <a:r>
              <a:rPr lang="en" sz="1200" dirty="0">
                <a:solidFill>
                  <a:schemeClr val="dk1"/>
                </a:solidFill>
                <a:latin typeface="Calibri"/>
                <a:ea typeface="Calibri"/>
                <a:cs typeface="Calibri"/>
                <a:sym typeface="Calibri"/>
              </a:rPr>
              <a:t>, and that students will use the Frayer model to better understand what this word means.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the </a:t>
            </a:r>
            <a:r>
              <a:rPr lang="en" sz="1200" b="1" dirty="0">
                <a:solidFill>
                  <a:schemeClr val="dk1"/>
                </a:solidFill>
                <a:latin typeface="Calibri"/>
                <a:ea typeface="Calibri"/>
                <a:cs typeface="Calibri"/>
                <a:sym typeface="Calibri"/>
              </a:rPr>
              <a:t>Propaganda: Frayer Model</a:t>
            </a:r>
            <a:r>
              <a:rPr lang="en" sz="1200" dirty="0">
                <a:solidFill>
                  <a:schemeClr val="dk1"/>
                </a:solidFill>
                <a:latin typeface="Calibri"/>
                <a:ea typeface="Calibri"/>
                <a:cs typeface="Calibri"/>
                <a:sym typeface="Calibri"/>
              </a:rPr>
              <a:t>.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him or her to explain that </a:t>
            </a:r>
            <a:r>
              <a:rPr lang="en" sz="1200" b="0" dirty="0">
                <a:solidFill>
                  <a:schemeClr val="dk1"/>
                </a:solidFill>
                <a:latin typeface="Calibri"/>
                <a:ea typeface="Calibri"/>
                <a:cs typeface="Calibri"/>
                <a:sym typeface="Calibri"/>
              </a:rPr>
              <a:t>the message was about Louie being alive, even though he had been declared dead by the American government. </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0" dirty="0">
                <a:solidFill>
                  <a:schemeClr val="dk1"/>
                </a:solidFill>
                <a:latin typeface="Calibri"/>
                <a:ea typeface="Calibri"/>
                <a:cs typeface="Calibri"/>
                <a:sym typeface="Calibri"/>
              </a:rPr>
              <a:t>Support for Any Students Who Need It: None.</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196" name="Google Shape;196;g432bfe3228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944494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446b95413b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3</a:t>
            </a:r>
            <a:r>
              <a:rPr lang="en-US" sz="1200" b="1" dirty="0" smtClean="0">
                <a:solidFill>
                  <a:schemeClr val="dk1"/>
                </a:solidFill>
                <a:latin typeface="Calibri"/>
                <a:ea typeface="Calibri"/>
                <a:cs typeface="Calibri"/>
                <a:sym typeface="Calibri"/>
              </a:rPr>
              <a:t>-4</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Partners (Discussion Appointment)</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Opening A. Engaging the Reader: Frayer Model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2 of 6.</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students’ attention to the Examples box in the lower left corner of the</a:t>
            </a:r>
            <a:r>
              <a:rPr lang="en" sz="1200" b="1" dirty="0">
                <a:solidFill>
                  <a:schemeClr val="dk1"/>
                </a:solidFill>
                <a:latin typeface="Calibri"/>
                <a:ea typeface="Calibri"/>
                <a:cs typeface="Calibri"/>
                <a:sym typeface="Calibri"/>
              </a:rPr>
              <a:t> Frayer model</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something like</a:t>
            </a:r>
            <a:r>
              <a:rPr lang="en" sz="1200" i="0" dirty="0">
                <a:solidFill>
                  <a:schemeClr val="dk1"/>
                </a:solidFill>
                <a:latin typeface="Calibri"/>
                <a:ea typeface="Calibri"/>
                <a:cs typeface="Calibri"/>
                <a:sym typeface="Calibri"/>
              </a:rPr>
              <a:t>: “Louie’s second radio address (pages 259–260)” and have students do the same on their own copy. </a:t>
            </a:r>
            <a:endParaRPr sz="1200" i="0" dirty="0">
              <a:solidFill>
                <a:schemeClr val="dk1"/>
              </a:solidFill>
              <a:latin typeface="Calibri"/>
              <a:ea typeface="Calibri"/>
              <a:cs typeface="Calibri"/>
              <a:sym typeface="Calibri"/>
            </a:endParaRPr>
          </a:p>
          <a:p>
            <a:pPr marL="0" lvl="0" indent="0" algn="l" rtl="0">
              <a:spcBef>
                <a:spcPts val="0"/>
              </a:spcBef>
              <a:spcAft>
                <a:spcPts val="0"/>
              </a:spcAft>
              <a:buNone/>
            </a:pPr>
            <a:endParaRPr sz="1200" i="0" dirty="0">
              <a:solidFill>
                <a:schemeClr val="dk1"/>
              </a:solidFill>
              <a:latin typeface="Calibri"/>
              <a:ea typeface="Calibri"/>
              <a:cs typeface="Calibri"/>
              <a:sym typeface="Calibri"/>
            </a:endParaRPr>
          </a:p>
          <a:p>
            <a:pPr marL="0" lvl="0" indent="0" algn="l" rtl="0">
              <a:spcBef>
                <a:spcPts val="0"/>
              </a:spcBef>
              <a:spcAft>
                <a:spcPts val="0"/>
              </a:spcAft>
              <a:buNone/>
            </a:pPr>
            <a:r>
              <a:rPr lang="en" sz="1200" i="0" dirty="0">
                <a:solidFill>
                  <a:schemeClr val="dk1"/>
                </a:solidFill>
                <a:latin typeface="Calibri"/>
                <a:ea typeface="Calibri"/>
                <a:cs typeface="Calibri"/>
                <a:sym typeface="Calibri"/>
              </a:rPr>
              <a:t>Student Look-fors/Listen-fors: None. </a:t>
            </a:r>
            <a:endParaRPr sz="1200" b="1" i="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i="0" dirty="0">
                <a:solidFill>
                  <a:schemeClr val="dk1"/>
                </a:solidFill>
                <a:latin typeface="Calibri"/>
                <a:ea typeface="Calibri"/>
                <a:cs typeface="Calibri"/>
                <a:sym typeface="Calibri"/>
              </a:rPr>
              <a:t/>
            </a:r>
            <a:br>
              <a:rPr lang="en" sz="1200" i="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05" name="Google Shape;205;g446b95413b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414459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46b95413b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3</a:t>
            </a:r>
            <a:r>
              <a:rPr lang="en-US" sz="1200" b="1" dirty="0" smtClean="0">
                <a:solidFill>
                  <a:schemeClr val="dk1"/>
                </a:solidFill>
                <a:latin typeface="Calibri"/>
                <a:ea typeface="Calibri"/>
                <a:cs typeface="Calibri"/>
                <a:sym typeface="Calibri"/>
              </a:rPr>
              <a:t>-5</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Partners (Discussion Appointment)</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Opening A. Engaging the Reader: Frayer Model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3 of 6.</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Next, draw students’ attention to the Definition box in the upper left corner.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that </a:t>
            </a:r>
            <a:r>
              <a:rPr lang="en" sz="1200" i="1" dirty="0">
                <a:solidFill>
                  <a:schemeClr val="dk1"/>
                </a:solidFill>
                <a:latin typeface="Calibri"/>
                <a:ea typeface="Calibri"/>
                <a:cs typeface="Calibri"/>
                <a:sym typeface="Calibri"/>
              </a:rPr>
              <a:t>propaganda</a:t>
            </a:r>
            <a:r>
              <a:rPr lang="en" sz="1200" dirty="0">
                <a:solidFill>
                  <a:schemeClr val="dk1"/>
                </a:solidFill>
                <a:latin typeface="Calibri"/>
                <a:ea typeface="Calibri"/>
                <a:cs typeface="Calibri"/>
                <a:sym typeface="Calibri"/>
              </a:rPr>
              <a:t> was a vocabulary word on last night’s </a:t>
            </a:r>
            <a:r>
              <a:rPr lang="en" sz="1200" b="1" dirty="0">
                <a:solidFill>
                  <a:schemeClr val="dk1"/>
                </a:solidFill>
                <a:latin typeface="Calibri"/>
                <a:ea typeface="Calibri"/>
                <a:cs typeface="Calibri"/>
                <a:sym typeface="Calibri"/>
              </a:rPr>
              <a:t>structured notes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several pairs to share out a definition.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an appropriate definition of </a:t>
            </a:r>
            <a:r>
              <a:rPr lang="en" sz="1200" i="1" dirty="0">
                <a:solidFill>
                  <a:schemeClr val="dk1"/>
                </a:solidFill>
                <a:latin typeface="Calibri"/>
                <a:ea typeface="Calibri"/>
                <a:cs typeface="Calibri"/>
                <a:sym typeface="Calibri"/>
              </a:rPr>
              <a:t>propaganda</a:t>
            </a:r>
            <a:r>
              <a:rPr lang="en" sz="1200" dirty="0">
                <a:solidFill>
                  <a:schemeClr val="dk1"/>
                </a:solidFill>
                <a:latin typeface="Calibri"/>
                <a:ea typeface="Calibri"/>
                <a:cs typeface="Calibri"/>
                <a:sym typeface="Calibri"/>
              </a:rPr>
              <a:t> in the box.</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Encourage students to write your definition in the Definition box on their </a:t>
            </a:r>
            <a:r>
              <a:rPr lang="en" sz="1200" b="1" dirty="0">
                <a:solidFill>
                  <a:schemeClr val="dk1"/>
                </a:solidFill>
                <a:latin typeface="Calibri"/>
                <a:ea typeface="Calibri"/>
                <a:cs typeface="Calibri"/>
                <a:sym typeface="Calibri"/>
              </a:rPr>
              <a:t>Frayer model</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and talk about this definition in the context of the radio message:</a:t>
            </a:r>
            <a:r>
              <a:rPr lang="en" sz="1200" i="1" dirty="0">
                <a:solidFill>
                  <a:schemeClr val="dk1"/>
                </a:solidFill>
                <a:latin typeface="Calibri"/>
                <a:ea typeface="Calibri"/>
                <a:cs typeface="Calibri"/>
                <a:sym typeface="Calibri"/>
              </a:rPr>
              <a:t> “If propaganda is ‘misleading information,’ what was misleading about the radio message the Japanese wanted Louie to record?”</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Call on a volunteer to answer.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the second half of the definition of </a:t>
            </a:r>
            <a:r>
              <a:rPr lang="en" sz="1200" i="1" dirty="0">
                <a:solidFill>
                  <a:schemeClr val="dk1"/>
                </a:solidFill>
                <a:latin typeface="Calibri"/>
                <a:ea typeface="Calibri"/>
                <a:cs typeface="Calibri"/>
                <a:sym typeface="Calibri"/>
              </a:rPr>
              <a:t>propaganda</a:t>
            </a:r>
            <a:r>
              <a:rPr lang="en" sz="1200" dirty="0">
                <a:solidFill>
                  <a:schemeClr val="dk1"/>
                </a:solidFill>
                <a:latin typeface="Calibri"/>
                <a:ea typeface="Calibri"/>
                <a:cs typeface="Calibri"/>
                <a:sym typeface="Calibri"/>
              </a:rPr>
              <a:t> (“used to harm an individual, group, or country”) is a difficult concept, but Hillenbrand gives us some context clues to help us understand </a:t>
            </a:r>
            <a:r>
              <a:rPr lang="en" sz="1200" i="1" dirty="0">
                <a:solidFill>
                  <a:schemeClr val="dk1"/>
                </a:solidFill>
                <a:latin typeface="Calibri"/>
                <a:ea typeface="Calibri"/>
                <a:cs typeface="Calibri"/>
                <a:sym typeface="Calibri"/>
              </a:rPr>
              <a:t>propaganda’s</a:t>
            </a:r>
            <a:r>
              <a:rPr lang="en" sz="1200" dirty="0">
                <a:solidFill>
                  <a:schemeClr val="dk1"/>
                </a:solidFill>
                <a:latin typeface="Calibri"/>
                <a:ea typeface="Calibri"/>
                <a:cs typeface="Calibri"/>
                <a:sym typeface="Calibri"/>
              </a:rPr>
              <a:t> purpose.</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a:t>
            </a:r>
            <a:r>
              <a:rPr lang="en" sz="1200" b="0" dirty="0">
                <a:solidFill>
                  <a:schemeClr val="dk1"/>
                </a:solidFill>
                <a:latin typeface="Calibri"/>
                <a:ea typeface="Calibri"/>
                <a:cs typeface="Calibri"/>
                <a:sym typeface="Calibri"/>
              </a:rPr>
              <a:t>: “Propaganda is misleading information or media messages that are used to help or harm an individual, group, or country; usually used to gain power or control.”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 for: “The message was misleading because it made it seem like Louie was declared dead because of American error, but it was actually because the Japanese had purposefully withheld information about his whereabouts.”</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who received </a:t>
            </a:r>
            <a:r>
              <a:rPr lang="en" sz="1200" b="1" dirty="0">
                <a:solidFill>
                  <a:schemeClr val="dk1"/>
                </a:solidFill>
                <a:latin typeface="Calibri"/>
                <a:ea typeface="Calibri"/>
                <a:cs typeface="Calibri"/>
                <a:sym typeface="Calibri"/>
              </a:rPr>
              <a:t>supported structured notes </a:t>
            </a:r>
            <a:r>
              <a:rPr lang="en" sz="1200" dirty="0">
                <a:solidFill>
                  <a:schemeClr val="dk1"/>
                </a:solidFill>
                <a:latin typeface="Calibri"/>
                <a:ea typeface="Calibri"/>
                <a:cs typeface="Calibri"/>
                <a:sym typeface="Calibri"/>
              </a:rPr>
              <a:t>for the homework already had a definition provided for them.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14" name="Google Shape;214;g446b95413b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169061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450696bfd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Partners (Discussion Appointment)</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Opening A. Engaging the Reader: Frayer Model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4 of 6.</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work with their partners to look back at their </a:t>
            </a:r>
            <a:r>
              <a:rPr lang="en" sz="1200" b="1" dirty="0">
                <a:solidFill>
                  <a:schemeClr val="dk1"/>
                </a:solidFill>
                <a:latin typeface="Calibri"/>
                <a:ea typeface="Calibri"/>
                <a:cs typeface="Calibri"/>
                <a:sym typeface="Calibri"/>
              </a:rPr>
              <a:t>structured notes </a:t>
            </a:r>
            <a:r>
              <a:rPr lang="en" sz="1200" dirty="0">
                <a:solidFill>
                  <a:schemeClr val="dk1"/>
                </a:solidFill>
                <a:latin typeface="Calibri"/>
                <a:ea typeface="Calibri"/>
                <a:cs typeface="Calibri"/>
                <a:sym typeface="Calibri"/>
              </a:rPr>
              <a:t>and at pages 260–261 to find some of these clues.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talk, circulate and listen in.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 few minutes, refocus students whole group.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for volunteers to share the context clues that helped them understand the purpose of propaganda.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Next, ask: “</a:t>
            </a:r>
            <a:r>
              <a:rPr lang="en" sz="1200" i="1" dirty="0">
                <a:solidFill>
                  <a:schemeClr val="dk1"/>
                </a:solidFill>
                <a:latin typeface="Calibri"/>
                <a:ea typeface="Calibri"/>
                <a:cs typeface="Calibri"/>
                <a:sym typeface="Calibri"/>
              </a:rPr>
              <a:t>If propaganda is ‘used to harm an individual, group, or country,’ who was this radio message intended to harm?</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was this message intended to harm America? What effect did the Japanese hope this message would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Call on a volunteer to answer.</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them to find </a:t>
            </a:r>
            <a:r>
              <a:rPr lang="en" sz="1200" b="0" dirty="0">
                <a:solidFill>
                  <a:schemeClr val="dk1"/>
                </a:solidFill>
                <a:latin typeface="Calibri"/>
                <a:ea typeface="Calibri"/>
                <a:cs typeface="Calibri"/>
                <a:sym typeface="Calibri"/>
              </a:rPr>
              <a:t>context clues like: “A famous American Olympian … would be especially valuable,” “betray his country,” or “hoped to embarrass America and undermine American soldiers’ faith in their government.”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 for: “The message was intended to harm America.”</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 for: “The message was supposed to make Americans feel embarrassed about what had happened to Louie and lose faith in the government.”</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who received </a:t>
            </a:r>
            <a:r>
              <a:rPr lang="en" sz="1200" b="1" dirty="0">
                <a:solidFill>
                  <a:schemeClr val="dk1"/>
                </a:solidFill>
                <a:latin typeface="Calibri"/>
                <a:ea typeface="Calibri"/>
                <a:cs typeface="Calibri"/>
                <a:sym typeface="Calibri"/>
              </a:rPr>
              <a:t>supported structured notes </a:t>
            </a:r>
            <a:r>
              <a:rPr lang="en" sz="1200" dirty="0">
                <a:solidFill>
                  <a:schemeClr val="dk1"/>
                </a:solidFill>
                <a:latin typeface="Calibri"/>
                <a:ea typeface="Calibri"/>
                <a:cs typeface="Calibri"/>
                <a:sym typeface="Calibri"/>
              </a:rPr>
              <a:t>for the homework already had a definition provided for them. They should focus on sharing context clues that supported that definition with their partner.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having trouble finding these clues, consider asking a probing question, like: “</a:t>
            </a:r>
            <a:r>
              <a:rPr lang="en" sz="1200" i="1" dirty="0">
                <a:solidFill>
                  <a:schemeClr val="dk1"/>
                </a:solidFill>
                <a:latin typeface="Calibri"/>
                <a:ea typeface="Calibri"/>
                <a:cs typeface="Calibri"/>
                <a:sym typeface="Calibri"/>
              </a:rPr>
              <a:t>Why did the Japanese think Louie would be a good person to deliver this radio address?”</a:t>
            </a: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24" name="Google Shape;224;g450696bfd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200911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92"/>
        <p:cNvGrpSpPr/>
        <p:nvPr/>
      </p:nvGrpSpPr>
      <p:grpSpPr>
        <a:xfrm>
          <a:off x="0" y="0"/>
          <a:ext cx="0" cy="0"/>
          <a:chOff x="0" y="0"/>
          <a:chExt cx="0" cy="0"/>
        </a:xfrm>
      </p:grpSpPr>
      <p:sp>
        <p:nvSpPr>
          <p:cNvPr id="93" name="Google Shape;93;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4" name="Google Shape;94;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6" name="Google Shape;96;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8"/>
        <p:cNvGrpSpPr/>
        <p:nvPr/>
      </p:nvGrpSpPr>
      <p:grpSpPr>
        <a:xfrm>
          <a:off x="0" y="0"/>
          <a:ext cx="0" cy="0"/>
          <a:chOff x="0" y="0"/>
          <a:chExt cx="0" cy="0"/>
        </a:xfrm>
      </p:grpSpPr>
      <p:sp>
        <p:nvSpPr>
          <p:cNvPr id="99" name="Google Shape;99;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0" name="Google Shape;100;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1" name="Google Shape;10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04"/>
        <p:cNvGrpSpPr/>
        <p:nvPr/>
      </p:nvGrpSpPr>
      <p:grpSpPr>
        <a:xfrm>
          <a:off x="0" y="0"/>
          <a:ext cx="0" cy="0"/>
          <a:chOff x="0" y="0"/>
          <a:chExt cx="0" cy="0"/>
        </a:xfrm>
      </p:grpSpPr>
      <p:sp>
        <p:nvSpPr>
          <p:cNvPr id="105" name="Google Shape;10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6" name="Google Shape;10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07" name="Google Shape;10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8" name="Google Shape;10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9" name="Google Shape;10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0"/>
        <p:cNvGrpSpPr/>
        <p:nvPr/>
      </p:nvGrpSpPr>
      <p:grpSpPr>
        <a:xfrm>
          <a:off x="0" y="0"/>
          <a:ext cx="0" cy="0"/>
          <a:chOff x="0" y="0"/>
          <a:chExt cx="0" cy="0"/>
        </a:xfrm>
      </p:grpSpPr>
      <p:sp>
        <p:nvSpPr>
          <p:cNvPr id="111" name="Google Shape;11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2" name="Google Shape;11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3" name="Google Shape;11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4" name="Google Shape;11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5" name="Google Shape;11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6" name="Google Shape;11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17"/>
        <p:cNvGrpSpPr/>
        <p:nvPr/>
      </p:nvGrpSpPr>
      <p:grpSpPr>
        <a:xfrm>
          <a:off x="0" y="0"/>
          <a:ext cx="0" cy="0"/>
          <a:chOff x="0" y="0"/>
          <a:chExt cx="0" cy="0"/>
        </a:xfrm>
      </p:grpSpPr>
      <p:sp>
        <p:nvSpPr>
          <p:cNvPr id="118" name="Google Shape;11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9" name="Google Shape;11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0" name="Google Shape;12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1" name="Google Shape;12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2" name="Google Shape;12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26"/>
        <p:cNvGrpSpPr/>
        <p:nvPr/>
      </p:nvGrpSpPr>
      <p:grpSpPr>
        <a:xfrm>
          <a:off x="0" y="0"/>
          <a:ext cx="0" cy="0"/>
          <a:chOff x="0" y="0"/>
          <a:chExt cx="0" cy="0"/>
        </a:xfrm>
      </p:grpSpPr>
      <p:sp>
        <p:nvSpPr>
          <p:cNvPr id="127" name="Google Shape;12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8" name="Google Shape;12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1"/>
        <p:cNvGrpSpPr/>
        <p:nvPr/>
      </p:nvGrpSpPr>
      <p:grpSpPr>
        <a:xfrm>
          <a:off x="0" y="0"/>
          <a:ext cx="0" cy="0"/>
          <a:chOff x="0" y="0"/>
          <a:chExt cx="0" cy="0"/>
        </a:xfrm>
      </p:grpSpPr>
      <p:sp>
        <p:nvSpPr>
          <p:cNvPr id="132" name="Google Shape;13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3" name="Google Shape;13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35"/>
        <p:cNvGrpSpPr/>
        <p:nvPr/>
      </p:nvGrpSpPr>
      <p:grpSpPr>
        <a:xfrm>
          <a:off x="0" y="0"/>
          <a:ext cx="0" cy="0"/>
          <a:chOff x="0" y="0"/>
          <a:chExt cx="0" cy="0"/>
        </a:xfrm>
      </p:grpSpPr>
      <p:sp>
        <p:nvSpPr>
          <p:cNvPr id="136" name="Google Shape;13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7" name="Google Shape;13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38" name="Google Shape;13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39" name="Google Shape;13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42"/>
        <p:cNvGrpSpPr/>
        <p:nvPr/>
      </p:nvGrpSpPr>
      <p:grpSpPr>
        <a:xfrm>
          <a:off x="0" y="0"/>
          <a:ext cx="0" cy="0"/>
          <a:chOff x="0" y="0"/>
          <a:chExt cx="0" cy="0"/>
        </a:xfrm>
      </p:grpSpPr>
      <p:sp>
        <p:nvSpPr>
          <p:cNvPr id="143" name="Google Shape;14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4" name="Google Shape;14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45" name="Google Shape;14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6" name="Google Shape;14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49"/>
        <p:cNvGrpSpPr/>
        <p:nvPr/>
      </p:nvGrpSpPr>
      <p:grpSpPr>
        <a:xfrm>
          <a:off x="0" y="0"/>
          <a:ext cx="0" cy="0"/>
          <a:chOff x="0" y="0"/>
          <a:chExt cx="0" cy="0"/>
        </a:xfrm>
      </p:grpSpPr>
      <p:sp>
        <p:nvSpPr>
          <p:cNvPr id="150" name="Google Shape;15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1" name="Google Shape;15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2" name="Google Shape;15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55"/>
        <p:cNvGrpSpPr/>
        <p:nvPr/>
      </p:nvGrpSpPr>
      <p:grpSpPr>
        <a:xfrm>
          <a:off x="0" y="0"/>
          <a:ext cx="0" cy="0"/>
          <a:chOff x="0" y="0"/>
          <a:chExt cx="0" cy="0"/>
        </a:xfrm>
      </p:grpSpPr>
      <p:sp>
        <p:nvSpPr>
          <p:cNvPr id="156" name="Google Shape;15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9" name="Google Shape;15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8" name="Google Shape;88;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9" name="Google Shape;89;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1" name="Google Shape;91;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4.png"/><Relationship Id="rId5" Type="http://schemas.openxmlformats.org/officeDocument/2006/relationships/image" Target="../media/image6.png"/><Relationship Id="rId6"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4.png"/><Relationship Id="rId5"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4.png"/><Relationship Id="rId5" Type="http://schemas.openxmlformats.org/officeDocument/2006/relationships/image" Target="../media/image6.png"/><Relationship Id="rId6" Type="http://schemas.openxmlformats.org/officeDocument/2006/relationships/image" Target="../media/image10.png"/><Relationship Id="rId7"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4.png"/><Relationship Id="rId5" Type="http://schemas.openxmlformats.org/officeDocument/2006/relationships/image" Target="../media/image6.png"/><Relationship Id="rId6" Type="http://schemas.openxmlformats.org/officeDocument/2006/relationships/image" Target="../media/image10.png"/><Relationship Id="rId7"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4.png"/><Relationship Id="rId5" Type="http://schemas.openxmlformats.org/officeDocument/2006/relationships/image" Target="../media/image6.png"/><Relationship Id="rId6"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4.png"/><Relationship Id="rId5"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4.png"/><Relationship Id="rId5"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25"/>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2: Lesson 13</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166" name="Google Shape;166;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400" dirty="0">
                <a:latin typeface="Century Gothic"/>
                <a:ea typeface="Century Gothic"/>
                <a:cs typeface="Century Gothic"/>
                <a:sym typeface="Century Gothic"/>
              </a:rPr>
              <a:t>This lesson will take approximately 50-6</a:t>
            </a:r>
            <a:r>
              <a:rPr lang="en" sz="1400" dirty="0"/>
              <a:t>5</a:t>
            </a:r>
            <a:r>
              <a:rPr lang="en" sz="1400" dirty="0">
                <a:latin typeface="Century Gothic"/>
                <a:ea typeface="Century Gothic"/>
                <a:cs typeface="Century Gothic"/>
                <a:sym typeface="Century Gothic"/>
              </a:rPr>
              <a:t> minutes to complete. </a:t>
            </a:r>
            <a:endParaRPr sz="1400" dirty="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4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400" dirty="0">
                <a:latin typeface="Century Gothic"/>
                <a:ea typeface="Century Gothic"/>
                <a:cs typeface="Century Gothic"/>
                <a:sym typeface="Century Gothic"/>
              </a:rPr>
              <a:t>The purpose of today’s lesson is to:</a:t>
            </a:r>
            <a:endParaRPr sz="1400"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sz="1400" dirty="0">
                <a:latin typeface="Century Gothic"/>
                <a:ea typeface="Century Gothic"/>
                <a:cs typeface="Century Gothic"/>
                <a:sym typeface="Century Gothic"/>
              </a:rPr>
              <a:t>continue to address the question of how war affects individuals and societies by analyzing the theme of “invisibility” in a scene in </a:t>
            </a:r>
            <a:r>
              <a:rPr lang="en" sz="1400" i="1" dirty="0">
                <a:latin typeface="Century Gothic"/>
                <a:ea typeface="Century Gothic"/>
                <a:cs typeface="Century Gothic"/>
                <a:sym typeface="Century Gothic"/>
              </a:rPr>
              <a:t>Unbroken</a:t>
            </a:r>
            <a:r>
              <a:rPr lang="en" sz="1400" dirty="0">
                <a:latin typeface="Century Gothic"/>
                <a:ea typeface="Century Gothic"/>
                <a:cs typeface="Century Gothic"/>
                <a:sym typeface="Century Gothic"/>
              </a:rPr>
              <a:t>.</a:t>
            </a:r>
            <a:endParaRPr sz="1400"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sz="1400" dirty="0">
                <a:latin typeface="Century Gothic"/>
                <a:ea typeface="Century Gothic"/>
                <a:cs typeface="Century Gothic"/>
                <a:sym typeface="Century Gothic"/>
              </a:rPr>
              <a:t>prepare for Lesson 14, during which students will receive the prompt for the </a:t>
            </a:r>
            <a:r>
              <a:rPr lang="en" sz="1400" b="1" dirty="0">
                <a:latin typeface="Century Gothic"/>
                <a:ea typeface="Century Gothic"/>
                <a:cs typeface="Century Gothic"/>
                <a:sym typeface="Century Gothic"/>
              </a:rPr>
              <a:t>End-of-Unit 2 Assessment </a:t>
            </a:r>
            <a:r>
              <a:rPr lang="en" sz="1400" dirty="0">
                <a:latin typeface="Century Gothic"/>
                <a:ea typeface="Century Gothic"/>
                <a:cs typeface="Century Gothic"/>
                <a:sym typeface="Century Gothic"/>
              </a:rPr>
              <a:t>and begin to select the strongest evidence from </a:t>
            </a:r>
            <a:r>
              <a:rPr lang="en" sz="1400" i="1" dirty="0">
                <a:latin typeface="Century Gothic"/>
                <a:ea typeface="Century Gothic"/>
                <a:cs typeface="Century Gothic"/>
                <a:sym typeface="Century Gothic"/>
              </a:rPr>
              <a:t>Unbroken</a:t>
            </a:r>
            <a:r>
              <a:rPr lang="en" sz="1400" dirty="0">
                <a:latin typeface="Century Gothic"/>
                <a:ea typeface="Century Gothic"/>
                <a:cs typeface="Century Gothic"/>
                <a:sym typeface="Century Gothic"/>
              </a:rPr>
              <a:t> and “The Life of Miné Okubo” to include in their essays. </a:t>
            </a:r>
            <a:br>
              <a:rPr lang="en" sz="1400" dirty="0">
                <a:latin typeface="Century Gothic"/>
                <a:ea typeface="Century Gothic"/>
                <a:cs typeface="Century Gothic"/>
                <a:sym typeface="Century Gothic"/>
              </a:rPr>
            </a:br>
            <a:endParaRPr sz="14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400" dirty="0">
                <a:latin typeface="Century Gothic"/>
                <a:ea typeface="Century Gothic"/>
                <a:cs typeface="Century Gothic"/>
                <a:sym typeface="Century Gothic"/>
              </a:rPr>
              <a:t>The Learning Targets for students today are:</a:t>
            </a:r>
            <a:endParaRPr sz="1400" dirty="0">
              <a:latin typeface="Century Gothic"/>
              <a:ea typeface="Century Gothic"/>
              <a:cs typeface="Century Gothic"/>
              <a:sym typeface="Century Gothic"/>
            </a:endParaRPr>
          </a:p>
          <a:p>
            <a:pPr marL="457200" lvl="0" indent="-317500" algn="l" rtl="0">
              <a:spcBef>
                <a:spcPts val="1000"/>
              </a:spcBef>
              <a:spcAft>
                <a:spcPts val="0"/>
              </a:spcAft>
              <a:buSzPts val="1400"/>
              <a:buFont typeface="Century Gothic"/>
              <a:buAutoNum type="arabicPeriod"/>
            </a:pPr>
            <a:r>
              <a:rPr lang="en" sz="1400" dirty="0">
                <a:latin typeface="Century Gothic"/>
                <a:ea typeface="Century Gothic"/>
                <a:cs typeface="Century Gothic"/>
                <a:sym typeface="Century Gothic"/>
              </a:rPr>
              <a:t>I can use a Frayer model to deepen my understanding of words in </a:t>
            </a:r>
            <a:r>
              <a:rPr lang="en" sz="1400" i="1" dirty="0">
                <a:latin typeface="Century Gothic"/>
                <a:ea typeface="Century Gothic"/>
                <a:cs typeface="Century Gothic"/>
                <a:sym typeface="Century Gothic"/>
              </a:rPr>
              <a:t>Unbroken</a:t>
            </a:r>
            <a:r>
              <a:rPr lang="en" sz="1400" dirty="0">
                <a:latin typeface="Century Gothic"/>
                <a:ea typeface="Century Gothic"/>
                <a:cs typeface="Century Gothic"/>
                <a:sym typeface="Century Gothic"/>
              </a:rPr>
              <a:t>.</a:t>
            </a:r>
            <a:endParaRPr sz="1400"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sz="1400" dirty="0">
                <a:latin typeface="Century Gothic"/>
                <a:ea typeface="Century Gothic"/>
                <a:cs typeface="Century Gothic"/>
                <a:sym typeface="Century Gothic"/>
              </a:rPr>
              <a:t>I can provide the strongest textual evidence as I analyze the development of the thematic concept “The Invisibility of Captives during WWII” in </a:t>
            </a:r>
            <a:r>
              <a:rPr lang="en" sz="1400" i="1" dirty="0">
                <a:latin typeface="Century Gothic"/>
                <a:ea typeface="Century Gothic"/>
                <a:cs typeface="Century Gothic"/>
                <a:sym typeface="Century Gothic"/>
              </a:rPr>
              <a:t>Unbroken </a:t>
            </a:r>
            <a:r>
              <a:rPr lang="en" sz="1400" dirty="0">
                <a:latin typeface="Century Gothic"/>
                <a:ea typeface="Century Gothic"/>
                <a:cs typeface="Century Gothic"/>
                <a:sym typeface="Century Gothic"/>
              </a:rPr>
              <a:t>and “The Life of Miné Okubo</a:t>
            </a:r>
            <a:r>
              <a:rPr lang="en" sz="1400" dirty="0" smtClean="0">
                <a:latin typeface="Century Gothic"/>
                <a:ea typeface="Century Gothic"/>
                <a:cs typeface="Century Gothic"/>
                <a:sym typeface="Century Gothic"/>
              </a:rPr>
              <a:t>.”</a:t>
            </a:r>
            <a:endParaRPr sz="14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34"/>
          <p:cNvSpPr txBox="1">
            <a:spLocks noGrp="1"/>
          </p:cNvSpPr>
          <p:nvPr>
            <p:ph type="title"/>
          </p:nvPr>
        </p:nvSpPr>
        <p:spPr>
          <a:xfrm>
            <a:off x="162450" y="285002"/>
            <a:ext cx="8864400" cy="9942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2800" dirty="0">
                <a:latin typeface="Century Gothic"/>
                <a:ea typeface="Century Gothic"/>
                <a:cs typeface="Century Gothic"/>
                <a:sym typeface="Century Gothic"/>
              </a:rPr>
              <a:t>Let’s Gain a Better Understanding of </a:t>
            </a:r>
            <a:r>
              <a:rPr lang="en" sz="2800" i="1" dirty="0">
                <a:latin typeface="Century Gothic"/>
                <a:ea typeface="Century Gothic"/>
                <a:cs typeface="Century Gothic"/>
                <a:sym typeface="Century Gothic"/>
              </a:rPr>
              <a:t>Propaganda</a:t>
            </a:r>
            <a:endParaRPr sz="2800" i="1" dirty="0">
              <a:latin typeface="Century Gothic"/>
              <a:ea typeface="Century Gothic"/>
              <a:cs typeface="Century Gothic"/>
              <a:sym typeface="Century Gothic"/>
            </a:endParaRPr>
          </a:p>
          <a:p>
            <a:pPr marL="0" lvl="0" indent="0" algn="l" rtl="0">
              <a:spcBef>
                <a:spcPts val="0"/>
              </a:spcBef>
              <a:spcAft>
                <a:spcPts val="0"/>
              </a:spcAft>
              <a:buClr>
                <a:schemeClr val="dk1"/>
              </a:buClr>
              <a:buSzPts val="3300"/>
              <a:buFont typeface="Calibri"/>
              <a:buNone/>
            </a:pPr>
            <a:endParaRPr dirty="0">
              <a:latin typeface="Century Gothic"/>
              <a:ea typeface="Century Gothic"/>
              <a:cs typeface="Century Gothic"/>
              <a:sym typeface="Century Gothic"/>
            </a:endParaRPr>
          </a:p>
        </p:txBody>
      </p:sp>
      <p:sp>
        <p:nvSpPr>
          <p:cNvPr id="236" name="Google Shape;236;p34"/>
          <p:cNvSpPr txBox="1">
            <a:spLocks noGrp="1"/>
          </p:cNvSpPr>
          <p:nvPr>
            <p:ph type="body" idx="1"/>
          </p:nvPr>
        </p:nvSpPr>
        <p:spPr>
          <a:xfrm>
            <a:off x="950400" y="1516993"/>
            <a:ext cx="81936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dirty="0">
                <a:latin typeface="Century Gothic"/>
                <a:ea typeface="Century Gothic"/>
                <a:cs typeface="Century Gothic"/>
                <a:sym typeface="Century Gothic"/>
              </a:rPr>
              <a:t>                                                         </a:t>
            </a:r>
            <a:r>
              <a:rPr lang="en" sz="2000" dirty="0">
                <a:latin typeface="Century Gothic"/>
                <a:ea typeface="Century Gothic"/>
                <a:cs typeface="Century Gothic"/>
                <a:sym typeface="Century Gothic"/>
              </a:rPr>
              <a:t> </a:t>
            </a:r>
            <a:r>
              <a:rPr lang="en" sz="2000" dirty="0" smtClean="0">
                <a:latin typeface="Century Gothic"/>
                <a:ea typeface="Century Gothic"/>
                <a:cs typeface="Century Gothic"/>
                <a:sym typeface="Century Gothic"/>
              </a:rPr>
              <a:t>Given </a:t>
            </a:r>
            <a:r>
              <a:rPr lang="en" sz="2000" dirty="0">
                <a:latin typeface="Century Gothic"/>
                <a:ea typeface="Century Gothic"/>
                <a:cs typeface="Century Gothic"/>
                <a:sym typeface="Century Gothic"/>
              </a:rPr>
              <a:t>what you know about</a:t>
            </a:r>
            <a:br>
              <a:rPr lang="en" sz="2000" dirty="0">
                <a:latin typeface="Century Gothic"/>
                <a:ea typeface="Century Gothic"/>
                <a:cs typeface="Century Gothic"/>
                <a:sym typeface="Century Gothic"/>
              </a:rPr>
            </a:br>
            <a:r>
              <a:rPr lang="en" sz="2000" dirty="0">
                <a:latin typeface="Century Gothic"/>
                <a:ea typeface="Century Gothic"/>
                <a:cs typeface="Century Gothic"/>
                <a:sym typeface="Century Gothic"/>
              </a:rPr>
              <a:t>                                                              this radio address, what </a:t>
            </a:r>
            <a:br>
              <a:rPr lang="en" sz="2000" dirty="0">
                <a:latin typeface="Century Gothic"/>
                <a:ea typeface="Century Gothic"/>
                <a:cs typeface="Century Gothic"/>
                <a:sym typeface="Century Gothic"/>
              </a:rPr>
            </a:br>
            <a:r>
              <a:rPr lang="en" sz="2000" dirty="0">
                <a:latin typeface="Century Gothic"/>
                <a:ea typeface="Century Gothic"/>
                <a:cs typeface="Century Gothic"/>
                <a:sym typeface="Century Gothic"/>
              </a:rPr>
              <a:t>                                                              characteristics , or qualities,  </a:t>
            </a:r>
            <a:br>
              <a:rPr lang="en" sz="2000" dirty="0">
                <a:latin typeface="Century Gothic"/>
                <a:ea typeface="Century Gothic"/>
                <a:cs typeface="Century Gothic"/>
                <a:sym typeface="Century Gothic"/>
              </a:rPr>
            </a:br>
            <a:r>
              <a:rPr lang="en" sz="2000" dirty="0">
                <a:latin typeface="Century Gothic"/>
                <a:ea typeface="Century Gothic"/>
                <a:cs typeface="Century Gothic"/>
                <a:sym typeface="Century Gothic"/>
              </a:rPr>
              <a:t>                                                              does </a:t>
            </a:r>
            <a:r>
              <a:rPr lang="en" sz="2000" i="1" dirty="0">
                <a:latin typeface="Century Gothic"/>
                <a:ea typeface="Century Gothic"/>
                <a:cs typeface="Century Gothic"/>
                <a:sym typeface="Century Gothic"/>
              </a:rPr>
              <a:t>propaganda </a:t>
            </a:r>
            <a:r>
              <a:rPr lang="en" sz="2000" dirty="0">
                <a:latin typeface="Century Gothic"/>
                <a:ea typeface="Century Gothic"/>
                <a:cs typeface="Century Gothic"/>
                <a:sym typeface="Century Gothic"/>
              </a:rPr>
              <a:t>have?</a:t>
            </a:r>
            <a:r>
              <a:rPr lang="en" dirty="0">
                <a:latin typeface="Century Gothic"/>
                <a:ea typeface="Century Gothic"/>
                <a:cs typeface="Century Gothic"/>
                <a:sym typeface="Century Gothic"/>
              </a:rPr>
              <a:t>                                                                                                                 </a:t>
            </a:r>
            <a:endParaRPr dirty="0">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endParaRPr dirty="0">
              <a:latin typeface="Century Gothic"/>
              <a:ea typeface="Century Gothic"/>
              <a:cs typeface="Century Gothic"/>
              <a:sym typeface="Century Gothic"/>
            </a:endParaRPr>
          </a:p>
        </p:txBody>
      </p:sp>
      <p:pic>
        <p:nvPicPr>
          <p:cNvPr id="237" name="Google Shape;237;p34"/>
          <p:cNvPicPr preferRelativeResize="0"/>
          <p:nvPr/>
        </p:nvPicPr>
        <p:blipFill>
          <a:blip r:embed="rId3">
            <a:alphaModFix/>
          </a:blip>
          <a:stretch>
            <a:fillRect/>
          </a:stretch>
        </p:blipFill>
        <p:spPr>
          <a:xfrm>
            <a:off x="233596" y="1142996"/>
            <a:ext cx="4147776" cy="3421050"/>
          </a:xfrm>
          <a:prstGeom prst="rect">
            <a:avLst/>
          </a:prstGeom>
          <a:noFill/>
          <a:ln>
            <a:noFill/>
          </a:ln>
        </p:spPr>
      </p:pic>
      <p:sp>
        <p:nvSpPr>
          <p:cNvPr id="238" name="Google Shape;238;p34"/>
          <p:cNvSpPr/>
          <p:nvPr/>
        </p:nvSpPr>
        <p:spPr>
          <a:xfrm rot="10800000">
            <a:off x="3288450" y="1927975"/>
            <a:ext cx="1868100" cy="311400"/>
          </a:xfrm>
          <a:prstGeom prst="rightArrow">
            <a:avLst>
              <a:gd name="adj1" fmla="val 50000"/>
              <a:gd name="adj2" fmla="val 50000"/>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9" name="Google Shape;202;p30"/>
          <p:cNvPicPr preferRelativeResize="0"/>
          <p:nvPr/>
        </p:nvPicPr>
        <p:blipFill>
          <a:blip r:embed="rId4">
            <a:alphaModFix/>
          </a:blip>
          <a:stretch>
            <a:fillRect/>
          </a:stretch>
        </p:blipFill>
        <p:spPr>
          <a:xfrm>
            <a:off x="7967900" y="4327337"/>
            <a:ext cx="583786" cy="588395"/>
          </a:xfrm>
          <a:prstGeom prst="rect">
            <a:avLst/>
          </a:prstGeom>
          <a:noFill/>
          <a:ln>
            <a:noFill/>
          </a:ln>
        </p:spPr>
      </p:pic>
      <p:pic>
        <p:nvPicPr>
          <p:cNvPr id="10" name="Google Shape;201;p30"/>
          <p:cNvPicPr preferRelativeResize="0"/>
          <p:nvPr/>
        </p:nvPicPr>
        <p:blipFill>
          <a:blip r:embed="rId5">
            <a:alphaModFix/>
          </a:blip>
          <a:stretch>
            <a:fillRect/>
          </a:stretch>
        </p:blipFill>
        <p:spPr>
          <a:xfrm>
            <a:off x="8490857" y="4441373"/>
            <a:ext cx="535993" cy="451503"/>
          </a:xfrm>
          <a:prstGeom prst="rect">
            <a:avLst/>
          </a:prstGeom>
          <a:noFill/>
          <a:ln>
            <a:noFill/>
          </a:ln>
        </p:spPr>
      </p:pic>
      <p:pic>
        <p:nvPicPr>
          <p:cNvPr id="241" name="Google Shape;241;p34"/>
          <p:cNvPicPr preferRelativeResize="0"/>
          <p:nvPr/>
        </p:nvPicPr>
        <p:blipFill>
          <a:blip r:embed="rId6">
            <a:alphaModFix/>
          </a:blip>
          <a:stretch>
            <a:fillRect/>
          </a:stretch>
        </p:blipFill>
        <p:spPr>
          <a:xfrm>
            <a:off x="7526194" y="4384782"/>
            <a:ext cx="533043" cy="525773"/>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p35"/>
          <p:cNvSpPr txBox="1">
            <a:spLocks noGrp="1"/>
          </p:cNvSpPr>
          <p:nvPr>
            <p:ph type="title"/>
          </p:nvPr>
        </p:nvSpPr>
        <p:spPr>
          <a:xfrm>
            <a:off x="234500" y="273850"/>
            <a:ext cx="8754900" cy="9942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2800">
                <a:latin typeface="Century Gothic"/>
                <a:ea typeface="Century Gothic"/>
                <a:cs typeface="Century Gothic"/>
                <a:sym typeface="Century Gothic"/>
              </a:rPr>
              <a:t>Let’s Gain a Better Understanding of </a:t>
            </a:r>
            <a:r>
              <a:rPr lang="en" sz="2800" i="1">
                <a:latin typeface="Century Gothic"/>
                <a:ea typeface="Century Gothic"/>
                <a:cs typeface="Century Gothic"/>
                <a:sym typeface="Century Gothic"/>
              </a:rPr>
              <a:t>Propaganda</a:t>
            </a:r>
            <a:endParaRPr sz="2800" i="1">
              <a:latin typeface="Century Gothic"/>
              <a:ea typeface="Century Gothic"/>
              <a:cs typeface="Century Gothic"/>
              <a:sym typeface="Century Gothic"/>
            </a:endParaRPr>
          </a:p>
          <a:p>
            <a:pPr marL="0" lvl="0" indent="0" algn="l" rtl="0">
              <a:spcBef>
                <a:spcPts val="0"/>
              </a:spcBef>
              <a:spcAft>
                <a:spcPts val="0"/>
              </a:spcAft>
              <a:buClr>
                <a:schemeClr val="dk1"/>
              </a:buClr>
              <a:buSzPts val="3300"/>
              <a:buFont typeface="Calibri"/>
              <a:buNone/>
            </a:pPr>
            <a:endParaRPr>
              <a:latin typeface="Century Gothic"/>
              <a:ea typeface="Century Gothic"/>
              <a:cs typeface="Century Gothic"/>
              <a:sym typeface="Century Gothic"/>
            </a:endParaRPr>
          </a:p>
        </p:txBody>
      </p:sp>
      <p:sp>
        <p:nvSpPr>
          <p:cNvPr id="247" name="Google Shape;247;p35"/>
          <p:cNvSpPr txBox="1">
            <a:spLocks noGrp="1"/>
          </p:cNvSpPr>
          <p:nvPr>
            <p:ph type="body" idx="1"/>
          </p:nvPr>
        </p:nvSpPr>
        <p:spPr>
          <a:xfrm>
            <a:off x="628650" y="1369225"/>
            <a:ext cx="8360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000">
                <a:latin typeface="Century Gothic"/>
                <a:ea typeface="Century Gothic"/>
                <a:cs typeface="Century Gothic"/>
                <a:sym typeface="Century Gothic"/>
              </a:rPr>
              <a:t>                                        </a:t>
            </a:r>
            <a:endParaRPr sz="2000">
              <a:latin typeface="Century Gothic"/>
              <a:ea typeface="Century Gothic"/>
              <a:cs typeface="Century Gothic"/>
              <a:sym typeface="Century Gothic"/>
            </a:endParaRPr>
          </a:p>
          <a:p>
            <a:pPr marL="0" lvl="0" indent="0" algn="l" rtl="0">
              <a:spcBef>
                <a:spcPts val="800"/>
              </a:spcBef>
              <a:spcAft>
                <a:spcPts val="0"/>
              </a:spcAft>
              <a:buNone/>
            </a:pPr>
            <a:endParaRPr sz="2000">
              <a:latin typeface="Century Gothic"/>
              <a:ea typeface="Century Gothic"/>
              <a:cs typeface="Century Gothic"/>
              <a:sym typeface="Century Gothic"/>
            </a:endParaRPr>
          </a:p>
          <a:p>
            <a:pPr marL="0" lvl="0" indent="0" algn="l" rtl="0">
              <a:spcBef>
                <a:spcPts val="800"/>
              </a:spcBef>
              <a:spcAft>
                <a:spcPts val="0"/>
              </a:spcAft>
              <a:buNone/>
            </a:pPr>
            <a:r>
              <a:rPr lang="en" sz="2000">
                <a:latin typeface="Century Gothic"/>
                <a:ea typeface="Century Gothic"/>
                <a:cs typeface="Century Gothic"/>
                <a:sym typeface="Century Gothic"/>
              </a:rPr>
              <a:t>                                                      What are other ways that people</a:t>
            </a:r>
            <a:br>
              <a:rPr lang="en" sz="2000">
                <a:latin typeface="Century Gothic"/>
                <a:ea typeface="Century Gothic"/>
                <a:cs typeface="Century Gothic"/>
                <a:sym typeface="Century Gothic"/>
              </a:rPr>
            </a:br>
            <a:r>
              <a:rPr lang="en" sz="2000">
                <a:latin typeface="Century Gothic"/>
                <a:ea typeface="Century Gothic"/>
                <a:cs typeface="Century Gothic"/>
                <a:sym typeface="Century Gothic"/>
              </a:rPr>
              <a:t>                                                      communicated during World War II </a:t>
            </a:r>
            <a:br>
              <a:rPr lang="en" sz="2000">
                <a:latin typeface="Century Gothic"/>
                <a:ea typeface="Century Gothic"/>
                <a:cs typeface="Century Gothic"/>
                <a:sym typeface="Century Gothic"/>
              </a:rPr>
            </a:br>
            <a:r>
              <a:rPr lang="en" sz="2000">
                <a:latin typeface="Century Gothic"/>
                <a:ea typeface="Century Gothic"/>
                <a:cs typeface="Century Gothic"/>
                <a:sym typeface="Century Gothic"/>
              </a:rPr>
              <a:t>                                                      that are non-examples of</a:t>
            </a:r>
            <a:br>
              <a:rPr lang="en" sz="2000">
                <a:latin typeface="Century Gothic"/>
                <a:ea typeface="Century Gothic"/>
                <a:cs typeface="Century Gothic"/>
                <a:sym typeface="Century Gothic"/>
              </a:rPr>
            </a:br>
            <a:r>
              <a:rPr lang="en" sz="2000">
                <a:latin typeface="Century Gothic"/>
                <a:ea typeface="Century Gothic"/>
                <a:cs typeface="Century Gothic"/>
                <a:sym typeface="Century Gothic"/>
              </a:rPr>
              <a:t>                                                      </a:t>
            </a:r>
            <a:r>
              <a:rPr lang="en" sz="2000" i="1">
                <a:latin typeface="Century Gothic"/>
                <a:ea typeface="Century Gothic"/>
                <a:cs typeface="Century Gothic"/>
                <a:sym typeface="Century Gothic"/>
              </a:rPr>
              <a:t>propaganda</a:t>
            </a:r>
            <a:r>
              <a:rPr lang="en" sz="2000">
                <a:latin typeface="Century Gothic"/>
                <a:ea typeface="Century Gothic"/>
                <a:cs typeface="Century Gothic"/>
                <a:sym typeface="Century Gothic"/>
              </a:rPr>
              <a:t>?</a:t>
            </a:r>
            <a:endParaRPr sz="2000">
              <a:latin typeface="Century Gothic"/>
              <a:ea typeface="Century Gothic"/>
              <a:cs typeface="Century Gothic"/>
              <a:sym typeface="Century Gothic"/>
            </a:endParaRPr>
          </a:p>
        </p:txBody>
      </p:sp>
      <p:pic>
        <p:nvPicPr>
          <p:cNvPr id="248" name="Google Shape;248;p35"/>
          <p:cNvPicPr preferRelativeResize="0"/>
          <p:nvPr/>
        </p:nvPicPr>
        <p:blipFill>
          <a:blip r:embed="rId3">
            <a:alphaModFix/>
          </a:blip>
          <a:stretch>
            <a:fillRect/>
          </a:stretch>
        </p:blipFill>
        <p:spPr>
          <a:xfrm>
            <a:off x="234496" y="1211571"/>
            <a:ext cx="4147776" cy="3421050"/>
          </a:xfrm>
          <a:prstGeom prst="rect">
            <a:avLst/>
          </a:prstGeom>
          <a:noFill/>
          <a:ln>
            <a:noFill/>
          </a:ln>
        </p:spPr>
      </p:pic>
      <p:sp>
        <p:nvSpPr>
          <p:cNvPr id="249" name="Google Shape;249;p35"/>
          <p:cNvSpPr/>
          <p:nvPr/>
        </p:nvSpPr>
        <p:spPr>
          <a:xfrm rot="10800000">
            <a:off x="3538350" y="3561800"/>
            <a:ext cx="1868100" cy="311400"/>
          </a:xfrm>
          <a:prstGeom prst="rightArrow">
            <a:avLst>
              <a:gd name="adj1" fmla="val 50000"/>
              <a:gd name="adj2" fmla="val 50000"/>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 name="Google Shape;202;p30"/>
          <p:cNvPicPr preferRelativeResize="0"/>
          <p:nvPr/>
        </p:nvPicPr>
        <p:blipFill>
          <a:blip r:embed="rId4">
            <a:alphaModFix/>
          </a:blip>
          <a:stretch>
            <a:fillRect/>
          </a:stretch>
        </p:blipFill>
        <p:spPr>
          <a:xfrm>
            <a:off x="7967900" y="4327337"/>
            <a:ext cx="583786" cy="588395"/>
          </a:xfrm>
          <a:prstGeom prst="rect">
            <a:avLst/>
          </a:prstGeom>
          <a:noFill/>
          <a:ln>
            <a:noFill/>
          </a:ln>
        </p:spPr>
      </p:pic>
      <p:pic>
        <p:nvPicPr>
          <p:cNvPr id="9" name="Google Shape;201;p30"/>
          <p:cNvPicPr preferRelativeResize="0"/>
          <p:nvPr/>
        </p:nvPicPr>
        <p:blipFill>
          <a:blip r:embed="rId5">
            <a:alphaModFix/>
          </a:blip>
          <a:stretch>
            <a:fillRect/>
          </a:stretch>
        </p:blipFill>
        <p:spPr>
          <a:xfrm>
            <a:off x="8490857" y="4441373"/>
            <a:ext cx="535993" cy="451503"/>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3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Let’s Review </a:t>
            </a:r>
            <a:r>
              <a:rPr lang="en" dirty="0"/>
              <a:t>the </a:t>
            </a:r>
            <a:r>
              <a:rPr lang="en" sz="3400" dirty="0">
                <a:latin typeface="Century Gothic"/>
                <a:ea typeface="Century Gothic"/>
                <a:cs typeface="Century Gothic"/>
                <a:sym typeface="Century Gothic"/>
              </a:rPr>
              <a:t>Learning Targets</a:t>
            </a:r>
            <a:endParaRPr sz="3300" b="0" i="0" u="none" strike="noStrike" cap="none" dirty="0">
              <a:solidFill>
                <a:schemeClr val="dk1"/>
              </a:solidFill>
              <a:latin typeface="Calibri"/>
              <a:ea typeface="Calibri"/>
              <a:cs typeface="Calibri"/>
              <a:sym typeface="Calibri"/>
            </a:endParaRPr>
          </a:p>
        </p:txBody>
      </p:sp>
      <p:sp>
        <p:nvSpPr>
          <p:cNvPr id="257" name="Google Shape;257;p36"/>
          <p:cNvSpPr txBox="1">
            <a:spLocks noGrp="1"/>
          </p:cNvSpPr>
          <p:nvPr>
            <p:ph type="body" idx="1"/>
          </p:nvPr>
        </p:nvSpPr>
        <p:spPr>
          <a:xfrm>
            <a:off x="457200" y="1369219"/>
            <a:ext cx="8058150" cy="3263400"/>
          </a:xfrm>
          <a:prstGeom prst="rect">
            <a:avLst/>
          </a:prstGeom>
          <a:noFill/>
          <a:ln>
            <a:noFill/>
          </a:ln>
        </p:spPr>
        <p:txBody>
          <a:bodyPr spcFirstLastPara="1" wrap="square" lIns="68575" tIns="34275" rIns="68575" bIns="34275" anchor="t" anchorCtr="0">
            <a:noAutofit/>
          </a:bodyPr>
          <a:lstStyle/>
          <a:p>
            <a:pPr marL="457200" lvl="0" indent="-361950" algn="l" rtl="0">
              <a:spcBef>
                <a:spcPts val="800"/>
              </a:spcBef>
              <a:spcAft>
                <a:spcPts val="0"/>
              </a:spcAft>
              <a:buSzPts val="2100"/>
              <a:buAutoNum type="arabicPeriod"/>
            </a:pPr>
            <a:r>
              <a:rPr lang="en" dirty="0">
                <a:latin typeface="Century Gothic"/>
                <a:ea typeface="Century Gothic"/>
                <a:cs typeface="Century Gothic"/>
                <a:sym typeface="Century Gothic"/>
              </a:rPr>
              <a:t>I can </a:t>
            </a:r>
            <a:r>
              <a:rPr lang="en" i="1" dirty="0">
                <a:latin typeface="Century Gothic"/>
                <a:ea typeface="Century Gothic"/>
                <a:cs typeface="Century Gothic"/>
                <a:sym typeface="Century Gothic"/>
              </a:rPr>
              <a:t>use a </a:t>
            </a:r>
            <a:r>
              <a:rPr lang="en" b="1" i="1" dirty="0">
                <a:latin typeface="Century Gothic"/>
                <a:ea typeface="Century Gothic"/>
                <a:cs typeface="Century Gothic"/>
                <a:sym typeface="Century Gothic"/>
              </a:rPr>
              <a:t>Frayer model </a:t>
            </a:r>
            <a:r>
              <a:rPr lang="en" i="1" dirty="0">
                <a:latin typeface="Century Gothic"/>
                <a:ea typeface="Century Gothic"/>
                <a:cs typeface="Century Gothic"/>
                <a:sym typeface="Century Gothic"/>
              </a:rPr>
              <a:t>to deepen my understanding of words</a:t>
            </a:r>
            <a:r>
              <a:rPr lang="en" dirty="0">
                <a:latin typeface="Century Gothic"/>
                <a:ea typeface="Century Gothic"/>
                <a:cs typeface="Century Gothic"/>
                <a:sym typeface="Century Gothic"/>
              </a:rPr>
              <a:t> in </a:t>
            </a:r>
            <a:r>
              <a:rPr lang="en" i="1" dirty="0">
                <a:latin typeface="Century Gothic"/>
                <a:ea typeface="Century Gothic"/>
                <a:cs typeface="Century Gothic"/>
                <a:sym typeface="Century Gothic"/>
              </a:rPr>
              <a:t>Unbroken</a:t>
            </a:r>
            <a:r>
              <a:rPr lang="en" dirty="0">
                <a:latin typeface="Century Gothic"/>
                <a:ea typeface="Century Gothic"/>
                <a:cs typeface="Century Gothic"/>
                <a:sym typeface="Century Gothic"/>
              </a:rPr>
              <a:t>.</a:t>
            </a:r>
            <a:br>
              <a:rPr lang="en" dirty="0">
                <a:latin typeface="Century Gothic"/>
                <a:ea typeface="Century Gothic"/>
                <a:cs typeface="Century Gothic"/>
                <a:sym typeface="Century Gothic"/>
              </a:rPr>
            </a:br>
            <a:endParaRPr dirty="0">
              <a:latin typeface="Century Gothic"/>
              <a:ea typeface="Century Gothic"/>
              <a:cs typeface="Century Gothic"/>
              <a:sym typeface="Century Gothic"/>
            </a:endParaRPr>
          </a:p>
          <a:p>
            <a:pPr marL="457200" lvl="0" indent="-361950" algn="l" rtl="0">
              <a:spcBef>
                <a:spcPts val="0"/>
              </a:spcBef>
              <a:spcAft>
                <a:spcPts val="0"/>
              </a:spcAft>
              <a:buSzPts val="2100"/>
              <a:buAutoNum type="arabicPeriod"/>
            </a:pPr>
            <a:r>
              <a:rPr lang="en" dirty="0">
                <a:latin typeface="Century Gothic"/>
                <a:ea typeface="Century Gothic"/>
                <a:cs typeface="Century Gothic"/>
                <a:sym typeface="Century Gothic"/>
              </a:rPr>
              <a:t>I can </a:t>
            </a:r>
            <a:r>
              <a:rPr lang="en" i="1" dirty="0">
                <a:latin typeface="Century Gothic"/>
                <a:ea typeface="Century Gothic"/>
                <a:cs typeface="Century Gothic"/>
                <a:sym typeface="Century Gothic"/>
              </a:rPr>
              <a:t>provide the strongest textual evidence as I analyze the development of the thematic concept</a:t>
            </a:r>
            <a:r>
              <a:rPr lang="en" dirty="0">
                <a:latin typeface="Century Gothic"/>
                <a:ea typeface="Century Gothic"/>
                <a:cs typeface="Century Gothic"/>
                <a:sym typeface="Century Gothic"/>
              </a:rPr>
              <a:t> ‘The Invisibility of Captives during WWII’ in </a:t>
            </a:r>
            <a:r>
              <a:rPr lang="en" i="1" dirty="0">
                <a:latin typeface="Century Gothic"/>
                <a:ea typeface="Century Gothic"/>
                <a:cs typeface="Century Gothic"/>
                <a:sym typeface="Century Gothic"/>
              </a:rPr>
              <a:t>Unbroken </a:t>
            </a:r>
            <a:r>
              <a:rPr lang="en" dirty="0">
                <a:latin typeface="Century Gothic"/>
                <a:ea typeface="Century Gothic"/>
                <a:cs typeface="Century Gothic"/>
                <a:sym typeface="Century Gothic"/>
              </a:rPr>
              <a:t>and “The Life of Miné Okubo.”</a:t>
            </a:r>
            <a:r>
              <a:rPr lang="en" dirty="0"/>
              <a:t/>
            </a:r>
            <a:br>
              <a:rPr lang="en" dirty="0"/>
            </a:br>
            <a:endParaRPr dirty="0"/>
          </a:p>
        </p:txBody>
      </p:sp>
      <p:pic>
        <p:nvPicPr>
          <p:cNvPr id="258" name="Google Shape;258;p36"/>
          <p:cNvPicPr preferRelativeResize="0"/>
          <p:nvPr/>
        </p:nvPicPr>
        <p:blipFill>
          <a:blip r:embed="rId3">
            <a:alphaModFix/>
          </a:blip>
          <a:stretch>
            <a:fillRect/>
          </a:stretch>
        </p:blipFill>
        <p:spPr>
          <a:xfrm>
            <a:off x="8444958" y="4381357"/>
            <a:ext cx="615775" cy="498050"/>
          </a:xfrm>
          <a:prstGeom prst="rect">
            <a:avLst/>
          </a:prstGeom>
          <a:noFill/>
          <a:ln>
            <a:noFill/>
          </a:ln>
        </p:spPr>
      </p:pic>
      <p:pic>
        <p:nvPicPr>
          <p:cNvPr id="259" name="Google Shape;259;p36"/>
          <p:cNvPicPr preferRelativeResize="0"/>
          <p:nvPr/>
        </p:nvPicPr>
        <p:blipFill>
          <a:blip r:embed="rId4">
            <a:alphaModFix/>
          </a:blip>
          <a:stretch>
            <a:fillRect/>
          </a:stretch>
        </p:blipFill>
        <p:spPr>
          <a:xfrm>
            <a:off x="7941493" y="4381357"/>
            <a:ext cx="503465" cy="527213"/>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37"/>
          <p:cNvSpPr txBox="1">
            <a:spLocks noGrp="1"/>
          </p:cNvSpPr>
          <p:nvPr>
            <p:ph type="title"/>
          </p:nvPr>
        </p:nvSpPr>
        <p:spPr>
          <a:xfrm>
            <a:off x="280925" y="273850"/>
            <a:ext cx="82344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Connect the Theme to the Text</a:t>
            </a:r>
            <a:endParaRPr sz="3300" i="0" u="none" strike="noStrike" cap="none">
              <a:solidFill>
                <a:schemeClr val="dk1"/>
              </a:solidFill>
              <a:latin typeface="Century Gothic"/>
              <a:ea typeface="Century Gothic"/>
              <a:cs typeface="Century Gothic"/>
              <a:sym typeface="Century Gothic"/>
            </a:endParaRPr>
          </a:p>
        </p:txBody>
      </p:sp>
      <p:sp>
        <p:nvSpPr>
          <p:cNvPr id="265" name="Google Shape;265;p37"/>
          <p:cNvSpPr txBox="1">
            <a:spLocks noGrp="1"/>
          </p:cNvSpPr>
          <p:nvPr>
            <p:ph type="body" idx="1"/>
          </p:nvPr>
        </p:nvSpPr>
        <p:spPr>
          <a:xfrm>
            <a:off x="280925" y="1268050"/>
            <a:ext cx="67308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2400" dirty="0">
                <a:latin typeface="Century Gothic"/>
                <a:ea typeface="Century Gothic"/>
                <a:cs typeface="Century Gothic"/>
                <a:sym typeface="Century Gothic"/>
              </a:rPr>
              <a:t>Turn and talk with your partner about your </a:t>
            </a:r>
            <a:br>
              <a:rPr lang="en" sz="2400" dirty="0">
                <a:latin typeface="Century Gothic"/>
                <a:ea typeface="Century Gothic"/>
                <a:cs typeface="Century Gothic"/>
                <a:sym typeface="Century Gothic"/>
              </a:rPr>
            </a:br>
            <a:r>
              <a:rPr lang="en" sz="2400" dirty="0">
                <a:latin typeface="Century Gothic"/>
                <a:ea typeface="Century Gothic"/>
                <a:cs typeface="Century Gothic"/>
                <a:sym typeface="Century Gothic"/>
              </a:rPr>
              <a:t>answer to the focus question on last night’s </a:t>
            </a:r>
            <a:r>
              <a:rPr lang="en" sz="2400" b="1" dirty="0">
                <a:latin typeface="Century Gothic"/>
                <a:ea typeface="Century Gothic"/>
                <a:cs typeface="Century Gothic"/>
                <a:sym typeface="Century Gothic"/>
              </a:rPr>
              <a:t>structured notes</a:t>
            </a:r>
            <a:r>
              <a:rPr lang="en" sz="2400" dirty="0"/>
              <a:t>:</a:t>
            </a:r>
            <a:r>
              <a:rPr lang="en" sz="2400" dirty="0">
                <a:latin typeface="Century Gothic"/>
                <a:ea typeface="Century Gothic"/>
                <a:cs typeface="Century Gothic"/>
                <a:sym typeface="Century Gothic"/>
              </a:rPr>
              <a:t/>
            </a:r>
            <a:br>
              <a:rPr lang="en" sz="2400" dirty="0">
                <a:latin typeface="Century Gothic"/>
                <a:ea typeface="Century Gothic"/>
                <a:cs typeface="Century Gothic"/>
                <a:sym typeface="Century Gothic"/>
              </a:rPr>
            </a:br>
            <a:endParaRPr sz="2400"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In what ways does Louie continue to</a:t>
            </a:r>
            <a:r>
              <a:rPr lang="en" sz="2400" dirty="0"/>
              <a:t> </a:t>
            </a:r>
            <a:r>
              <a:rPr lang="en" sz="2400" dirty="0">
                <a:latin typeface="Century Gothic"/>
                <a:ea typeface="Century Gothic"/>
                <a:cs typeface="Century Gothic"/>
                <a:sym typeface="Century Gothic"/>
              </a:rPr>
              <a:t>resist</a:t>
            </a:r>
            <a:r>
              <a:rPr lang="en" sz="2400" dirty="0"/>
              <a:t> </a:t>
            </a:r>
            <a:r>
              <a:rPr lang="en" sz="2400" dirty="0">
                <a:latin typeface="Century Gothic"/>
                <a:ea typeface="Century Gothic"/>
                <a:cs typeface="Century Gothic"/>
                <a:sym typeface="Century Gothic"/>
              </a:rPr>
              <a:t>invisibility?</a:t>
            </a:r>
            <a:endParaRPr sz="2400" dirty="0">
              <a:latin typeface="Century Gothic"/>
              <a:ea typeface="Century Gothic"/>
              <a:cs typeface="Century Gothic"/>
              <a:sym typeface="Century Gothic"/>
            </a:endParaRPr>
          </a:p>
        </p:txBody>
      </p:sp>
      <p:pic>
        <p:nvPicPr>
          <p:cNvPr id="266" name="Google Shape;266;p37"/>
          <p:cNvPicPr preferRelativeResize="0"/>
          <p:nvPr/>
        </p:nvPicPr>
        <p:blipFill>
          <a:blip r:embed="rId3">
            <a:alphaModFix/>
          </a:blip>
          <a:stretch>
            <a:fillRect/>
          </a:stretch>
        </p:blipFill>
        <p:spPr>
          <a:xfrm>
            <a:off x="7011600" y="1275312"/>
            <a:ext cx="1672650" cy="2554925"/>
          </a:xfrm>
          <a:prstGeom prst="rect">
            <a:avLst/>
          </a:prstGeom>
          <a:noFill/>
          <a:ln>
            <a:noFill/>
          </a:ln>
        </p:spPr>
      </p:pic>
      <p:pic>
        <p:nvPicPr>
          <p:cNvPr id="9" name="Google Shape;202;p30"/>
          <p:cNvPicPr preferRelativeResize="0"/>
          <p:nvPr/>
        </p:nvPicPr>
        <p:blipFill>
          <a:blip r:embed="rId4">
            <a:alphaModFix/>
          </a:blip>
          <a:stretch>
            <a:fillRect/>
          </a:stretch>
        </p:blipFill>
        <p:spPr>
          <a:xfrm>
            <a:off x="7967900" y="4327337"/>
            <a:ext cx="583786" cy="588395"/>
          </a:xfrm>
          <a:prstGeom prst="rect">
            <a:avLst/>
          </a:prstGeom>
          <a:noFill/>
          <a:ln>
            <a:noFill/>
          </a:ln>
        </p:spPr>
      </p:pic>
      <p:pic>
        <p:nvPicPr>
          <p:cNvPr id="10" name="Google Shape;201;p30"/>
          <p:cNvPicPr preferRelativeResize="0"/>
          <p:nvPr/>
        </p:nvPicPr>
        <p:blipFill>
          <a:blip r:embed="rId5">
            <a:alphaModFix/>
          </a:blip>
          <a:stretch>
            <a:fillRect/>
          </a:stretch>
        </p:blipFill>
        <p:spPr>
          <a:xfrm>
            <a:off x="8490857" y="4441373"/>
            <a:ext cx="535993" cy="451503"/>
          </a:xfrm>
          <a:prstGeom prst="rect">
            <a:avLst/>
          </a:prstGeom>
          <a:noFill/>
          <a:ln>
            <a:noFill/>
          </a:ln>
        </p:spPr>
      </p:pic>
      <p:pic>
        <p:nvPicPr>
          <p:cNvPr id="270" name="Google Shape;270;p37"/>
          <p:cNvPicPr preferRelativeResize="0"/>
          <p:nvPr/>
        </p:nvPicPr>
        <p:blipFill>
          <a:blip r:embed="rId6">
            <a:alphaModFix/>
          </a:blip>
          <a:stretch>
            <a:fillRect/>
          </a:stretch>
        </p:blipFill>
        <p:spPr>
          <a:xfrm>
            <a:off x="8314104" y="3974335"/>
            <a:ext cx="475164" cy="436976"/>
          </a:xfrm>
          <a:prstGeom prst="rect">
            <a:avLst/>
          </a:prstGeom>
          <a:noFill/>
          <a:ln>
            <a:noFill/>
          </a:ln>
        </p:spPr>
      </p:pic>
      <p:pic>
        <p:nvPicPr>
          <p:cNvPr id="269" name="Google Shape;269;p37"/>
          <p:cNvPicPr preferRelativeResize="0"/>
          <p:nvPr/>
        </p:nvPicPr>
        <p:blipFill>
          <a:blip r:embed="rId7">
            <a:alphaModFix/>
          </a:blip>
          <a:stretch>
            <a:fillRect/>
          </a:stretch>
        </p:blipFill>
        <p:spPr>
          <a:xfrm>
            <a:off x="7568039" y="4418609"/>
            <a:ext cx="494580" cy="497123"/>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38"/>
          <p:cNvSpPr txBox="1">
            <a:spLocks noGrp="1"/>
          </p:cNvSpPr>
          <p:nvPr>
            <p:ph type="title"/>
          </p:nvPr>
        </p:nvSpPr>
        <p:spPr>
          <a:xfrm>
            <a:off x="280925" y="273844"/>
            <a:ext cx="7886700" cy="9942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Connect the Theme to the Text</a:t>
            </a:r>
            <a:endParaRPr>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endParaRPr>
              <a:latin typeface="Century Gothic"/>
              <a:ea typeface="Century Gothic"/>
              <a:cs typeface="Century Gothic"/>
              <a:sym typeface="Century Gothic"/>
            </a:endParaRPr>
          </a:p>
        </p:txBody>
      </p:sp>
      <p:sp>
        <p:nvSpPr>
          <p:cNvPr id="276" name="Google Shape;276;p38"/>
          <p:cNvSpPr txBox="1">
            <a:spLocks noGrp="1"/>
          </p:cNvSpPr>
          <p:nvPr>
            <p:ph type="body" idx="1"/>
          </p:nvPr>
        </p:nvSpPr>
        <p:spPr>
          <a:xfrm>
            <a:off x="280925" y="1268050"/>
            <a:ext cx="46572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2400" dirty="0">
                <a:latin typeface="Century Gothic"/>
                <a:ea typeface="Century Gothic"/>
                <a:cs typeface="Century Gothic"/>
                <a:sym typeface="Century Gothic"/>
              </a:rPr>
              <a:t>Turn and talk with your partner</a:t>
            </a:r>
            <a:br>
              <a:rPr lang="en" sz="2400" dirty="0">
                <a:latin typeface="Century Gothic"/>
                <a:ea typeface="Century Gothic"/>
                <a:cs typeface="Century Gothic"/>
                <a:sym typeface="Century Gothic"/>
              </a:rPr>
            </a:br>
            <a:r>
              <a:rPr lang="en" sz="2400" dirty="0">
                <a:latin typeface="Century Gothic"/>
                <a:ea typeface="Century Gothic"/>
                <a:cs typeface="Century Gothic"/>
                <a:sym typeface="Century Gothic"/>
              </a:rPr>
              <a:t>about this question: </a:t>
            </a:r>
            <a:br>
              <a:rPr lang="en" sz="2400" dirty="0">
                <a:latin typeface="Century Gothic"/>
                <a:ea typeface="Century Gothic"/>
                <a:cs typeface="Century Gothic"/>
                <a:sym typeface="Century Gothic"/>
              </a:rPr>
            </a:br>
            <a:endParaRPr sz="2400"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When Louie refused to record this propaganda message,</a:t>
            </a:r>
            <a:r>
              <a:rPr lang="en" sz="2400" dirty="0"/>
              <a:t> </a:t>
            </a:r>
            <a:r>
              <a:rPr lang="en" sz="2400" dirty="0">
                <a:latin typeface="Century Gothic"/>
                <a:ea typeface="Century Gothic"/>
                <a:cs typeface="Century Gothic"/>
                <a:sym typeface="Century Gothic"/>
              </a:rPr>
              <a:t>did he become more or less</a:t>
            </a:r>
            <a:r>
              <a:rPr lang="en" sz="2400" dirty="0"/>
              <a:t> </a:t>
            </a:r>
            <a:r>
              <a:rPr lang="en" sz="2400" dirty="0">
                <a:latin typeface="Century Gothic"/>
                <a:ea typeface="Century Gothic"/>
                <a:cs typeface="Century Gothic"/>
                <a:sym typeface="Century Gothic"/>
              </a:rPr>
              <a:t>“</a:t>
            </a:r>
            <a:r>
              <a:rPr lang="en" sz="2400" dirty="0" smtClean="0">
                <a:latin typeface="Century Gothic"/>
                <a:ea typeface="Century Gothic"/>
                <a:cs typeface="Century Gothic"/>
                <a:sym typeface="Century Gothic"/>
              </a:rPr>
              <a:t>invisible?</a:t>
            </a:r>
            <a:r>
              <a:rPr lang="en-US" sz="2400" dirty="0" smtClean="0">
                <a:latin typeface="Century Gothic"/>
                <a:ea typeface="Century Gothic"/>
                <a:cs typeface="Century Gothic"/>
                <a:sym typeface="Century Gothic"/>
              </a:rPr>
              <a:t>”</a:t>
            </a:r>
            <a:r>
              <a:rPr lang="en" sz="2400" dirty="0" smtClean="0">
                <a:latin typeface="Century Gothic"/>
                <a:ea typeface="Century Gothic"/>
                <a:cs typeface="Century Gothic"/>
                <a:sym typeface="Century Gothic"/>
              </a:rPr>
              <a:t> </a:t>
            </a:r>
            <a:r>
              <a:rPr lang="en" sz="2400" dirty="0">
                <a:latin typeface="Century Gothic"/>
                <a:ea typeface="Century Gothic"/>
                <a:cs typeface="Century Gothic"/>
                <a:sym typeface="Century Gothic"/>
              </a:rPr>
              <a:t/>
            </a:r>
            <a:br>
              <a:rPr lang="en" sz="2400" dirty="0">
                <a:latin typeface="Century Gothic"/>
                <a:ea typeface="Century Gothic"/>
                <a:cs typeface="Century Gothic"/>
                <a:sym typeface="Century Gothic"/>
              </a:rPr>
            </a:br>
            <a:endParaRPr sz="2400" dirty="0">
              <a:latin typeface="Century Gothic"/>
              <a:ea typeface="Century Gothic"/>
              <a:cs typeface="Century Gothic"/>
              <a:sym typeface="Century Gothic"/>
            </a:endParaRPr>
          </a:p>
        </p:txBody>
      </p:sp>
      <p:pic>
        <p:nvPicPr>
          <p:cNvPr id="280" name="Google Shape;280;p38"/>
          <p:cNvPicPr preferRelativeResize="0"/>
          <p:nvPr/>
        </p:nvPicPr>
        <p:blipFill>
          <a:blip r:embed="rId3">
            <a:alphaModFix/>
          </a:blip>
          <a:stretch>
            <a:fillRect/>
          </a:stretch>
        </p:blipFill>
        <p:spPr>
          <a:xfrm>
            <a:off x="4938173" y="950100"/>
            <a:ext cx="3375931" cy="3347175"/>
          </a:xfrm>
          <a:prstGeom prst="rect">
            <a:avLst/>
          </a:prstGeom>
          <a:noFill/>
          <a:ln>
            <a:noFill/>
          </a:ln>
        </p:spPr>
      </p:pic>
      <p:pic>
        <p:nvPicPr>
          <p:cNvPr id="9" name="Google Shape;202;p30"/>
          <p:cNvPicPr preferRelativeResize="0"/>
          <p:nvPr/>
        </p:nvPicPr>
        <p:blipFill>
          <a:blip r:embed="rId4">
            <a:alphaModFix/>
          </a:blip>
          <a:stretch>
            <a:fillRect/>
          </a:stretch>
        </p:blipFill>
        <p:spPr>
          <a:xfrm>
            <a:off x="7967900" y="4327337"/>
            <a:ext cx="583786" cy="588395"/>
          </a:xfrm>
          <a:prstGeom prst="rect">
            <a:avLst/>
          </a:prstGeom>
          <a:noFill/>
          <a:ln>
            <a:noFill/>
          </a:ln>
        </p:spPr>
      </p:pic>
      <p:pic>
        <p:nvPicPr>
          <p:cNvPr id="10" name="Google Shape;201;p30"/>
          <p:cNvPicPr preferRelativeResize="0"/>
          <p:nvPr/>
        </p:nvPicPr>
        <p:blipFill>
          <a:blip r:embed="rId5">
            <a:alphaModFix/>
          </a:blip>
          <a:stretch>
            <a:fillRect/>
          </a:stretch>
        </p:blipFill>
        <p:spPr>
          <a:xfrm>
            <a:off x="8490857" y="4441373"/>
            <a:ext cx="535993" cy="451503"/>
          </a:xfrm>
          <a:prstGeom prst="rect">
            <a:avLst/>
          </a:prstGeom>
          <a:noFill/>
          <a:ln>
            <a:noFill/>
          </a:ln>
        </p:spPr>
      </p:pic>
      <p:pic>
        <p:nvPicPr>
          <p:cNvPr id="11" name="Google Shape;270;p37"/>
          <p:cNvPicPr preferRelativeResize="0"/>
          <p:nvPr/>
        </p:nvPicPr>
        <p:blipFill>
          <a:blip r:embed="rId6">
            <a:alphaModFix/>
          </a:blip>
          <a:stretch>
            <a:fillRect/>
          </a:stretch>
        </p:blipFill>
        <p:spPr>
          <a:xfrm>
            <a:off x="8314104" y="3974335"/>
            <a:ext cx="475164" cy="436976"/>
          </a:xfrm>
          <a:prstGeom prst="rect">
            <a:avLst/>
          </a:prstGeom>
          <a:noFill/>
          <a:ln>
            <a:noFill/>
          </a:ln>
        </p:spPr>
      </p:pic>
      <p:pic>
        <p:nvPicPr>
          <p:cNvPr id="12" name="Google Shape;269;p37"/>
          <p:cNvPicPr preferRelativeResize="0"/>
          <p:nvPr/>
        </p:nvPicPr>
        <p:blipFill>
          <a:blip r:embed="rId7">
            <a:alphaModFix/>
          </a:blip>
          <a:stretch>
            <a:fillRect/>
          </a:stretch>
        </p:blipFill>
        <p:spPr>
          <a:xfrm>
            <a:off x="7568039" y="4418609"/>
            <a:ext cx="494580" cy="497123"/>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39"/>
          <p:cNvSpPr txBox="1">
            <a:spLocks noGrp="1"/>
          </p:cNvSpPr>
          <p:nvPr>
            <p:ph type="title"/>
          </p:nvPr>
        </p:nvSpPr>
        <p:spPr>
          <a:xfrm>
            <a:off x="325750" y="273850"/>
            <a:ext cx="8189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Compare Louie and Miné</a:t>
            </a:r>
            <a:endParaRPr sz="3300" i="0" u="none" strike="noStrike" cap="none">
              <a:solidFill>
                <a:schemeClr val="dk1"/>
              </a:solidFill>
              <a:latin typeface="Century Gothic"/>
              <a:ea typeface="Century Gothic"/>
              <a:cs typeface="Century Gothic"/>
              <a:sym typeface="Century Gothic"/>
            </a:endParaRPr>
          </a:p>
        </p:txBody>
      </p:sp>
      <p:sp>
        <p:nvSpPr>
          <p:cNvPr id="287" name="Google Shape;287;p39"/>
          <p:cNvSpPr txBox="1">
            <a:spLocks noGrp="1"/>
          </p:cNvSpPr>
          <p:nvPr>
            <p:ph type="body" idx="1"/>
          </p:nvPr>
        </p:nvSpPr>
        <p:spPr>
          <a:xfrm>
            <a:off x="182875" y="1268050"/>
            <a:ext cx="50541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a:latin typeface="Century Gothic"/>
                <a:ea typeface="Century Gothic"/>
                <a:cs typeface="Century Gothic"/>
                <a:sym typeface="Century Gothic"/>
              </a:rPr>
              <a:t>Follow the directions for a Written</a:t>
            </a:r>
            <a:br>
              <a:rPr lang="en" sz="2400">
                <a:latin typeface="Century Gothic"/>
                <a:ea typeface="Century Gothic"/>
                <a:cs typeface="Century Gothic"/>
                <a:sym typeface="Century Gothic"/>
              </a:rPr>
            </a:br>
            <a:r>
              <a:rPr lang="en" sz="2400">
                <a:latin typeface="Century Gothic"/>
                <a:ea typeface="Century Gothic"/>
                <a:cs typeface="Century Gothic"/>
                <a:sym typeface="Century Gothic"/>
              </a:rPr>
              <a:t>Conversation and answer the </a:t>
            </a:r>
            <a:br>
              <a:rPr lang="en" sz="2400">
                <a:latin typeface="Century Gothic"/>
                <a:ea typeface="Century Gothic"/>
                <a:cs typeface="Century Gothic"/>
                <a:sym typeface="Century Gothic"/>
              </a:rPr>
            </a:br>
            <a:r>
              <a:rPr lang="en" sz="2400">
                <a:latin typeface="Century Gothic"/>
                <a:ea typeface="Century Gothic"/>
                <a:cs typeface="Century Gothic"/>
                <a:sym typeface="Century Gothic"/>
              </a:rPr>
              <a:t>question:</a:t>
            </a:r>
            <a:endParaRPr sz="2400">
              <a:latin typeface="Century Gothic"/>
              <a:ea typeface="Century Gothic"/>
              <a:cs typeface="Century Gothic"/>
              <a:sym typeface="Century Gothic"/>
            </a:endParaRPr>
          </a:p>
          <a:p>
            <a:pPr marL="0" lvl="0" indent="0" algn="l" rtl="0">
              <a:spcBef>
                <a:spcPts val="800"/>
              </a:spcBef>
              <a:spcAft>
                <a:spcPts val="0"/>
              </a:spcAft>
              <a:buNone/>
            </a:pPr>
            <a:r>
              <a:rPr lang="en" sz="2400">
                <a:latin typeface="Century Gothic"/>
                <a:ea typeface="Century Gothic"/>
                <a:cs typeface="Century Gothic"/>
                <a:sym typeface="Century Gothic"/>
              </a:rPr>
              <a:t/>
            </a:r>
            <a:br>
              <a:rPr lang="en" sz="2400">
                <a:latin typeface="Century Gothic"/>
                <a:ea typeface="Century Gothic"/>
                <a:cs typeface="Century Gothic"/>
                <a:sym typeface="Century Gothic"/>
              </a:rPr>
            </a:br>
            <a:r>
              <a:rPr lang="en" sz="2400">
                <a:latin typeface="Century Gothic"/>
                <a:ea typeface="Century Gothic"/>
                <a:cs typeface="Century Gothic"/>
                <a:sym typeface="Century Gothic"/>
              </a:rPr>
              <a:t>During World War II, what</a:t>
            </a:r>
            <a:br>
              <a:rPr lang="en" sz="2400">
                <a:latin typeface="Century Gothic"/>
                <a:ea typeface="Century Gothic"/>
                <a:cs typeface="Century Gothic"/>
                <a:sym typeface="Century Gothic"/>
              </a:rPr>
            </a:br>
            <a:r>
              <a:rPr lang="en" sz="2400">
                <a:latin typeface="Century Gothic"/>
                <a:ea typeface="Century Gothic"/>
                <a:cs typeface="Century Gothic"/>
                <a:sym typeface="Century Gothic"/>
              </a:rPr>
              <a:t>did Louie Zamperini and </a:t>
            </a:r>
            <a:br>
              <a:rPr lang="en" sz="2400">
                <a:latin typeface="Century Gothic"/>
                <a:ea typeface="Century Gothic"/>
                <a:cs typeface="Century Gothic"/>
                <a:sym typeface="Century Gothic"/>
              </a:rPr>
            </a:br>
            <a:r>
              <a:rPr lang="en" sz="2400">
                <a:latin typeface="Century Gothic"/>
                <a:ea typeface="Century Gothic"/>
                <a:cs typeface="Century Gothic"/>
                <a:sym typeface="Century Gothic"/>
              </a:rPr>
              <a:t>Miné Okubo have in common?</a:t>
            </a:r>
            <a:endParaRPr sz="2400">
              <a:latin typeface="Century Gothic"/>
              <a:ea typeface="Century Gothic"/>
              <a:cs typeface="Century Gothic"/>
              <a:sym typeface="Century Gothic"/>
            </a:endParaRPr>
          </a:p>
        </p:txBody>
      </p:sp>
      <p:pic>
        <p:nvPicPr>
          <p:cNvPr id="288" name="Google Shape;288;p39"/>
          <p:cNvPicPr preferRelativeResize="0"/>
          <p:nvPr/>
        </p:nvPicPr>
        <p:blipFill>
          <a:blip r:embed="rId3">
            <a:alphaModFix/>
          </a:blip>
          <a:stretch>
            <a:fillRect/>
          </a:stretch>
        </p:blipFill>
        <p:spPr>
          <a:xfrm>
            <a:off x="5237100" y="1044199"/>
            <a:ext cx="3700071" cy="3283138"/>
          </a:xfrm>
          <a:prstGeom prst="rect">
            <a:avLst/>
          </a:prstGeom>
          <a:noFill/>
          <a:ln>
            <a:noFill/>
          </a:ln>
        </p:spPr>
      </p:pic>
      <p:pic>
        <p:nvPicPr>
          <p:cNvPr id="8" name="Google Shape;202;p30"/>
          <p:cNvPicPr preferRelativeResize="0"/>
          <p:nvPr/>
        </p:nvPicPr>
        <p:blipFill>
          <a:blip r:embed="rId4">
            <a:alphaModFix/>
          </a:blip>
          <a:stretch>
            <a:fillRect/>
          </a:stretch>
        </p:blipFill>
        <p:spPr>
          <a:xfrm>
            <a:off x="7967900" y="4327337"/>
            <a:ext cx="583786" cy="588395"/>
          </a:xfrm>
          <a:prstGeom prst="rect">
            <a:avLst/>
          </a:prstGeom>
          <a:noFill/>
          <a:ln>
            <a:noFill/>
          </a:ln>
        </p:spPr>
      </p:pic>
      <p:pic>
        <p:nvPicPr>
          <p:cNvPr id="9" name="Google Shape;201;p30"/>
          <p:cNvPicPr preferRelativeResize="0"/>
          <p:nvPr/>
        </p:nvPicPr>
        <p:blipFill>
          <a:blip r:embed="rId5">
            <a:alphaModFix/>
          </a:blip>
          <a:stretch>
            <a:fillRect/>
          </a:stretch>
        </p:blipFill>
        <p:spPr>
          <a:xfrm>
            <a:off x="8490857" y="4441373"/>
            <a:ext cx="535993" cy="451503"/>
          </a:xfrm>
          <a:prstGeom prst="rect">
            <a:avLst/>
          </a:prstGeom>
          <a:noFill/>
          <a:ln>
            <a:noFill/>
          </a:ln>
        </p:spPr>
      </p:pic>
      <p:pic>
        <p:nvPicPr>
          <p:cNvPr id="291" name="Google Shape;291;p39"/>
          <p:cNvPicPr preferRelativeResize="0"/>
          <p:nvPr/>
        </p:nvPicPr>
        <p:blipFill>
          <a:blip r:embed="rId6">
            <a:alphaModFix/>
          </a:blip>
          <a:stretch>
            <a:fillRect/>
          </a:stretch>
        </p:blipFill>
        <p:spPr>
          <a:xfrm>
            <a:off x="7667016" y="4441373"/>
            <a:ext cx="481900" cy="395651"/>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p4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Homework</a:t>
            </a:r>
            <a:endParaRPr sz="3300" b="0" i="0" u="none" strike="noStrike" cap="none">
              <a:solidFill>
                <a:schemeClr val="dk1"/>
              </a:solidFill>
              <a:latin typeface="Calibri"/>
              <a:ea typeface="Calibri"/>
              <a:cs typeface="Calibri"/>
              <a:sym typeface="Calibri"/>
            </a:endParaRPr>
          </a:p>
        </p:txBody>
      </p:sp>
      <p:sp>
        <p:nvSpPr>
          <p:cNvPr id="297" name="Google Shape;297;p40"/>
          <p:cNvSpPr txBox="1">
            <a:spLocks noGrp="1"/>
          </p:cNvSpPr>
          <p:nvPr>
            <p:ph type="body" idx="1"/>
          </p:nvPr>
        </p:nvSpPr>
        <p:spPr>
          <a:xfrm>
            <a:off x="546350" y="1369219"/>
            <a:ext cx="7886700" cy="3263400"/>
          </a:xfrm>
          <a:prstGeom prst="rect">
            <a:avLst/>
          </a:prstGeom>
          <a:noFill/>
          <a:ln>
            <a:noFill/>
          </a:ln>
        </p:spPr>
        <p:txBody>
          <a:bodyPr spcFirstLastPara="1" wrap="square" lIns="68575" tIns="34275" rIns="68575" bIns="34275" anchor="t" anchorCtr="0">
            <a:noAutofit/>
          </a:bodyPr>
          <a:lstStyle/>
          <a:p>
            <a:pPr marL="457200" lvl="0" indent="-361950" algn="l" rtl="0">
              <a:spcBef>
                <a:spcPts val="800"/>
              </a:spcBef>
              <a:spcAft>
                <a:spcPts val="0"/>
              </a:spcAft>
              <a:buSzPts val="2100"/>
              <a:buFont typeface="Century Gothic"/>
              <a:buChar char="●"/>
            </a:pPr>
            <a:r>
              <a:rPr lang="en" dirty="0">
                <a:latin typeface="Century Gothic"/>
                <a:ea typeface="Century Gothic"/>
                <a:cs typeface="Century Gothic"/>
                <a:sym typeface="Century Gothic"/>
              </a:rPr>
              <a:t>Read the summaries provided on the </a:t>
            </a:r>
            <a:r>
              <a:rPr lang="en" b="1" dirty="0">
                <a:latin typeface="Century Gothic"/>
                <a:ea typeface="Century Gothic"/>
                <a:cs typeface="Century Gothic"/>
                <a:sym typeface="Century Gothic"/>
              </a:rPr>
              <a:t>structured notes </a:t>
            </a:r>
            <a:r>
              <a:rPr lang="en" dirty="0">
                <a:latin typeface="Century Gothic"/>
                <a:ea typeface="Century Gothic"/>
                <a:cs typeface="Century Gothic"/>
                <a:sym typeface="Century Gothic"/>
              </a:rPr>
              <a:t>and pages 291–293 and 301–308 in </a:t>
            </a:r>
            <a:r>
              <a:rPr lang="en" i="1" dirty="0">
                <a:latin typeface="Century Gothic"/>
                <a:ea typeface="Century Gothic"/>
                <a:cs typeface="Century Gothic"/>
                <a:sym typeface="Century Gothic"/>
              </a:rPr>
              <a:t>Unbroken</a:t>
            </a:r>
            <a:r>
              <a:rPr lang="en" dirty="0">
                <a:latin typeface="Century Gothic"/>
                <a:ea typeface="Century Gothic"/>
                <a:cs typeface="Century Gothic"/>
                <a:sym typeface="Century Gothic"/>
              </a:rPr>
              <a:t>. </a:t>
            </a:r>
            <a:br>
              <a:rPr lang="en" dirty="0">
                <a:latin typeface="Century Gothic"/>
                <a:ea typeface="Century Gothic"/>
                <a:cs typeface="Century Gothic"/>
                <a:sym typeface="Century Gothic"/>
              </a:rPr>
            </a:br>
            <a:endParaRPr dirty="0"/>
          </a:p>
          <a:p>
            <a:pPr marL="457200" lvl="0" indent="-361950" algn="l" rtl="0">
              <a:spcBef>
                <a:spcPts val="0"/>
              </a:spcBef>
              <a:spcAft>
                <a:spcPts val="0"/>
              </a:spcAft>
              <a:buSzPts val="2100"/>
              <a:buChar char="●"/>
            </a:pPr>
            <a:r>
              <a:rPr lang="en" dirty="0">
                <a:latin typeface="Century Gothic"/>
                <a:ea typeface="Century Gothic"/>
                <a:cs typeface="Century Gothic"/>
                <a:sym typeface="Century Gothic"/>
              </a:rPr>
              <a:t>Complete the focus question and vocabulary on the </a:t>
            </a:r>
            <a:r>
              <a:rPr lang="en" b="1" dirty="0"/>
              <a:t>structured notes</a:t>
            </a:r>
            <a:r>
              <a:rPr lang="en" dirty="0"/>
              <a:t>: </a:t>
            </a:r>
            <a:endParaRPr dirty="0"/>
          </a:p>
          <a:p>
            <a:pPr marL="914400" lvl="1" indent="-361950" algn="l" rtl="0">
              <a:spcBef>
                <a:spcPts val="0"/>
              </a:spcBef>
              <a:spcAft>
                <a:spcPts val="0"/>
              </a:spcAft>
              <a:buSzPts val="2100"/>
              <a:buChar char="○"/>
            </a:pPr>
            <a:r>
              <a:rPr lang="en" sz="2100" dirty="0">
                <a:latin typeface="Century Gothic"/>
                <a:ea typeface="Century Gothic"/>
                <a:cs typeface="Century Gothic"/>
                <a:sym typeface="Century Gothic"/>
              </a:rPr>
              <a:t>Why do the men doubt that the war is over?</a:t>
            </a:r>
            <a:br>
              <a:rPr lang="en" sz="2100" dirty="0">
                <a:latin typeface="Century Gothic"/>
                <a:ea typeface="Century Gothic"/>
                <a:cs typeface="Century Gothic"/>
                <a:sym typeface="Century Gothic"/>
              </a:rPr>
            </a:br>
            <a:endParaRPr sz="2100" dirty="0">
              <a:latin typeface="Century Gothic"/>
              <a:ea typeface="Century Gothic"/>
              <a:cs typeface="Century Gothic"/>
              <a:sym typeface="Century Gothic"/>
            </a:endParaRPr>
          </a:p>
        </p:txBody>
      </p:sp>
      <p:pic>
        <p:nvPicPr>
          <p:cNvPr id="298" name="Google Shape;298;p40"/>
          <p:cNvPicPr preferRelativeResize="0"/>
          <p:nvPr/>
        </p:nvPicPr>
        <p:blipFill>
          <a:blip r:embed="rId3">
            <a:alphaModFix/>
          </a:blip>
          <a:stretch>
            <a:fillRect/>
          </a:stretch>
        </p:blipFill>
        <p:spPr>
          <a:xfrm>
            <a:off x="8515350" y="4403666"/>
            <a:ext cx="493236" cy="45790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305" name="Google Shape;305;p4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306" name="Google Shape;306;p41"/>
          <p:cNvGraphicFramePr/>
          <p:nvPr/>
        </p:nvGraphicFramePr>
        <p:xfrm>
          <a:off x="577216" y="1385887"/>
          <a:ext cx="7989600" cy="3230175"/>
        </p:xfrm>
        <a:graphic>
          <a:graphicData uri="http://schemas.openxmlformats.org/drawingml/2006/table">
            <a:tbl>
              <a:tblPr firstRow="1" bandRow="1">
                <a:noFill/>
                <a:tableStyleId>{73CFDE48-F0BA-44BF-8894-AE32B84BBB14}</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26"/>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2: Lesson 13</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172" name="Google Shape;172;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a:latin typeface="Century Gothic"/>
                <a:ea typeface="Century Gothic"/>
                <a:cs typeface="Century Gothic"/>
                <a:sym typeface="Century Gothic"/>
              </a:rPr>
              <a:t>Preparing for Lesson 13: </a:t>
            </a:r>
            <a:endParaRPr sz="1800" i="1">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Materials and classroom preparation:</a:t>
            </a:r>
            <a:endParaRPr sz="180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b="1">
                <a:latin typeface="Century Gothic"/>
                <a:ea typeface="Century Gothic"/>
                <a:cs typeface="Century Gothic"/>
                <a:sym typeface="Century Gothic"/>
              </a:rPr>
              <a:t>Propaganda: Frayer Mode</a:t>
            </a:r>
            <a:r>
              <a:rPr lang="en" sz="1800">
                <a:latin typeface="Century Gothic"/>
                <a:ea typeface="Century Gothic"/>
                <a:cs typeface="Century Gothic"/>
                <a:sym typeface="Century Gothic"/>
              </a:rPr>
              <a:t>l (one per student; one to display)</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b="1">
                <a:latin typeface="Century Gothic"/>
                <a:ea typeface="Century Gothic"/>
                <a:cs typeface="Century Gothic"/>
                <a:sym typeface="Century Gothic"/>
              </a:rPr>
              <a:t>Written Conversation note-catcher</a:t>
            </a:r>
            <a:r>
              <a:rPr lang="en" sz="1800">
                <a:latin typeface="Century Gothic"/>
                <a:ea typeface="Century Gothic"/>
                <a:cs typeface="Century Gothic"/>
                <a:sym typeface="Century Gothic"/>
              </a:rPr>
              <a:t> (one per student; one to display)</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b="1" i="1">
                <a:latin typeface="Century Gothic"/>
                <a:ea typeface="Century Gothic"/>
                <a:cs typeface="Century Gothic"/>
                <a:sym typeface="Century Gothic"/>
              </a:rPr>
              <a:t>Unbroken </a:t>
            </a:r>
            <a:r>
              <a:rPr lang="en" sz="1800" b="1">
                <a:latin typeface="Century Gothic"/>
                <a:ea typeface="Century Gothic"/>
                <a:cs typeface="Century Gothic"/>
                <a:sym typeface="Century Gothic"/>
              </a:rPr>
              <a:t>structured notes, pages 261–329</a:t>
            </a:r>
            <a:r>
              <a:rPr lang="en" sz="1800">
                <a:latin typeface="Century Gothic"/>
                <a:ea typeface="Century Gothic"/>
                <a:cs typeface="Century Gothic"/>
                <a:sym typeface="Century Gothic"/>
              </a:rPr>
              <a:t> (one per student)</a:t>
            </a:r>
            <a:endParaRPr sz="18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27"/>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2: Lesson 13</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178" name="Google Shape;178;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13: </a:t>
            </a:r>
            <a:endParaRPr sz="1800" i="1" dirty="0">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dirty="0">
                <a:latin typeface="Century Gothic"/>
                <a:ea typeface="Century Gothic"/>
                <a:cs typeface="Century Gothic"/>
                <a:sym typeface="Century Gothic"/>
              </a:rPr>
              <a:t>Reading and protocols to read in preparation:</a:t>
            </a:r>
            <a:endParaRPr sz="1800" dirty="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dirty="0">
                <a:latin typeface="Century Gothic"/>
                <a:ea typeface="Century Gothic"/>
                <a:cs typeface="Century Gothic"/>
                <a:sym typeface="Century Gothic"/>
              </a:rPr>
              <a:t>Reread “The Life of Miné </a:t>
            </a:r>
            <a:r>
              <a:rPr lang="en" sz="1800" dirty="0" smtClean="0">
                <a:latin typeface="Century Gothic"/>
                <a:ea typeface="Century Gothic"/>
                <a:cs typeface="Century Gothic"/>
                <a:sym typeface="Century Gothic"/>
              </a:rPr>
              <a:t>Okubo</a:t>
            </a:r>
            <a:r>
              <a:rPr lang="en-US" sz="1800" dirty="0" smtClean="0">
                <a:latin typeface="Century Gothic"/>
                <a:ea typeface="Century Gothic"/>
                <a:cs typeface="Century Gothic"/>
                <a:sym typeface="Century Gothic"/>
              </a:rPr>
              <a:t>.</a:t>
            </a:r>
            <a:r>
              <a:rPr lang="en" sz="1800" dirty="0" smtClean="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Reread </a:t>
            </a:r>
            <a:r>
              <a:rPr lang="en" sz="1800" i="1" dirty="0">
                <a:latin typeface="Century Gothic"/>
                <a:ea typeface="Century Gothic"/>
                <a:cs typeface="Century Gothic"/>
                <a:sym typeface="Century Gothic"/>
              </a:rPr>
              <a:t>Unbroken</a:t>
            </a:r>
            <a:r>
              <a:rPr lang="en" sz="1800" dirty="0">
                <a:latin typeface="Century Gothic"/>
                <a:ea typeface="Century Gothic"/>
                <a:cs typeface="Century Gothic"/>
                <a:sym typeface="Century Gothic"/>
              </a:rPr>
              <a:t>, pages 261–329 (in preparation for student homework</a:t>
            </a:r>
            <a:r>
              <a:rPr lang="en" sz="1800" dirty="0" smtClean="0">
                <a:latin typeface="Century Gothic"/>
                <a:ea typeface="Century Gothic"/>
                <a:cs typeface="Century Gothic"/>
                <a:sym typeface="Century Gothic"/>
              </a:rPr>
              <a:t>)</a:t>
            </a:r>
            <a:r>
              <a:rPr lang="en-US" sz="1800" dirty="0" smtClean="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the </a:t>
            </a:r>
            <a:r>
              <a:rPr lang="en" sz="1800" b="1" i="1" dirty="0">
                <a:latin typeface="Century Gothic"/>
                <a:ea typeface="Century Gothic"/>
                <a:cs typeface="Century Gothic"/>
                <a:sym typeface="Century Gothic"/>
              </a:rPr>
              <a:t>Unbroken </a:t>
            </a:r>
            <a:r>
              <a:rPr lang="en" sz="1800" b="1" dirty="0">
                <a:latin typeface="Century Gothic"/>
                <a:ea typeface="Century Gothic"/>
                <a:cs typeface="Century Gothic"/>
                <a:sym typeface="Century Gothic"/>
              </a:rPr>
              <a:t>Structured Notes Teacher Guide, pages 261–329 (for teacher reference</a:t>
            </a:r>
            <a:r>
              <a:rPr lang="en" sz="1800" b="1" dirty="0" smtClean="0">
                <a:latin typeface="Century Gothic"/>
                <a:ea typeface="Century Gothic"/>
                <a:cs typeface="Century Gothic"/>
                <a:sym typeface="Century Gothic"/>
              </a:rPr>
              <a:t>)</a:t>
            </a:r>
            <a:r>
              <a:rPr lang="en-US" sz="1800" b="1" dirty="0" smtClean="0">
                <a:latin typeface="Century Gothic"/>
                <a:ea typeface="Century Gothic"/>
                <a:cs typeface="Century Gothic"/>
                <a:sym typeface="Century Gothic"/>
              </a:rPr>
              <a:t>.</a:t>
            </a:r>
            <a:endParaRPr sz="1800" b="1"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the Written Conversation </a:t>
            </a:r>
            <a:r>
              <a:rPr lang="en" sz="1800" dirty="0" smtClean="0">
                <a:latin typeface="Century Gothic"/>
                <a:ea typeface="Century Gothic"/>
                <a:cs typeface="Century Gothic"/>
                <a:sym typeface="Century Gothic"/>
              </a:rPr>
              <a:t>protocol</a:t>
            </a:r>
            <a:r>
              <a:rPr lang="en-US" sz="1800" dirty="0" smtClean="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82"/>
        <p:cNvGrpSpPr/>
        <p:nvPr/>
      </p:nvGrpSpPr>
      <p:grpSpPr>
        <a:xfrm>
          <a:off x="0" y="0"/>
          <a:ext cx="0" cy="0"/>
          <a:chOff x="0" y="0"/>
          <a:chExt cx="0" cy="0"/>
        </a:xfrm>
      </p:grpSpPr>
      <p:pic>
        <p:nvPicPr>
          <p:cNvPr id="183" name="Google Shape;183;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84" name="Google Shape;184;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85" name="Google Shape;185;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13</a:t>
            </a:r>
            <a:endParaRPr sz="3000" b="0" i="0" u="none" strike="noStrike" cap="none">
              <a:solidFill>
                <a:srgbClr val="404040"/>
              </a:solidFill>
              <a:latin typeface="Calibri"/>
              <a:ea typeface="Calibri"/>
              <a:cs typeface="Calibri"/>
              <a:sym typeface="Calibri"/>
            </a:endParaRPr>
          </a:p>
        </p:txBody>
      </p:sp>
      <p:pic>
        <p:nvPicPr>
          <p:cNvPr id="186" name="Google Shape;186;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87" name="Google Shape;187;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sym typeface="Century Gothic"/>
              </a:rPr>
              <a:t>Hello, Students!</a:t>
            </a:r>
            <a:endParaRPr sz="3300" b="1" i="0" u="none" strike="noStrike" cap="none" dirty="0">
              <a:solidFill>
                <a:schemeClr val="dk1"/>
              </a:solidFill>
              <a:latin typeface="Calibri"/>
              <a:ea typeface="Calibri"/>
              <a:cs typeface="Calibri"/>
              <a:sym typeface="Calibri"/>
            </a:endParaRPr>
          </a:p>
        </p:txBody>
      </p:sp>
      <p:sp>
        <p:nvSpPr>
          <p:cNvPr id="193" name="Google Shape;193;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dirty="0"/>
              <a:t>Today</a:t>
            </a:r>
            <a:r>
              <a:rPr lang="en" sz="1800" dirty="0">
                <a:latin typeface="Century Gothic"/>
                <a:ea typeface="Century Gothic"/>
                <a:cs typeface="Century Gothic"/>
                <a:sym typeface="Century Gothic"/>
              </a:rPr>
              <a:t>, </a:t>
            </a:r>
            <a:r>
              <a:rPr lang="en" sz="1800" dirty="0"/>
              <a:t>you</a:t>
            </a:r>
            <a:r>
              <a:rPr lang="en" sz="1800" dirty="0">
                <a:latin typeface="Century Gothic"/>
                <a:ea typeface="Century Gothic"/>
                <a:cs typeface="Century Gothic"/>
                <a:sym typeface="Century Gothic"/>
              </a:rPr>
              <a:t> will learn more about the term </a:t>
            </a:r>
            <a:r>
              <a:rPr lang="en" sz="1800" i="1" dirty="0">
                <a:latin typeface="Century Gothic"/>
                <a:ea typeface="Century Gothic"/>
                <a:cs typeface="Century Gothic"/>
                <a:sym typeface="Century Gothic"/>
              </a:rPr>
              <a:t>propaganda</a:t>
            </a:r>
            <a:r>
              <a:rPr lang="en" sz="1800" dirty="0">
                <a:latin typeface="Century Gothic"/>
                <a:ea typeface="Century Gothic"/>
                <a:cs typeface="Century Gothic"/>
                <a:sym typeface="Century Gothic"/>
              </a:rPr>
              <a:t> and the role it plays in </a:t>
            </a:r>
            <a:r>
              <a:rPr lang="en" sz="1800" i="1" dirty="0">
                <a:latin typeface="Century Gothic"/>
                <a:ea typeface="Century Gothic"/>
                <a:cs typeface="Century Gothic"/>
                <a:sym typeface="Century Gothic"/>
              </a:rPr>
              <a:t>Unbroken</a:t>
            </a:r>
            <a:r>
              <a:rPr lang="en" sz="1800" dirty="0">
                <a:latin typeface="Century Gothic"/>
                <a:ea typeface="Century Gothic"/>
                <a:cs typeface="Century Gothic"/>
                <a:sym typeface="Century Gothic"/>
              </a:rPr>
              <a:t>. We will also revisit a text studied earlier in the unit, “The Life of Miné Okubo,” to compare her experiences to Louie’s as </a:t>
            </a:r>
            <a:r>
              <a:rPr lang="en" sz="1800" dirty="0"/>
              <a:t>you </a:t>
            </a:r>
            <a:r>
              <a:rPr lang="en" sz="1800" dirty="0">
                <a:latin typeface="Century Gothic"/>
                <a:ea typeface="Century Gothic"/>
                <a:cs typeface="Century Gothic"/>
                <a:sym typeface="Century Gothic"/>
              </a:rPr>
              <a:t>prepare for writing the </a:t>
            </a:r>
            <a:r>
              <a:rPr lang="en" sz="1800" b="1" dirty="0">
                <a:latin typeface="Century Gothic"/>
                <a:ea typeface="Century Gothic"/>
                <a:cs typeface="Century Gothic"/>
                <a:sym typeface="Century Gothic"/>
              </a:rPr>
              <a:t>End-of-Unit 2 assessment </a:t>
            </a:r>
            <a:r>
              <a:rPr lang="en" sz="1800" dirty="0">
                <a:latin typeface="Century Gothic"/>
                <a:ea typeface="Century Gothic"/>
                <a:cs typeface="Century Gothic"/>
                <a:sym typeface="Century Gothic"/>
              </a:rPr>
              <a:t>essay.</a:t>
            </a:r>
            <a:br>
              <a:rPr lang="en" sz="1800" dirty="0">
                <a:latin typeface="Century Gothic"/>
                <a:ea typeface="Century Gothic"/>
                <a:cs typeface="Century Gothic"/>
                <a:sym typeface="Century Gothic"/>
              </a:rPr>
            </a:b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Here’s what you’ll do today:</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Use a Frayer Model to better understand the term </a:t>
            </a:r>
            <a:r>
              <a:rPr lang="en" sz="1800" i="1" dirty="0">
                <a:latin typeface="Century Gothic"/>
                <a:ea typeface="Century Gothic"/>
                <a:cs typeface="Century Gothic"/>
                <a:sym typeface="Century Gothic"/>
              </a:rPr>
              <a:t>propaganda</a:t>
            </a:r>
            <a:endParaRPr sz="1800" i="1"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Discuss the focus question from homework to connect the theme of “invisibility” to Louie’s experience in the novel</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Compare the experiences of Louie and  Miné </a:t>
            </a:r>
            <a:r>
              <a:rPr lang="en" sz="1800" dirty="0" smtClean="0">
                <a:latin typeface="Century Gothic"/>
                <a:ea typeface="Century Gothic"/>
                <a:cs typeface="Century Gothic"/>
                <a:sym typeface="Century Gothic"/>
              </a:rPr>
              <a:t>Okubo </a:t>
            </a:r>
            <a:r>
              <a:rPr lang="en" sz="1800" dirty="0">
                <a:latin typeface="Century Gothic"/>
                <a:ea typeface="Century Gothic"/>
                <a:cs typeface="Century Gothic"/>
                <a:sym typeface="Century Gothic"/>
              </a:rPr>
              <a:t>using the Written Conversation protocol</a:t>
            </a:r>
            <a:endParaRPr sz="1800" dirty="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pic>
        <p:nvPicPr>
          <p:cNvPr id="202" name="Google Shape;202;p30"/>
          <p:cNvPicPr preferRelativeResize="0"/>
          <p:nvPr/>
        </p:nvPicPr>
        <p:blipFill>
          <a:blip r:embed="rId3">
            <a:alphaModFix/>
          </a:blip>
          <a:stretch>
            <a:fillRect/>
          </a:stretch>
        </p:blipFill>
        <p:spPr>
          <a:xfrm>
            <a:off x="7967900" y="4327337"/>
            <a:ext cx="583786" cy="588395"/>
          </a:xfrm>
          <a:prstGeom prst="rect">
            <a:avLst/>
          </a:prstGeom>
          <a:noFill/>
          <a:ln>
            <a:noFill/>
          </a:ln>
        </p:spPr>
      </p:pic>
      <p:sp>
        <p:nvSpPr>
          <p:cNvPr id="198" name="Google Shape;198;p30"/>
          <p:cNvSpPr txBox="1">
            <a:spLocks noGrp="1"/>
          </p:cNvSpPr>
          <p:nvPr>
            <p:ph type="title"/>
          </p:nvPr>
        </p:nvSpPr>
        <p:spPr>
          <a:xfrm>
            <a:off x="280050" y="273850"/>
            <a:ext cx="87468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2800">
                <a:latin typeface="Century Gothic"/>
                <a:ea typeface="Century Gothic"/>
                <a:cs typeface="Century Gothic"/>
                <a:sym typeface="Century Gothic"/>
              </a:rPr>
              <a:t>Let’s Gain a Better Understanding of </a:t>
            </a:r>
            <a:r>
              <a:rPr lang="en" sz="2800" i="1">
                <a:latin typeface="Century Gothic"/>
                <a:ea typeface="Century Gothic"/>
                <a:cs typeface="Century Gothic"/>
                <a:sym typeface="Century Gothic"/>
              </a:rPr>
              <a:t>Propaganda</a:t>
            </a:r>
            <a:endParaRPr sz="2800" i="1" u="none" strike="noStrike" cap="none">
              <a:solidFill>
                <a:schemeClr val="dk1"/>
              </a:solidFill>
              <a:latin typeface="Century Gothic"/>
              <a:ea typeface="Century Gothic"/>
              <a:cs typeface="Century Gothic"/>
              <a:sym typeface="Century Gothic"/>
            </a:endParaRPr>
          </a:p>
        </p:txBody>
      </p:sp>
      <p:sp>
        <p:nvSpPr>
          <p:cNvPr id="199" name="Google Shape;199;p30"/>
          <p:cNvSpPr txBox="1">
            <a:spLocks noGrp="1"/>
          </p:cNvSpPr>
          <p:nvPr>
            <p:ph type="body" idx="1"/>
          </p:nvPr>
        </p:nvSpPr>
        <p:spPr>
          <a:xfrm>
            <a:off x="280050" y="1358135"/>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endParaRPr sz="2000" dirty="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000" dirty="0">
                <a:latin typeface="Century Gothic"/>
                <a:ea typeface="Century Gothic"/>
                <a:cs typeface="Century Gothic"/>
                <a:sym typeface="Century Gothic"/>
              </a:rPr>
              <a:t>Turn to page 259 in </a:t>
            </a:r>
            <a:r>
              <a:rPr lang="en" sz="2000" i="1" dirty="0">
                <a:latin typeface="Century Gothic"/>
                <a:ea typeface="Century Gothic"/>
                <a:cs typeface="Century Gothic"/>
                <a:sym typeface="Century Gothic"/>
              </a:rPr>
              <a:t>Unbroken</a:t>
            </a:r>
            <a:r>
              <a:rPr lang="en" sz="2000" b="1" i="1" dirty="0">
                <a:latin typeface="Century Gothic"/>
                <a:ea typeface="Century Gothic"/>
                <a:cs typeface="Century Gothic"/>
                <a:sym typeface="Century Gothic"/>
              </a:rPr>
              <a:t/>
            </a:r>
            <a:br>
              <a:rPr lang="en" sz="2000" b="1" i="1" dirty="0">
                <a:latin typeface="Century Gothic"/>
                <a:ea typeface="Century Gothic"/>
                <a:cs typeface="Century Gothic"/>
                <a:sym typeface="Century Gothic"/>
              </a:rPr>
            </a:br>
            <a:r>
              <a:rPr lang="en" sz="2000" dirty="0">
                <a:latin typeface="Century Gothic"/>
                <a:ea typeface="Century Gothic"/>
                <a:cs typeface="Century Gothic"/>
                <a:sym typeface="Century Gothic"/>
              </a:rPr>
              <a:t>and  review the gist of the </a:t>
            </a:r>
            <a:br>
              <a:rPr lang="en" sz="2000" dirty="0">
                <a:latin typeface="Century Gothic"/>
                <a:ea typeface="Century Gothic"/>
                <a:cs typeface="Century Gothic"/>
                <a:sym typeface="Century Gothic"/>
              </a:rPr>
            </a:br>
            <a:r>
              <a:rPr lang="en" sz="2000" dirty="0">
                <a:latin typeface="Century Gothic"/>
                <a:ea typeface="Century Gothic"/>
                <a:cs typeface="Century Gothic"/>
                <a:sym typeface="Century Gothic"/>
              </a:rPr>
              <a:t>message the Japanese radio </a:t>
            </a:r>
            <a:br>
              <a:rPr lang="en" sz="2000" dirty="0">
                <a:latin typeface="Century Gothic"/>
                <a:ea typeface="Century Gothic"/>
                <a:cs typeface="Century Gothic"/>
                <a:sym typeface="Century Gothic"/>
              </a:rPr>
            </a:br>
            <a:r>
              <a:rPr lang="en" sz="2000" dirty="0">
                <a:latin typeface="Century Gothic"/>
                <a:ea typeface="Century Gothic"/>
                <a:cs typeface="Century Gothic"/>
                <a:sym typeface="Century Gothic"/>
              </a:rPr>
              <a:t>producers wanted Louie to </a:t>
            </a:r>
            <a:br>
              <a:rPr lang="en" sz="2000" dirty="0">
                <a:latin typeface="Century Gothic"/>
                <a:ea typeface="Century Gothic"/>
                <a:cs typeface="Century Gothic"/>
                <a:sym typeface="Century Gothic"/>
              </a:rPr>
            </a:br>
            <a:r>
              <a:rPr lang="en" sz="2000" dirty="0">
                <a:latin typeface="Century Gothic"/>
                <a:ea typeface="Century Gothic"/>
                <a:cs typeface="Century Gothic"/>
                <a:sym typeface="Century Gothic"/>
              </a:rPr>
              <a:t>record.</a:t>
            </a:r>
            <a:endParaRPr sz="2000" dirty="0">
              <a:latin typeface="Century Gothic"/>
              <a:ea typeface="Century Gothic"/>
              <a:cs typeface="Century Gothic"/>
              <a:sym typeface="Century Gothic"/>
            </a:endParaRPr>
          </a:p>
        </p:txBody>
      </p:sp>
      <p:pic>
        <p:nvPicPr>
          <p:cNvPr id="200" name="Google Shape;200;p30"/>
          <p:cNvPicPr preferRelativeResize="0"/>
          <p:nvPr/>
        </p:nvPicPr>
        <p:blipFill>
          <a:blip r:embed="rId4">
            <a:alphaModFix/>
          </a:blip>
          <a:stretch>
            <a:fillRect/>
          </a:stretch>
        </p:blipFill>
        <p:spPr>
          <a:xfrm>
            <a:off x="4223400" y="1126438"/>
            <a:ext cx="3712286" cy="3314935"/>
          </a:xfrm>
          <a:prstGeom prst="rect">
            <a:avLst/>
          </a:prstGeom>
          <a:noFill/>
          <a:ln>
            <a:noFill/>
          </a:ln>
        </p:spPr>
      </p:pic>
      <p:pic>
        <p:nvPicPr>
          <p:cNvPr id="201" name="Google Shape;201;p30"/>
          <p:cNvPicPr preferRelativeResize="0"/>
          <p:nvPr/>
        </p:nvPicPr>
        <p:blipFill>
          <a:blip r:embed="rId5">
            <a:alphaModFix/>
          </a:blip>
          <a:stretch>
            <a:fillRect/>
          </a:stretch>
        </p:blipFill>
        <p:spPr>
          <a:xfrm>
            <a:off x="8490857" y="4441373"/>
            <a:ext cx="535993" cy="45150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31"/>
          <p:cNvSpPr txBox="1">
            <a:spLocks noGrp="1"/>
          </p:cNvSpPr>
          <p:nvPr>
            <p:ph type="title"/>
          </p:nvPr>
        </p:nvSpPr>
        <p:spPr>
          <a:xfrm>
            <a:off x="250150" y="273850"/>
            <a:ext cx="8708100" cy="9942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2800">
                <a:latin typeface="Century Gothic"/>
                <a:ea typeface="Century Gothic"/>
                <a:cs typeface="Century Gothic"/>
                <a:sym typeface="Century Gothic"/>
              </a:rPr>
              <a:t>Let’s Gain a Better Understanding of </a:t>
            </a:r>
            <a:r>
              <a:rPr lang="en" sz="2800" i="1">
                <a:latin typeface="Century Gothic"/>
                <a:ea typeface="Century Gothic"/>
                <a:cs typeface="Century Gothic"/>
                <a:sym typeface="Century Gothic"/>
              </a:rPr>
              <a:t>Propaganda</a:t>
            </a:r>
            <a:endParaRPr sz="2800" i="1">
              <a:latin typeface="Century Gothic"/>
              <a:ea typeface="Century Gothic"/>
              <a:cs typeface="Century Gothic"/>
              <a:sym typeface="Century Gothic"/>
            </a:endParaRPr>
          </a:p>
          <a:p>
            <a:pPr marL="0" lvl="0" indent="0" algn="l" rtl="0">
              <a:spcBef>
                <a:spcPts val="0"/>
              </a:spcBef>
              <a:spcAft>
                <a:spcPts val="0"/>
              </a:spcAft>
              <a:buClr>
                <a:schemeClr val="dk1"/>
              </a:buClr>
              <a:buSzPts val="3300"/>
              <a:buFont typeface="Calibri"/>
              <a:buNone/>
            </a:pPr>
            <a:endParaRPr>
              <a:latin typeface="Century Gothic"/>
              <a:ea typeface="Century Gothic"/>
              <a:cs typeface="Century Gothic"/>
              <a:sym typeface="Century Gothic"/>
            </a:endParaRPr>
          </a:p>
        </p:txBody>
      </p:sp>
      <p:sp>
        <p:nvSpPr>
          <p:cNvPr id="208" name="Google Shape;208;p31"/>
          <p:cNvSpPr txBox="1">
            <a:spLocks noGrp="1"/>
          </p:cNvSpPr>
          <p:nvPr>
            <p:ph type="body" idx="1"/>
          </p:nvPr>
        </p:nvSpPr>
        <p:spPr>
          <a:xfrm>
            <a:off x="154329" y="1318635"/>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endParaRPr sz="1800" dirty="0">
              <a:latin typeface="Century Gothic"/>
              <a:ea typeface="Century Gothic"/>
              <a:cs typeface="Century Gothic"/>
              <a:sym typeface="Century Gothic"/>
            </a:endParaRPr>
          </a:p>
          <a:p>
            <a:pPr marL="0" lvl="0" indent="0" algn="l" rtl="0">
              <a:spcBef>
                <a:spcPts val="800"/>
              </a:spcBef>
              <a:spcAft>
                <a:spcPts val="0"/>
              </a:spcAft>
              <a:buNone/>
            </a:pPr>
            <a:endParaRPr sz="1800" dirty="0">
              <a:latin typeface="Century Gothic"/>
              <a:ea typeface="Century Gothic"/>
              <a:cs typeface="Century Gothic"/>
              <a:sym typeface="Century Gothic"/>
            </a:endParaRPr>
          </a:p>
          <a:p>
            <a:pPr marL="0" lvl="0" indent="0" algn="l" rtl="0">
              <a:spcBef>
                <a:spcPts val="800"/>
              </a:spcBef>
              <a:spcAft>
                <a:spcPts val="0"/>
              </a:spcAft>
              <a:buNone/>
            </a:pPr>
            <a:endParaRPr sz="1800" dirty="0">
              <a:latin typeface="Century Gothic"/>
              <a:ea typeface="Century Gothic"/>
              <a:cs typeface="Century Gothic"/>
              <a:sym typeface="Century Gothic"/>
            </a:endParaRPr>
          </a:p>
          <a:p>
            <a:pPr marL="0" lvl="0" indent="0" algn="l" rtl="0">
              <a:spcBef>
                <a:spcPts val="800"/>
              </a:spcBef>
              <a:spcAft>
                <a:spcPts val="0"/>
              </a:spcAft>
              <a:buNone/>
            </a:pPr>
            <a:r>
              <a:rPr lang="en" sz="2000" dirty="0">
                <a:latin typeface="Century Gothic"/>
                <a:ea typeface="Century Gothic"/>
                <a:cs typeface="Century Gothic"/>
                <a:sym typeface="Century Gothic"/>
              </a:rPr>
              <a:t>The radio message was an </a:t>
            </a:r>
            <a:br>
              <a:rPr lang="en" sz="2000" dirty="0">
                <a:latin typeface="Century Gothic"/>
                <a:ea typeface="Century Gothic"/>
                <a:cs typeface="Century Gothic"/>
                <a:sym typeface="Century Gothic"/>
              </a:rPr>
            </a:br>
            <a:r>
              <a:rPr lang="en" sz="2000" dirty="0">
                <a:latin typeface="Century Gothic"/>
                <a:ea typeface="Century Gothic"/>
                <a:cs typeface="Century Gothic"/>
                <a:sym typeface="Century Gothic"/>
              </a:rPr>
              <a:t>example of </a:t>
            </a:r>
            <a:r>
              <a:rPr lang="en" sz="2000" i="1" dirty="0">
                <a:latin typeface="Century Gothic"/>
                <a:ea typeface="Century Gothic"/>
                <a:cs typeface="Century Gothic"/>
                <a:sym typeface="Century Gothic"/>
              </a:rPr>
              <a:t>propaganda</a:t>
            </a:r>
            <a:r>
              <a:rPr lang="en" sz="2000" dirty="0">
                <a:latin typeface="Century Gothic"/>
                <a:ea typeface="Century Gothic"/>
                <a:cs typeface="Century Gothic"/>
                <a:sym typeface="Century Gothic"/>
              </a:rPr>
              <a:t>, so</a:t>
            </a:r>
            <a:br>
              <a:rPr lang="en" sz="2000" dirty="0">
                <a:latin typeface="Century Gothic"/>
                <a:ea typeface="Century Gothic"/>
                <a:cs typeface="Century Gothic"/>
                <a:sym typeface="Century Gothic"/>
              </a:rPr>
            </a:br>
            <a:r>
              <a:rPr lang="en" sz="2000" dirty="0">
                <a:latin typeface="Century Gothic"/>
                <a:ea typeface="Century Gothic"/>
                <a:cs typeface="Century Gothic"/>
                <a:sym typeface="Century Gothic"/>
              </a:rPr>
              <a:t>this can be the first entry in this </a:t>
            </a:r>
            <a:br>
              <a:rPr lang="en" sz="2000" dirty="0">
                <a:latin typeface="Century Gothic"/>
                <a:ea typeface="Century Gothic"/>
                <a:cs typeface="Century Gothic"/>
                <a:sym typeface="Century Gothic"/>
              </a:rPr>
            </a:br>
            <a:r>
              <a:rPr lang="en" sz="2000" dirty="0">
                <a:latin typeface="Century Gothic"/>
                <a:ea typeface="Century Gothic"/>
                <a:cs typeface="Century Gothic"/>
                <a:sym typeface="Century Gothic"/>
              </a:rPr>
              <a:t>box.</a:t>
            </a:r>
            <a:endParaRPr sz="2000" dirty="0">
              <a:latin typeface="Century Gothic"/>
              <a:ea typeface="Century Gothic"/>
              <a:cs typeface="Century Gothic"/>
              <a:sym typeface="Century Gothic"/>
            </a:endParaRPr>
          </a:p>
        </p:txBody>
      </p:sp>
      <p:pic>
        <p:nvPicPr>
          <p:cNvPr id="209" name="Google Shape;209;p31"/>
          <p:cNvPicPr preferRelativeResize="0"/>
          <p:nvPr/>
        </p:nvPicPr>
        <p:blipFill>
          <a:blip r:embed="rId3">
            <a:alphaModFix/>
          </a:blip>
          <a:stretch>
            <a:fillRect/>
          </a:stretch>
        </p:blipFill>
        <p:spPr>
          <a:xfrm>
            <a:off x="3941158" y="1239810"/>
            <a:ext cx="4147776" cy="3421050"/>
          </a:xfrm>
          <a:prstGeom prst="rect">
            <a:avLst/>
          </a:prstGeom>
          <a:noFill/>
          <a:ln>
            <a:noFill/>
          </a:ln>
        </p:spPr>
      </p:pic>
      <p:sp>
        <p:nvSpPr>
          <p:cNvPr id="210" name="Google Shape;210;p31"/>
          <p:cNvSpPr/>
          <p:nvPr/>
        </p:nvSpPr>
        <p:spPr>
          <a:xfrm>
            <a:off x="2402407" y="3622536"/>
            <a:ext cx="1868100" cy="311400"/>
          </a:xfrm>
          <a:prstGeom prst="rightArrow">
            <a:avLst>
              <a:gd name="adj1" fmla="val 50000"/>
              <a:gd name="adj2" fmla="val 50000"/>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7" name="Google Shape;201;p30"/>
          <p:cNvPicPr preferRelativeResize="0"/>
          <p:nvPr/>
        </p:nvPicPr>
        <p:blipFill>
          <a:blip r:embed="rId4">
            <a:alphaModFix/>
          </a:blip>
          <a:stretch>
            <a:fillRect/>
          </a:stretch>
        </p:blipFill>
        <p:spPr>
          <a:xfrm>
            <a:off x="8490857" y="4441373"/>
            <a:ext cx="535993" cy="451503"/>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2"/>
          <p:cNvSpPr txBox="1">
            <a:spLocks noGrp="1"/>
          </p:cNvSpPr>
          <p:nvPr>
            <p:ph type="title"/>
          </p:nvPr>
        </p:nvSpPr>
        <p:spPr>
          <a:xfrm>
            <a:off x="297050" y="273850"/>
            <a:ext cx="8723700" cy="9942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2800" dirty="0">
                <a:latin typeface="Century Gothic"/>
                <a:ea typeface="Century Gothic"/>
                <a:cs typeface="Century Gothic"/>
                <a:sym typeface="Century Gothic"/>
              </a:rPr>
              <a:t>Let’s Gain a Better Understanding of </a:t>
            </a:r>
            <a:r>
              <a:rPr lang="en" sz="2800" i="1" dirty="0" smtClean="0">
                <a:latin typeface="Century Gothic"/>
                <a:ea typeface="Century Gothic"/>
                <a:cs typeface="Century Gothic"/>
                <a:sym typeface="Century Gothic"/>
              </a:rPr>
              <a:t>Propaganda</a:t>
            </a:r>
            <a:endParaRPr sz="2800" i="1" dirty="0">
              <a:latin typeface="Century Gothic"/>
              <a:ea typeface="Century Gothic"/>
              <a:cs typeface="Century Gothic"/>
              <a:sym typeface="Century Gothic"/>
            </a:endParaRPr>
          </a:p>
        </p:txBody>
      </p:sp>
      <p:sp>
        <p:nvSpPr>
          <p:cNvPr id="217" name="Google Shape;217;p32"/>
          <p:cNvSpPr txBox="1">
            <a:spLocks noGrp="1"/>
          </p:cNvSpPr>
          <p:nvPr>
            <p:ph type="body" idx="1"/>
          </p:nvPr>
        </p:nvSpPr>
        <p:spPr>
          <a:xfrm>
            <a:off x="297050" y="1369221"/>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2000" dirty="0">
                <a:latin typeface="Century Gothic"/>
                <a:ea typeface="Century Gothic"/>
                <a:cs typeface="Century Gothic"/>
                <a:sym typeface="Century Gothic"/>
              </a:rPr>
              <a:t>Turn and talk with a partner</a:t>
            </a:r>
            <a:br>
              <a:rPr lang="en" sz="2000" dirty="0">
                <a:latin typeface="Century Gothic"/>
                <a:ea typeface="Century Gothic"/>
                <a:cs typeface="Century Gothic"/>
                <a:sym typeface="Century Gothic"/>
              </a:rPr>
            </a:br>
            <a:r>
              <a:rPr lang="en" sz="2000" dirty="0">
                <a:latin typeface="Century Gothic"/>
                <a:ea typeface="Century Gothic"/>
                <a:cs typeface="Century Gothic"/>
                <a:sym typeface="Century Gothic"/>
              </a:rPr>
              <a:t>about the definitions</a:t>
            </a:r>
            <a:br>
              <a:rPr lang="en" sz="2000" dirty="0">
                <a:latin typeface="Century Gothic"/>
                <a:ea typeface="Century Gothic"/>
                <a:cs typeface="Century Gothic"/>
                <a:sym typeface="Century Gothic"/>
              </a:rPr>
            </a:br>
            <a:r>
              <a:rPr lang="en" sz="2000" dirty="0">
                <a:latin typeface="Century Gothic"/>
                <a:ea typeface="Century Gothic"/>
                <a:cs typeface="Century Gothic"/>
                <a:sym typeface="Century Gothic"/>
              </a:rPr>
              <a:t>of </a:t>
            </a:r>
            <a:r>
              <a:rPr lang="en" sz="2000" i="1" dirty="0">
                <a:latin typeface="Century Gothic"/>
                <a:ea typeface="Century Gothic"/>
                <a:cs typeface="Century Gothic"/>
                <a:sym typeface="Century Gothic"/>
              </a:rPr>
              <a:t>propaganda </a:t>
            </a:r>
            <a:r>
              <a:rPr lang="en" sz="2000" dirty="0">
                <a:latin typeface="Century Gothic"/>
                <a:ea typeface="Century Gothic"/>
                <a:cs typeface="Century Gothic"/>
                <a:sym typeface="Century Gothic"/>
              </a:rPr>
              <a:t>that </a:t>
            </a:r>
            <a:br>
              <a:rPr lang="en" sz="2000" dirty="0">
                <a:latin typeface="Century Gothic"/>
                <a:ea typeface="Century Gothic"/>
                <a:cs typeface="Century Gothic"/>
                <a:sym typeface="Century Gothic"/>
              </a:rPr>
            </a:br>
            <a:r>
              <a:rPr lang="en" sz="2000" dirty="0">
                <a:latin typeface="Century Gothic"/>
                <a:ea typeface="Century Gothic"/>
                <a:cs typeface="Century Gothic"/>
                <a:sym typeface="Century Gothic"/>
              </a:rPr>
              <a:t>you wrote on your </a:t>
            </a:r>
            <a:r>
              <a:rPr lang="en" sz="2000" b="1" dirty="0">
                <a:latin typeface="Century Gothic"/>
                <a:ea typeface="Century Gothic"/>
                <a:cs typeface="Century Gothic"/>
                <a:sym typeface="Century Gothic"/>
              </a:rPr>
              <a:t>structured </a:t>
            </a:r>
            <a:br>
              <a:rPr lang="en" sz="2000" b="1" dirty="0">
                <a:latin typeface="Century Gothic"/>
                <a:ea typeface="Century Gothic"/>
                <a:cs typeface="Century Gothic"/>
                <a:sym typeface="Century Gothic"/>
              </a:rPr>
            </a:br>
            <a:r>
              <a:rPr lang="en" sz="2000" b="1" dirty="0">
                <a:latin typeface="Century Gothic"/>
                <a:ea typeface="Century Gothic"/>
                <a:cs typeface="Century Gothic"/>
                <a:sym typeface="Century Gothic"/>
              </a:rPr>
              <a:t>notes</a:t>
            </a:r>
            <a:r>
              <a:rPr lang="en" sz="2000" dirty="0">
                <a:latin typeface="Century Gothic"/>
                <a:ea typeface="Century Gothic"/>
                <a:cs typeface="Century Gothic"/>
                <a:sym typeface="Century Gothic"/>
              </a:rPr>
              <a:t>.</a:t>
            </a:r>
            <a:endParaRPr sz="2000" dirty="0">
              <a:latin typeface="Century Gothic"/>
              <a:ea typeface="Century Gothic"/>
              <a:cs typeface="Century Gothic"/>
              <a:sym typeface="Century Gothic"/>
            </a:endParaRPr>
          </a:p>
        </p:txBody>
      </p:sp>
      <p:pic>
        <p:nvPicPr>
          <p:cNvPr id="218" name="Google Shape;218;p32"/>
          <p:cNvPicPr preferRelativeResize="0"/>
          <p:nvPr/>
        </p:nvPicPr>
        <p:blipFill>
          <a:blip r:embed="rId3">
            <a:alphaModFix/>
          </a:blip>
          <a:stretch>
            <a:fillRect/>
          </a:stretch>
        </p:blipFill>
        <p:spPr>
          <a:xfrm>
            <a:off x="4343081" y="1157152"/>
            <a:ext cx="4147776" cy="3421050"/>
          </a:xfrm>
          <a:prstGeom prst="rect">
            <a:avLst/>
          </a:prstGeom>
          <a:noFill/>
          <a:ln>
            <a:noFill/>
          </a:ln>
        </p:spPr>
      </p:pic>
      <p:sp>
        <p:nvSpPr>
          <p:cNvPr id="219" name="Google Shape;219;p32"/>
          <p:cNvSpPr/>
          <p:nvPr/>
        </p:nvSpPr>
        <p:spPr>
          <a:xfrm>
            <a:off x="3091541" y="1905000"/>
            <a:ext cx="1683189" cy="300771"/>
          </a:xfrm>
          <a:prstGeom prst="rightArrow">
            <a:avLst>
              <a:gd name="adj1" fmla="val 50000"/>
              <a:gd name="adj2" fmla="val 50000"/>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 name="Google Shape;202;p30"/>
          <p:cNvPicPr preferRelativeResize="0"/>
          <p:nvPr/>
        </p:nvPicPr>
        <p:blipFill>
          <a:blip r:embed="rId4">
            <a:alphaModFix/>
          </a:blip>
          <a:stretch>
            <a:fillRect/>
          </a:stretch>
        </p:blipFill>
        <p:spPr>
          <a:xfrm>
            <a:off x="7967900" y="4327337"/>
            <a:ext cx="583786" cy="588395"/>
          </a:xfrm>
          <a:prstGeom prst="rect">
            <a:avLst/>
          </a:prstGeom>
          <a:noFill/>
          <a:ln>
            <a:noFill/>
          </a:ln>
        </p:spPr>
      </p:pic>
      <p:pic>
        <p:nvPicPr>
          <p:cNvPr id="9" name="Google Shape;201;p30"/>
          <p:cNvPicPr preferRelativeResize="0"/>
          <p:nvPr/>
        </p:nvPicPr>
        <p:blipFill>
          <a:blip r:embed="rId5">
            <a:alphaModFix/>
          </a:blip>
          <a:stretch>
            <a:fillRect/>
          </a:stretch>
        </p:blipFill>
        <p:spPr>
          <a:xfrm>
            <a:off x="8490857" y="4441373"/>
            <a:ext cx="535993" cy="451503"/>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33"/>
          <p:cNvSpPr txBox="1">
            <a:spLocks noGrp="1"/>
          </p:cNvSpPr>
          <p:nvPr>
            <p:ph type="title"/>
          </p:nvPr>
        </p:nvSpPr>
        <p:spPr>
          <a:xfrm>
            <a:off x="297050" y="273850"/>
            <a:ext cx="8723700" cy="9942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2800" dirty="0">
                <a:latin typeface="Century Gothic"/>
                <a:ea typeface="Century Gothic"/>
                <a:cs typeface="Century Gothic"/>
                <a:sym typeface="Century Gothic"/>
              </a:rPr>
              <a:t>Let’s Gain a Better Understanding of </a:t>
            </a:r>
            <a:r>
              <a:rPr lang="en" sz="2800" i="1" dirty="0">
                <a:latin typeface="Century Gothic"/>
                <a:ea typeface="Century Gothic"/>
                <a:cs typeface="Century Gothic"/>
                <a:sym typeface="Century Gothic"/>
              </a:rPr>
              <a:t>Propaganda</a:t>
            </a:r>
            <a:endParaRPr sz="2800" i="1" dirty="0">
              <a:latin typeface="Century Gothic"/>
              <a:ea typeface="Century Gothic"/>
              <a:cs typeface="Century Gothic"/>
              <a:sym typeface="Century Gothic"/>
            </a:endParaRPr>
          </a:p>
          <a:p>
            <a:pPr marL="0" lvl="0" indent="0" algn="l" rtl="0">
              <a:spcBef>
                <a:spcPts val="0"/>
              </a:spcBef>
              <a:spcAft>
                <a:spcPts val="0"/>
              </a:spcAft>
              <a:buClr>
                <a:schemeClr val="dk1"/>
              </a:buClr>
              <a:buSzPts val="3300"/>
              <a:buFont typeface="Calibri"/>
              <a:buNone/>
            </a:pPr>
            <a:endParaRPr dirty="0">
              <a:latin typeface="Century Gothic"/>
              <a:ea typeface="Century Gothic"/>
              <a:cs typeface="Century Gothic"/>
              <a:sym typeface="Century Gothic"/>
            </a:endParaRPr>
          </a:p>
        </p:txBody>
      </p:sp>
      <p:sp>
        <p:nvSpPr>
          <p:cNvPr id="227" name="Google Shape;227;p33"/>
          <p:cNvSpPr txBox="1">
            <a:spLocks noGrp="1"/>
          </p:cNvSpPr>
          <p:nvPr>
            <p:ph type="body" idx="1"/>
          </p:nvPr>
        </p:nvSpPr>
        <p:spPr>
          <a:xfrm>
            <a:off x="373093" y="1358134"/>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2000" dirty="0"/>
              <a:t>Look back at your </a:t>
            </a:r>
            <a:r>
              <a:rPr lang="en" sz="2000" b="1" dirty="0"/>
              <a:t>structured</a:t>
            </a:r>
            <a:r>
              <a:rPr lang="en" sz="2000" b="1" dirty="0">
                <a:sym typeface="Century Gothic"/>
              </a:rPr>
              <a:t/>
            </a:r>
            <a:br>
              <a:rPr lang="en" sz="2000" b="1" dirty="0">
                <a:sym typeface="Century Gothic"/>
              </a:rPr>
            </a:br>
            <a:r>
              <a:rPr lang="en" sz="2000" b="1" dirty="0"/>
              <a:t>n</a:t>
            </a:r>
            <a:r>
              <a:rPr lang="en" sz="2000" b="1" dirty="0">
                <a:sym typeface="Century Gothic"/>
              </a:rPr>
              <a:t>otes </a:t>
            </a:r>
            <a:r>
              <a:rPr lang="en" sz="2000" dirty="0">
                <a:latin typeface="Century Gothic"/>
                <a:ea typeface="Century Gothic"/>
                <a:cs typeface="Century Gothic"/>
                <a:sym typeface="Century Gothic"/>
              </a:rPr>
              <a:t>and </a:t>
            </a:r>
            <a:r>
              <a:rPr lang="en" sz="2000" dirty="0"/>
              <a:t>pages 260-261 to</a:t>
            </a:r>
            <a:r>
              <a:rPr lang="en" sz="2000" dirty="0">
                <a:latin typeface="Century Gothic"/>
                <a:ea typeface="Century Gothic"/>
                <a:cs typeface="Century Gothic"/>
                <a:sym typeface="Century Gothic"/>
              </a:rPr>
              <a:t/>
            </a:r>
            <a:br>
              <a:rPr lang="en" sz="2000" dirty="0">
                <a:latin typeface="Century Gothic"/>
                <a:ea typeface="Century Gothic"/>
                <a:cs typeface="Century Gothic"/>
                <a:sym typeface="Century Gothic"/>
              </a:rPr>
            </a:br>
            <a:r>
              <a:rPr lang="en" sz="2000" dirty="0">
                <a:latin typeface="Century Gothic"/>
                <a:ea typeface="Century Gothic"/>
                <a:cs typeface="Century Gothic"/>
                <a:sym typeface="Century Gothic"/>
              </a:rPr>
              <a:t>find some of the context clues</a:t>
            </a:r>
            <a:br>
              <a:rPr lang="en" sz="2000" dirty="0">
                <a:latin typeface="Century Gothic"/>
                <a:ea typeface="Century Gothic"/>
                <a:cs typeface="Century Gothic"/>
                <a:sym typeface="Century Gothic"/>
              </a:rPr>
            </a:br>
            <a:r>
              <a:rPr lang="en" sz="2000" dirty="0"/>
              <a:t>t</a:t>
            </a:r>
            <a:r>
              <a:rPr lang="en" sz="2000" dirty="0">
                <a:latin typeface="Century Gothic"/>
                <a:ea typeface="Century Gothic"/>
                <a:cs typeface="Century Gothic"/>
                <a:sym typeface="Century Gothic"/>
              </a:rPr>
              <a:t>h</a:t>
            </a:r>
            <a:r>
              <a:rPr lang="en" sz="2000" dirty="0"/>
              <a:t>at the author uses to help us</a:t>
            </a:r>
            <a:br>
              <a:rPr lang="en" sz="2000" dirty="0"/>
            </a:br>
            <a:r>
              <a:rPr lang="en-US" sz="2000" dirty="0" smtClean="0"/>
              <a:t>u</a:t>
            </a:r>
            <a:r>
              <a:rPr lang="en" sz="2000" dirty="0" smtClean="0"/>
              <a:t>nderstand </a:t>
            </a:r>
            <a:r>
              <a:rPr lang="en" sz="2000" dirty="0"/>
              <a:t>the purpose of</a:t>
            </a:r>
            <a:br>
              <a:rPr lang="en" sz="2000" dirty="0"/>
            </a:br>
            <a:r>
              <a:rPr lang="en" sz="2000" i="1" dirty="0">
                <a:latin typeface="Century Gothic"/>
                <a:ea typeface="Century Gothic"/>
                <a:cs typeface="Century Gothic"/>
                <a:sym typeface="Century Gothic"/>
              </a:rPr>
              <a:t>propaganda</a:t>
            </a:r>
            <a:r>
              <a:rPr lang="en" sz="2000" dirty="0">
                <a:latin typeface="Century Gothic"/>
                <a:ea typeface="Century Gothic"/>
                <a:cs typeface="Century Gothic"/>
                <a:sym typeface="Century Gothic"/>
              </a:rPr>
              <a:t>.</a:t>
            </a:r>
            <a:endParaRPr sz="2000" dirty="0">
              <a:latin typeface="Century Gothic"/>
              <a:ea typeface="Century Gothic"/>
              <a:cs typeface="Century Gothic"/>
              <a:sym typeface="Century Gothic"/>
            </a:endParaRPr>
          </a:p>
        </p:txBody>
      </p:sp>
      <p:pic>
        <p:nvPicPr>
          <p:cNvPr id="228" name="Google Shape;228;p33"/>
          <p:cNvPicPr preferRelativeResize="0"/>
          <p:nvPr/>
        </p:nvPicPr>
        <p:blipFill>
          <a:blip r:embed="rId3">
            <a:alphaModFix/>
          </a:blip>
          <a:stretch>
            <a:fillRect/>
          </a:stretch>
        </p:blipFill>
        <p:spPr>
          <a:xfrm>
            <a:off x="4164796" y="1086448"/>
            <a:ext cx="4094997" cy="3240889"/>
          </a:xfrm>
          <a:prstGeom prst="rect">
            <a:avLst/>
          </a:prstGeom>
          <a:noFill/>
          <a:ln>
            <a:noFill/>
          </a:ln>
        </p:spPr>
      </p:pic>
      <p:pic>
        <p:nvPicPr>
          <p:cNvPr id="7" name="Google Shape;202;p30"/>
          <p:cNvPicPr preferRelativeResize="0"/>
          <p:nvPr/>
        </p:nvPicPr>
        <p:blipFill>
          <a:blip r:embed="rId4">
            <a:alphaModFix/>
          </a:blip>
          <a:stretch>
            <a:fillRect/>
          </a:stretch>
        </p:blipFill>
        <p:spPr>
          <a:xfrm>
            <a:off x="7967900" y="4327337"/>
            <a:ext cx="583786" cy="588395"/>
          </a:xfrm>
          <a:prstGeom prst="rect">
            <a:avLst/>
          </a:prstGeom>
          <a:noFill/>
          <a:ln>
            <a:noFill/>
          </a:ln>
        </p:spPr>
      </p:pic>
      <p:pic>
        <p:nvPicPr>
          <p:cNvPr id="8" name="Google Shape;201;p30"/>
          <p:cNvPicPr preferRelativeResize="0"/>
          <p:nvPr/>
        </p:nvPicPr>
        <p:blipFill>
          <a:blip r:embed="rId5">
            <a:alphaModFix/>
          </a:blip>
          <a:stretch>
            <a:fillRect/>
          </a:stretch>
        </p:blipFill>
        <p:spPr>
          <a:xfrm>
            <a:off x="8490857" y="4441373"/>
            <a:ext cx="535993" cy="451503"/>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3210B9D-7320-4800-A05C-279E52E53AED}"/>
</file>

<file path=customXml/itemProps2.xml><?xml version="1.0" encoding="utf-8"?>
<ds:datastoreItem xmlns:ds="http://schemas.openxmlformats.org/officeDocument/2006/customXml" ds:itemID="{29A2F5BE-8B73-4826-BDEA-351881B45282}"/>
</file>

<file path=customXml/itemProps3.xml><?xml version="1.0" encoding="utf-8"?>
<ds:datastoreItem xmlns:ds="http://schemas.openxmlformats.org/officeDocument/2006/customXml" ds:itemID="{F89092F7-3776-4600-B353-DA6ECCAF2FB4}"/>
</file>

<file path=docProps/app.xml><?xml version="1.0" encoding="utf-8"?>
<Properties xmlns="http://schemas.openxmlformats.org/officeDocument/2006/extended-properties" xmlns:vt="http://schemas.openxmlformats.org/officeDocument/2006/docPropsVTypes">
  <TotalTime>24</TotalTime>
  <Words>1196</Words>
  <Application>Microsoft Macintosh PowerPoint</Application>
  <PresentationFormat>On-screen Show (16:9)</PresentationFormat>
  <Paragraphs>340</Paragraphs>
  <Slides>17</Slides>
  <Notes>17</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17</vt:i4>
      </vt:variant>
    </vt:vector>
  </HeadingPairs>
  <TitlesOfParts>
    <vt:vector size="22" baseType="lpstr">
      <vt:lpstr>Calibri</vt:lpstr>
      <vt:lpstr>Century Gothic</vt:lpstr>
      <vt:lpstr>Overlock</vt:lpstr>
      <vt:lpstr>Office Theme</vt:lpstr>
      <vt:lpstr>Office Theme</vt:lpstr>
      <vt:lpstr>  Grade 8: Module 3: Unit 2: Lesson 13 Teacher slide, before teaching. </vt:lpstr>
      <vt:lpstr>  Grade 8: Module 3: Unit 2: Lesson 13 Teacher slide, before teaching. </vt:lpstr>
      <vt:lpstr>  Grade 8: Module 3: Unit 2: Lesson 13 Teacher slide, before teaching. </vt:lpstr>
      <vt:lpstr>Grade 8: Module 3:  Unit 2: Lesson 13</vt:lpstr>
      <vt:lpstr>Hello, Students!</vt:lpstr>
      <vt:lpstr>Let’s Gain a Better Understanding of Propaganda</vt:lpstr>
      <vt:lpstr>Let’s Gain a Better Understanding of Propaganda </vt:lpstr>
      <vt:lpstr>Let’s Gain a Better Understanding of Propaganda</vt:lpstr>
      <vt:lpstr>Let’s Gain a Better Understanding of Propaganda </vt:lpstr>
      <vt:lpstr>Let’s Gain a Better Understanding of Propaganda </vt:lpstr>
      <vt:lpstr>Let’s Gain a Better Understanding of Propaganda </vt:lpstr>
      <vt:lpstr>Let’s Review the Learning Targets</vt:lpstr>
      <vt:lpstr>Let’s Connect the Theme to the Text</vt:lpstr>
      <vt:lpstr>Let’s Connect the Theme to the Text </vt:lpstr>
      <vt:lpstr>Let’s Compare Louie and Miné</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Grade 8: Module 3: Unit 2: Lesson 13 Teacher slide, before teaching. </dc:title>
  <dc:creator>nbravo</dc:creator>
  <cp:lastModifiedBy>Alexander Specht</cp:lastModifiedBy>
  <cp:revision>5</cp:revision>
  <dcterms:modified xsi:type="dcterms:W3CDTF">2018-10-29T23:00:30Z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