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10.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2.xml" ContentType="application/vnd.openxmlformats-officedocument.presentationml.slideLayout+xml"/>
  <Override PartName="/ppt/slideLayouts/slideLayout35.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slideLayouts/slideLayout6.xml" ContentType="application/vnd.openxmlformats-officedocument.presentationml.slideLayout+xml"/>
  <Override PartName="/ppt/notesSlides/notesSlide6.xml" ContentType="application/vnd.openxmlformats-officedocument.presentationml.notesSlide+xml"/>
  <Override PartName="/ppt/notesSlides/notesSlide9.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FD3754EA-AFAA-414F-9908-72E82EFA18C0}">
  <a:tblStyle styleId="{FD3754EA-AFAA-414F-9908-72E82EFA18C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722" autoAdjust="0"/>
  </p:normalViewPr>
  <p:slideViewPr>
    <p:cSldViewPr snapToGrid="0">
      <p:cViewPr varScale="1">
        <p:scale>
          <a:sx n="93" d="100"/>
          <a:sy n="93" d="100"/>
        </p:scale>
        <p:origin x="-1544"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8025560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latin typeface="Calibri"/>
                <a:ea typeface="Calibri"/>
                <a:cs typeface="Calibri"/>
                <a:sym typeface="Calibri"/>
              </a:rPr>
              <a:t>Some students may confuse the apostrophe “s” in possessives with the apostrophe “s” in contractions. If this happens, remind students that, in a contraction, the apostrophe takes the place of a letter in the second word (“is”).</a:t>
            </a:r>
            <a:endParaRPr sz="120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In Work Time A, students first brainstorm a list of words with “us” and “ous” endigs, writing them on their white boards, then checking with the larger group to ensure the correct spelling. Then, the teacher and class work together to compose and write a silly sentence using some of the words. </a:t>
            </a:r>
            <a:endParaRPr sz="120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Consider recording the silly sentences produced each week during Interactive Writing on chart paper, sentence strips, or a book so those sentences can be displayed and practiced by the group, in pairs, or individually.</a:t>
            </a:r>
            <a:endParaRPr sz="1200">
              <a:latin typeface="Calibri"/>
              <a:ea typeface="Calibri"/>
              <a:cs typeface="Calibri"/>
              <a:sym typeface="Calibri"/>
            </a:endParaRPr>
          </a:p>
          <a:p>
            <a:pPr marL="457200" lvl="0" indent="0" algn="l" rtl="0">
              <a:lnSpc>
                <a:spcPct val="100000"/>
              </a:lnSpc>
              <a:spcBef>
                <a:spcPts val="500"/>
              </a:spcBef>
              <a:spcAft>
                <a:spcPts val="50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1991067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will use the words we know to make a silly sentence. We will use the words that are spelled with ‘cle’ and ‘cal’ at the end. Let’s think of words we can use!</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remind us how we know to spell these words with ‘us’ or ‘ous’ at the end?” </a:t>
            </a:r>
            <a:r>
              <a:rPr lang="en" sz="1200" b="1" dirty="0">
                <a:solidFill>
                  <a:schemeClr val="dk1"/>
                </a:solidFill>
                <a:latin typeface="Calibri"/>
                <a:ea typeface="Calibri"/>
                <a:cs typeface="Calibri"/>
                <a:sym typeface="Calibri"/>
              </a:rPr>
              <a:t>(Words that are adjectives are spelled with “ous”; nouns are spelled with “us.”)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Who can share a word that has an ‘ous’ or ‘us’ ending?”</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offer a few words spelled with “ous” and “us,” record them on the board, and repeat them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Now it’s time to use your white boards to record the words. After we make our list, we will be writing a silly sentence together. The sentence has to have as many compound words as possible. If we want our sentence to be really silly, we want to have lots of words to choose from. So we are going to work together to think of as many words as we can. You can now think of as many of these words as you can and write them on your white board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individually or with a partner for 1 - 2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lists. If a student spells a word incorrectly, guide student to make corrections.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students’ words to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Wow! Look at all the words we’ve listed! Now we are ready to write a silly sentence.  I think we should use a words or two from our word with Word Parts and a few high-frequency words.”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 silly sentence makes us laugh because we use words that don’t usually go together. It gives us a funny picture in our head, or it sounds really silly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Example (use student-generated words or offer students a choice from the suggested sentences): “Don’t be nervous when Kate’s enormous hippopotamus takes one of the dog’s numerous toys behind the cactus.”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17</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We will write this sentence with 17 words together</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pen with students to write the sentence together. 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read our silly sentence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compound words in their shared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 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 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0266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901700" lvl="2"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lvl="3" indent="-8890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reflect and share with a partner (or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it mean to be independent?” (</a:t>
            </a:r>
            <a:r>
              <a:rPr lang="en" sz="1200" i="0" dirty="0">
                <a:solidFill>
                  <a:schemeClr val="dk1"/>
                </a:solidFill>
                <a:latin typeface="Calibri"/>
                <a:ea typeface="Calibri"/>
                <a:cs typeface="Calibri"/>
                <a:sym typeface="Calibri"/>
              </a:rPr>
              <a:t>examples: </a:t>
            </a:r>
            <a:r>
              <a:rPr lang="en" sz="1200" b="1" i="0" dirty="0">
                <a:solidFill>
                  <a:schemeClr val="dk1"/>
                </a:solidFill>
                <a:latin typeface="Calibri"/>
                <a:ea typeface="Calibri"/>
                <a:cs typeface="Calibri"/>
                <a:sym typeface="Calibri"/>
              </a:rPr>
              <a:t>be able to do something on your own, be able to help myself with something</a:t>
            </a:r>
            <a:r>
              <a:rPr lang="en" sz="1200" i="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it mean to be an independent reader?” </a:t>
            </a:r>
            <a:r>
              <a:rPr lang="en" sz="1200" i="0" dirty="0">
                <a:solidFill>
                  <a:schemeClr val="dk1"/>
                </a:solidFill>
                <a:latin typeface="Calibri"/>
                <a:ea typeface="Calibri"/>
                <a:cs typeface="Calibri"/>
                <a:sym typeface="Calibri"/>
              </a:rPr>
              <a:t>(examples: </a:t>
            </a:r>
            <a:r>
              <a:rPr lang="en" sz="1200" b="1" i="0" dirty="0">
                <a:solidFill>
                  <a:schemeClr val="dk1"/>
                </a:solidFill>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0" lvl="3" indent="0" algn="l" rtl="0">
              <a:spcBef>
                <a:spcPts val="0"/>
              </a:spcBef>
              <a:spcAft>
                <a:spcPts val="0"/>
              </a:spcAft>
              <a:buClr>
                <a:schemeClr val="dk1"/>
              </a:buClr>
              <a:buSzPts val="12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299" name="Google Shape;299;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0" name="Google Shape;300;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707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956259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solidFill>
                  <a:schemeClr val="dk1"/>
                </a:solidFill>
                <a:highlight>
                  <a:schemeClr val="lt1"/>
                </a:highlight>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3031531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for Writing Pairs and Independent </a:t>
            </a:r>
            <a:r>
              <a:rPr lang="en" sz="1200" b="0" dirty="0" smtClean="0">
                <a:solidFill>
                  <a:schemeClr val="dk1"/>
                </a:solidFill>
                <a:latin typeface="Calibri"/>
                <a:ea typeface="Calibri"/>
                <a:cs typeface="Calibri"/>
                <a:sym typeface="Calibri"/>
              </a:rPr>
              <a:t>Writers</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Shared paper and pencil for Teacher Silly Sentence </a:t>
            </a:r>
            <a:r>
              <a:rPr lang="en" sz="1200" b="0" dirty="0" smtClean="0">
                <a:solidFill>
                  <a:schemeClr val="dk1"/>
                </a:solidFill>
                <a:latin typeface="Calibri"/>
                <a:ea typeface="Calibri"/>
                <a:cs typeface="Calibri"/>
                <a:sym typeface="Calibri"/>
              </a:rPr>
              <a:t>group</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for reference</a:t>
            </a:r>
            <a:r>
              <a:rPr lang="en" sz="1200" dirty="0">
                <a:solidFill>
                  <a:schemeClr val="dk1"/>
                </a:solidFill>
                <a:latin typeface="Calibri"/>
                <a:ea typeface="Calibri"/>
                <a:cs typeface="Calibri"/>
                <a:sym typeface="Calibri"/>
              </a:rPr>
              <a:t>,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US" sz="1200" dirty="0" smtClean="0">
                <a:solidFill>
                  <a:schemeClr val="dk1"/>
                </a:solidFill>
                <a:latin typeface="Calibri"/>
                <a:ea typeface="Calibri"/>
                <a:cs typeface="Calibri"/>
                <a:sym typeface="Calibri"/>
              </a:rPr>
              <a:t>on </a:t>
            </a:r>
            <a:r>
              <a:rPr lang="en" sz="1200" dirty="0" smtClean="0">
                <a:solidFill>
                  <a:schemeClr val="dk1"/>
                </a:solidFill>
                <a:latin typeface="Calibri"/>
                <a:ea typeface="Calibri"/>
                <a:cs typeface="Calibri"/>
                <a:sym typeface="Calibri"/>
              </a:rPr>
              <a:t>assigned </a:t>
            </a:r>
            <a:r>
              <a:rPr lang="en"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428234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4a673bb5ef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4a673bb5e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14</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0146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Silly sentence examples </a:t>
            </a:r>
            <a:r>
              <a:rPr lang="en" sz="1200" dirty="0">
                <a:solidFill>
                  <a:schemeClr val="dk1"/>
                </a:solidFill>
                <a:latin typeface="Calibri"/>
                <a:ea typeface="Calibri"/>
                <a:cs typeface="Calibri"/>
                <a:sym typeface="Calibri"/>
              </a:rPr>
              <a:t>(or generate with students), such as ““Don’t be nervous when Kate’s enormous hippopotamus takes one of the dog’s numerous toys behind the cactus.” “It is ridiculous that our city’s famous parade is on the same day as my team’s marvelous championship game on the college campus.”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a:t>
            </a:r>
            <a:r>
              <a:rPr lang="en" sz="1200" dirty="0" smtClean="0">
                <a:solidFill>
                  <a:schemeClr val="dk1"/>
                </a:solidFill>
                <a:latin typeface="Calibri"/>
                <a:ea typeface="Calibri"/>
                <a:cs typeface="Calibri"/>
                <a:sym typeface="Calibri"/>
              </a:rPr>
              <a:t>partners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0381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Independent and Small Group Work guidance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watch the video on the Interactive Writing Instructional Practice.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21512143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Observe students to determine if they can:</a:t>
            </a:r>
            <a:endParaRPr sz="120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Use apostrophe to show possession </a:t>
            </a:r>
            <a:endParaRPr sz="120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Correctly spell words with “us” and “ous” endings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apostrophe, possession (L)</a:t>
            </a:r>
            <a:endParaRPr sz="1200">
              <a:solidFill>
                <a:schemeClr val="dk1"/>
              </a:solidFill>
              <a:latin typeface="Calibri"/>
              <a:ea typeface="Calibri"/>
              <a:cs typeface="Calibri"/>
              <a:sym typeface="Calibri"/>
            </a:endParaRPr>
          </a:p>
          <a:p>
            <a:pPr marL="91440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218858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‘build a new word using parts.’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2493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a:t>
            </a:r>
            <a:r>
              <a:rPr lang="en" sz="1200" dirty="0">
                <a:solidFill>
                  <a:schemeClr val="dk1"/>
                </a:solidFill>
                <a:latin typeface="Calibri"/>
                <a:ea typeface="Calibri"/>
                <a:cs typeface="Calibri"/>
                <a:sym typeface="Calibri"/>
              </a:rPr>
              <a:t>that they are going to be working with contractions with ‘are.’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23100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8a4ca1da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48a4ca1da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slide or word cards. Animation is included in slide.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Word Parts Cards </a:t>
            </a:r>
            <a:r>
              <a:rPr lang="en" sz="1200" dirty="0">
                <a:solidFill>
                  <a:schemeClr val="dk1"/>
                </a:solidFill>
                <a:latin typeface="Calibri"/>
                <a:ea typeface="Calibri"/>
                <a:cs typeface="Calibri"/>
                <a:sym typeface="Calibri"/>
              </a:rPr>
              <a:t>randomly on the board: “Pablo,” “dog,” “city,” “team,” “Kate,” “teacher,” “friend,” “s”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have base words and one apostrophe ‘s’ displayed here. Look closely at the words and think about what kind of words they are. Turn to an elbow partner and share your thinking.” </a:t>
            </a:r>
            <a:r>
              <a:rPr lang="en" sz="1200" b="1" dirty="0">
                <a:solidFill>
                  <a:schemeClr val="dk1"/>
                </a:solidFill>
                <a:latin typeface="Calibri"/>
                <a:ea typeface="Calibri"/>
                <a:cs typeface="Calibri"/>
                <a:sym typeface="Calibri"/>
              </a:rPr>
              <a:t>(They are nouns.)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These words are all nouns. Now I’ll pull these </a:t>
            </a:r>
            <a:r>
              <a:rPr lang="en" sz="1200" b="1" i="1" dirty="0">
                <a:solidFill>
                  <a:schemeClr val="dk1"/>
                </a:solidFill>
                <a:latin typeface="Calibri"/>
                <a:ea typeface="Calibri"/>
                <a:cs typeface="Calibri"/>
                <a:sym typeface="Calibri"/>
              </a:rPr>
              <a:t>Word Parts Cards </a:t>
            </a:r>
            <a:r>
              <a:rPr lang="en" sz="1200" i="1" dirty="0">
                <a:solidFill>
                  <a:schemeClr val="dk1"/>
                </a:solidFill>
                <a:latin typeface="Calibri"/>
                <a:ea typeface="Calibri"/>
                <a:cs typeface="Calibri"/>
                <a:sym typeface="Calibri"/>
              </a:rPr>
              <a:t>down and then put them together to make a new word. Read the word to yourself and think about what it means.”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“Pablo’s” with word cards. Say: “This is </a:t>
            </a:r>
            <a:r>
              <a:rPr lang="en" sz="1200" i="1" dirty="0">
                <a:solidFill>
                  <a:schemeClr val="dk1"/>
                </a:solidFill>
                <a:latin typeface="Calibri"/>
                <a:ea typeface="Calibri"/>
                <a:cs typeface="Calibri"/>
                <a:sym typeface="Calibri"/>
              </a:rPr>
              <a:t>Pablo’s coat.”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is the meaning of Pablo’s’?”(</a:t>
            </a:r>
            <a:r>
              <a:rPr lang="en" sz="1200" b="1" i="1" dirty="0">
                <a:solidFill>
                  <a:schemeClr val="dk1"/>
                </a:solidFill>
                <a:latin typeface="Calibri"/>
                <a:ea typeface="Calibri"/>
                <a:cs typeface="Calibri"/>
                <a:sym typeface="Calibri"/>
              </a:rPr>
              <a:t>It means something (the coat) belongs to Pablo.</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So when I add this apostrophe ‘s’ to a noun, it means that something belongs to that person, place, or thing. When we add the apostrophe ‘s’ to a noun, it is called a ‘possessive’ because ‘possess’ means to have something. Let’s learn more about how to make possessives.”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the word “dog” with </a:t>
            </a:r>
            <a:r>
              <a:rPr lang="en" sz="1200" b="1" dirty="0">
                <a:solidFill>
                  <a:schemeClr val="dk1"/>
                </a:solidFill>
                <a:latin typeface="Calibri"/>
                <a:ea typeface="Calibri"/>
                <a:cs typeface="Calibri"/>
                <a:sym typeface="Calibri"/>
              </a:rPr>
              <a:t>Word Parts Cards </a:t>
            </a:r>
            <a:r>
              <a:rPr lang="en" sz="1200" dirty="0">
                <a:solidFill>
                  <a:schemeClr val="dk1"/>
                </a:solidFill>
                <a:latin typeface="Calibri"/>
                <a:ea typeface="Calibri"/>
                <a:cs typeface="Calibri"/>
                <a:sym typeface="Calibri"/>
              </a:rPr>
              <a:t>(or refer to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next word we will use is ‘dog.’</a:t>
            </a:r>
            <a:r>
              <a:rPr lang="en" sz="1200" dirty="0">
                <a:solidFill>
                  <a:schemeClr val="dk1"/>
                </a:solidFill>
                <a:latin typeface="Calibri"/>
                <a:ea typeface="Calibri"/>
                <a:cs typeface="Calibri"/>
                <a:sym typeface="Calibri"/>
              </a:rPr>
              <a:t>” Ask: “</a:t>
            </a:r>
            <a:r>
              <a:rPr lang="en" sz="1200" i="1" dirty="0">
                <a:solidFill>
                  <a:schemeClr val="dk1"/>
                </a:solidFill>
                <a:latin typeface="Calibri"/>
                <a:ea typeface="Calibri"/>
                <a:cs typeface="Calibri"/>
                <a:sym typeface="Calibri"/>
              </a:rPr>
              <a:t>What would I do to say something belongs to Frank, like ‘The dog’s tail is </a:t>
            </a:r>
            <a:r>
              <a:rPr lang="en" sz="1200" i="1" dirty="0" smtClean="0">
                <a:solidFill>
                  <a:schemeClr val="dk1"/>
                </a:solidFill>
                <a:latin typeface="Calibri"/>
                <a:ea typeface="Calibri"/>
                <a:cs typeface="Calibri"/>
                <a:sym typeface="Calibri"/>
              </a:rPr>
              <a:t>wagging?</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(add an apostrophe “s”)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to identify something as belonging to dog, we would add the apostrophe ‘s.’ The dog’s tail belongs only to the dog. Now let’s practice with some more possessives.”</a:t>
            </a:r>
            <a:endParaRPr sz="1200" b="1"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out materials and repeat word analysis steps with the remaining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7764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a:t>
            </a:r>
            <a:r>
              <a:rPr lang="en" sz="1200" dirty="0" smtClean="0">
                <a:solidFill>
                  <a:schemeClr val="dk1"/>
                </a:solidFill>
                <a:latin typeface="Calibri"/>
                <a:ea typeface="Calibri"/>
                <a:cs typeface="Calibri"/>
                <a:sym typeface="Calibri"/>
              </a:rPr>
              <a:t>Man</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987122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3129162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9"/>
        <p:cNvGrpSpPr/>
        <p:nvPr/>
      </p:nvGrpSpPr>
      <p:grpSpPr>
        <a:xfrm>
          <a:off x="0" y="0"/>
          <a:ext cx="0" cy="0"/>
          <a:chOff x="0" y="0"/>
          <a:chExt cx="0" cy="0"/>
        </a:xfrm>
      </p:grpSpPr>
      <p:sp>
        <p:nvSpPr>
          <p:cNvPr id="180" name="Google Shape;180;p2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1" name="Google Shape;181;p2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2" name="Google Shape;182;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3"/>
        <p:cNvGrpSpPr/>
        <p:nvPr/>
      </p:nvGrpSpPr>
      <p:grpSpPr>
        <a:xfrm>
          <a:off x="0" y="0"/>
          <a:ext cx="0" cy="0"/>
          <a:chOff x="0" y="0"/>
          <a:chExt cx="0" cy="0"/>
        </a:xfrm>
      </p:grpSpPr>
      <p:sp>
        <p:nvSpPr>
          <p:cNvPr id="184" name="Google Shape;184;p2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5" name="Google Shape;185;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6"/>
        <p:cNvGrpSpPr/>
        <p:nvPr/>
      </p:nvGrpSpPr>
      <p:grpSpPr>
        <a:xfrm>
          <a:off x="0" y="0"/>
          <a:ext cx="0" cy="0"/>
          <a:chOff x="0" y="0"/>
          <a:chExt cx="0" cy="0"/>
        </a:xfrm>
      </p:grpSpPr>
      <p:sp>
        <p:nvSpPr>
          <p:cNvPr id="187" name="Google Shape;187;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8" name="Google Shape;188;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89" name="Google Shape;189;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0"/>
        <p:cNvGrpSpPr/>
        <p:nvPr/>
      </p:nvGrpSpPr>
      <p:grpSpPr>
        <a:xfrm>
          <a:off x="0" y="0"/>
          <a:ext cx="0" cy="0"/>
          <a:chOff x="0" y="0"/>
          <a:chExt cx="0" cy="0"/>
        </a:xfrm>
      </p:grpSpPr>
      <p:sp>
        <p:nvSpPr>
          <p:cNvPr id="191" name="Google Shape;191;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2" name="Google Shape;192;p3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3" name="Google Shape;193;p3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98"/>
        <p:cNvGrpSpPr/>
        <p:nvPr/>
      </p:nvGrpSpPr>
      <p:grpSpPr>
        <a:xfrm>
          <a:off x="0" y="0"/>
          <a:ext cx="0" cy="0"/>
          <a:chOff x="0" y="0"/>
          <a:chExt cx="0" cy="0"/>
        </a:xfrm>
      </p:grpSpPr>
      <p:sp>
        <p:nvSpPr>
          <p:cNvPr id="199" name="Google Shape;199;p3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0" name="Google Shape;200;p3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1" name="Google Shape;201;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4" name="Google Shape;20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05"/>
        <p:cNvGrpSpPr/>
        <p:nvPr/>
      </p:nvGrpSpPr>
      <p:grpSpPr>
        <a:xfrm>
          <a:off x="0" y="0"/>
          <a:ext cx="0" cy="0"/>
          <a:chOff x="0" y="0"/>
          <a:chExt cx="0" cy="0"/>
        </a:xfrm>
      </p:grpSpPr>
      <p:sp>
        <p:nvSpPr>
          <p:cNvPr id="206" name="Google Shape;206;p3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08" name="Google Shape;208;p3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9" name="Google Shape;209;p3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0" name="Google Shape;210;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1"/>
        <p:cNvGrpSpPr/>
        <p:nvPr/>
      </p:nvGrpSpPr>
      <p:grpSpPr>
        <a:xfrm>
          <a:off x="0" y="0"/>
          <a:ext cx="0" cy="0"/>
          <a:chOff x="0" y="0"/>
          <a:chExt cx="0" cy="0"/>
        </a:xfrm>
      </p:grpSpPr>
      <p:sp>
        <p:nvSpPr>
          <p:cNvPr id="212" name="Google Shape;212;p3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3" name="Google Shape;213;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4"/>
        <p:cNvGrpSpPr/>
        <p:nvPr/>
      </p:nvGrpSpPr>
      <p:grpSpPr>
        <a:xfrm>
          <a:off x="0" y="0"/>
          <a:ext cx="0" cy="0"/>
          <a:chOff x="0" y="0"/>
          <a:chExt cx="0" cy="0"/>
        </a:xfrm>
      </p:grpSpPr>
      <p:sp>
        <p:nvSpPr>
          <p:cNvPr id="215" name="Google Shape;215;p37"/>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16" name="Google Shape;216;p3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17" name="Google Shape;217;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2" Type="http://schemas.openxmlformats.org/officeDocument/2006/relationships/theme" Target="../theme/theme3.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9" Type="http://schemas.openxmlformats.org/officeDocument/2006/relationships/slideLayout" Target="../slideLayouts/slideLayout33.xml"/><Relationship Id="rId10"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77" name="Google Shape;177;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78" name="Google Shape;178;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7.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hyperlink" Target="https://vimeo.com/168991756"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236396"/>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26: Lesson 128</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25" name="Google Shape;225;p39"/>
          <p:cNvSpPr txBox="1">
            <a:spLocks noGrp="1"/>
          </p:cNvSpPr>
          <p:nvPr>
            <p:ph type="body" idx="1"/>
          </p:nvPr>
        </p:nvSpPr>
        <p:spPr>
          <a:xfrm>
            <a:off x="311700" y="946335"/>
            <a:ext cx="8752500" cy="3397064"/>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700" i="1" dirty="0"/>
              <a:t>This lesson includes Word Parts (introduce use of apostrophe to show possession)and Interactive Writing, writing a silly sentence using words spelled with “ous” and “us” possessives, and high-frequency words. During Interactive Writing, students brainstorm and write a list of words, then check correct spelling with whole group. The class works together to compose and write a silly sentence using some of the words. Because these words are familiar, spellings should be accurate, not invented.</a:t>
            </a:r>
            <a:endParaRPr sz="1700" i="1" dirty="0"/>
          </a:p>
          <a:p>
            <a:pPr marL="0" lvl="0" indent="0" algn="l" rtl="0">
              <a:lnSpc>
                <a:spcPct val="70000"/>
              </a:lnSpc>
              <a:spcBef>
                <a:spcPts val="1000"/>
              </a:spcBef>
              <a:spcAft>
                <a:spcPts val="0"/>
              </a:spcAft>
              <a:buClr>
                <a:schemeClr val="dk1"/>
              </a:buClr>
              <a:buSzPts val="1100"/>
              <a:buFont typeface="Arial"/>
              <a:buNone/>
            </a:pPr>
            <a:r>
              <a:rPr lang="en" sz="1600" b="1" i="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lnSpc>
                <a:spcPct val="100000"/>
              </a:lnSpc>
              <a:spcBef>
                <a:spcPts val="0"/>
              </a:spcBef>
              <a:spcAft>
                <a:spcPts val="0"/>
              </a:spcAft>
              <a:buClr>
                <a:schemeClr val="dk1"/>
              </a:buClr>
              <a:buSzPts val="1700"/>
              <a:buFont typeface="Arial"/>
              <a:buChar char="●"/>
            </a:pPr>
            <a:r>
              <a:rPr lang="en" sz="1700" dirty="0"/>
              <a:t>Use context to help decode words with common sounds </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Correctly use an apostrophe to show possession with nouns </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Write compound words correctly </a:t>
            </a:r>
            <a:endParaRPr sz="1700" dirty="0"/>
          </a:p>
          <a:p>
            <a:pPr marL="457200" lvl="0" indent="-336550" algn="l" rtl="0">
              <a:lnSpc>
                <a:spcPct val="100000"/>
              </a:lnSpc>
              <a:spcBef>
                <a:spcPts val="1000"/>
              </a:spcBef>
              <a:spcAft>
                <a:spcPts val="0"/>
              </a:spcAft>
              <a:buClr>
                <a:schemeClr val="dk1"/>
              </a:buClr>
              <a:buSzPts val="1700"/>
              <a:buFont typeface="Arial"/>
              <a:buChar char="●"/>
            </a:pPr>
            <a:r>
              <a:rPr lang="en" sz="1700" dirty="0"/>
              <a:t>Sentence construction and writing</a:t>
            </a:r>
            <a:br>
              <a:rPr lang="en" sz="1700" dirty="0"/>
            </a:br>
            <a:endParaRPr sz="17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8"/>
          <p:cNvSpPr txBox="1">
            <a:spLocks noGrp="1"/>
          </p:cNvSpPr>
          <p:nvPr>
            <p:ph type="title"/>
          </p:nvPr>
        </p:nvSpPr>
        <p:spPr>
          <a:xfrm>
            <a:off x="233650" y="268344"/>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Interactive Writing</a:t>
            </a:r>
            <a:endParaRPr dirty="0"/>
          </a:p>
        </p:txBody>
      </p:sp>
      <p:sp>
        <p:nvSpPr>
          <p:cNvPr id="293" name="Google Shape;293;p48"/>
          <p:cNvSpPr txBox="1"/>
          <p:nvPr/>
        </p:nvSpPr>
        <p:spPr>
          <a:xfrm>
            <a:off x="239014" y="54434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dirty="0"/>
          </a:p>
          <a:p>
            <a:pPr marL="0" lvl="0" indent="0" algn="l" rtl="0">
              <a:spcBef>
                <a:spcPts val="0"/>
              </a:spcBef>
              <a:spcAft>
                <a:spcPts val="0"/>
              </a:spcAft>
              <a:buNone/>
            </a:pP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dirty="0">
                <a:latin typeface="Century Gothic"/>
                <a:ea typeface="Century Gothic"/>
                <a:cs typeface="Century Gothic"/>
                <a:sym typeface="Century Gothic"/>
              </a:rPr>
              <a:t>Let’s write a silly sentence together! </a:t>
            </a:r>
            <a:endParaRPr sz="3600" dirty="0">
              <a:latin typeface="Century Gothic"/>
              <a:ea typeface="Century Gothic"/>
              <a:cs typeface="Century Gothic"/>
              <a:sym typeface="Century Gothic"/>
            </a:endParaRPr>
          </a:p>
        </p:txBody>
      </p:sp>
      <p:pic>
        <p:nvPicPr>
          <p:cNvPr id="294" name="Google Shape;294;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295" name="Google Shape;295;p48"/>
          <p:cNvPicPr preferRelativeResize="0"/>
          <p:nvPr/>
        </p:nvPicPr>
        <p:blipFill>
          <a:blip r:embed="rId4">
            <a:alphaModFix/>
          </a:blip>
          <a:stretch>
            <a:fillRect/>
          </a:stretch>
        </p:blipFill>
        <p:spPr>
          <a:xfrm rot="-1428840">
            <a:off x="4446111" y="568582"/>
            <a:ext cx="1756430" cy="12769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9"/>
          <p:cNvSpPr txBox="1">
            <a:spLocks noGrp="1"/>
          </p:cNvSpPr>
          <p:nvPr>
            <p:ph type="title"/>
          </p:nvPr>
        </p:nvSpPr>
        <p:spPr>
          <a:xfrm>
            <a:off x="428141" y="-2478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3000" b="0" i="0" u="none" strike="noStrike" cap="none">
                <a:solidFill>
                  <a:schemeClr val="dk1"/>
                </a:solidFill>
                <a:latin typeface="Century Gothic"/>
                <a:ea typeface="Century Gothic"/>
                <a:cs typeface="Century Gothic"/>
                <a:sym typeface="Century Gothic"/>
              </a:rPr>
              <a:t>Reflection Time</a:t>
            </a:r>
            <a:r>
              <a:rPr lang="en" sz="2400" b="0" i="0" u="none" strike="noStrike" cap="none">
                <a:solidFill>
                  <a:schemeClr val="dk1"/>
                </a:solidFill>
                <a:latin typeface="Century Gothic"/>
                <a:ea typeface="Century Gothic"/>
                <a:cs typeface="Century Gothic"/>
                <a:sym typeface="Century Gothic"/>
              </a:rPr>
              <a:t> </a:t>
            </a:r>
            <a:endParaRPr/>
          </a:p>
        </p:txBody>
      </p:sp>
      <p:sp>
        <p:nvSpPr>
          <p:cNvPr id="303" name="Google Shape;303;p49"/>
          <p:cNvSpPr txBox="1">
            <a:spLocks noGrp="1"/>
          </p:cNvSpPr>
          <p:nvPr>
            <p:ph type="body" idx="1"/>
          </p:nvPr>
        </p:nvSpPr>
        <p:spPr>
          <a:xfrm>
            <a:off x="3887391" y="138891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does it mean to be an independent reader? </a:t>
            </a:r>
            <a:br>
              <a:rPr lang="en" sz="3000">
                <a:latin typeface="Century Gothic"/>
                <a:ea typeface="Century Gothic"/>
                <a:cs typeface="Century Gothic"/>
                <a:sym typeface="Century Gothic"/>
              </a:rPr>
            </a:br>
            <a:endParaRPr sz="3000">
              <a:latin typeface="Century Gothic"/>
              <a:ea typeface="Century Gothic"/>
              <a:cs typeface="Century Gothic"/>
              <a:sym typeface="Century Gothic"/>
            </a:endParaRPr>
          </a:p>
        </p:txBody>
      </p:sp>
      <p:pic>
        <p:nvPicPr>
          <p:cNvPr id="304" name="Google Shape;304;p49"/>
          <p:cNvPicPr preferRelativeResize="0"/>
          <p:nvPr/>
        </p:nvPicPr>
        <p:blipFill>
          <a:blip r:embed="rId3">
            <a:alphaModFix/>
          </a:blip>
          <a:stretch>
            <a:fillRect/>
          </a:stretch>
        </p:blipFill>
        <p:spPr>
          <a:xfrm>
            <a:off x="506300" y="1175400"/>
            <a:ext cx="2792700" cy="279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10" name="Google Shape;310;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2600" i="1">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16" name="Google Shape;316;p5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a:solidFill>
                  <a:schemeClr val="dk1"/>
                </a:solidFill>
              </a:rPr>
              <a:t>I can</a:t>
            </a:r>
            <a:r>
              <a:rPr lang="en" sz="2600"/>
              <a:t> create and write a silly sentence using words with “ous” and “us” endings and high-frequency words.</a:t>
            </a:r>
            <a:endParaRPr sz="2600"/>
          </a:p>
          <a:p>
            <a:pPr marL="457200" lvl="0" indent="-393700" algn="l" rtl="0">
              <a:lnSpc>
                <a:spcPct val="100000"/>
              </a:lnSpc>
              <a:spcBef>
                <a:spcPts val="1000"/>
              </a:spcBef>
              <a:spcAft>
                <a:spcPts val="0"/>
              </a:spcAft>
              <a:buClr>
                <a:schemeClr val="dk1"/>
              </a:buClr>
              <a:buSzPts val="2600"/>
              <a:buChar char="•"/>
            </a:pPr>
            <a:r>
              <a:rPr lang="en" sz="2600">
                <a:solidFill>
                  <a:schemeClr val="dk1"/>
                </a:solidFill>
              </a:rPr>
              <a:t>I can write sentences using correct spelling, punctuation and capitalization rules.</a:t>
            </a:r>
            <a:endParaRPr sz="2600"/>
          </a:p>
          <a:p>
            <a:pPr marL="0" lvl="0" indent="0" algn="l" rtl="0">
              <a:lnSpc>
                <a:spcPct val="115000"/>
              </a:lnSpc>
              <a:spcBef>
                <a:spcPts val="1000"/>
              </a:spcBef>
              <a:spcAft>
                <a:spcPts val="500"/>
              </a:spcAft>
              <a:buNone/>
            </a:pPr>
            <a:endParaRPr sz="2000"/>
          </a:p>
        </p:txBody>
      </p:sp>
      <p:pic>
        <p:nvPicPr>
          <p:cNvPr id="317" name="Google Shape;317;p51"/>
          <p:cNvPicPr preferRelativeResize="0"/>
          <p:nvPr/>
        </p:nvPicPr>
        <p:blipFill>
          <a:blip r:embed="rId3">
            <a:alphaModFix/>
          </a:blip>
          <a:stretch>
            <a:fillRect/>
          </a:stretch>
        </p:blipFill>
        <p:spPr>
          <a:xfrm>
            <a:off x="8214727" y="4247292"/>
            <a:ext cx="885729" cy="69501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graphicFrame>
        <p:nvGraphicFramePr>
          <p:cNvPr id="322" name="Google Shape;322;p52"/>
          <p:cNvGraphicFramePr/>
          <p:nvPr>
            <p:extLst>
              <p:ext uri="{D42A27DB-BD31-4B8C-83A1-F6EECF244321}">
                <p14:modId xmlns:p14="http://schemas.microsoft.com/office/powerpoint/2010/main" val="3459694161"/>
              </p:ext>
            </p:extLst>
          </p:nvPr>
        </p:nvGraphicFramePr>
        <p:xfrm>
          <a:off x="0" y="0"/>
          <a:ext cx="9144000" cy="5143500"/>
        </p:xfrm>
        <a:graphic>
          <a:graphicData uri="http://schemas.openxmlformats.org/drawingml/2006/table">
            <a:tbl>
              <a:tblPr>
                <a:noFill/>
                <a:tableStyleId>{FD3754EA-AFAA-414F-9908-72E82EFA18C0}</a:tableStyleId>
              </a:tblPr>
              <a:tblGrid>
                <a:gridCol w="3038700"/>
                <a:gridCol w="3050000"/>
                <a:gridCol w="3055300"/>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tr>
              <a:tr h="4583275">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Create </a:t>
                      </a:r>
                      <a:r>
                        <a:rPr lang="en" sz="1500" dirty="0">
                          <a:solidFill>
                            <a:schemeClr val="dk1"/>
                          </a:solidFill>
                          <a:latin typeface="Century Gothic"/>
                          <a:ea typeface="Century Gothic"/>
                          <a:cs typeface="Century Gothic"/>
                          <a:sym typeface="Century Gothic"/>
                        </a:rPr>
                        <a:t>a silly </a:t>
                      </a:r>
                      <a:r>
                        <a:rPr lang="en" sz="1500" dirty="0" smtClean="0">
                          <a:solidFill>
                            <a:schemeClr val="dk1"/>
                          </a:solidFill>
                          <a:latin typeface="Century Gothic"/>
                          <a:ea typeface="Century Gothic"/>
                          <a:cs typeface="Century Gothic"/>
                          <a:sym typeface="Century Gothic"/>
                        </a:rPr>
                        <a:t>sentence!</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words with “ous” and “us” endings and high-frequency </a:t>
                      </a:r>
                      <a:r>
                        <a:rPr lang="en" sz="1500" dirty="0" smtClean="0">
                          <a:solidFill>
                            <a:schemeClr val="dk1"/>
                          </a:solidFill>
                          <a:latin typeface="Century Gothic"/>
                          <a:ea typeface="Century Gothic"/>
                          <a:cs typeface="Century Gothic"/>
                          <a:sym typeface="Century Gothic"/>
                        </a:rPr>
                        <a:t>words.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We’ll </a:t>
                      </a:r>
                      <a:r>
                        <a:rPr lang="en" sz="1500" dirty="0">
                          <a:solidFill>
                            <a:schemeClr val="dk1"/>
                          </a:solidFill>
                          <a:latin typeface="Century Gothic"/>
                          <a:ea typeface="Century Gothic"/>
                          <a:cs typeface="Century Gothic"/>
                          <a:sym typeface="Century Gothic"/>
                        </a:rPr>
                        <a:t>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We </a:t>
                      </a:r>
                      <a:r>
                        <a:rPr lang="en" sz="1500" dirty="0">
                          <a:solidFill>
                            <a:schemeClr val="dk1"/>
                          </a:solidFill>
                          <a:latin typeface="Century Gothic"/>
                          <a:ea typeface="Century Gothic"/>
                          <a:cs typeface="Century Gothic"/>
                          <a:sym typeface="Century Gothic"/>
                        </a:rPr>
                        <a:t>will write our sentence together. We will check our sentence for spelling, capitalization and punctuation. We will make </a:t>
                      </a:r>
                      <a:r>
                        <a:rPr lang="en" sz="1500" dirty="0" smtClean="0">
                          <a:solidFill>
                            <a:schemeClr val="dk1"/>
                          </a:solidFill>
                          <a:latin typeface="Century Gothic"/>
                          <a:ea typeface="Century Gothic"/>
                          <a:cs typeface="Century Gothic"/>
                          <a:sym typeface="Century Gothic"/>
                        </a:rPr>
                        <a:t>corrections.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Let’s </a:t>
                      </a:r>
                      <a:r>
                        <a:rPr lang="en" sz="1500" dirty="0">
                          <a:solidFill>
                            <a:schemeClr val="dk1"/>
                          </a:solidFill>
                          <a:latin typeface="Century Gothic"/>
                          <a:ea typeface="Century Gothic"/>
                          <a:cs typeface="Century Gothic"/>
                          <a:sym typeface="Century Gothic"/>
                        </a:rPr>
                        <a:t>read together. If we come to a word we don’t know, we’ll use our Reader’s Toolbox.</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Create </a:t>
                      </a:r>
                      <a:r>
                        <a:rPr lang="en" sz="1500" dirty="0">
                          <a:solidFill>
                            <a:schemeClr val="dk1"/>
                          </a:solidFill>
                          <a:latin typeface="Century Gothic"/>
                          <a:ea typeface="Century Gothic"/>
                          <a:cs typeface="Century Gothic"/>
                          <a:sym typeface="Century Gothic"/>
                        </a:rPr>
                        <a:t>a silly </a:t>
                      </a:r>
                      <a:r>
                        <a:rPr lang="en" sz="1500" dirty="0" smtClean="0">
                          <a:solidFill>
                            <a:schemeClr val="dk1"/>
                          </a:solidFill>
                          <a:latin typeface="Century Gothic"/>
                          <a:ea typeface="Century Gothic"/>
                          <a:cs typeface="Century Gothic"/>
                          <a:sym typeface="Century Gothic"/>
                        </a:rPr>
                        <a:t>sentence!</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words with “us” and “ous” endings and high-frequency </a:t>
                      </a:r>
                      <a:r>
                        <a:rPr lang="en" sz="1500" dirty="0" smtClean="0">
                          <a:solidFill>
                            <a:schemeClr val="dk1"/>
                          </a:solidFill>
                          <a:latin typeface="Century Gothic"/>
                          <a:ea typeface="Century Gothic"/>
                          <a:cs typeface="Century Gothic"/>
                          <a:sym typeface="Century Gothic"/>
                        </a:rPr>
                        <a:t>words.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Talk </a:t>
                      </a:r>
                      <a:r>
                        <a:rPr lang="en" sz="1500" dirty="0">
                          <a:solidFill>
                            <a:schemeClr val="dk1"/>
                          </a:solidFill>
                          <a:latin typeface="Century Gothic"/>
                          <a:ea typeface="Century Gothic"/>
                          <a:cs typeface="Century Gothic"/>
                          <a:sym typeface="Century Gothic"/>
                        </a:rPr>
                        <a:t>about your sentence until you agree on the sentence you will write on your paper.  Write the sentence on your </a:t>
                      </a:r>
                      <a:r>
                        <a:rPr lang="en" sz="1500" dirty="0" smtClean="0">
                          <a:solidFill>
                            <a:schemeClr val="dk1"/>
                          </a:solidFill>
                          <a:latin typeface="Century Gothic"/>
                          <a:ea typeface="Century Gothic"/>
                          <a:cs typeface="Century Gothic"/>
                          <a:sym typeface="Century Gothic"/>
                        </a:rPr>
                        <a:t>paper.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US" sz="1500" dirty="0" smtClean="0">
                          <a:solidFill>
                            <a:schemeClr val="dk1"/>
                          </a:solidFill>
                          <a:latin typeface="Century Gothic"/>
                          <a:ea typeface="Century Gothic"/>
                          <a:cs typeface="Century Gothic"/>
                          <a:sym typeface="Century Gothic"/>
                        </a:rPr>
                        <a:t>and</a:t>
                      </a:r>
                      <a:r>
                        <a:rPr lang="en-US" sz="1500" baseline="0" dirty="0" smtClean="0">
                          <a:solidFill>
                            <a:schemeClr val="dk1"/>
                          </a:solidFill>
                          <a:latin typeface="Century Gothic"/>
                          <a:ea typeface="Century Gothic"/>
                          <a:cs typeface="Century Gothic"/>
                          <a:sym typeface="Century Gothic"/>
                        </a:rPr>
                        <a:t> </a:t>
                      </a:r>
                      <a:r>
                        <a:rPr lang="en" sz="1500" dirty="0" smtClean="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make corrections as needed to  capitalization </a:t>
                      </a:r>
                      <a:r>
                        <a:rPr lang="en-US" sz="1500" dirty="0" smtClean="0">
                          <a:solidFill>
                            <a:schemeClr val="dk1"/>
                          </a:solidFill>
                          <a:latin typeface="Century Gothic"/>
                          <a:ea typeface="Century Gothic"/>
                          <a:cs typeface="Century Gothic"/>
                          <a:sym typeface="Century Gothic"/>
                        </a:rPr>
                        <a:t>and</a:t>
                      </a:r>
                      <a:r>
                        <a:rPr lang="en" sz="1500" dirty="0" smtClean="0">
                          <a:solidFill>
                            <a:schemeClr val="dk1"/>
                          </a:solidFill>
                          <a:latin typeface="Century Gothic"/>
                          <a:ea typeface="Century Gothic"/>
                          <a:cs typeface="Century Gothic"/>
                          <a:sym typeface="Century Gothic"/>
                        </a:rPr>
                        <a:t> </a:t>
                      </a:r>
                      <a:r>
                        <a:rPr lang="en" sz="1500" dirty="0">
                          <a:solidFill>
                            <a:schemeClr val="dk1"/>
                          </a:solidFill>
                          <a:latin typeface="Century Gothic"/>
                          <a:ea typeface="Century Gothic"/>
                          <a:cs typeface="Century Gothic"/>
                          <a:sym typeface="Century Gothic"/>
                        </a:rPr>
                        <a:t>punctuation </a:t>
                      </a:r>
                      <a:r>
                        <a:rPr lang="en-US" sz="1500" dirty="0" smtClean="0">
                          <a:solidFill>
                            <a:schemeClr val="dk1"/>
                          </a:solidFill>
                          <a:latin typeface="Century Gothic"/>
                          <a:ea typeface="Century Gothic"/>
                          <a:cs typeface="Century Gothic"/>
                          <a:sym typeface="Century Gothic"/>
                        </a:rPr>
                        <a:t>and</a:t>
                      </a:r>
                      <a:r>
                        <a:rPr lang="en" sz="1500" dirty="0" smtClean="0">
                          <a:solidFill>
                            <a:schemeClr val="dk1"/>
                          </a:solidFill>
                          <a:latin typeface="Century Gothic"/>
                          <a:ea typeface="Century Gothic"/>
                          <a:cs typeface="Century Gothic"/>
                          <a:sym typeface="Century Gothic"/>
                        </a:rPr>
                        <a:t> spelling.</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Share </a:t>
                      </a:r>
                      <a:r>
                        <a:rPr lang="en" sz="1500" dirty="0">
                          <a:solidFill>
                            <a:schemeClr val="dk1"/>
                          </a:solidFill>
                          <a:latin typeface="Century Gothic"/>
                          <a:ea typeface="Century Gothic"/>
                          <a:cs typeface="Century Gothic"/>
                          <a:sym typeface="Century Gothic"/>
                        </a:rPr>
                        <a:t>your sentence with another writing pair &amp; refer to the Reader’s Toolbox if you need it.</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Create </a:t>
                      </a:r>
                      <a:r>
                        <a:rPr lang="en" sz="1500" dirty="0">
                          <a:solidFill>
                            <a:schemeClr val="dk1"/>
                          </a:solidFill>
                          <a:latin typeface="Century Gothic"/>
                          <a:ea typeface="Century Gothic"/>
                          <a:cs typeface="Century Gothic"/>
                          <a:sym typeface="Century Gothic"/>
                        </a:rPr>
                        <a:t>a silly </a:t>
                      </a:r>
                      <a:r>
                        <a:rPr lang="en" sz="1500" dirty="0" smtClean="0">
                          <a:solidFill>
                            <a:schemeClr val="dk1"/>
                          </a:solidFill>
                          <a:latin typeface="Century Gothic"/>
                          <a:ea typeface="Century Gothic"/>
                          <a:cs typeface="Century Gothic"/>
                          <a:sym typeface="Century Gothic"/>
                        </a:rPr>
                        <a:t>sentence!</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words with “us” and “ous” endings and high-frequency </a:t>
                      </a:r>
                      <a:r>
                        <a:rPr lang="en" sz="1500" dirty="0" smtClean="0">
                          <a:solidFill>
                            <a:schemeClr val="dk1"/>
                          </a:solidFill>
                          <a:latin typeface="Century Gothic"/>
                          <a:ea typeface="Century Gothic"/>
                          <a:cs typeface="Century Gothic"/>
                          <a:sym typeface="Century Gothic"/>
                        </a:rPr>
                        <a:t>words.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Write </a:t>
                      </a:r>
                      <a:r>
                        <a:rPr lang="en" sz="1500" dirty="0">
                          <a:solidFill>
                            <a:schemeClr val="dk1"/>
                          </a:solidFill>
                          <a:latin typeface="Century Gothic"/>
                          <a:ea typeface="Century Gothic"/>
                          <a:cs typeface="Century Gothic"/>
                          <a:sym typeface="Century Gothic"/>
                        </a:rPr>
                        <a:t>your silly </a:t>
                      </a:r>
                      <a:r>
                        <a:rPr lang="en" sz="1500" dirty="0" smtClean="0">
                          <a:solidFill>
                            <a:schemeClr val="dk1"/>
                          </a:solidFill>
                          <a:latin typeface="Century Gothic"/>
                          <a:ea typeface="Century Gothic"/>
                          <a:cs typeface="Century Gothic"/>
                          <a:sym typeface="Century Gothic"/>
                        </a:rPr>
                        <a:t>sentence.</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500" dirty="0" smtClean="0">
                          <a:solidFill>
                            <a:schemeClr val="dk1"/>
                          </a:solidFill>
                          <a:latin typeface="Century Gothic"/>
                          <a:ea typeface="Century Gothic"/>
                          <a:cs typeface="Century Gothic"/>
                          <a:sym typeface="Century Gothic"/>
                        </a:rPr>
                        <a:t>needed.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Share </a:t>
                      </a:r>
                      <a:r>
                        <a:rPr lang="en" sz="1500" dirty="0">
                          <a:solidFill>
                            <a:schemeClr val="dk1"/>
                          </a:solidFill>
                          <a:latin typeface="Century Gothic"/>
                          <a:ea typeface="Century Gothic"/>
                          <a:cs typeface="Century Gothic"/>
                          <a:sym typeface="Century Gothic"/>
                        </a:rPr>
                        <a:t>your silly sentence with another independent </a:t>
                      </a:r>
                      <a:r>
                        <a:rPr lang="en" sz="1500" dirty="0" smtClean="0">
                          <a:solidFill>
                            <a:schemeClr val="dk1"/>
                          </a:solidFill>
                          <a:latin typeface="Century Gothic"/>
                          <a:ea typeface="Century Gothic"/>
                          <a:cs typeface="Century Gothic"/>
                          <a:sym typeface="Century Gothic"/>
                        </a:rPr>
                        <a:t>writer.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each other’s sentences and make any corrections needed. Refer to the Reader’s Toolbox if you need it.</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323" name="Google Shape;323;p5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24" name="Google Shape;324;p5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53"/>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30" name="Google Shape;330;p53"/>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31" name="Google Shape;331;p53"/>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32" name="Google Shape;332;p53"/>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33" name="Google Shape;333;p53"/>
          <p:cNvGraphicFramePr/>
          <p:nvPr>
            <p:extLst>
              <p:ext uri="{D42A27DB-BD31-4B8C-83A1-F6EECF244321}">
                <p14:modId xmlns:p14="http://schemas.microsoft.com/office/powerpoint/2010/main" val="2537334280"/>
              </p:ext>
            </p:extLst>
          </p:nvPr>
        </p:nvGraphicFramePr>
        <p:xfrm>
          <a:off x="4572000" y="19125"/>
          <a:ext cx="4328900" cy="4792150"/>
        </p:xfrm>
        <a:graphic>
          <a:graphicData uri="http://schemas.openxmlformats.org/drawingml/2006/table">
            <a:tbl>
              <a:tblPr>
                <a:noFill/>
                <a:tableStyleId>{FD3754EA-AFAA-414F-9908-72E82EFA18C0}</a:tableStyleId>
              </a:tblPr>
              <a:tblGrid>
                <a:gridCol w="537150"/>
                <a:gridCol w="3791750"/>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 Frequency Words: </a:t>
                      </a:r>
                      <a:r>
                        <a:rPr lang="en" sz="1300" dirty="0">
                          <a:latin typeface="Century Gothic"/>
                          <a:ea typeface="Century Gothic"/>
                          <a:cs typeface="Century Gothic"/>
                          <a:sym typeface="Century Gothic"/>
                        </a:rPr>
                        <a:t>Read high frequency words in a SNAP.  Look to the </a:t>
                      </a:r>
                      <a:r>
                        <a:rPr lang="en" sz="1300" b="1" dirty="0">
                          <a:latin typeface="Century Gothic"/>
                          <a:ea typeface="Century Gothic"/>
                          <a:cs typeface="Century Gothic"/>
                          <a:sym typeface="Century Gothic"/>
                        </a:rPr>
                        <a:t>Interactive Word Wall </a:t>
                      </a:r>
                      <a:r>
                        <a:rPr lang="en" sz="1300" dirty="0">
                          <a:latin typeface="Century Gothic"/>
                          <a:ea typeface="Century Gothic"/>
                          <a:cs typeface="Century Gothic"/>
                          <a:sym typeface="Century Gothic"/>
                        </a:rPr>
                        <a:t>for help, then try to read the word.</a:t>
                      </a:r>
                      <a:endParaRPr sz="1300" dirty="0">
                        <a:latin typeface="Century Gothic"/>
                        <a:ea typeface="Century Gothic"/>
                        <a:cs typeface="Century Gothic"/>
                        <a:sym typeface="Century Gothic"/>
                      </a:endParaRPr>
                    </a:p>
                  </a:txBody>
                  <a:tcPr marL="91425" marR="91425" marT="91425" marB="91425"/>
                </a:tc>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 </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334" name="Google Shape;334;p53"/>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35" name="Google Shape;335;p53"/>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36" name="Google Shape;336;p53"/>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37" name="Google Shape;337;p53"/>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38" name="Google Shape;338;p53"/>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10523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 </a:t>
            </a:r>
            <a:r>
              <a:rPr lang="en" b="1" dirty="0"/>
              <a:t>128</a:t>
            </a:r>
            <a:endParaRPr b="1" dirty="0"/>
          </a:p>
          <a:p>
            <a:pPr marL="0" lvl="0" indent="0" algn="l" rtl="0">
              <a:lnSpc>
                <a:spcPct val="90000"/>
              </a:lnSpc>
              <a:spcBef>
                <a:spcPts val="800"/>
              </a:spcBef>
              <a:spcAft>
                <a:spcPts val="0"/>
              </a:spcAft>
              <a:buClr>
                <a:schemeClr val="dk1"/>
              </a:buClr>
              <a:buSzPts val="2500"/>
              <a:buFont typeface="Arial"/>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b="1" dirty="0"/>
              <a:t>Silly sentence examples </a:t>
            </a:r>
            <a:r>
              <a:rPr lang="en" sz="1800" dirty="0"/>
              <a:t>(optional)</a:t>
            </a:r>
            <a:endParaRPr sz="1800" dirty="0"/>
          </a:p>
          <a:p>
            <a:pPr marL="0" lvl="0" indent="0" algn="l" rtl="0">
              <a:spcBef>
                <a:spcPts val="1000"/>
              </a:spcBef>
              <a:spcAft>
                <a:spcPts val="0"/>
              </a:spcAft>
              <a:buNone/>
            </a:pPr>
            <a:r>
              <a:rPr lang="en" sz="1800" b="1" dirty="0">
                <a:solidFill>
                  <a:schemeClr val="dk1"/>
                </a:solidFill>
              </a:rPr>
              <a:t>Materials to Gather from Previous Lessons:</a:t>
            </a:r>
            <a:endParaRPr sz="1800" dirty="0">
              <a:solidFill>
                <a:schemeClr val="dk1"/>
              </a:solidFill>
            </a:endParaRPr>
          </a:p>
          <a:p>
            <a:pPr marL="457200" lvl="0" indent="-342900" algn="l" rtl="0">
              <a:spcBef>
                <a:spcPts val="1000"/>
              </a:spcBef>
              <a:spcAft>
                <a:spcPts val="0"/>
              </a:spcAft>
              <a:buClr>
                <a:schemeClr val="dk1"/>
              </a:buClr>
              <a:buSzPts val="1800"/>
              <a:buChar char="•"/>
            </a:pPr>
            <a:r>
              <a:rPr lang="en" sz="1800" dirty="0"/>
              <a:t>White boards, white board markers and erasers</a:t>
            </a:r>
            <a:endParaRPr sz="18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26: Lesson 128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01550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dirty="0">
                <a:solidFill>
                  <a:schemeClr val="dk1"/>
                </a:solidFill>
              </a:rPr>
              <a:t>Preparing for Lesson #: </a:t>
            </a:r>
            <a:r>
              <a:rPr lang="en" sz="2300" b="1" dirty="0"/>
              <a:t>128</a:t>
            </a:r>
            <a:endParaRPr sz="23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dirty="0">
                <a:solidFill>
                  <a:schemeClr val="dk1"/>
                </a:solidFill>
              </a:rPr>
              <a:t>Reading and protocols to read in preparation:</a:t>
            </a:r>
            <a:endParaRPr sz="1800" dirty="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b="1" dirty="0">
                <a:solidFill>
                  <a:schemeClr val="dk1"/>
                </a:solidFill>
              </a:rPr>
              <a:t>Handwriting Guidance Document </a:t>
            </a:r>
            <a:r>
              <a:rPr lang="en" sz="1800" dirty="0">
                <a:solidFill>
                  <a:schemeClr val="dk1"/>
                </a:solidFill>
              </a:rPr>
              <a:t>(found in the </a:t>
            </a:r>
            <a:r>
              <a:rPr lang="en" sz="1800" b="1" dirty="0">
                <a:solidFill>
                  <a:schemeClr val="dk1"/>
                </a:solidFill>
              </a:rPr>
              <a:t>K-2 Reading Foundations Skills Block Resource Manual</a:t>
            </a:r>
            <a:r>
              <a:rPr lang="en" sz="1800" dirty="0">
                <a:solidFill>
                  <a:schemeClr val="dk1"/>
                </a:solidFill>
              </a:rPr>
              <a:t>)</a:t>
            </a:r>
            <a:endParaRPr sz="1800" dirty="0">
              <a:solidFill>
                <a:schemeClr val="dk1"/>
              </a:solidFill>
            </a:endParaRPr>
          </a:p>
          <a:p>
            <a:pPr marL="457200" lvl="0" indent="-342900" algn="l" rtl="0">
              <a:lnSpc>
                <a:spcPct val="120000"/>
              </a:lnSpc>
              <a:spcBef>
                <a:spcPts val="0"/>
              </a:spcBef>
              <a:spcAft>
                <a:spcPts val="0"/>
              </a:spcAft>
              <a:buSzPts val="1800"/>
              <a:buChar char="•"/>
            </a:pPr>
            <a:r>
              <a:rPr lang="en" sz="1800" dirty="0"/>
              <a:t>Review the </a:t>
            </a:r>
            <a:r>
              <a:rPr lang="en" sz="1800" b="1" dirty="0"/>
              <a:t>Syllable Guidance Document </a:t>
            </a:r>
            <a:r>
              <a:rPr lang="en" sz="1800" dirty="0"/>
              <a:t>(pages 27-29 in </a:t>
            </a:r>
            <a:r>
              <a:rPr lang="en" sz="1800" b="1" dirty="0"/>
              <a:t>Skills Block Resource Manual</a:t>
            </a:r>
            <a:r>
              <a:rPr lang="en" sz="1800" dirty="0"/>
              <a:t>)</a:t>
            </a:r>
            <a:endParaRPr sz="1800" dirty="0"/>
          </a:p>
          <a:p>
            <a:pPr marL="457200" lvl="0" indent="-342900" algn="l" rtl="0">
              <a:lnSpc>
                <a:spcPct val="120000"/>
              </a:lnSpc>
              <a:spcBef>
                <a:spcPts val="0"/>
              </a:spcBef>
              <a:spcAft>
                <a:spcPts val="0"/>
              </a:spcAft>
              <a:buSzPts val="1800"/>
              <a:buChar char="•"/>
            </a:pPr>
            <a:r>
              <a:rPr lang="en" sz="1800" dirty="0"/>
              <a:t>Review </a:t>
            </a:r>
            <a:r>
              <a:rPr lang="en" sz="1800" b="1" dirty="0"/>
              <a:t>Independent and Small Group Work guidance </a:t>
            </a:r>
            <a:r>
              <a:rPr lang="en" sz="1800" dirty="0"/>
              <a:t>(</a:t>
            </a:r>
            <a:r>
              <a:rPr lang="en" sz="1800" b="1" dirty="0"/>
              <a:t>Skills Block Resource Manual</a:t>
            </a:r>
            <a:r>
              <a:rPr lang="en" sz="1800" dirty="0"/>
              <a:t>)</a:t>
            </a:r>
            <a:endParaRPr sz="1800" dirty="0"/>
          </a:p>
          <a:p>
            <a:pPr marL="0" lvl="0" indent="0" algn="l" rtl="0">
              <a:lnSpc>
                <a:spcPct val="120000"/>
              </a:lnSpc>
              <a:spcBef>
                <a:spcPts val="800"/>
              </a:spcBef>
              <a:spcAft>
                <a:spcPts val="0"/>
              </a:spcAft>
              <a:buClr>
                <a:schemeClr val="dk1"/>
              </a:buClr>
              <a:buSzPts val="1100"/>
              <a:buFont typeface="Arial"/>
              <a:buNone/>
            </a:pPr>
            <a:r>
              <a:rPr lang="en" sz="1800" dirty="0">
                <a:solidFill>
                  <a:srgbClr val="333333"/>
                </a:solidFill>
                <a:highlight>
                  <a:srgbClr val="FFFFFF"/>
                </a:highlight>
              </a:rPr>
              <a:t>See the Video, Interactive Writing:</a:t>
            </a:r>
            <a:r>
              <a:rPr lang="en" sz="1800" dirty="0">
                <a:solidFill>
                  <a:srgbClr val="333333"/>
                </a:solidFill>
                <a:highlight>
                  <a:srgbClr val="FFFFFF"/>
                </a:highlight>
                <a:uFill>
                  <a:noFill/>
                </a:uFill>
                <a:hlinkClick r:id="rId3"/>
              </a:rPr>
              <a:t> </a:t>
            </a:r>
            <a:r>
              <a:rPr lang="en" sz="1800" u="sng" dirty="0">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26: Lesson </a:t>
            </a:r>
            <a:r>
              <a:rPr lang="en" sz="2800" dirty="0" smtClean="0"/>
              <a:t>128</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26: Lesson 128</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2" name="Google Shape;252;p43"/>
          <p:cNvSpPr txBox="1">
            <a:spLocks noGrp="1"/>
          </p:cNvSpPr>
          <p:nvPr>
            <p:ph type="body" idx="1"/>
          </p:nvPr>
        </p:nvSpPr>
        <p:spPr>
          <a:xfrm>
            <a:off x="311700" y="505200"/>
            <a:ext cx="8520600" cy="4638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50000"/>
              </a:lnSpc>
              <a:spcBef>
                <a:spcPts val="1000"/>
              </a:spcBef>
              <a:spcAft>
                <a:spcPts val="0"/>
              </a:spcAft>
              <a:buNone/>
            </a:pPr>
            <a:r>
              <a:rPr lang="en" sz="2400" b="1">
                <a:solidFill>
                  <a:srgbClr val="FF0000"/>
                </a:solidFill>
              </a:rPr>
              <a:t>Teacher: </a:t>
            </a:r>
            <a:r>
              <a:rPr lang="en" sz="2400">
                <a:solidFill>
                  <a:srgbClr val="FF0000"/>
                </a:solidFill>
              </a:rPr>
              <a:t>“Can you take a closer look, a closer look, a closer look? Can you take a closer look at these words today?”</a:t>
            </a:r>
            <a:endParaRPr sz="2400">
              <a:solidFill>
                <a:srgbClr val="FF0000"/>
              </a:solidFill>
            </a:endParaRPr>
          </a:p>
          <a:p>
            <a:pPr marL="0" lvl="0" indent="0" algn="l" rtl="0">
              <a:lnSpc>
                <a:spcPct val="150000"/>
              </a:lnSpc>
              <a:spcBef>
                <a:spcPts val="1000"/>
              </a:spcBef>
              <a:spcAft>
                <a:spcPts val="0"/>
              </a:spcAft>
              <a:buNone/>
            </a:pPr>
            <a:r>
              <a:rPr lang="en" sz="2400" b="1">
                <a:solidFill>
                  <a:srgbClr val="FF0000"/>
                </a:solidFill>
              </a:rPr>
              <a:t>Students: </a:t>
            </a:r>
            <a:r>
              <a:rPr lang="en" sz="2400">
                <a:solidFill>
                  <a:srgbClr val="FF0000"/>
                </a:solidFill>
              </a:rPr>
              <a:t>“Yes, we’ll take a closer look, a closer look, a closer look. Yes, we’ll take a closer look at these words today.”</a:t>
            </a:r>
            <a:endParaRPr sz="24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488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endParaRPr sz="2800" dirty="0"/>
          </a:p>
          <a:p>
            <a:pPr marL="0" lvl="0" indent="0" algn="l" rtl="0">
              <a:lnSpc>
                <a:spcPct val="90000"/>
              </a:lnSpc>
              <a:spcBef>
                <a:spcPts val="1000"/>
              </a:spcBef>
              <a:spcAft>
                <a:spcPts val="0"/>
              </a:spcAft>
              <a:buNone/>
            </a:pPr>
            <a:endParaRPr sz="2800" dirty="0"/>
          </a:p>
          <a:p>
            <a:pPr marL="457200" lvl="0" indent="-406400" algn="l" rtl="0">
              <a:lnSpc>
                <a:spcPct val="90000"/>
              </a:lnSpc>
              <a:spcBef>
                <a:spcPts val="1000"/>
              </a:spcBef>
              <a:spcAft>
                <a:spcPts val="1000"/>
              </a:spcAft>
              <a:buSzPts val="2800"/>
              <a:buChar char="•"/>
            </a:pPr>
            <a:r>
              <a:rPr lang="en" sz="2800" dirty="0"/>
              <a:t>I can use an apostrophe to show possession with </a:t>
            </a:r>
            <a:r>
              <a:rPr lang="en" sz="2800" dirty="0" smtClean="0"/>
              <a:t>nouns</a:t>
            </a:r>
            <a:r>
              <a:rPr lang="en-US" sz="2800" dirty="0" smtClean="0"/>
              <a:t>.</a:t>
            </a:r>
            <a:endParaRPr sz="2800" dirty="0"/>
          </a:p>
        </p:txBody>
      </p:sp>
      <p:pic>
        <p:nvPicPr>
          <p:cNvPr id="259" name="Google Shape;259;p44"/>
          <p:cNvPicPr preferRelativeResize="0"/>
          <p:nvPr/>
        </p:nvPicPr>
        <p:blipFill>
          <a:blip r:embed="rId3">
            <a:alphaModFix/>
          </a:blip>
          <a:stretch>
            <a:fillRect/>
          </a:stretch>
        </p:blipFill>
        <p:spPr>
          <a:xfrm>
            <a:off x="8218714" y="4256312"/>
            <a:ext cx="825271" cy="65052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p:nvPr/>
        </p:nvSpPr>
        <p:spPr>
          <a:xfrm>
            <a:off x="152400" y="152400"/>
            <a:ext cx="7917000" cy="9759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 sz="3000" b="1">
                <a:solidFill>
                  <a:srgbClr val="434343"/>
                </a:solidFill>
                <a:latin typeface="Century Gothic"/>
                <a:ea typeface="Century Gothic"/>
                <a:cs typeface="Century Gothic"/>
                <a:sym typeface="Century Gothic"/>
              </a:rPr>
              <a:t>Word Parts</a:t>
            </a:r>
            <a:r>
              <a:rPr lang="en" sz="3000">
                <a:solidFill>
                  <a:schemeClr val="dk1"/>
                </a:solidFill>
                <a:latin typeface="Century Gothic"/>
                <a:ea typeface="Century Gothic"/>
                <a:cs typeface="Century Gothic"/>
                <a:sym typeface="Century Gothic"/>
              </a:rPr>
              <a:t> </a:t>
            </a:r>
            <a:endParaRPr sz="3000">
              <a:solidFill>
                <a:schemeClr val="dk1"/>
              </a:solidFill>
              <a:latin typeface="Century Gothic"/>
              <a:ea typeface="Century Gothic"/>
              <a:cs typeface="Century Gothic"/>
              <a:sym typeface="Century Gothic"/>
            </a:endParaRPr>
          </a:p>
        </p:txBody>
      </p:sp>
      <p:sp>
        <p:nvSpPr>
          <p:cNvPr id="265" name="Google Shape;265;p45"/>
          <p:cNvSpPr txBox="1"/>
          <p:nvPr/>
        </p:nvSpPr>
        <p:spPr>
          <a:xfrm>
            <a:off x="894350" y="1310700"/>
            <a:ext cx="2929800" cy="144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Pablo</a:t>
            </a:r>
            <a:endParaRPr sz="3600">
              <a:latin typeface="Century Gothic"/>
              <a:ea typeface="Century Gothic"/>
              <a:cs typeface="Century Gothic"/>
              <a:sym typeface="Century Gothic"/>
            </a:endParaRPr>
          </a:p>
        </p:txBody>
      </p:sp>
      <p:sp>
        <p:nvSpPr>
          <p:cNvPr id="266" name="Google Shape;266;p45"/>
          <p:cNvSpPr txBox="1"/>
          <p:nvPr/>
        </p:nvSpPr>
        <p:spPr>
          <a:xfrm>
            <a:off x="3273475" y="1310700"/>
            <a:ext cx="2097000" cy="20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dog</a:t>
            </a:r>
            <a:endParaRPr/>
          </a:p>
        </p:txBody>
      </p:sp>
      <p:sp>
        <p:nvSpPr>
          <p:cNvPr id="267" name="Google Shape;267;p45"/>
          <p:cNvSpPr txBox="1"/>
          <p:nvPr/>
        </p:nvSpPr>
        <p:spPr>
          <a:xfrm>
            <a:off x="5860575" y="1229425"/>
            <a:ext cx="3236100" cy="178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city </a:t>
            </a:r>
            <a:endParaRPr sz="3600">
              <a:latin typeface="Century Gothic"/>
              <a:ea typeface="Century Gothic"/>
              <a:cs typeface="Century Gothic"/>
              <a:sym typeface="Century Gothic"/>
            </a:endParaRPr>
          </a:p>
        </p:txBody>
      </p:sp>
      <p:sp>
        <p:nvSpPr>
          <p:cNvPr id="268" name="Google Shape;268;p45"/>
          <p:cNvSpPr txBox="1"/>
          <p:nvPr/>
        </p:nvSpPr>
        <p:spPr>
          <a:xfrm>
            <a:off x="915263" y="2411300"/>
            <a:ext cx="3501900" cy="130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latin typeface="Century Gothic"/>
                <a:ea typeface="Century Gothic"/>
                <a:cs typeface="Century Gothic"/>
                <a:sym typeface="Century Gothic"/>
              </a:rPr>
              <a:t>team</a:t>
            </a:r>
            <a:endParaRPr sz="3600" dirty="0">
              <a:latin typeface="Century Gothic"/>
              <a:ea typeface="Century Gothic"/>
              <a:cs typeface="Century Gothic"/>
              <a:sym typeface="Century Gothic"/>
            </a:endParaRPr>
          </a:p>
        </p:txBody>
      </p:sp>
      <p:sp>
        <p:nvSpPr>
          <p:cNvPr id="269" name="Google Shape;269;p45"/>
          <p:cNvSpPr txBox="1"/>
          <p:nvPr/>
        </p:nvSpPr>
        <p:spPr>
          <a:xfrm>
            <a:off x="3363069" y="2411300"/>
            <a:ext cx="3061500" cy="11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Kate</a:t>
            </a:r>
            <a:endParaRPr sz="3600">
              <a:latin typeface="Century Gothic"/>
              <a:ea typeface="Century Gothic"/>
              <a:cs typeface="Century Gothic"/>
              <a:sym typeface="Century Gothic"/>
            </a:endParaRPr>
          </a:p>
        </p:txBody>
      </p:sp>
      <p:sp>
        <p:nvSpPr>
          <p:cNvPr id="270" name="Google Shape;270;p45"/>
          <p:cNvSpPr txBox="1"/>
          <p:nvPr/>
        </p:nvSpPr>
        <p:spPr>
          <a:xfrm>
            <a:off x="5858195" y="2427743"/>
            <a:ext cx="2467200" cy="144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latin typeface="Century Gothic"/>
                <a:ea typeface="Century Gothic"/>
                <a:cs typeface="Century Gothic"/>
                <a:sym typeface="Century Gothic"/>
              </a:rPr>
              <a:t>teacher</a:t>
            </a:r>
            <a:r>
              <a:rPr lang="en" dirty="0"/>
              <a:t> </a:t>
            </a:r>
            <a:endParaRPr dirty="0"/>
          </a:p>
        </p:txBody>
      </p:sp>
      <p:sp>
        <p:nvSpPr>
          <p:cNvPr id="271" name="Google Shape;271;p45"/>
          <p:cNvSpPr txBox="1"/>
          <p:nvPr/>
        </p:nvSpPr>
        <p:spPr>
          <a:xfrm>
            <a:off x="931274" y="3466150"/>
            <a:ext cx="1828800" cy="97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latin typeface="Century Gothic"/>
                <a:ea typeface="Century Gothic"/>
                <a:cs typeface="Century Gothic"/>
                <a:sym typeface="Century Gothic"/>
              </a:rPr>
              <a:t>friend</a:t>
            </a:r>
            <a:endParaRPr sz="3600" dirty="0">
              <a:latin typeface="Century Gothic"/>
              <a:ea typeface="Century Gothic"/>
              <a:cs typeface="Century Gothic"/>
              <a:sym typeface="Century Gothic"/>
            </a:endParaRPr>
          </a:p>
        </p:txBody>
      </p:sp>
      <p:sp>
        <p:nvSpPr>
          <p:cNvPr id="272" name="Google Shape;272;p45"/>
          <p:cNvSpPr txBox="1"/>
          <p:nvPr/>
        </p:nvSpPr>
        <p:spPr>
          <a:xfrm>
            <a:off x="3427300" y="3497700"/>
            <a:ext cx="2097000" cy="85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latin typeface="Century Gothic"/>
              <a:ea typeface="Century Gothic"/>
              <a:cs typeface="Century Gothic"/>
              <a:sym typeface="Century Gothic"/>
            </a:endParaRPr>
          </a:p>
        </p:txBody>
      </p:sp>
      <p:sp>
        <p:nvSpPr>
          <p:cNvPr id="273" name="Google Shape;273;p45"/>
          <p:cNvSpPr txBox="1"/>
          <p:nvPr/>
        </p:nvSpPr>
        <p:spPr>
          <a:xfrm>
            <a:off x="3820125" y="3497700"/>
            <a:ext cx="12870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s</a:t>
            </a:r>
            <a:endParaRPr sz="3600">
              <a:latin typeface="Century Gothic"/>
              <a:ea typeface="Century Gothic"/>
              <a:cs typeface="Century Gothic"/>
              <a:sym typeface="Century Gothic"/>
            </a:endParaRPr>
          </a:p>
        </p:txBody>
      </p:sp>
      <p:sp>
        <p:nvSpPr>
          <p:cNvPr id="274" name="Google Shape;274;p45"/>
          <p:cNvSpPr txBox="1"/>
          <p:nvPr/>
        </p:nvSpPr>
        <p:spPr>
          <a:xfrm>
            <a:off x="5946975" y="3467950"/>
            <a:ext cx="2817600" cy="124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8"/>
                                        </p:tgtEl>
                                        <p:attrNameLst>
                                          <p:attrName>style.visibility</p:attrName>
                                        </p:attrNameLst>
                                      </p:cBhvr>
                                      <p:to>
                                        <p:strVal val="visible"/>
                                      </p:to>
                                    </p:set>
                                    <p:animEffect transition="in" filter="fade">
                                      <p:cBhvr>
                                        <p:cTn id="7" dur="1000"/>
                                        <p:tgtEl>
                                          <p:spTgt spid="26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9"/>
                                        </p:tgtEl>
                                        <p:attrNameLst>
                                          <p:attrName>style.visibility</p:attrName>
                                        </p:attrNameLst>
                                      </p:cBhvr>
                                      <p:to>
                                        <p:strVal val="visible"/>
                                      </p:to>
                                    </p:set>
                                    <p:animEffect transition="in" filter="fade">
                                      <p:cBhvr>
                                        <p:cTn id="12" dur="1000"/>
                                        <p:tgtEl>
                                          <p:spTgt spid="26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0"/>
                                        </p:tgtEl>
                                        <p:attrNameLst>
                                          <p:attrName>style.visibility</p:attrName>
                                        </p:attrNameLst>
                                      </p:cBhvr>
                                      <p:to>
                                        <p:strVal val="visible"/>
                                      </p:to>
                                    </p:set>
                                    <p:animEffect transition="in" filter="fade">
                                      <p:cBhvr>
                                        <p:cTn id="17" dur="10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80" name="Google Shape;280;p4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i="1" dirty="0">
                <a:solidFill>
                  <a:srgbClr val="FF0000"/>
                </a:solidFill>
              </a:rPr>
              <a:t>Teacher</a:t>
            </a:r>
            <a:r>
              <a:rPr lang="en" sz="2200" i="1" dirty="0">
                <a:solidFill>
                  <a:srgbClr val="FF0000"/>
                </a:solidFill>
              </a:rPr>
              <a:t>: “Do you know the words we’ll write, the words we’ll write, the words we’ll write? Do you know the words we’ll write on our boards today</a:t>
            </a:r>
            <a:r>
              <a:rPr lang="en" sz="2200" i="1" dirty="0" smtClean="0">
                <a:solidFill>
                  <a:srgbClr val="FF0000"/>
                </a:solidFill>
              </a:rPr>
              <a:t>?</a:t>
            </a:r>
            <a:r>
              <a:rPr lang="en-US" sz="2200" i="1" dirty="0" smtClean="0">
                <a:solidFill>
                  <a:srgbClr val="FF0000"/>
                </a:solidFill>
              </a:rPr>
              <a:t>”</a:t>
            </a:r>
            <a:r>
              <a:rPr lang="en" sz="2200" i="1" dirty="0" smtClean="0">
                <a:solidFill>
                  <a:srgbClr val="FF0000"/>
                </a:solidFill>
              </a:rPr>
              <a:t> </a:t>
            </a:r>
            <a:endParaRPr sz="2200" i="1" dirty="0">
              <a:solidFill>
                <a:srgbClr val="FF0000"/>
              </a:solidFill>
            </a:endParaRPr>
          </a:p>
          <a:p>
            <a:pPr marL="0" lvl="0" indent="0" algn="l" rtl="0">
              <a:lnSpc>
                <a:spcPct val="150000"/>
              </a:lnSpc>
              <a:spcBef>
                <a:spcPts val="1000"/>
              </a:spcBef>
              <a:spcAft>
                <a:spcPts val="0"/>
              </a:spcAft>
              <a:buNone/>
            </a:pPr>
            <a:r>
              <a:rPr lang="en" sz="2200" b="1" i="1" dirty="0">
                <a:solidFill>
                  <a:srgbClr val="FF0000"/>
                </a:solidFill>
              </a:rPr>
              <a:t>Students</a:t>
            </a:r>
            <a:r>
              <a:rPr lang="en" sz="2200" i="1" dirty="0">
                <a:solidFill>
                  <a:srgbClr val="FF0000"/>
                </a:solidFill>
              </a:rPr>
              <a:t>: “Yes, we know the words we’ll write, the words we’ll write, the words we’ll write. Yes, we know the words we’ll write on our boards today!”</a:t>
            </a:r>
            <a:endParaRPr sz="2200" i="1"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7"/>
          <p:cNvSpPr txBox="1">
            <a:spLocks noGrp="1"/>
          </p:cNvSpPr>
          <p:nvPr>
            <p:ph type="title"/>
          </p:nvPr>
        </p:nvSpPr>
        <p:spPr>
          <a:xfrm>
            <a:off x="311700" y="312136"/>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Work Time: Learning Targets</a:t>
            </a:r>
            <a:endParaRPr dirty="0"/>
          </a:p>
        </p:txBody>
      </p:sp>
      <p:sp>
        <p:nvSpPr>
          <p:cNvPr id="286" name="Google Shape;286;p47"/>
          <p:cNvSpPr txBox="1">
            <a:spLocks noGrp="1"/>
          </p:cNvSpPr>
          <p:nvPr>
            <p:ph type="body" idx="1"/>
          </p:nvPr>
        </p:nvSpPr>
        <p:spPr>
          <a:xfrm>
            <a:off x="239650" y="1015465"/>
            <a:ext cx="87978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sentence using words spelled with “us” and “ous” endings, and high-frequency words. </a:t>
            </a:r>
            <a:endParaRPr sz="2400" dirty="0"/>
          </a:p>
          <a:p>
            <a:pPr marL="457200" lvl="0" indent="-381000" algn="l" rtl="0">
              <a:lnSpc>
                <a:spcPct val="115000"/>
              </a:lnSpc>
              <a:spcBef>
                <a:spcPts val="1000"/>
              </a:spcBef>
              <a:spcAft>
                <a:spcPts val="0"/>
              </a:spcAft>
              <a:buSzPts val="2400"/>
              <a:buChar char="•"/>
            </a:pPr>
            <a:r>
              <a:rPr lang="en" sz="2400" dirty="0"/>
              <a:t>I can use what I know about spelling patterns to correctly spell words.</a:t>
            </a:r>
            <a:endParaRPr sz="24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500"/>
              </a:spcAft>
              <a:buNone/>
            </a:pPr>
            <a:endParaRPr sz="2000" dirty="0"/>
          </a:p>
        </p:txBody>
      </p:sp>
      <p:pic>
        <p:nvPicPr>
          <p:cNvPr id="287" name="Google Shape;287;p47"/>
          <p:cNvPicPr preferRelativeResize="0"/>
          <p:nvPr/>
        </p:nvPicPr>
        <p:blipFill>
          <a:blip r:embed="rId3">
            <a:alphaModFix/>
          </a:blip>
          <a:stretch>
            <a:fillRect/>
          </a:stretch>
        </p:blipFill>
        <p:spPr>
          <a:xfrm>
            <a:off x="8247386" y="4193213"/>
            <a:ext cx="896614" cy="73856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A0A2319-2392-40E6-BE70-6607E4A96C9D}"/>
</file>

<file path=customXml/itemProps2.xml><?xml version="1.0" encoding="utf-8"?>
<ds:datastoreItem xmlns:ds="http://schemas.openxmlformats.org/officeDocument/2006/customXml" ds:itemID="{EFF63EF5-A85C-46A6-ACCE-83B23953EA5C}"/>
</file>

<file path=customXml/itemProps3.xml><?xml version="1.0" encoding="utf-8"?>
<ds:datastoreItem xmlns:ds="http://schemas.openxmlformats.org/officeDocument/2006/customXml" ds:itemID="{5F66E596-6A5D-4844-A112-7DC24BD58D02}"/>
</file>

<file path=docProps/app.xml><?xml version="1.0" encoding="utf-8"?>
<Properties xmlns="http://schemas.openxmlformats.org/officeDocument/2006/extended-properties" xmlns:vt="http://schemas.openxmlformats.org/officeDocument/2006/docPropsVTypes">
  <TotalTime>9</TotalTime>
  <Words>3742</Words>
  <Application>Microsoft Macintosh PowerPoint</Application>
  <PresentationFormat>On-screen Show (16:9)</PresentationFormat>
  <Paragraphs>327</Paragraphs>
  <Slides>15</Slides>
  <Notes>15</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Office Theme</vt:lpstr>
      <vt:lpstr>Office Theme</vt:lpstr>
      <vt:lpstr>Simple Light</vt:lpstr>
      <vt:lpstr>Grade 2: Module 4: Part 2: Cycle 26: Lesson 128 Teacher slide, before teaching.</vt:lpstr>
      <vt:lpstr>Grade 2: Module 4: Part 2: Cycle 26: Lesson 128 Teacher slide, before teaching.</vt:lpstr>
      <vt:lpstr>Grade 2: Module 4: Part 2: Cycle 26: Lesson 128 Teacher slide, before teaching.</vt:lpstr>
      <vt:lpstr>PowerPoint Presentation</vt:lpstr>
      <vt:lpstr>Transition Song</vt:lpstr>
      <vt:lpstr>Opening: Learning Targets</vt:lpstr>
      <vt:lpstr>PowerPoint Presentation</vt:lpstr>
      <vt:lpstr>Transition Song</vt:lpstr>
      <vt:lpstr>Work Time: Learning Targets</vt:lpstr>
      <vt:lpstr>Interactive Writing</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26: Lesson 128 Teacher slide, before teaching.</dc:title>
  <dc:creator>nbravo</dc:creator>
  <cp:lastModifiedBy>Alexander Specht</cp:lastModifiedBy>
  <cp:revision>7</cp:revision>
  <dcterms:modified xsi:type="dcterms:W3CDTF">2019-01-08T21:59:40Z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