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x="9144000" cy="5143500" type="screen16x9"/>
  <p:notesSz cx="6858000" cy="9144000"/>
  <p:embeddedFontLst>
    <p:embeddedFont>
      <p:font typeface="Calibri" panose="020F0502020204030204" pitchFamily="34" charset="0"/>
      <p:regular r:id="rId30"/>
      <p:bold r:id="rId31"/>
      <p:italic r:id="rId32"/>
      <p:boldItalic r:id="rId33"/>
    </p:embeddedFont>
    <p:embeddedFont>
      <p:font typeface="Century Gothic" panose="020B0502020202020204"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8103044-4E2C-4A7E-932A-AEC0E43BE74F}">
  <a:tblStyle styleId="{98103044-4E2C-4A7E-932A-AEC0E43BE74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CC0B4B1-6EF6-45A7-8200-B297CAF5A9C4}"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06C896D-1DBC-4B91-9650-F4EB429C2FF3}"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584" autoAdjust="0"/>
  </p:normalViewPr>
  <p:slideViewPr>
    <p:cSldViewPr snapToGrid="0">
      <p:cViewPr varScale="1">
        <p:scale>
          <a:sx n="75" d="100"/>
          <a:sy n="75" d="100"/>
        </p:scale>
        <p:origin x="-2064" y="-104"/>
      </p:cViewPr>
      <p:guideLst>
        <p:guide orient="horz" pos="1620"/>
        <p:guide pos="2880"/>
      </p:guideLst>
    </p:cSldViewPr>
  </p:slideViewPr>
  <p:notesTextViewPr>
    <p:cViewPr>
      <p:scale>
        <a:sx n="1" d="1"/>
        <a:sy n="1" d="1"/>
      </p:scale>
      <p:origin x="0" y="131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font" Target="fonts/font5.fntdata"/><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870AB783-6BA3-1C90-6343-B691C71A5E12}"/>
    <pc:docChg chg="addSld">
      <pc:chgData name="Jennifer Snapp" userId="S::jennifer.snapp@detroitk12.org::42622253-5fe4-47d2-9c8f-1ef2d995c939" providerId="AD" clId="Web-{870AB783-6BA3-1C90-6343-B691C71A5E12}" dt="2019-03-25T19:49:01.490" v="0"/>
      <pc:docMkLst>
        <pc:docMk/>
      </pc:docMkLst>
      <pc:sldChg chg="add">
        <pc:chgData name="Jennifer Snapp" userId="S::jennifer.snapp@detroitk12.org::42622253-5fe4-47d2-9c8f-1ef2d995c939" providerId="AD" clId="Web-{870AB783-6BA3-1C90-6343-B691C71A5E12}" dt="2019-03-25T19:49:01.490" v="0"/>
        <pc:sldMkLst>
          <pc:docMk/>
          <pc:sldMk cId="2001968069" sldId="278"/>
        </pc:sldMkLst>
      </pc:sldChg>
      <pc:sldMasterChg chg="addSldLayout">
        <pc:chgData name="Jennifer Snapp" userId="S::jennifer.snapp@detroitk12.org::42622253-5fe4-47d2-9c8f-1ef2d995c939" providerId="AD" clId="Web-{870AB783-6BA3-1C90-6343-B691C71A5E12}" dt="2019-03-25T19:49:01.490" v="0"/>
        <pc:sldMasterMkLst>
          <pc:docMk/>
          <pc:sldMasterMk cId="0" sldId="2147483671"/>
        </pc:sldMasterMkLst>
        <pc:sldLayoutChg chg="add replId">
          <pc:chgData name="Jennifer Snapp" userId="S::jennifer.snapp@detroitk12.org::42622253-5fe4-47d2-9c8f-1ef2d995c939" providerId="AD" clId="Web-{870AB783-6BA3-1C90-6343-B691C71A5E12}" dt="2019-03-25T19:49:01.490" v="0"/>
          <pc:sldLayoutMkLst>
            <pc:docMk/>
            <pc:sldMasterMk cId="0" sldId="2147483671"/>
            <pc:sldLayoutMk cId="3170126065"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624295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c7c6d12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today’s lesson is read the first excerpt and to begin to use tools and routines that will help them navigate the complex text.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encounter each of the five excerpts from the text at least three different times. The multiple reads occur over the course of several lessons and are done by the teacher, in pairs, and independently. The first reading is when the teacher reads the text aloud as students read it silently. The second reading is focused on vocabulary and more literal comprehension questions. The third reading includes text-dependent questions that require students to analyze purpose and craft.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and the following lesson, students hold their thinking for the second and third readings on the </a:t>
            </a:r>
            <a:r>
              <a:rPr lang="en" sz="1200" b="1" dirty="0">
                <a:solidFill>
                  <a:schemeClr val="dk1"/>
                </a:solidFill>
                <a:latin typeface="Calibri"/>
                <a:ea typeface="Calibri"/>
                <a:cs typeface="Calibri"/>
                <a:sym typeface="Calibri"/>
              </a:rPr>
              <a:t>Excerpt 1: Text and Questions handout</a:t>
            </a:r>
            <a:r>
              <a:rPr lang="en" sz="1200" dirty="0">
                <a:solidFill>
                  <a:schemeClr val="dk1"/>
                </a:solidFill>
                <a:latin typeface="Calibri"/>
                <a:ea typeface="Calibri"/>
                <a:cs typeface="Calibri"/>
                <a:sym typeface="Calibri"/>
              </a:rPr>
              <a:t>. Periodic debriefs of the second and third reads focus on the most important words, sentences, and paragraphs.</a:t>
            </a:r>
            <a:endParaRPr sz="1200" dirty="0">
              <a:solidFill>
                <a:schemeClr val="dk1"/>
              </a:solidFill>
              <a:latin typeface="Calibri"/>
              <a:ea typeface="Calibri"/>
              <a:cs typeface="Calibri"/>
              <a:sym typeface="Calibri"/>
            </a:endParaRPr>
          </a:p>
          <a:p>
            <a:pPr marL="457200" lvl="0" indent="0" algn="l" rtl="0">
              <a:spcBef>
                <a:spcPts val="1000"/>
              </a:spcBef>
              <a:spcAft>
                <a:spcPts val="0"/>
              </a:spcAft>
              <a:buNone/>
            </a:pPr>
            <a:endParaRPr sz="1200" dirty="0">
              <a:solidFill>
                <a:schemeClr val="dk1"/>
              </a:solidFill>
              <a:latin typeface="Calibri"/>
              <a:ea typeface="Calibri"/>
              <a:cs typeface="Calibri"/>
              <a:sym typeface="Calibri"/>
            </a:endParaRPr>
          </a:p>
        </p:txBody>
      </p:sp>
      <p:sp>
        <p:nvSpPr>
          <p:cNvPr id="133" name="Google Shape;133;g42c7c6d12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51367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e9584756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5-6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class/partner</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10</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Second Read, Excerpt 1</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next 10 slides guide students through a close reading of the text. This is a challenging text, so the close reading is guided enough for students to be successful. You will read the directions on each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Reference Sheet: Roots, Prefixes and Suffixes </a:t>
            </a:r>
            <a:r>
              <a:rPr lang="en" sz="1200" dirty="0">
                <a:solidFill>
                  <a:schemeClr val="dk1"/>
                </a:solidFill>
                <a:latin typeface="Calibri"/>
                <a:ea typeface="Calibri"/>
                <a:cs typeface="Calibri"/>
                <a:sym typeface="Calibri"/>
              </a:rPr>
              <a:t>for use when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some of the questions for Paragraph 1, think aloud for students about how you would determine the meaning of words in context, determine the meaning of words using roots, and answer questions about what sentences mean.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this close reading. You might say: “</a:t>
            </a:r>
            <a:r>
              <a:rPr lang="en" sz="1200" i="1" dirty="0">
                <a:solidFill>
                  <a:schemeClr val="dk1"/>
                </a:solidFill>
                <a:latin typeface="Calibri"/>
                <a:ea typeface="Calibri"/>
                <a:cs typeface="Calibri"/>
                <a:sym typeface="Calibri"/>
              </a:rPr>
              <a:t>To answer the first question, ‘What does Frederick Douglass not have knowledge of?</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I will reread the paragraph again. I know from the second line, ‘I have no accurate knowledge of my age,’ that Douglass is not allowed to know his age. I also remember that the word deprived means not having something necessary, and in this case it is his age, so the answer is how old he is or his birthday.”</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down your answer so students have a strong model.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in pairs to do the rest of the second read vocabulary and questions.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Remind students to reread to find answers.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02" name="Google Shape;202;g42e958475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2322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2a8c0319b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5-6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Second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is a lot of teacher think-aloud provided here. Use your judgment about how much detail to use. Also, be sure to write down your final answer, using  a document camera.</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how context is used to determine the meaning of words by modeling with a word in the first paragraph. For example, you might say something</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like: “</a:t>
            </a:r>
            <a:r>
              <a:rPr lang="en" sz="1200" i="1" dirty="0">
                <a:solidFill>
                  <a:schemeClr val="dk1"/>
                </a:solidFill>
                <a:latin typeface="Calibri"/>
                <a:ea typeface="Calibri"/>
                <a:cs typeface="Calibri"/>
                <a:sym typeface="Calibri"/>
              </a:rPr>
              <a:t>To figure out the first word,</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deprived, I can look for context clues. Remember, you did a lot of work around context clues when you read Lyddie. You can look for context clues by rereading the sentence that contains the word itself. You can also read forward and backward from the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sentence containing the word deprived: </a:t>
            </a:r>
            <a:r>
              <a:rPr lang="en" sz="1200" i="1" dirty="0">
                <a:solidFill>
                  <a:schemeClr val="dk1"/>
                </a:solidFill>
                <a:latin typeface="Calibri"/>
                <a:ea typeface="Calibri"/>
                <a:cs typeface="Calibri"/>
                <a:sym typeface="Calibri"/>
              </a:rPr>
              <a:t>“ I could not tell why I ought to be deprived of the same privilege.”</a:t>
            </a:r>
            <a:r>
              <a:rPr lang="en" sz="1200" dirty="0">
                <a:solidFill>
                  <a:schemeClr val="dk1"/>
                </a:solidFill>
                <a:latin typeface="Calibri"/>
                <a:ea typeface="Calibri"/>
                <a:cs typeface="Calibri"/>
                <a:sym typeface="Calibri"/>
              </a:rPr>
              <a:t> Say something like: “</a:t>
            </a:r>
            <a:r>
              <a:rPr lang="en" sz="1200" i="1" dirty="0">
                <a:solidFill>
                  <a:schemeClr val="dk1"/>
                </a:solidFill>
                <a:latin typeface="Calibri"/>
                <a:ea typeface="Calibri"/>
                <a:cs typeface="Calibri"/>
                <a:sym typeface="Calibri"/>
              </a:rPr>
              <a:t>I am not sure from reading that sentence what deprived means, so I will read forward and backward. ‘The white children could tell their ages. I could not tell why I ought to be deprived of the same privilege. I was not allowed to make any inquiries of my master concerning it.’ I notice in the sentence before, Douglass mentions that white children know their age; and in the sentence after it, it seems he is not allowed to ask his master his age. I think the word deprived means not having what is necessary.”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down your answer so students have a strong model.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another tool they will use to determine the meaning of words is roots, prefixes, and suffixes. Have students point to the first column  of their </a:t>
            </a:r>
            <a:r>
              <a:rPr lang="en" sz="1200" b="1" dirty="0">
                <a:solidFill>
                  <a:schemeClr val="dk1"/>
                </a:solidFill>
                <a:latin typeface="Calibri"/>
                <a:ea typeface="Calibri"/>
                <a:cs typeface="Calibri"/>
                <a:sym typeface="Calibri"/>
              </a:rPr>
              <a:t>Reference Sheet: Roots, Prefixes and Suffixes </a:t>
            </a:r>
            <a:r>
              <a:rPr lang="en" sz="1200" dirty="0">
                <a:solidFill>
                  <a:schemeClr val="dk1"/>
                </a:solidFill>
                <a:latin typeface="Calibri"/>
                <a:ea typeface="Calibri"/>
                <a:cs typeface="Calibri"/>
                <a:sym typeface="Calibri"/>
              </a:rPr>
              <a:t>that says </a:t>
            </a:r>
            <a:r>
              <a:rPr lang="en" sz="1200" i="1" dirty="0">
                <a:solidFill>
                  <a:schemeClr val="dk1"/>
                </a:solidFill>
                <a:latin typeface="Calibri"/>
                <a:ea typeface="Calibri"/>
                <a:cs typeface="Calibri"/>
                <a:sym typeface="Calibri"/>
              </a:rPr>
              <a:t>Common Roots</a:t>
            </a:r>
            <a:r>
              <a:rPr lang="en" sz="1200" dirty="0">
                <a:solidFill>
                  <a:schemeClr val="dk1"/>
                </a:solidFill>
                <a:latin typeface="Calibri"/>
                <a:ea typeface="Calibri"/>
                <a:cs typeface="Calibri"/>
                <a:sym typeface="Calibri"/>
              </a:rPr>
              <a:t>. This is where common roots, prefixes, and suffixes are listed. Have students point to the second column that says </a:t>
            </a:r>
            <a:r>
              <a:rPr lang="en" sz="1200" i="1" dirty="0">
                <a:solidFill>
                  <a:schemeClr val="dk1"/>
                </a:solidFill>
                <a:latin typeface="Calibri"/>
                <a:ea typeface="Calibri"/>
                <a:cs typeface="Calibri"/>
                <a:sym typeface="Calibri"/>
              </a:rPr>
              <a:t>Meaning</a:t>
            </a:r>
            <a:r>
              <a:rPr lang="en" sz="1200" dirty="0">
                <a:solidFill>
                  <a:schemeClr val="dk1"/>
                </a:solidFill>
                <a:latin typeface="Calibri"/>
                <a:ea typeface="Calibri"/>
                <a:cs typeface="Calibri"/>
                <a:sym typeface="Calibri"/>
              </a:rPr>
              <a:t>. This is where the meaning of each root, prefix, and suffix is listed.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using a root to determine meaning. You might say: “</a:t>
            </a:r>
            <a:r>
              <a:rPr lang="en" sz="1200" i="1" dirty="0">
                <a:solidFill>
                  <a:schemeClr val="dk1"/>
                </a:solidFill>
                <a:latin typeface="Calibri"/>
                <a:ea typeface="Calibri"/>
                <a:cs typeface="Calibri"/>
                <a:sym typeface="Calibri"/>
              </a:rPr>
              <a:t>Point to the word inquiries in Paragraph 1. I know from the second read column and from my reference sheet that the root of inquiries is quir, which means seek or ask. Now I will reread the sentence that inquiries is in and try to figure out its meaning. The sentence says, ‘I was not allowed to make any </a:t>
            </a:r>
            <a:r>
              <a:rPr lang="en" sz="1200" i="1" u="none" dirty="0">
                <a:solidFill>
                  <a:schemeClr val="dk1"/>
                </a:solidFill>
                <a:latin typeface="Calibri"/>
                <a:ea typeface="Calibri"/>
                <a:cs typeface="Calibri"/>
                <a:sym typeface="Calibri"/>
              </a:rPr>
              <a:t>inquiries</a:t>
            </a:r>
            <a:r>
              <a:rPr lang="en" sz="1200" i="1" dirty="0">
                <a:solidFill>
                  <a:schemeClr val="dk1"/>
                </a:solidFill>
                <a:latin typeface="Calibri"/>
                <a:ea typeface="Calibri"/>
                <a:cs typeface="Calibri"/>
                <a:sym typeface="Calibri"/>
              </a:rPr>
              <a:t> of my master concerning it.’ I think that inquiries must mean questions, which people use to seek information. In this case, Douglass was not allowed to ask his master questions about his age.”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Write down your answer so students have a strong model.</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along and writing what you write.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10" name="Google Shape;210;g42a8c0319b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7230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2a8c0319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5-6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Second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working with their partner and rereading to answer the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that you are checking in with struggling readers.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18" name="Google Shape;218;g42a8c0319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3024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2a8c0319b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 </a:t>
            </a:r>
            <a:r>
              <a:rPr lang="mr-IN"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30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Second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Paraphrasing is  a bit like translating. When students are trying to make sense of a hard sentence, they will often need to break it into several sentences.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them that you are going to help them paraphrase a sentence for Question 5.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paraphrasing is a bit like translating into language that is easier to understand. You might say something like </a:t>
            </a:r>
            <a:r>
              <a:rPr lang="en" sz="1200" i="1" dirty="0">
                <a:solidFill>
                  <a:schemeClr val="dk1"/>
                </a:solidFill>
                <a:latin typeface="Calibri"/>
                <a:ea typeface="Calibri"/>
                <a:cs typeface="Calibri"/>
                <a:sym typeface="Calibri"/>
              </a:rPr>
              <a:t>“The sentence says, ‘He was admitted to be such by all I ever heard speak of my parentage.’ I am not sure what that means or who the ‘he’ is, so I will reread the sentence before just like when we figure out a word using context clues. The sentence before says, ‘My father was a white man.’ I know the ‘he’ is Douglass’s father, and he was white, not a slave. ‘Admitted … by all I ever heard’ seems like it refers to people talking about something related to Douglass. ‘Parentage’ sounds like parents, and I know from the sentence before that Douglass is talking about his father. My translation so far is Douglass heard people talk about his father being a white man. I want to check the sentence after, in case it gives more information.</a:t>
            </a:r>
            <a:r>
              <a:rPr lang="en"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It says, ‘The opinion was also whispered that my master was my father’; I know now the sentence means that Douglass heard people</a:t>
            </a:r>
            <a:r>
              <a:rPr lang="en-US" sz="1200" i="1" baseline="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talk about his father being his master, not just a white man.”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working with their partner and rereading to answer the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as you model paraphrasing. They should write only the final answer.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that you are checking in with struggling readers.</a:t>
            </a:r>
            <a:endParaRPr sz="1200" dirty="0">
              <a:solidFill>
                <a:schemeClr val="dk1"/>
              </a:solidFill>
              <a:latin typeface="Calibri"/>
              <a:ea typeface="Calibri"/>
              <a:cs typeface="Calibri"/>
              <a:sym typeface="Calibri"/>
            </a:endParaRPr>
          </a:p>
        </p:txBody>
      </p:sp>
      <p:sp>
        <p:nvSpPr>
          <p:cNvPr id="226" name="Google Shape;226;g42a8c0319b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784533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2a8c0319b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Second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continue to use their </a:t>
            </a:r>
            <a:r>
              <a:rPr lang="en" sz="1200" b="1" dirty="0">
                <a:solidFill>
                  <a:schemeClr val="dk1"/>
                </a:solidFill>
                <a:latin typeface="Calibri"/>
                <a:ea typeface="Calibri"/>
                <a:cs typeface="Calibri"/>
                <a:sym typeface="Calibri"/>
              </a:rPr>
              <a:t>Reference Sheet: Roots, Prefixes and Suffixes </a:t>
            </a:r>
            <a:r>
              <a:rPr lang="en" sz="1200" dirty="0">
                <a:solidFill>
                  <a:schemeClr val="dk1"/>
                </a:solidFill>
                <a:latin typeface="Calibri"/>
                <a:ea typeface="Calibri"/>
                <a:cs typeface="Calibri"/>
                <a:sym typeface="Calibri"/>
              </a:rPr>
              <a:t>as a resource.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that students are working with the text in 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to guide the vocabulary work.</a:t>
            </a:r>
            <a:endParaRPr sz="1200" dirty="0">
              <a:solidFill>
                <a:schemeClr val="dk1"/>
              </a:solidFill>
              <a:latin typeface="Calibri"/>
              <a:ea typeface="Calibri"/>
              <a:cs typeface="Calibri"/>
              <a:sym typeface="Calibri"/>
            </a:endParaRPr>
          </a:p>
        </p:txBody>
      </p:sp>
      <p:sp>
        <p:nvSpPr>
          <p:cNvPr id="234" name="Google Shape;234;g42a8c0319b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5268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2a8c0319b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6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Second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having difficulty paraphrasing, step in and guide the group.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probing questions to guide: “</a:t>
            </a:r>
            <a:r>
              <a:rPr lang="en" sz="1200" i="1" dirty="0">
                <a:solidFill>
                  <a:schemeClr val="dk1"/>
                </a:solidFill>
                <a:latin typeface="Calibri"/>
                <a:ea typeface="Calibri"/>
                <a:cs typeface="Calibri"/>
                <a:sym typeface="Calibri"/>
              </a:rPr>
              <a:t>Who is Douglass comparing to a stranger? What was the news or tidings Douglas received?”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already did some paraphrasing. It is a lot like translating.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that students are giving responses </a:t>
            </a:r>
            <a:r>
              <a:rPr lang="en" sz="1200" b="0" dirty="0">
                <a:solidFill>
                  <a:schemeClr val="dk1"/>
                </a:solidFill>
                <a:latin typeface="Calibri"/>
                <a:ea typeface="Calibri"/>
                <a:cs typeface="Calibri"/>
                <a:sym typeface="Calibri"/>
              </a:rPr>
              <a:t>like “He is comparing his own mother to a stranger</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them to paraphrase Question 7 by using words they understand.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guiding paraphrasing again, or at least guiding part of the sentence.</a:t>
            </a:r>
            <a:endParaRPr sz="1200" dirty="0">
              <a:solidFill>
                <a:schemeClr val="dk1"/>
              </a:solidFill>
              <a:latin typeface="Calibri"/>
              <a:ea typeface="Calibri"/>
              <a:cs typeface="Calibri"/>
              <a:sym typeface="Calibri"/>
            </a:endParaRPr>
          </a:p>
        </p:txBody>
      </p:sp>
      <p:sp>
        <p:nvSpPr>
          <p:cNvPr id="242" name="Google Shape;242;g42a8c0319b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82893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2a8c0319b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25 -30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7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Second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By now, students should have established a rhythm of carefully rereading and discussing with their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asking probing questions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working with their partner and rereading to answer the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that you are checking in with struggling readers.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50" name="Google Shape;250;g42a8c0319b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4804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2c5546c4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25 -30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8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Second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to have students answer questions 12 and 13.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reference sheet on roots, prefixes and suffixes to help construct meaning of </a:t>
            </a:r>
            <a:r>
              <a:rPr lang="en" sz="1200" i="1" dirty="0">
                <a:solidFill>
                  <a:schemeClr val="dk1"/>
                </a:solidFill>
                <a:latin typeface="Calibri"/>
                <a:ea typeface="Calibri"/>
                <a:cs typeface="Calibri"/>
                <a:sym typeface="Calibri"/>
              </a:rPr>
              <a:t>hardened</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gory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8" name="Google Shape;258;g42c5546c4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7660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37280c29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25 -30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9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Second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working with their partner and rereading to answer the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that you are checking in with struggling readers.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66" name="Google Shape;266;g437280c29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2827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2c5546c4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10 of 10</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Second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working with their partner and rereading to answer the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that you are checking in with struggling readers.</a:t>
            </a:r>
            <a:endParaRPr sz="1200" dirty="0">
              <a:solidFill>
                <a:schemeClr val="dk1"/>
              </a:solidFill>
              <a:latin typeface="Calibri"/>
              <a:ea typeface="Calibri"/>
              <a:cs typeface="Calibri"/>
              <a:sym typeface="Calibri"/>
            </a:endParaRPr>
          </a:p>
        </p:txBody>
      </p:sp>
      <p:sp>
        <p:nvSpPr>
          <p:cNvPr id="274" name="Google Shape;274;g42c5546c4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9520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1 Text and Questions </a:t>
            </a:r>
            <a:r>
              <a:rPr lang="en" sz="1200" dirty="0">
                <a:solidFill>
                  <a:schemeClr val="dk1"/>
                </a:solidFill>
                <a:latin typeface="Calibri"/>
                <a:ea typeface="Calibri"/>
                <a:cs typeface="Calibri"/>
                <a:sym typeface="Calibri"/>
              </a:rPr>
              <a:t>(one to display and one per student)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1 Close Reading Guide, Second Read (for teacher reference)</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Reference Sheet: Roots, Prefixes, and Suffixes </a:t>
            </a:r>
            <a:r>
              <a:rPr lang="en" sz="1200" dirty="0">
                <a:solidFill>
                  <a:schemeClr val="dk1"/>
                </a:solidFill>
                <a:latin typeface="Calibri"/>
                <a:ea typeface="Calibri"/>
                <a:cs typeface="Calibri"/>
                <a:sym typeface="Calibri"/>
              </a:rPr>
              <a:t>(one per student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Historical Context anchor chart </a:t>
            </a:r>
            <a:r>
              <a:rPr lang="en" sz="1200" dirty="0">
                <a:solidFill>
                  <a:schemeClr val="dk1"/>
                </a:solidFill>
                <a:latin typeface="Calibri"/>
                <a:ea typeface="Calibri"/>
                <a:cs typeface="Calibri"/>
                <a:sym typeface="Calibri"/>
              </a:rPr>
              <a:t>(begun in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Historical Context anchor chart, student version </a:t>
            </a:r>
            <a:r>
              <a:rPr lang="en" sz="1200" dirty="0">
                <a:solidFill>
                  <a:schemeClr val="dk1"/>
                </a:solidFill>
                <a:latin typeface="Calibri"/>
                <a:ea typeface="Calibri"/>
                <a:cs typeface="Calibri"/>
                <a:sym typeface="Calibri"/>
              </a:rPr>
              <a:t>(from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Shining a Light anchor chart </a:t>
            </a:r>
            <a:r>
              <a:rPr lang="en" sz="1200" dirty="0">
                <a:solidFill>
                  <a:schemeClr val="dk1"/>
                </a:solidFill>
                <a:latin typeface="Calibri"/>
                <a:ea typeface="Calibri"/>
                <a:cs typeface="Calibri"/>
                <a:sym typeface="Calibri"/>
              </a:rPr>
              <a:t>(from Lesson 6)</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Quote Cards </a:t>
            </a:r>
            <a:r>
              <a:rPr lang="en" sz="1200" dirty="0">
                <a:solidFill>
                  <a:schemeClr val="dk1"/>
                </a:solidFill>
                <a:latin typeface="Calibri"/>
                <a:ea typeface="Calibri"/>
                <a:cs typeface="Calibri"/>
                <a:sym typeface="Calibri"/>
              </a:rPr>
              <a:t>(one set per class)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Shining a Light anchor chart, student version </a:t>
            </a:r>
            <a:r>
              <a:rPr lang="en" sz="1200" dirty="0">
                <a:solidFill>
                  <a:schemeClr val="dk1"/>
                </a:solidFill>
                <a:latin typeface="Calibri"/>
                <a:ea typeface="Calibri"/>
                <a:cs typeface="Calibri"/>
                <a:sym typeface="Calibri"/>
              </a:rPr>
              <a:t>(from Lesson 6; one per student)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Douglass’ Homes Discussion Appointments handout </a:t>
            </a:r>
            <a:r>
              <a:rPr lang="en" sz="1200" dirty="0">
                <a:solidFill>
                  <a:schemeClr val="dk1"/>
                </a:solidFill>
                <a:latin typeface="Calibri"/>
                <a:ea typeface="Calibri"/>
                <a:cs typeface="Calibri"/>
                <a:sym typeface="Calibri"/>
              </a:rPr>
              <a:t>(from Lesson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780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 Adding to the Historical Context Anchor Char</a:t>
            </a:r>
            <a:r>
              <a:rPr lang="en" sz="1200" b="1" dirty="0">
                <a:solidFill>
                  <a:schemeClr val="dk1"/>
                </a:solidFill>
                <a:latin typeface="Times New Roman"/>
                <a:ea typeface="Times New Roman"/>
                <a:cs typeface="Times New Roman"/>
                <a:sym typeface="Times New Roman"/>
              </a:rPr>
              <a:t>t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this part of the lesson, you can write the student responses for all to see.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attention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a:t>
            </a:r>
            <a:r>
              <a:rPr lang="en" sz="1200" b="1" dirty="0">
                <a:solidFill>
                  <a:schemeClr val="dk1"/>
                </a:solidFill>
                <a:latin typeface="Calibri"/>
                <a:ea typeface="Calibri"/>
                <a:cs typeface="Calibri"/>
                <a:sym typeface="Calibri"/>
              </a:rPr>
              <a:t>Historical Context anchor chart, student version</a:t>
            </a:r>
            <a:r>
              <a:rPr lang="en" sz="1200" dirty="0">
                <a:solidFill>
                  <a:schemeClr val="dk1"/>
                </a:solidFill>
                <a:latin typeface="Calibri"/>
                <a:ea typeface="Calibri"/>
                <a:cs typeface="Calibri"/>
                <a:sym typeface="Calibri"/>
              </a:rPr>
              <a:t> and add facts they have learned about Douglass’s childhood to the Life of Frederick Douglass section on the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attention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several students to share 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their ideas, when relevant, to the class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responses like: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His master was probably his father.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 was separated from his mother, and she died when he was 7.</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His master and the overseer were both very cruel.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Adding anchor charts can aid students in remembering or understanding key ideas that help them build background knowledge.</a:t>
            </a:r>
            <a:endParaRPr sz="1200" dirty="0">
              <a:solidFill>
                <a:schemeClr val="dk1"/>
              </a:solidFill>
              <a:latin typeface="Calibri"/>
              <a:ea typeface="Calibri"/>
              <a:cs typeface="Calibri"/>
              <a:sym typeface="Calibri"/>
            </a:endParaRPr>
          </a:p>
        </p:txBody>
      </p:sp>
      <p:sp>
        <p:nvSpPr>
          <p:cNvPr id="282" name="Google Shape;282;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3206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89" name="Google Shape;289;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8016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p:txBody>
      </p:sp>
      <p:sp>
        <p:nvSpPr>
          <p:cNvPr id="297" name="Google Shape;297;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05230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Frederick Douglas’s homes discussion appointments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Equity Sticks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Douglass’s Position Text and Questions </a:t>
            </a:r>
            <a:r>
              <a:rPr lang="en" sz="1200" dirty="0">
                <a:solidFill>
                  <a:schemeClr val="dk1"/>
                </a:solidFill>
                <a:latin typeface="Calibri"/>
                <a:ea typeface="Calibri"/>
                <a:cs typeface="Calibri"/>
                <a:sym typeface="Calibri"/>
              </a:rPr>
              <a:t>(in supporting materials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tape four quote cards under students’ desks.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Equity Sticks</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9572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6477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8807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A.</a:t>
            </a:r>
            <a:r>
              <a:rPr lang="en" sz="1200"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Entry Task: Quote Cards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you have tape</a:t>
            </a:r>
            <a:r>
              <a:rPr lang="en-US" sz="1200" dirty="0">
                <a:solidFill>
                  <a:schemeClr val="dk1"/>
                </a:solidFill>
                <a:latin typeface="Calibri"/>
                <a:ea typeface="Calibri"/>
                <a:cs typeface="Calibri"/>
                <a:sym typeface="Calibri"/>
              </a:rPr>
              <a:t>d</a:t>
            </a:r>
            <a:r>
              <a:rPr lang="en" sz="1200" dirty="0">
                <a:solidFill>
                  <a:schemeClr val="dk1"/>
                </a:solidFill>
                <a:latin typeface="Calibri"/>
                <a:ea typeface="Calibri"/>
                <a:cs typeface="Calibri"/>
                <a:sym typeface="Calibri"/>
              </a:rPr>
              <a:t> 4 quote cards under students’ desks.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homework ensures that all students have a basic understanding of key concepts covered in the task completed at home.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 copy of the </a:t>
            </a:r>
            <a:r>
              <a:rPr lang="en" sz="1200" b="1" dirty="0">
                <a:solidFill>
                  <a:schemeClr val="dk1"/>
                </a:solidFill>
                <a:latin typeface="Calibri"/>
                <a:ea typeface="Calibri"/>
                <a:cs typeface="Calibri"/>
                <a:sym typeface="Calibri"/>
              </a:rPr>
              <a:t>Shining a Light anchor chart</a:t>
            </a:r>
            <a:r>
              <a:rPr lang="en" sz="1200" dirty="0">
                <a:solidFill>
                  <a:schemeClr val="dk1"/>
                </a:solidFill>
                <a:latin typeface="Calibri"/>
                <a:ea typeface="Calibri"/>
                <a:cs typeface="Calibri"/>
                <a:sym typeface="Calibri"/>
              </a:rPr>
              <a:t> using a </a:t>
            </a:r>
            <a:r>
              <a:rPr lang="en" sz="1200" b="0" dirty="0">
                <a:solidFill>
                  <a:schemeClr val="dk1"/>
                </a:solidFill>
                <a:latin typeface="Calibri"/>
                <a:ea typeface="Calibri"/>
                <a:cs typeface="Calibri"/>
                <a:sym typeface="Calibri"/>
              </a:rPr>
              <a:t>document camera or slide above.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Ask students to take out their copies of Determining Position, which they were to complete for homework.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Tell students that today they will review the positions in each quote in </a:t>
            </a:r>
            <a:r>
              <a:rPr lang="en" sz="1200" dirty="0">
                <a:solidFill>
                  <a:schemeClr val="dk1"/>
                </a:solidFill>
                <a:latin typeface="Calibri"/>
                <a:ea typeface="Calibri"/>
                <a:cs typeface="Calibri"/>
                <a:sym typeface="Calibri"/>
              </a:rPr>
              <a:t>this opening activity, and they should use this opportunity to correct their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reach underneath their desks and see if there is one of the four </a:t>
            </a:r>
            <a:r>
              <a:rPr lang="en" sz="1200" b="1" dirty="0">
                <a:solidFill>
                  <a:schemeClr val="dk1"/>
                </a:solidFill>
                <a:latin typeface="Calibri"/>
                <a:ea typeface="Calibri"/>
                <a:cs typeface="Calibri"/>
                <a:sym typeface="Calibri"/>
              </a:rPr>
              <a:t>Entry Task: Quote Cards</a:t>
            </a:r>
            <a:r>
              <a:rPr lang="en" sz="1200" dirty="0">
                <a:solidFill>
                  <a:schemeClr val="dk1"/>
                </a:solidFill>
                <a:latin typeface="Calibri"/>
                <a:ea typeface="Calibri"/>
                <a:cs typeface="Calibri"/>
                <a:sym typeface="Calibri"/>
              </a:rPr>
              <a:t> taped there. Say: </a:t>
            </a:r>
            <a:r>
              <a:rPr lang="en" sz="1200" i="1" dirty="0">
                <a:solidFill>
                  <a:schemeClr val="dk1"/>
                </a:solidFill>
                <a:latin typeface="Calibri"/>
                <a:ea typeface="Calibri"/>
                <a:cs typeface="Calibri"/>
                <a:sym typeface="Calibri"/>
              </a:rPr>
              <a:t>“I am going to read three of the four positions from your </a:t>
            </a:r>
            <a:r>
              <a:rPr lang="en" sz="1200" b="1" i="1" dirty="0">
                <a:solidFill>
                  <a:schemeClr val="dk1"/>
                </a:solidFill>
                <a:latin typeface="Calibri"/>
                <a:ea typeface="Calibri"/>
                <a:cs typeface="Calibri"/>
                <a:sym typeface="Calibri"/>
              </a:rPr>
              <a:t>Shining a Light anchor chart, student version</a:t>
            </a:r>
            <a:r>
              <a:rPr lang="en" sz="1200" i="1" dirty="0">
                <a:solidFill>
                  <a:schemeClr val="dk1"/>
                </a:solidFill>
                <a:latin typeface="Calibri"/>
                <a:ea typeface="Calibri"/>
                <a:cs typeface="Calibri"/>
                <a:sym typeface="Calibri"/>
              </a:rPr>
              <a:t>. If you have a quote under your desk that supports it, stand up and be prepared to read your quote and explain how it supports that position.”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relevant part of the </a:t>
            </a:r>
            <a:r>
              <a:rPr lang="en" sz="1200" b="1" dirty="0">
                <a:solidFill>
                  <a:schemeClr val="dk1"/>
                </a:solidFill>
                <a:latin typeface="Calibri"/>
                <a:ea typeface="Calibri"/>
                <a:cs typeface="Calibri"/>
                <a:sym typeface="Calibri"/>
              </a:rPr>
              <a:t>Shining a Light anchor chart</a:t>
            </a:r>
            <a:r>
              <a:rPr lang="en" sz="1200" dirty="0">
                <a:solidFill>
                  <a:schemeClr val="dk1"/>
                </a:solidFill>
                <a:latin typeface="Calibri"/>
                <a:ea typeface="Calibri"/>
                <a:cs typeface="Calibri"/>
                <a:sym typeface="Calibri"/>
              </a:rPr>
              <a:t> and say</a:t>
            </a:r>
            <a:r>
              <a:rPr lang="en" sz="1200" i="1" dirty="0">
                <a:solidFill>
                  <a:schemeClr val="dk1"/>
                </a:solidFill>
                <a:latin typeface="Calibri"/>
                <a:ea typeface="Calibri"/>
                <a:cs typeface="Calibri"/>
                <a:sym typeface="Calibri"/>
              </a:rPr>
              <a:t>, “If you have a quote that supports the position that slavery is terrible for slaves, stand up.”</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“If you have a quote that supports the position that slavery corrupts slave owners, stand up.”</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each question, call on students who are standing to read their quote and explain how they know it fits this position.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 following quotes and student explanations: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#5 (Slavery is terrible for slaves):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[slave] children unable to work in the field had neither shoes, stockings, jackets, nor trousers, given to them; their clothing consisted of two coarse linen shirts per year. When these failed them, they went naked until the next allowance-day.”</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songs sung by slaves “told a tale of woe … they breathed the prayer and complaint of souls boiling over with the bitterest anguish.”</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 know this is the position that slavery is terrible for slaves because </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a tale of woe</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means the songs were about stories of sadness.”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 following quote and student explanation:</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Question # 6 (slavery corrupts slave holders ): </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“Singing, among slaves, [is] evidence of their contentment and happiness.”</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 know this is the position that slavery isn’t that bad for slaves because slaveholders said slaves sing because they are happy working on the field all day, when in reality they were singing about their misery.”</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the first quote card before you call on the four taped ones.</a:t>
            </a:r>
            <a:endParaRPr sz="1200" dirty="0">
              <a:solidFill>
                <a:schemeClr val="dk1"/>
              </a:solidFill>
              <a:latin typeface="Calibri"/>
              <a:ea typeface="Calibri"/>
              <a:cs typeface="Calibri"/>
              <a:sym typeface="Calibri"/>
            </a:endParaRPr>
          </a:p>
        </p:txBody>
      </p:sp>
      <p:sp>
        <p:nvSpPr>
          <p:cNvPr id="170" name="Google Shape;170;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4870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B: Reviewing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 or invite a student to do so.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 class that an </a:t>
            </a:r>
            <a:r>
              <a:rPr lang="en" sz="1200" i="1" dirty="0">
                <a:solidFill>
                  <a:schemeClr val="dk1"/>
                </a:solidFill>
                <a:latin typeface="Calibri"/>
                <a:ea typeface="Calibri"/>
                <a:cs typeface="Calibri"/>
                <a:sym typeface="Calibri"/>
              </a:rPr>
              <a:t>excerpt</a:t>
            </a:r>
            <a:r>
              <a:rPr lang="en" sz="1200" dirty="0">
                <a:solidFill>
                  <a:schemeClr val="dk1"/>
                </a:solidFill>
                <a:latin typeface="Calibri"/>
                <a:ea typeface="Calibri"/>
                <a:cs typeface="Calibri"/>
                <a:sym typeface="Calibri"/>
              </a:rPr>
              <a:t> is a short piece of a book and to </a:t>
            </a:r>
            <a:r>
              <a:rPr lang="en" sz="1200" i="1" dirty="0">
                <a:solidFill>
                  <a:schemeClr val="dk1"/>
                </a:solidFill>
                <a:latin typeface="Calibri"/>
                <a:ea typeface="Calibri"/>
                <a:cs typeface="Calibri"/>
                <a:sym typeface="Calibri"/>
              </a:rPr>
              <a:t>determine </a:t>
            </a:r>
            <a:r>
              <a:rPr lang="en" sz="1200" dirty="0">
                <a:solidFill>
                  <a:schemeClr val="dk1"/>
                </a:solidFill>
                <a:latin typeface="Calibri"/>
                <a:ea typeface="Calibri"/>
                <a:cs typeface="Calibri"/>
                <a:sym typeface="Calibri"/>
              </a:rPr>
              <a:t>means to find out about something.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one tool they will use to make meaning of an excerpt is rereading. Rereading helps to deepen understanding of a complex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another tool they will use to read this complex text is to determine the meaning of words, using both context clues and </a:t>
            </a:r>
            <a:r>
              <a:rPr lang="en" sz="1200" i="1" dirty="0">
                <a:solidFill>
                  <a:schemeClr val="dk1"/>
                </a:solidFill>
                <a:latin typeface="Calibri"/>
                <a:ea typeface="Calibri"/>
                <a:cs typeface="Calibri"/>
                <a:sym typeface="Calibri"/>
              </a:rPr>
              <a:t>roots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prefixes</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a:t>
            </a:r>
            <a:r>
              <a:rPr lang="en" sz="1200" i="1" dirty="0">
                <a:solidFill>
                  <a:schemeClr val="dk1"/>
                </a:solidFill>
                <a:latin typeface="Calibri"/>
                <a:ea typeface="Calibri"/>
                <a:cs typeface="Calibri"/>
                <a:sym typeface="Calibri"/>
              </a:rPr>
              <a:t> suffixes</a:t>
            </a:r>
            <a:r>
              <a:rPr lang="en" sz="1200" dirty="0">
                <a:solidFill>
                  <a:schemeClr val="dk1"/>
                </a:solidFill>
                <a:latin typeface="Calibri"/>
                <a:ea typeface="Calibri"/>
                <a:cs typeface="Calibri"/>
                <a:sym typeface="Calibri"/>
              </a:rPr>
              <a:t>. A </a:t>
            </a:r>
            <a:r>
              <a:rPr lang="en" sz="1200" i="1" dirty="0">
                <a:solidFill>
                  <a:schemeClr val="dk1"/>
                </a:solidFill>
                <a:latin typeface="Calibri"/>
                <a:ea typeface="Calibri"/>
                <a:cs typeface="Calibri"/>
                <a:sym typeface="Calibri"/>
              </a:rPr>
              <a:t>root</a:t>
            </a:r>
            <a:r>
              <a:rPr lang="en" sz="1200" dirty="0">
                <a:solidFill>
                  <a:schemeClr val="dk1"/>
                </a:solidFill>
                <a:latin typeface="Calibri"/>
                <a:ea typeface="Calibri"/>
                <a:cs typeface="Calibri"/>
                <a:sym typeface="Calibri"/>
              </a:rPr>
              <a:t> is the base of a word, a </a:t>
            </a:r>
            <a:r>
              <a:rPr lang="en" sz="1200" i="1" dirty="0">
                <a:solidFill>
                  <a:schemeClr val="dk1"/>
                </a:solidFill>
                <a:latin typeface="Calibri"/>
                <a:ea typeface="Calibri"/>
                <a:cs typeface="Calibri"/>
                <a:sym typeface="Calibri"/>
              </a:rPr>
              <a:t>prefix</a:t>
            </a:r>
            <a:r>
              <a:rPr lang="en" sz="1200" dirty="0">
                <a:solidFill>
                  <a:schemeClr val="dk1"/>
                </a:solidFill>
                <a:latin typeface="Calibri"/>
                <a:ea typeface="Calibri"/>
                <a:cs typeface="Calibri"/>
                <a:sym typeface="Calibri"/>
              </a:rPr>
              <a:t> is added to the beginning of the word, and a </a:t>
            </a:r>
            <a:r>
              <a:rPr lang="en" sz="1200" i="1" dirty="0">
                <a:solidFill>
                  <a:schemeClr val="dk1"/>
                </a:solidFill>
                <a:latin typeface="Calibri"/>
                <a:ea typeface="Calibri"/>
                <a:cs typeface="Calibri"/>
                <a:sym typeface="Calibri"/>
              </a:rPr>
              <a:t>suffix</a:t>
            </a:r>
            <a:r>
              <a:rPr lang="en" sz="1200" dirty="0">
                <a:solidFill>
                  <a:schemeClr val="dk1"/>
                </a:solidFill>
                <a:latin typeface="Calibri"/>
                <a:ea typeface="Calibri"/>
                <a:cs typeface="Calibri"/>
                <a:sym typeface="Calibri"/>
              </a:rPr>
              <a:t> is added to the end of a word. Knowing roots, prefixes, and suffixes can help you figure out the meaning of an entire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return to roots, prefixes, and suffixes later in the lesson.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78" name="Google Shape;178;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1425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First Read Excerpt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and comprehension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sit with their Baltimore, MD Discussion Appointment partners (on the </a:t>
            </a:r>
            <a:r>
              <a:rPr lang="en" sz="1200" b="1" dirty="0">
                <a:solidFill>
                  <a:schemeClr val="dk1"/>
                </a:solidFill>
                <a:latin typeface="Calibri"/>
                <a:ea typeface="Calibri"/>
                <a:cs typeface="Calibri"/>
                <a:sym typeface="Calibri"/>
              </a:rPr>
              <a:t>Douglass’ Homes Discussion Appointments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Excerpt 1: Text and Questions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top of each column. Tell students to put their finger on the column where the text is.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ask them to put their finger on a definition that is provided for them. Look for students to point to the middle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Quickly review the provided definitions. You might direct students to find the word </a:t>
            </a:r>
            <a:r>
              <a:rPr lang="en" sz="1200" i="1" dirty="0">
                <a:solidFill>
                  <a:schemeClr val="dk1"/>
                </a:solidFill>
                <a:latin typeface="Calibri"/>
                <a:ea typeface="Calibri"/>
                <a:cs typeface="Calibri"/>
                <a:sym typeface="Calibri"/>
              </a:rPr>
              <a:t>ignorant </a:t>
            </a:r>
            <a:r>
              <a:rPr lang="en" sz="1200" dirty="0">
                <a:solidFill>
                  <a:schemeClr val="dk1"/>
                </a:solidFill>
                <a:latin typeface="Calibri"/>
                <a:ea typeface="Calibri"/>
                <a:cs typeface="Calibri"/>
                <a:sym typeface="Calibri"/>
              </a:rPr>
              <a:t>in Paragraph 1 and then cold call on one student to read the definition aloud to the class. Assist students with pronunciation as necessary. Complete this process until you have reviewed all pulled-out vocabulary words and definitions.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define the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identify challenging vocabulary helps them to monitor their understanding of a complex text. When students annotate the text by circling these words, it can also provide a formative assessment for the teacher.</a:t>
            </a:r>
            <a:endParaRPr sz="1200" dirty="0">
              <a:solidFill>
                <a:schemeClr val="dk1"/>
              </a:solidFill>
              <a:latin typeface="Calibri"/>
              <a:ea typeface="Calibri"/>
              <a:cs typeface="Calibri"/>
              <a:sym typeface="Calibri"/>
            </a:endParaRPr>
          </a:p>
        </p:txBody>
      </p:sp>
      <p:sp>
        <p:nvSpPr>
          <p:cNvPr id="186" name="Google Shape;186;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0623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2c7c6d120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(this slide, 8-9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First Read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and comprehension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follow along, reading silently in their heads, as you read the text aloud. Their goal for this reading should be to determine the gist of the text and circle any words they do not know.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entire excerpt aloud fluently and with expression. When you are done, pause and ask students:</a:t>
            </a:r>
            <a:r>
              <a:rPr lang="en-US" sz="1200" baseline="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was this excerpt about?”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one or two students to share their ideas.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Listen for them to notice that it is about where Douglass was born and his life as a young child.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it, prompt by asking something like, </a:t>
            </a:r>
            <a:r>
              <a:rPr lang="en" sz="1200" i="1" dirty="0">
                <a:solidFill>
                  <a:schemeClr val="dk1"/>
                </a:solidFill>
                <a:latin typeface="Calibri"/>
                <a:ea typeface="Calibri"/>
                <a:cs typeface="Calibri"/>
                <a:sym typeface="Calibri"/>
              </a:rPr>
              <a:t>“What do we learn about Douglass’s early life?”</a:t>
            </a:r>
            <a:endParaRPr sz="1200" i="1" dirty="0">
              <a:solidFill>
                <a:schemeClr val="dk1"/>
              </a:solidFill>
              <a:latin typeface="Calibri"/>
              <a:ea typeface="Calibri"/>
              <a:cs typeface="Calibri"/>
              <a:sym typeface="Calibri"/>
            </a:endParaRPr>
          </a:p>
        </p:txBody>
      </p:sp>
      <p:sp>
        <p:nvSpPr>
          <p:cNvPr id="194" name="Google Shape;194;g42c7c6d120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1359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170126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60-65 minutes to complete. </a:t>
            </a:r>
            <a:endParaRPr sz="1800" dirty="0"/>
          </a:p>
          <a:p>
            <a:pPr marL="457200" lvl="0" indent="-342900" algn="l" rtl="0">
              <a:spcBef>
                <a:spcPts val="1000"/>
              </a:spcBef>
              <a:spcAft>
                <a:spcPts val="0"/>
              </a:spcAft>
              <a:buSzPts val="1800"/>
              <a:buFont typeface="Century Gothic"/>
              <a:buChar char="•"/>
            </a:pPr>
            <a:r>
              <a:rPr lang="en" sz="1800" dirty="0"/>
              <a:t>The purpose of today’s lesson is read the first excerpt and to begin to use tools and routines that will help them navigate the complex text. </a:t>
            </a:r>
            <a:endParaRPr sz="1800" dirty="0"/>
          </a:p>
          <a:p>
            <a:pPr marL="0" lvl="0" indent="0" algn="l" rtl="0">
              <a:spcBef>
                <a:spcPts val="1000"/>
              </a:spcBef>
              <a:spcAft>
                <a:spcPts val="0"/>
              </a:spcAft>
              <a:buNone/>
            </a:pPr>
            <a:r>
              <a:rPr lang="en" sz="1400" b="1" dirty="0"/>
              <a:t>The Learning Targets for students today are:</a:t>
            </a:r>
            <a:endParaRPr sz="1400" b="1" dirty="0"/>
          </a:p>
          <a:p>
            <a:pPr marL="457200" lvl="0" indent="-317500" algn="l" rtl="0">
              <a:spcBef>
                <a:spcPts val="1000"/>
              </a:spcBef>
              <a:spcAft>
                <a:spcPts val="0"/>
              </a:spcAft>
              <a:buSzPts val="1400"/>
              <a:buChar char="●"/>
            </a:pPr>
            <a:r>
              <a:rPr lang="en" sz="1400" dirty="0"/>
              <a:t>I can determine the meaning of words and phrases in an excerpt of </a:t>
            </a:r>
            <a:r>
              <a:rPr lang="en" sz="1400" i="1" dirty="0"/>
              <a:t>Narrative of the Life of Frederick Douglass</a:t>
            </a:r>
            <a:r>
              <a:rPr lang="en" sz="1400" dirty="0"/>
              <a:t>.</a:t>
            </a:r>
            <a:endParaRPr sz="1400" dirty="0"/>
          </a:p>
          <a:p>
            <a:pPr marL="457200" lvl="0" indent="-317500" algn="l" rtl="0">
              <a:spcBef>
                <a:spcPts val="800"/>
              </a:spcBef>
              <a:spcAft>
                <a:spcPts val="0"/>
              </a:spcAft>
              <a:buSzPts val="1400"/>
              <a:buChar char="●"/>
            </a:pPr>
            <a:r>
              <a:rPr lang="en" sz="1400" dirty="0"/>
              <a:t>I can use common roots, prefixes, and suffixes as clues to the meaning of words in </a:t>
            </a:r>
            <a:r>
              <a:rPr lang="en" sz="1400" i="1" dirty="0"/>
              <a:t>Narrative of the Life of Frederick Douglass</a:t>
            </a:r>
            <a:r>
              <a:rPr lang="en" sz="1400" dirty="0"/>
              <a:t>.</a:t>
            </a:r>
            <a:endParaRPr sz="1400" dirty="0"/>
          </a:p>
          <a:p>
            <a:pPr marL="457200" lvl="0" indent="-317500" algn="l" rtl="0">
              <a:spcBef>
                <a:spcPts val="800"/>
              </a:spcBef>
              <a:spcAft>
                <a:spcPts val="0"/>
              </a:spcAft>
              <a:buSzPts val="1400"/>
              <a:buChar char="●"/>
            </a:pPr>
            <a:r>
              <a:rPr lang="en" sz="1400" dirty="0"/>
              <a:t>I can reread a complex text to better understand it.</a:t>
            </a:r>
            <a:endParaRPr sz="1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4"/>
          <p:cNvSpPr txBox="1">
            <a:spLocks noGrp="1"/>
          </p:cNvSpPr>
          <p:nvPr>
            <p:ph type="body" idx="1"/>
          </p:nvPr>
        </p:nvSpPr>
        <p:spPr>
          <a:xfrm>
            <a:off x="65825" y="1041336"/>
            <a:ext cx="3129300" cy="3591891"/>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sz="1800" dirty="0"/>
              <a:t>Let’s look at the second read column on all pages</a:t>
            </a:r>
            <a:r>
              <a:rPr lang="en-US" sz="1800" dirty="0"/>
              <a:t>.</a:t>
            </a:r>
            <a:endParaRPr sz="1800" dirty="0"/>
          </a:p>
          <a:p>
            <a:pPr marL="177800" marR="0" lvl="0" indent="-38100" algn="l" rtl="0">
              <a:lnSpc>
                <a:spcPct val="90000"/>
              </a:lnSpc>
              <a:spcBef>
                <a:spcPts val="0"/>
              </a:spcBef>
              <a:spcAft>
                <a:spcPts val="0"/>
              </a:spcAft>
              <a:buClr>
                <a:schemeClr val="dk1"/>
              </a:buClr>
              <a:buSzPts val="2100"/>
              <a:buFont typeface="Arial"/>
              <a:buNone/>
            </a:pPr>
            <a:endParaRPr sz="1800" dirty="0"/>
          </a:p>
          <a:p>
            <a:pPr marL="177800" marR="0" lvl="0" indent="-38100" algn="l" rtl="0">
              <a:lnSpc>
                <a:spcPct val="90000"/>
              </a:lnSpc>
              <a:spcBef>
                <a:spcPts val="0"/>
              </a:spcBef>
              <a:spcAft>
                <a:spcPts val="0"/>
              </a:spcAft>
              <a:buClr>
                <a:schemeClr val="dk1"/>
              </a:buClr>
              <a:buSzPts val="2100"/>
              <a:buFont typeface="Arial"/>
              <a:buNone/>
            </a:pPr>
            <a:r>
              <a:rPr lang="en" sz="1800" dirty="0"/>
              <a:t>Is there a word that is not defined?</a:t>
            </a:r>
            <a:endParaRPr sz="1800" dirty="0"/>
          </a:p>
          <a:p>
            <a:pPr marL="177800" marR="0" lvl="0" indent="-38100" algn="l" rtl="0">
              <a:lnSpc>
                <a:spcPct val="90000"/>
              </a:lnSpc>
              <a:spcBef>
                <a:spcPts val="0"/>
              </a:spcBef>
              <a:spcAft>
                <a:spcPts val="0"/>
              </a:spcAft>
              <a:buClr>
                <a:schemeClr val="dk1"/>
              </a:buClr>
              <a:buSzPts val="2100"/>
              <a:buFont typeface="Arial"/>
              <a:buNone/>
            </a:pPr>
            <a:endParaRPr sz="1800" dirty="0"/>
          </a:p>
          <a:p>
            <a:pPr marL="177800" marR="0" lvl="0" indent="-38100" algn="l" rtl="0">
              <a:lnSpc>
                <a:spcPct val="90000"/>
              </a:lnSpc>
              <a:spcBef>
                <a:spcPts val="0"/>
              </a:spcBef>
              <a:spcAft>
                <a:spcPts val="0"/>
              </a:spcAft>
              <a:buClr>
                <a:schemeClr val="dk1"/>
              </a:buClr>
              <a:buSzPts val="2100"/>
              <a:buFont typeface="Arial"/>
              <a:buNone/>
            </a:pPr>
            <a:r>
              <a:rPr lang="en" sz="1800" dirty="0"/>
              <a:t>We will use context clues to figure out those meanings. </a:t>
            </a:r>
            <a:endParaRPr sz="1800" dirty="0"/>
          </a:p>
          <a:p>
            <a:pPr marL="139700" marR="0" lvl="0" indent="0" algn="l" rtl="0">
              <a:lnSpc>
                <a:spcPct val="90000"/>
              </a:lnSpc>
              <a:spcBef>
                <a:spcPts val="0"/>
              </a:spcBef>
              <a:spcAft>
                <a:spcPts val="0"/>
              </a:spcAft>
              <a:buClr>
                <a:schemeClr val="dk1"/>
              </a:buClr>
              <a:buSzPts val="2100"/>
              <a:buFont typeface="Arial"/>
              <a:buNone/>
            </a:pPr>
            <a:endParaRPr sz="1800" dirty="0"/>
          </a:p>
          <a:p>
            <a:pPr marL="139700" marR="0" lvl="0" indent="0" algn="l" rtl="0">
              <a:lnSpc>
                <a:spcPct val="90000"/>
              </a:lnSpc>
              <a:spcBef>
                <a:spcPts val="0"/>
              </a:spcBef>
              <a:spcAft>
                <a:spcPts val="0"/>
              </a:spcAft>
              <a:buClr>
                <a:schemeClr val="dk1"/>
              </a:buClr>
              <a:buSzPts val="2100"/>
              <a:buFont typeface="Arial"/>
              <a:buNone/>
            </a:pPr>
            <a:r>
              <a:rPr lang="en" sz="1800" dirty="0"/>
              <a:t>Your teacher will think aloud the questions  here to model for you.</a:t>
            </a:r>
            <a:endParaRPr sz="1800" dirty="0"/>
          </a:p>
        </p:txBody>
      </p:sp>
      <p:sp>
        <p:nvSpPr>
          <p:cNvPr id="205" name="Google Shape;205;p34"/>
          <p:cNvSpPr txBox="1">
            <a:spLocks noGrp="1"/>
          </p:cNvSpPr>
          <p:nvPr>
            <p:ph type="title"/>
          </p:nvPr>
        </p:nvSpPr>
        <p:spPr>
          <a:xfrm>
            <a:off x="337968" y="204279"/>
            <a:ext cx="8090400" cy="473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begin reading Paragraph 1 closely</a:t>
            </a:r>
            <a:endParaRPr sz="2400" dirty="0">
              <a:latin typeface="Century Gothic"/>
              <a:ea typeface="Century Gothic"/>
              <a:cs typeface="Century Gothic"/>
              <a:sym typeface="Century Gothic"/>
            </a:endParaRPr>
          </a:p>
        </p:txBody>
      </p:sp>
      <p:graphicFrame>
        <p:nvGraphicFramePr>
          <p:cNvPr id="207" name="Google Shape;207;p34"/>
          <p:cNvGraphicFramePr/>
          <p:nvPr>
            <p:extLst>
              <p:ext uri="{D42A27DB-BD31-4B8C-83A1-F6EECF244321}">
                <p14:modId xmlns:p14="http://schemas.microsoft.com/office/powerpoint/2010/main" val="276488055"/>
              </p:ext>
            </p:extLst>
          </p:nvPr>
        </p:nvGraphicFramePr>
        <p:xfrm>
          <a:off x="3497275" y="977326"/>
          <a:ext cx="4658950" cy="3655901"/>
        </p:xfrm>
        <a:graphic>
          <a:graphicData uri="http://schemas.openxmlformats.org/drawingml/2006/table">
            <a:tbl>
              <a:tblPr>
                <a:noFill/>
                <a:tableStyleId>{98103044-4E2C-4A7E-932A-AEC0E43BE74F}</a:tableStyleId>
              </a:tblPr>
              <a:tblGrid>
                <a:gridCol w="2375075">
                  <a:extLst>
                    <a:ext uri="{9D8B030D-6E8A-4147-A177-3AD203B41FA5}">
                      <a16:colId xmlns:a16="http://schemas.microsoft.com/office/drawing/2014/main" val="20000"/>
                    </a:ext>
                  </a:extLst>
                </a:gridCol>
                <a:gridCol w="2283875">
                  <a:extLst>
                    <a:ext uri="{9D8B030D-6E8A-4147-A177-3AD203B41FA5}">
                      <a16:colId xmlns:a16="http://schemas.microsoft.com/office/drawing/2014/main" val="20001"/>
                    </a:ext>
                  </a:extLst>
                </a:gridCol>
              </a:tblGrid>
              <a:tr h="401825">
                <a:tc>
                  <a:txBody>
                    <a:bodyPr/>
                    <a:lstStyle/>
                    <a:p>
                      <a:pPr marL="0" lvl="0" indent="0" algn="l" rtl="0">
                        <a:lnSpc>
                          <a:spcPct val="150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50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193587">
                <a:tc>
                  <a:txBody>
                    <a:bodyPr/>
                    <a:lstStyle/>
                    <a:p>
                      <a:pPr marL="0" lvl="0" indent="0" algn="l" rtl="0">
                        <a:lnSpc>
                          <a:spcPct val="130000"/>
                        </a:lnSpc>
                        <a:spcBef>
                          <a:spcPts val="0"/>
                        </a:spcBef>
                        <a:spcAft>
                          <a:spcPts val="0"/>
                        </a:spcAft>
                        <a:buNone/>
                      </a:pPr>
                      <a:r>
                        <a:rPr lang="en" sz="900" b="1" dirty="0">
                          <a:latin typeface="Century Gothic" panose="020B0502020202020204" pitchFamily="34" charset="0"/>
                          <a:ea typeface="Calibri"/>
                          <a:cs typeface="Calibri"/>
                          <a:sym typeface="Calibri"/>
                        </a:rPr>
                        <a:t>1. </a:t>
                      </a:r>
                      <a:r>
                        <a:rPr lang="en" sz="900" dirty="0">
                          <a:latin typeface="Century Gothic" panose="020B0502020202020204" pitchFamily="34" charset="0"/>
                          <a:ea typeface="Calibri"/>
                          <a:cs typeface="Calibri"/>
                          <a:sym typeface="Calibri"/>
                        </a:rPr>
                        <a:t> I was born in Tuckahoe, near Hillsborough, and about twelve miles from Easton, in Talbot county, Maryland. I have no accurate knowledge of my age, never having seen any authentic record containing it. By far the larger part of the slaves know as little of their ages as horses know of theirs, and it is the wish of most masters within my knowledge to keep their slaves thus </a:t>
                      </a:r>
                      <a:r>
                        <a:rPr lang="en" sz="900" b="1" dirty="0">
                          <a:latin typeface="Century Gothic" panose="020B0502020202020204" pitchFamily="34" charset="0"/>
                          <a:ea typeface="Calibri"/>
                          <a:cs typeface="Calibri"/>
                          <a:sym typeface="Calibri"/>
                        </a:rPr>
                        <a:t>ignorant</a:t>
                      </a:r>
                      <a:r>
                        <a:rPr lang="en" sz="900" dirty="0">
                          <a:latin typeface="Century Gothic" panose="020B0502020202020204" pitchFamily="34" charset="0"/>
                          <a:ea typeface="Calibri"/>
                          <a:cs typeface="Calibri"/>
                          <a:sym typeface="Calibri"/>
                        </a:rPr>
                        <a:t>. I do not remember to have ever met a slave who could tell of his birthday. They </a:t>
                      </a:r>
                      <a:r>
                        <a:rPr lang="en" sz="900" b="1" dirty="0">
                          <a:latin typeface="Century Gothic" panose="020B0502020202020204" pitchFamily="34" charset="0"/>
                          <a:ea typeface="Calibri"/>
                          <a:cs typeface="Calibri"/>
                          <a:sym typeface="Calibri"/>
                        </a:rPr>
                        <a:t>seldom</a:t>
                      </a:r>
                      <a:r>
                        <a:rPr lang="en" sz="900" dirty="0">
                          <a:latin typeface="Century Gothic" panose="020B0502020202020204" pitchFamily="34" charset="0"/>
                          <a:ea typeface="Calibri"/>
                          <a:cs typeface="Calibri"/>
                          <a:sym typeface="Calibri"/>
                        </a:rPr>
                        <a:t> come nearer to it than planting-time, harvest-time, cherry-time, spring-time, or fall-time. A want of information concerning my own was a source of unhappiness to me</a:t>
                      </a:r>
                      <a:endParaRPr sz="900" dirty="0">
                        <a:latin typeface="Century Gothic" panose="020B0502020202020204" pitchFamily="34" charset="0"/>
                        <a:ea typeface="Calibri"/>
                        <a:cs typeface="Calibri"/>
                        <a:sym typeface="Calibri"/>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1. What do slaves not have knowledge about?</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2. Who prevents slaves from having this knowledge?</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b="1" dirty="0">
                          <a:latin typeface="Century Gothic" panose="020B0502020202020204" pitchFamily="34" charset="0"/>
                          <a:ea typeface="Calibri"/>
                          <a:cs typeface="Calibri"/>
                          <a:sym typeface="Calibri"/>
                        </a:rPr>
                        <a:t>Ignorant</a:t>
                      </a:r>
                      <a:r>
                        <a:rPr lang="en" sz="900" dirty="0">
                          <a:latin typeface="Century Gothic" panose="020B0502020202020204" pitchFamily="34" charset="0"/>
                          <a:ea typeface="Calibri"/>
                          <a:cs typeface="Calibri"/>
                          <a:sym typeface="Calibri"/>
                        </a:rPr>
                        <a:t>—not knowing facts you should know</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b="1" dirty="0">
                          <a:latin typeface="Century Gothic" panose="020B0502020202020204" pitchFamily="34" charset="0"/>
                          <a:ea typeface="Calibri"/>
                          <a:cs typeface="Calibri"/>
                          <a:sym typeface="Calibri"/>
                        </a:rPr>
                        <a:t>Seldom</a:t>
                      </a:r>
                      <a:r>
                        <a:rPr lang="en" sz="900" dirty="0">
                          <a:latin typeface="Century Gothic" panose="020B0502020202020204" pitchFamily="34" charset="0"/>
                          <a:ea typeface="Calibri"/>
                          <a:cs typeface="Calibri"/>
                          <a:sym typeface="Calibri"/>
                        </a:rPr>
                        <a:t>—not often</a:t>
                      </a:r>
                      <a:endParaRPr sz="900" dirty="0">
                        <a:latin typeface="Century Gothic" panose="020B0502020202020204" pitchFamily="34" charset="0"/>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5"/>
          <p:cNvSpPr txBox="1">
            <a:spLocks noGrp="1"/>
          </p:cNvSpPr>
          <p:nvPr>
            <p:ph type="title"/>
          </p:nvPr>
        </p:nvSpPr>
        <p:spPr>
          <a:xfrm>
            <a:off x="311700" y="307910"/>
            <a:ext cx="75165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continue to re-read Paragraph 1 closely</a:t>
            </a:r>
            <a:endParaRPr sz="2400">
              <a:latin typeface="Century Gothic"/>
              <a:ea typeface="Century Gothic"/>
              <a:cs typeface="Century Gothic"/>
              <a:sym typeface="Century Gothic"/>
            </a:endParaRPr>
          </a:p>
        </p:txBody>
      </p:sp>
      <p:graphicFrame>
        <p:nvGraphicFramePr>
          <p:cNvPr id="214" name="Google Shape;214;p35"/>
          <p:cNvGraphicFramePr/>
          <p:nvPr>
            <p:extLst>
              <p:ext uri="{D42A27DB-BD31-4B8C-83A1-F6EECF244321}">
                <p14:modId xmlns:p14="http://schemas.microsoft.com/office/powerpoint/2010/main" val="3957888854"/>
              </p:ext>
            </p:extLst>
          </p:nvPr>
        </p:nvGraphicFramePr>
        <p:xfrm>
          <a:off x="3355188" y="1299725"/>
          <a:ext cx="5199825" cy="3098741"/>
        </p:xfrm>
        <a:graphic>
          <a:graphicData uri="http://schemas.openxmlformats.org/drawingml/2006/table">
            <a:tbl>
              <a:tblPr>
                <a:noFill/>
                <a:tableStyleId>{98103044-4E2C-4A7E-932A-AEC0E43BE74F}</a:tableStyleId>
              </a:tblPr>
              <a:tblGrid>
                <a:gridCol w="2650800">
                  <a:extLst>
                    <a:ext uri="{9D8B030D-6E8A-4147-A177-3AD203B41FA5}">
                      <a16:colId xmlns:a16="http://schemas.microsoft.com/office/drawing/2014/main" val="20000"/>
                    </a:ext>
                  </a:extLst>
                </a:gridCol>
                <a:gridCol w="2549025">
                  <a:extLst>
                    <a:ext uri="{9D8B030D-6E8A-4147-A177-3AD203B41FA5}">
                      <a16:colId xmlns:a16="http://schemas.microsoft.com/office/drawing/2014/main" val="20001"/>
                    </a:ext>
                  </a:extLst>
                </a:gridCol>
              </a:tblGrid>
              <a:tr h="3939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93950">
                <a:tc>
                  <a:txBody>
                    <a:bodyPr/>
                    <a:lstStyle/>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even during childhood. The white children could tell their ages. I could not tell why I ought to be </a:t>
                      </a:r>
                      <a:r>
                        <a:rPr lang="en" sz="900" b="1" dirty="0">
                          <a:latin typeface="Century Gothic" panose="020B0502020202020204" pitchFamily="34" charset="0"/>
                          <a:ea typeface="Calibri"/>
                          <a:cs typeface="Calibri"/>
                          <a:sym typeface="Calibri"/>
                        </a:rPr>
                        <a:t>deprived</a:t>
                      </a:r>
                      <a:r>
                        <a:rPr lang="en" sz="900" dirty="0">
                          <a:latin typeface="Century Gothic" panose="020B0502020202020204" pitchFamily="34" charset="0"/>
                          <a:ea typeface="Calibri"/>
                          <a:cs typeface="Calibri"/>
                          <a:sym typeface="Calibri"/>
                        </a:rPr>
                        <a:t> of the same </a:t>
                      </a:r>
                      <a:r>
                        <a:rPr lang="en" sz="900" b="1" dirty="0">
                          <a:latin typeface="Century Gothic" panose="020B0502020202020204" pitchFamily="34" charset="0"/>
                          <a:ea typeface="Calibri"/>
                          <a:cs typeface="Calibri"/>
                          <a:sym typeface="Calibri"/>
                        </a:rPr>
                        <a:t>privilege</a:t>
                      </a:r>
                      <a:r>
                        <a:rPr lang="en" sz="900" dirty="0">
                          <a:latin typeface="Century Gothic" panose="020B0502020202020204" pitchFamily="34" charset="0"/>
                          <a:ea typeface="Calibri"/>
                          <a:cs typeface="Calibri"/>
                          <a:sym typeface="Calibri"/>
                        </a:rPr>
                        <a:t>. I was not allowed to make any </a:t>
                      </a:r>
                      <a:r>
                        <a:rPr lang="en" sz="900" b="1" dirty="0">
                          <a:latin typeface="Century Gothic" panose="020B0502020202020204" pitchFamily="34" charset="0"/>
                          <a:ea typeface="Calibri"/>
                          <a:cs typeface="Calibri"/>
                          <a:sym typeface="Calibri"/>
                        </a:rPr>
                        <a:t>inquiries</a:t>
                      </a:r>
                      <a:r>
                        <a:rPr lang="en" sz="900" dirty="0">
                          <a:latin typeface="Century Gothic" panose="020B0502020202020204" pitchFamily="34" charset="0"/>
                          <a:ea typeface="Calibri"/>
                          <a:cs typeface="Calibri"/>
                          <a:sym typeface="Calibri"/>
                        </a:rPr>
                        <a:t> of my master concerning it. He deemed all such </a:t>
                      </a:r>
                      <a:r>
                        <a:rPr lang="en" sz="900" b="1" dirty="0">
                          <a:latin typeface="Century Gothic" panose="020B0502020202020204" pitchFamily="34" charset="0"/>
                          <a:ea typeface="Calibri"/>
                          <a:cs typeface="Calibri"/>
                          <a:sym typeface="Calibri"/>
                        </a:rPr>
                        <a:t>inquiries</a:t>
                      </a:r>
                      <a:r>
                        <a:rPr lang="en" sz="900" dirty="0">
                          <a:latin typeface="Century Gothic" panose="020B0502020202020204" pitchFamily="34" charset="0"/>
                          <a:ea typeface="Calibri"/>
                          <a:cs typeface="Calibri"/>
                          <a:sym typeface="Calibri"/>
                        </a:rPr>
                        <a:t> on the part of a slave </a:t>
                      </a:r>
                      <a:r>
                        <a:rPr lang="en" sz="900" b="1" dirty="0">
                          <a:latin typeface="Century Gothic" panose="020B0502020202020204" pitchFamily="34" charset="0"/>
                          <a:ea typeface="Calibri"/>
                          <a:cs typeface="Calibri"/>
                          <a:sym typeface="Calibri"/>
                        </a:rPr>
                        <a:t>improper</a:t>
                      </a:r>
                      <a:r>
                        <a:rPr lang="en" sz="900" dirty="0">
                          <a:latin typeface="Century Gothic" panose="020B0502020202020204" pitchFamily="34" charset="0"/>
                          <a:ea typeface="Calibri"/>
                          <a:cs typeface="Calibri"/>
                          <a:sym typeface="Calibri"/>
                        </a:rPr>
                        <a:t> and </a:t>
                      </a:r>
                      <a:r>
                        <a:rPr lang="en" sz="900" b="1" dirty="0">
                          <a:latin typeface="Century Gothic" panose="020B0502020202020204" pitchFamily="34" charset="0"/>
                          <a:ea typeface="Calibri"/>
                          <a:cs typeface="Calibri"/>
                          <a:sym typeface="Calibri"/>
                        </a:rPr>
                        <a:t>impertinent</a:t>
                      </a:r>
                      <a:r>
                        <a:rPr lang="en" sz="900" dirty="0">
                          <a:latin typeface="Century Gothic" panose="020B0502020202020204" pitchFamily="34" charset="0"/>
                          <a:ea typeface="Calibri"/>
                          <a:cs typeface="Calibri"/>
                          <a:sym typeface="Calibri"/>
                        </a:rPr>
                        <a:t>, and evidence of a restless spirit. The nearest estimate I can give makes me now between twenty-seven and twenty-eight years of age. I come to this, from hearing my master say, some time during 1835, I was about seventeen years old.</a:t>
                      </a:r>
                      <a:endParaRPr sz="900" dirty="0">
                        <a:latin typeface="Century Gothic" panose="020B0502020202020204" pitchFamily="34" charset="0"/>
                        <a:ea typeface="Calibri"/>
                        <a:cs typeface="Calibri"/>
                        <a:sym typeface="Calibri"/>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dirty="0">
                          <a:latin typeface="Century Gothic" panose="020B0502020202020204" pitchFamily="34" charset="0"/>
                          <a:ea typeface="Calibri"/>
                          <a:cs typeface="Calibri"/>
                          <a:sym typeface="Calibri"/>
                        </a:rPr>
                        <a:t>Deprived</a:t>
                      </a:r>
                      <a:r>
                        <a:rPr lang="en" sz="900" dirty="0">
                          <a:latin typeface="Century Gothic" panose="020B0502020202020204" pitchFamily="34" charset="0"/>
                          <a:ea typeface="Calibri"/>
                          <a:cs typeface="Calibri"/>
                          <a:sym typeface="Calibri"/>
                        </a:rPr>
                        <a:t>—</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b="1" dirty="0">
                          <a:latin typeface="Century Gothic" panose="020B0502020202020204" pitchFamily="34" charset="0"/>
                          <a:ea typeface="Calibri"/>
                          <a:cs typeface="Calibri"/>
                          <a:sym typeface="Calibri"/>
                        </a:rPr>
                        <a:t>Privilege</a:t>
                      </a:r>
                      <a:r>
                        <a:rPr lang="en" sz="900" dirty="0">
                          <a:latin typeface="Century Gothic" panose="020B0502020202020204" pitchFamily="34" charset="0"/>
                          <a:ea typeface="Calibri"/>
                          <a:cs typeface="Calibri"/>
                          <a:sym typeface="Calibri"/>
                        </a:rPr>
                        <a:t>—</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3. The root of inquiries is </a:t>
                      </a:r>
                      <a:r>
                        <a:rPr lang="en" sz="900" i="1" dirty="0">
                          <a:latin typeface="Century Gothic" panose="020B0502020202020204" pitchFamily="34" charset="0"/>
                          <a:ea typeface="Calibri"/>
                          <a:cs typeface="Calibri"/>
                          <a:sym typeface="Calibri"/>
                        </a:rPr>
                        <a:t>quir-</a:t>
                      </a:r>
                      <a:r>
                        <a:rPr lang="en" sz="900" dirty="0">
                          <a:latin typeface="Century Gothic" panose="020B0502020202020204" pitchFamily="34" charset="0"/>
                          <a:ea typeface="Calibri"/>
                          <a:cs typeface="Calibri"/>
                          <a:sym typeface="Calibri"/>
                        </a:rPr>
                        <a:t>, meaning seek/ask. Based on this, what does the word </a:t>
                      </a:r>
                      <a:r>
                        <a:rPr lang="en" sz="900" i="1" dirty="0">
                          <a:latin typeface="Century Gothic" panose="020B0502020202020204" pitchFamily="34" charset="0"/>
                          <a:ea typeface="Calibri"/>
                          <a:cs typeface="Calibri"/>
                          <a:sym typeface="Calibri"/>
                        </a:rPr>
                        <a:t>inquiries</a:t>
                      </a:r>
                      <a:r>
                        <a:rPr lang="en" sz="900" dirty="0">
                          <a:latin typeface="Century Gothic" panose="020B0502020202020204" pitchFamily="34" charset="0"/>
                          <a:ea typeface="Calibri"/>
                          <a:cs typeface="Calibri"/>
                          <a:sym typeface="Calibri"/>
                        </a:rPr>
                        <a:t> mean?</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b="1" dirty="0">
                          <a:latin typeface="Century Gothic" panose="020B0502020202020204" pitchFamily="34" charset="0"/>
                          <a:ea typeface="Calibri"/>
                          <a:cs typeface="Calibri"/>
                          <a:sym typeface="Calibri"/>
                        </a:rPr>
                        <a:t>Improper</a:t>
                      </a:r>
                      <a:r>
                        <a:rPr lang="en" sz="900" dirty="0">
                          <a:latin typeface="Century Gothic" panose="020B0502020202020204" pitchFamily="34" charset="0"/>
                          <a:ea typeface="Calibri"/>
                          <a:cs typeface="Calibri"/>
                          <a:sym typeface="Calibri"/>
                        </a:rPr>
                        <a:t>—wrong</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b="1" dirty="0">
                          <a:latin typeface="Century Gothic" panose="020B0502020202020204" pitchFamily="34" charset="0"/>
                          <a:ea typeface="Calibri"/>
                          <a:cs typeface="Calibri"/>
                          <a:sym typeface="Calibri"/>
                        </a:rPr>
                        <a:t>Impertinent</a:t>
                      </a:r>
                      <a:r>
                        <a:rPr lang="en" sz="900" dirty="0">
                          <a:latin typeface="Century Gothic" panose="020B0502020202020204" pitchFamily="34" charset="0"/>
                          <a:ea typeface="Calibri"/>
                          <a:cs typeface="Calibri"/>
                          <a:sym typeface="Calibri"/>
                        </a:rPr>
                        <a:t>—rude and disrespectful</a:t>
                      </a:r>
                      <a:endParaRPr sz="900" dirty="0">
                        <a:latin typeface="Century Gothic" panose="020B0502020202020204" pitchFamily="34" charset="0"/>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5" name="Google Shape;215;p35"/>
          <p:cNvSpPr txBox="1"/>
          <p:nvPr/>
        </p:nvSpPr>
        <p:spPr>
          <a:xfrm>
            <a:off x="193572" y="1177089"/>
            <a:ext cx="3156900" cy="344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Let’s work with our </a:t>
            </a:r>
            <a:r>
              <a:rPr lang="en" b="1" dirty="0">
                <a:latin typeface="Century Gothic"/>
                <a:ea typeface="Century Gothic"/>
                <a:cs typeface="Century Gothic"/>
                <a:sym typeface="Century Gothic"/>
              </a:rPr>
              <a:t>Roots, Prefixes and Suffixes Reference sheet </a:t>
            </a:r>
            <a:r>
              <a:rPr lang="en" dirty="0">
                <a:latin typeface="Century Gothic"/>
                <a:ea typeface="Century Gothic"/>
                <a:cs typeface="Century Gothic"/>
                <a:sym typeface="Century Gothic"/>
              </a:rPr>
              <a:t>to find the meanings of our words: </a:t>
            </a:r>
            <a:r>
              <a:rPr lang="en" b="1" dirty="0">
                <a:latin typeface="Century Gothic"/>
                <a:ea typeface="Century Gothic"/>
                <a:cs typeface="Century Gothic"/>
                <a:sym typeface="Century Gothic"/>
              </a:rPr>
              <a:t>deprived and privilege.</a:t>
            </a:r>
            <a:endParaRPr b="1" dirty="0">
              <a:latin typeface="Century Gothic"/>
              <a:ea typeface="Century Gothic"/>
              <a:cs typeface="Century Gothic"/>
              <a:sym typeface="Century Gothic"/>
            </a:endParaRPr>
          </a:p>
          <a:p>
            <a:pPr marL="457200" lvl="0" indent="0" algn="l" rtl="0">
              <a:spcBef>
                <a:spcPts val="0"/>
              </a:spcBef>
              <a:spcAft>
                <a:spcPts val="0"/>
              </a:spcAft>
              <a:buNone/>
            </a:pPr>
            <a:endParaRPr b="1"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Then continue to work with your partner to figure out remaining vocabulary and questions.</a:t>
            </a:r>
            <a:endParaRPr dirty="0">
              <a:latin typeface="Century Gothic"/>
              <a:ea typeface="Century Gothic"/>
              <a:cs typeface="Century Gothic"/>
              <a:sym typeface="Century Gothic"/>
            </a:endParaRPr>
          </a:p>
          <a:p>
            <a:pPr marL="457200" lvl="0" indent="0" algn="l" rtl="0">
              <a:spcBef>
                <a:spcPts val="0"/>
              </a:spcBef>
              <a:spcAft>
                <a:spcPts val="0"/>
              </a:spcAft>
              <a:buNone/>
            </a:pPr>
            <a:endParaRPr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6"/>
          <p:cNvSpPr txBox="1">
            <a:spLocks noGrp="1"/>
          </p:cNvSpPr>
          <p:nvPr>
            <p:ph type="title"/>
          </p:nvPr>
        </p:nvSpPr>
        <p:spPr>
          <a:xfrm>
            <a:off x="261000" y="335743"/>
            <a:ext cx="62727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work with Paragraphs 2 and 3</a:t>
            </a:r>
            <a:endParaRPr sz="3400" dirty="0">
              <a:latin typeface="Century Gothic"/>
              <a:ea typeface="Century Gothic"/>
              <a:cs typeface="Century Gothic"/>
              <a:sym typeface="Century Gothic"/>
            </a:endParaRPr>
          </a:p>
        </p:txBody>
      </p:sp>
      <p:graphicFrame>
        <p:nvGraphicFramePr>
          <p:cNvPr id="222" name="Google Shape;222;p36"/>
          <p:cNvGraphicFramePr/>
          <p:nvPr>
            <p:extLst>
              <p:ext uri="{D42A27DB-BD31-4B8C-83A1-F6EECF244321}">
                <p14:modId xmlns:p14="http://schemas.microsoft.com/office/powerpoint/2010/main" val="2221556421"/>
              </p:ext>
            </p:extLst>
          </p:nvPr>
        </p:nvGraphicFramePr>
        <p:xfrm>
          <a:off x="2599251" y="863699"/>
          <a:ext cx="5483600" cy="3710102"/>
        </p:xfrm>
        <a:graphic>
          <a:graphicData uri="http://schemas.openxmlformats.org/drawingml/2006/table">
            <a:tbl>
              <a:tblPr>
                <a:noFill/>
                <a:tableStyleId>{98103044-4E2C-4A7E-932A-AEC0E43BE74F}</a:tableStyleId>
              </a:tblPr>
              <a:tblGrid>
                <a:gridCol w="3391825">
                  <a:extLst>
                    <a:ext uri="{9D8B030D-6E8A-4147-A177-3AD203B41FA5}">
                      <a16:colId xmlns:a16="http://schemas.microsoft.com/office/drawing/2014/main" val="20000"/>
                    </a:ext>
                  </a:extLst>
                </a:gridCol>
                <a:gridCol w="2091775">
                  <a:extLst>
                    <a:ext uri="{9D8B030D-6E8A-4147-A177-3AD203B41FA5}">
                      <a16:colId xmlns:a16="http://schemas.microsoft.com/office/drawing/2014/main" val="20001"/>
                    </a:ext>
                  </a:extLst>
                </a:gridCol>
              </a:tblGrid>
              <a:tr h="369525">
                <a:tc>
                  <a:txBody>
                    <a:bodyPr/>
                    <a:lstStyle/>
                    <a:p>
                      <a:pPr marL="0" lvl="0" indent="0" algn="l" rtl="0">
                        <a:lnSpc>
                          <a:spcPct val="150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50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927748">
                <a:tc>
                  <a:txBody>
                    <a:bodyPr/>
                    <a:lstStyle/>
                    <a:p>
                      <a:pPr marL="0" lvl="0" indent="0" algn="l" rtl="0">
                        <a:lnSpc>
                          <a:spcPct val="120000"/>
                        </a:lnSpc>
                        <a:spcBef>
                          <a:spcPts val="0"/>
                        </a:spcBef>
                        <a:spcAft>
                          <a:spcPts val="0"/>
                        </a:spcAft>
                        <a:buNone/>
                      </a:pPr>
                      <a:r>
                        <a:rPr lang="en" sz="900" b="1" dirty="0">
                          <a:latin typeface="Century Gothic" panose="020B0502020202020204" pitchFamily="34" charset="0"/>
                          <a:ea typeface="Calibri"/>
                          <a:cs typeface="Calibri"/>
                          <a:sym typeface="Calibri"/>
                        </a:rPr>
                        <a:t>2. </a:t>
                      </a:r>
                      <a:r>
                        <a:rPr lang="en" sz="900" dirty="0">
                          <a:solidFill>
                            <a:schemeClr val="dk1"/>
                          </a:solidFill>
                          <a:latin typeface="Century Gothic" panose="020B0502020202020204" pitchFamily="34" charset="0"/>
                          <a:ea typeface="Century Gothic"/>
                          <a:cs typeface="Century Gothic"/>
                          <a:sym typeface="Century Gothic"/>
                        </a:rPr>
                        <a:t>My mother was named Harriet Bailey. She was the daughter of Isaac and Betsey Bailey, both colored, and quite dark. My mother was of a darker complexion than either my grandmother or grandfather. </a:t>
                      </a:r>
                      <a:r>
                        <a:rPr lang="en" sz="900" b="1" dirty="0">
                          <a:latin typeface="Century Gothic" panose="020B0502020202020204" pitchFamily="34" charset="0"/>
                          <a:ea typeface="Century Gothic"/>
                          <a:cs typeface="Century Gothic"/>
                          <a:sym typeface="Century Gothic"/>
                        </a:rPr>
                        <a:t> </a:t>
                      </a:r>
                      <a:endParaRPr sz="900" b="1" dirty="0">
                        <a:latin typeface="Century Gothic" panose="020B0502020202020204" pitchFamily="34" charset="0"/>
                        <a:ea typeface="Century Gothic"/>
                        <a:cs typeface="Century Gothic"/>
                        <a:sym typeface="Century Gothic"/>
                      </a:endParaRPr>
                    </a:p>
                    <a:p>
                      <a:pPr marL="0" lvl="0" indent="0" algn="l" rtl="0">
                        <a:lnSpc>
                          <a:spcPct val="120000"/>
                        </a:lnSpc>
                        <a:spcBef>
                          <a:spcPts val="0"/>
                        </a:spcBef>
                        <a:spcAft>
                          <a:spcPts val="0"/>
                        </a:spcAft>
                        <a:buNone/>
                      </a:pPr>
                      <a:endParaRPr sz="900" b="1" dirty="0">
                        <a:latin typeface="Century Gothic" panose="020B0502020202020204" pitchFamily="34" charset="0"/>
                        <a:ea typeface="Century Gothic"/>
                        <a:cs typeface="Century Gothic"/>
                        <a:sym typeface="Century Gothic"/>
                      </a:endParaRPr>
                    </a:p>
                    <a:p>
                      <a:pPr marL="0" lvl="0" indent="0" algn="l" rtl="0">
                        <a:lnSpc>
                          <a:spcPct val="120000"/>
                        </a:lnSpc>
                        <a:spcBef>
                          <a:spcPts val="0"/>
                        </a:spcBef>
                        <a:spcAft>
                          <a:spcPts val="0"/>
                        </a:spcAft>
                        <a:buNone/>
                      </a:pPr>
                      <a:r>
                        <a:rPr lang="en" sz="900" dirty="0">
                          <a:latin typeface="Century Gothic" panose="020B0502020202020204" pitchFamily="34" charset="0"/>
                          <a:ea typeface="Calibri"/>
                          <a:cs typeface="Calibri"/>
                          <a:sym typeface="Calibri"/>
                        </a:rPr>
                        <a:t>3.</a:t>
                      </a:r>
                      <a:r>
                        <a:rPr lang="en" sz="900" dirty="0">
                          <a:latin typeface="Century Gothic" panose="020B0502020202020204" pitchFamily="34" charset="0"/>
                          <a:ea typeface="Century Gothic"/>
                          <a:cs typeface="Century Gothic"/>
                          <a:sym typeface="Century Gothic"/>
                        </a:rPr>
                        <a:t> My father was a white man. He was admitted to be such by all I ever heard speak of my parentage. The opinion was also whispered that my master was my father; but of the correctness of this opinion, I know nothing; the means of knowing was withheld from me. My mother and I were separated when I was but an infant—before I knew her as my mother. It is a common custom, in the part of Maryland from which I ran away, to part children from their mothers at a very early age. Frequently, before the child has reached its twelfth month, its mother is taken from it, and hired out on some </a:t>
                      </a:r>
                      <a:endParaRPr sz="900" dirty="0">
                        <a:latin typeface="Century Gothic" panose="020B0502020202020204" pitchFamily="34" charset="0"/>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4.   Who was Frederick Douglass’s father?</a:t>
                      </a:r>
                      <a:endParaRPr sz="900" dirty="0">
                        <a:latin typeface="Century Gothic" panose="020B0502020202020204" pitchFamily="34" charset="0"/>
                        <a:ea typeface="Calibri"/>
                        <a:cs typeface="Calibri"/>
                        <a:sym typeface="Calibri"/>
                      </a:endParaRPr>
                    </a:p>
                    <a:p>
                      <a:pPr marL="0" lvl="0" indent="0" algn="l" rtl="0">
                        <a:lnSpc>
                          <a:spcPct val="150000"/>
                        </a:lnSpc>
                        <a:spcBef>
                          <a:spcPts val="60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60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60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60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600"/>
                        </a:spcBef>
                        <a:spcAft>
                          <a:spcPts val="0"/>
                        </a:spcAft>
                        <a:buNone/>
                      </a:pPr>
                      <a:r>
                        <a:rPr lang="en" sz="900" dirty="0">
                          <a:latin typeface="Century Gothic" panose="020B0502020202020204" pitchFamily="34" charset="0"/>
                          <a:ea typeface="Calibri"/>
                          <a:cs typeface="Calibri"/>
                          <a:sym typeface="Calibri"/>
                        </a:rPr>
                        <a:t> </a:t>
                      </a:r>
                      <a:r>
                        <a:rPr lang="en" sz="1000" b="1" dirty="0">
                          <a:solidFill>
                            <a:schemeClr val="dk1"/>
                          </a:solidFill>
                          <a:latin typeface="Century Gothic" panose="020B0502020202020204" pitchFamily="34" charset="0"/>
                          <a:ea typeface="Calibri"/>
                          <a:cs typeface="Calibri"/>
                          <a:sym typeface="Calibri"/>
                        </a:rPr>
                        <a:t> </a:t>
                      </a:r>
                      <a:endParaRPr sz="1000" b="1" dirty="0">
                        <a:solidFill>
                          <a:schemeClr val="dk1"/>
                        </a:solidFill>
                        <a:latin typeface="Century Gothic" panose="020B0502020202020204" pitchFamily="34" charset="0"/>
                        <a:ea typeface="Calibri"/>
                        <a:cs typeface="Calibri"/>
                        <a:sym typeface="Calibri"/>
                      </a:endParaRPr>
                    </a:p>
                    <a:p>
                      <a:pPr marL="0" lvl="0" indent="0" algn="l" rtl="0">
                        <a:lnSpc>
                          <a:spcPct val="150000"/>
                        </a:lnSpc>
                        <a:spcBef>
                          <a:spcPts val="600"/>
                        </a:spcBef>
                        <a:spcAft>
                          <a:spcPts val="0"/>
                        </a:spcAft>
                        <a:buNone/>
                      </a:pPr>
                      <a:endParaRPr sz="900" dirty="0">
                        <a:latin typeface="Century Gothic" panose="020B0502020202020204" pitchFamily="34" charset="0"/>
                        <a:ea typeface="Calibri"/>
                        <a:cs typeface="Calibri"/>
                        <a:sym typeface="Calibri"/>
                      </a:endParaRPr>
                    </a:p>
                    <a:p>
                      <a:pPr marL="0" lvl="0" indent="0" algn="l" rtl="0">
                        <a:lnSpc>
                          <a:spcPct val="150000"/>
                        </a:lnSpc>
                        <a:spcBef>
                          <a:spcPts val="600"/>
                        </a:spcBef>
                        <a:spcAft>
                          <a:spcPts val="0"/>
                        </a:spcAft>
                        <a:buNone/>
                      </a:pPr>
                      <a:endParaRPr sz="900" dirty="0">
                        <a:latin typeface="Century Gothic" panose="020B0502020202020204" pitchFamily="34" charset="0"/>
                        <a:ea typeface="Calibri"/>
                        <a:cs typeface="Calibri"/>
                        <a:sym typeface="Calibri"/>
                      </a:endParaRPr>
                    </a:p>
                    <a:p>
                      <a:pPr marL="0" lvl="0" indent="0" algn="l" rtl="0">
                        <a:lnSpc>
                          <a:spcPct val="150000"/>
                        </a:lnSpc>
                        <a:spcBef>
                          <a:spcPts val="600"/>
                        </a:spcBef>
                        <a:spcAft>
                          <a:spcPts val="0"/>
                        </a:spcAft>
                        <a:buNone/>
                      </a:pPr>
                      <a:r>
                        <a:rPr lang="en" sz="900" b="1" dirty="0">
                          <a:latin typeface="Century Gothic" panose="020B0502020202020204" pitchFamily="34" charset="0"/>
                          <a:ea typeface="Calibri"/>
                          <a:cs typeface="Calibri"/>
                          <a:sym typeface="Calibri"/>
                        </a:rPr>
                        <a:t> </a:t>
                      </a:r>
                      <a:endParaRPr sz="900" b="1" dirty="0">
                        <a:latin typeface="Century Gothic" panose="020B0502020202020204" pitchFamily="34" charset="0"/>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3" name="Google Shape;223;p36"/>
          <p:cNvSpPr txBox="1"/>
          <p:nvPr/>
        </p:nvSpPr>
        <p:spPr>
          <a:xfrm>
            <a:off x="0" y="585900"/>
            <a:ext cx="2618100" cy="426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Continue to work with your partner on question 4.</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7"/>
          <p:cNvSpPr txBox="1">
            <a:spLocks noGrp="1"/>
          </p:cNvSpPr>
          <p:nvPr>
            <p:ph type="title"/>
          </p:nvPr>
        </p:nvSpPr>
        <p:spPr>
          <a:xfrm>
            <a:off x="348264" y="478329"/>
            <a:ext cx="85206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work with more second read </a:t>
            </a:r>
            <a:br>
              <a:rPr lang="en" sz="3000" dirty="0"/>
            </a:br>
            <a:r>
              <a:rPr lang="en" sz="3000" dirty="0"/>
              <a:t>questions</a:t>
            </a:r>
            <a:endParaRPr sz="3400" dirty="0">
              <a:latin typeface="Century Gothic"/>
              <a:ea typeface="Century Gothic"/>
              <a:cs typeface="Century Gothic"/>
              <a:sym typeface="Century Gothic"/>
            </a:endParaRPr>
          </a:p>
        </p:txBody>
      </p:sp>
      <p:graphicFrame>
        <p:nvGraphicFramePr>
          <p:cNvPr id="230" name="Google Shape;230;p37"/>
          <p:cNvGraphicFramePr/>
          <p:nvPr>
            <p:extLst>
              <p:ext uri="{D42A27DB-BD31-4B8C-83A1-F6EECF244321}">
                <p14:modId xmlns:p14="http://schemas.microsoft.com/office/powerpoint/2010/main" val="3321677280"/>
              </p:ext>
            </p:extLst>
          </p:nvPr>
        </p:nvGraphicFramePr>
        <p:xfrm>
          <a:off x="3043839" y="1481654"/>
          <a:ext cx="5825025" cy="3167257"/>
        </p:xfrm>
        <a:graphic>
          <a:graphicData uri="http://schemas.openxmlformats.org/drawingml/2006/table">
            <a:tbl>
              <a:tblPr>
                <a:noFill/>
                <a:tableStyleId>{98103044-4E2C-4A7E-932A-AEC0E43BE74F}</a:tableStyleId>
              </a:tblPr>
              <a:tblGrid>
                <a:gridCol w="2931425">
                  <a:extLst>
                    <a:ext uri="{9D8B030D-6E8A-4147-A177-3AD203B41FA5}">
                      <a16:colId xmlns:a16="http://schemas.microsoft.com/office/drawing/2014/main" val="20000"/>
                    </a:ext>
                  </a:extLst>
                </a:gridCol>
                <a:gridCol w="2893600">
                  <a:extLst>
                    <a:ext uri="{9D8B030D-6E8A-4147-A177-3AD203B41FA5}">
                      <a16:colId xmlns:a16="http://schemas.microsoft.com/office/drawing/2014/main" val="20001"/>
                    </a:ext>
                  </a:extLst>
                </a:gridCol>
              </a:tblGrid>
              <a:tr h="37320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685125">
                <a:tc>
                  <a:txBody>
                    <a:bodyPr/>
                    <a:lstStyle/>
                    <a:p>
                      <a:pPr marL="0" lvl="0" indent="0" algn="l" rtl="0">
                        <a:lnSpc>
                          <a:spcPct val="150000"/>
                        </a:lnSpc>
                        <a:spcBef>
                          <a:spcPts val="0"/>
                        </a:spcBef>
                        <a:spcAft>
                          <a:spcPts val="0"/>
                        </a:spcAft>
                        <a:buNone/>
                      </a:pPr>
                      <a:r>
                        <a:rPr lang="en" sz="1000" dirty="0">
                          <a:latin typeface="Century Gothic" panose="020B0502020202020204" pitchFamily="34" charset="0"/>
                          <a:ea typeface="Calibri"/>
                          <a:cs typeface="Calibri"/>
                          <a:sym typeface="Calibri"/>
                        </a:rPr>
                        <a:t>farm a considerable distance off, and the child is placed under the care of an old woman, too old</a:t>
                      </a:r>
                      <a:r>
                        <a:rPr lang="en" sz="1000" baseline="0" dirty="0">
                          <a:latin typeface="Century Gothic" panose="020B0502020202020204" pitchFamily="34" charset="0"/>
                          <a:ea typeface="Calibri"/>
                          <a:cs typeface="Calibri"/>
                          <a:sym typeface="Calibri"/>
                        </a:rPr>
                        <a:t> </a:t>
                      </a:r>
                      <a:r>
                        <a:rPr lang="en" sz="1000" dirty="0">
                          <a:latin typeface="Century Gothic" panose="020B0502020202020204" pitchFamily="34" charset="0"/>
                          <a:ea typeface="Calibri"/>
                          <a:cs typeface="Calibri"/>
                          <a:sym typeface="Calibri"/>
                        </a:rPr>
                        <a:t>for</a:t>
                      </a:r>
                      <a:r>
                        <a:rPr lang="en" sz="1000" baseline="0" dirty="0">
                          <a:latin typeface="Century Gothic" panose="020B0502020202020204" pitchFamily="34" charset="0"/>
                          <a:ea typeface="Calibri"/>
                          <a:cs typeface="Calibri"/>
                          <a:sym typeface="Calibri"/>
                        </a:rPr>
                        <a:t> </a:t>
                      </a:r>
                      <a:r>
                        <a:rPr lang="en" sz="1000" dirty="0">
                          <a:latin typeface="Century Gothic" panose="020B0502020202020204" pitchFamily="34" charset="0"/>
                          <a:ea typeface="Calibri"/>
                          <a:cs typeface="Calibri"/>
                          <a:sym typeface="Calibri"/>
                        </a:rPr>
                        <a:t>field </a:t>
                      </a:r>
                      <a:r>
                        <a:rPr lang="en" sz="1000" b="1" dirty="0">
                          <a:latin typeface="Century Gothic" panose="020B0502020202020204" pitchFamily="34" charset="0"/>
                          <a:ea typeface="Calibri"/>
                          <a:cs typeface="Calibri"/>
                          <a:sym typeface="Calibri"/>
                        </a:rPr>
                        <a:t>labor</a:t>
                      </a:r>
                      <a:r>
                        <a:rPr lang="en" sz="1000" dirty="0">
                          <a:latin typeface="Century Gothic" panose="020B0502020202020204" pitchFamily="34" charset="0"/>
                          <a:ea typeface="Calibri"/>
                          <a:cs typeface="Calibri"/>
                          <a:sym typeface="Calibri"/>
                        </a:rPr>
                        <a:t>.  For what this separation is done, I do</a:t>
                      </a:r>
                      <a:r>
                        <a:rPr lang="en" sz="1000" baseline="0" dirty="0">
                          <a:latin typeface="Century Gothic" panose="020B0502020202020204" pitchFamily="34" charset="0"/>
                          <a:ea typeface="Calibri"/>
                          <a:cs typeface="Calibri"/>
                          <a:sym typeface="Calibri"/>
                        </a:rPr>
                        <a:t> </a:t>
                      </a:r>
                      <a:r>
                        <a:rPr lang="en" sz="1000" dirty="0">
                          <a:latin typeface="Century Gothic" panose="020B0502020202020204" pitchFamily="34" charset="0"/>
                          <a:ea typeface="Calibri"/>
                          <a:cs typeface="Calibri"/>
                          <a:sym typeface="Calibri"/>
                        </a:rPr>
                        <a:t>not know, unless it be to </a:t>
                      </a:r>
                      <a:r>
                        <a:rPr lang="en" sz="1000" b="1" dirty="0">
                          <a:latin typeface="Century Gothic" panose="020B0502020202020204" pitchFamily="34" charset="0"/>
                          <a:ea typeface="Calibri"/>
                          <a:cs typeface="Calibri"/>
                          <a:sym typeface="Calibri"/>
                        </a:rPr>
                        <a:t>hinder</a:t>
                      </a:r>
                      <a:r>
                        <a:rPr lang="en" sz="1000" u="sng" dirty="0">
                          <a:latin typeface="Century Gothic" panose="020B0502020202020204" pitchFamily="34" charset="0"/>
                          <a:ea typeface="Calibri"/>
                          <a:cs typeface="Calibri"/>
                          <a:sym typeface="Calibri"/>
                        </a:rPr>
                        <a:t> </a:t>
                      </a:r>
                      <a:r>
                        <a:rPr lang="en" sz="1000" dirty="0">
                          <a:latin typeface="Century Gothic" panose="020B0502020202020204" pitchFamily="34" charset="0"/>
                          <a:ea typeface="Calibri"/>
                          <a:cs typeface="Calibri"/>
                          <a:sym typeface="Calibri"/>
                        </a:rPr>
                        <a:t>the development of the child's affection toward its mother, and to </a:t>
                      </a:r>
                      <a:r>
                        <a:rPr lang="en" sz="1000" b="1" dirty="0">
                          <a:latin typeface="Century Gothic" panose="020B0502020202020204" pitchFamily="34" charset="0"/>
                          <a:ea typeface="Calibri"/>
                          <a:cs typeface="Calibri"/>
                          <a:sym typeface="Calibri"/>
                        </a:rPr>
                        <a:t>blunt </a:t>
                      </a:r>
                      <a:r>
                        <a:rPr lang="en" sz="1000" dirty="0">
                          <a:latin typeface="Century Gothic" panose="020B0502020202020204" pitchFamily="34" charset="0"/>
                          <a:ea typeface="Calibri"/>
                          <a:cs typeface="Calibri"/>
                          <a:sym typeface="Calibri"/>
                        </a:rPr>
                        <a:t>and destroy the natural affection of the mother for</a:t>
                      </a:r>
                      <a:r>
                        <a:rPr lang="en" sz="1000" baseline="0" dirty="0">
                          <a:latin typeface="Century Gothic" panose="020B0502020202020204" pitchFamily="34" charset="0"/>
                          <a:ea typeface="Calibri"/>
                          <a:cs typeface="Calibri"/>
                          <a:sym typeface="Calibri"/>
                        </a:rPr>
                        <a:t> </a:t>
                      </a:r>
                      <a:r>
                        <a:rPr lang="en" sz="1000" dirty="0">
                          <a:latin typeface="Century Gothic" panose="020B0502020202020204" pitchFamily="34" charset="0"/>
                          <a:ea typeface="Calibri"/>
                          <a:cs typeface="Calibri"/>
                          <a:sym typeface="Calibri"/>
                        </a:rPr>
                        <a:t>the child. This is the </a:t>
                      </a:r>
                      <a:r>
                        <a:rPr lang="en" sz="1000" b="1" dirty="0">
                          <a:latin typeface="Century Gothic" panose="020B0502020202020204" pitchFamily="34" charset="0"/>
                          <a:ea typeface="Calibri"/>
                          <a:cs typeface="Calibri"/>
                          <a:sym typeface="Calibri"/>
                        </a:rPr>
                        <a:t>inevitable</a:t>
                      </a:r>
                      <a:r>
                        <a:rPr lang="en" sz="1000" dirty="0">
                          <a:latin typeface="Century Gothic" panose="020B0502020202020204" pitchFamily="34" charset="0"/>
                          <a:ea typeface="Calibri"/>
                          <a:cs typeface="Calibri"/>
                          <a:sym typeface="Calibri"/>
                        </a:rPr>
                        <a:t> result.</a:t>
                      </a:r>
                      <a:endParaRPr sz="1000" dirty="0">
                        <a:latin typeface="Century Gothic" panose="020B0502020202020204" pitchFamily="34" charset="0"/>
                        <a:ea typeface="Calibri"/>
                        <a:cs typeface="Calibri"/>
                        <a:sym typeface="Calibri"/>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000" b="1" dirty="0">
                          <a:latin typeface="Century Gothic" panose="020B0502020202020204" pitchFamily="34" charset="0"/>
                          <a:ea typeface="Calibri"/>
                          <a:cs typeface="Calibri"/>
                          <a:sym typeface="Calibri"/>
                        </a:rPr>
                        <a:t>5. </a:t>
                      </a:r>
                      <a:r>
                        <a:rPr lang="en" sz="1200" dirty="0">
                          <a:solidFill>
                            <a:schemeClr val="dk1"/>
                          </a:solidFill>
                          <a:latin typeface="Century Gothic" panose="020B0502020202020204" pitchFamily="34" charset="0"/>
                          <a:ea typeface="Century Gothic"/>
                          <a:cs typeface="Century Gothic"/>
                          <a:sym typeface="Century Gothic"/>
                        </a:rPr>
                        <a:t>Paraphrase this sentence into your own words: “He was admitted to be such by all I ever heard speak of my parentage.”</a:t>
                      </a:r>
                      <a:r>
                        <a:rPr lang="en" sz="1100" dirty="0">
                          <a:solidFill>
                            <a:schemeClr val="dk1"/>
                          </a:solidFill>
                          <a:latin typeface="Century Gothic" panose="020B0502020202020204" pitchFamily="34" charset="0"/>
                        </a:rPr>
                        <a:t> </a:t>
                      </a:r>
                      <a:endParaRPr sz="1000" b="1"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1000" b="1" dirty="0">
                          <a:latin typeface="Century Gothic" panose="020B0502020202020204" pitchFamily="34" charset="0"/>
                          <a:ea typeface="Calibri"/>
                          <a:cs typeface="Calibri"/>
                          <a:sym typeface="Calibri"/>
                        </a:rPr>
                        <a:t> </a:t>
                      </a:r>
                      <a:endParaRPr sz="1000" b="1"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1000" b="1" dirty="0">
                          <a:latin typeface="Century Gothic" panose="020B0502020202020204" pitchFamily="34" charset="0"/>
                          <a:ea typeface="Calibri"/>
                          <a:cs typeface="Calibri"/>
                          <a:sym typeface="Calibri"/>
                        </a:rPr>
                        <a:t> </a:t>
                      </a:r>
                      <a:endParaRPr sz="1000" b="1"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endParaRPr sz="1000" b="1"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1000" b="1" dirty="0">
                          <a:latin typeface="Century Gothic" panose="020B0502020202020204" pitchFamily="34" charset="0"/>
                          <a:ea typeface="Calibri"/>
                          <a:cs typeface="Calibri"/>
                          <a:sym typeface="Calibri"/>
                        </a:rPr>
                        <a:t>   </a:t>
                      </a:r>
                      <a:r>
                        <a:rPr lang="en" sz="1000" b="1" dirty="0">
                          <a:latin typeface="Century Gothic" panose="020B0502020202020204" pitchFamily="34" charset="0"/>
                          <a:ea typeface="Century Gothic"/>
                          <a:cs typeface="Century Gothic"/>
                          <a:sym typeface="Century Gothic"/>
                        </a:rPr>
                        <a:t>Labor</a:t>
                      </a:r>
                      <a:r>
                        <a:rPr lang="en" sz="1000" dirty="0">
                          <a:latin typeface="Century Gothic" panose="020B0502020202020204" pitchFamily="34" charset="0"/>
                          <a:ea typeface="Century Gothic"/>
                          <a:cs typeface="Century Gothic"/>
                          <a:sym typeface="Century Gothic"/>
                        </a:rPr>
                        <a:t>—</a:t>
                      </a:r>
                      <a:endParaRPr sz="10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panose="020B0502020202020204" pitchFamily="34" charset="0"/>
                          <a:ea typeface="Century Gothic"/>
                          <a:cs typeface="Century Gothic"/>
                          <a:sym typeface="Century Gothic"/>
                        </a:rPr>
                        <a:t> </a:t>
                      </a:r>
                      <a:endParaRPr sz="10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000" b="1" dirty="0">
                          <a:latin typeface="Century Gothic" panose="020B0502020202020204" pitchFamily="34" charset="0"/>
                          <a:ea typeface="Century Gothic"/>
                          <a:cs typeface="Century Gothic"/>
                          <a:sym typeface="Century Gothic"/>
                        </a:rPr>
                        <a:t>   Hinder</a:t>
                      </a:r>
                      <a:endParaRPr sz="10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panose="020B0502020202020204" pitchFamily="34" charset="0"/>
                          <a:ea typeface="Century Gothic"/>
                          <a:cs typeface="Century Gothic"/>
                          <a:sym typeface="Century Gothic"/>
                        </a:rPr>
                        <a:t> </a:t>
                      </a:r>
                      <a:endParaRPr sz="10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000" b="1" dirty="0">
                          <a:latin typeface="Century Gothic" panose="020B0502020202020204" pitchFamily="34" charset="0"/>
                          <a:ea typeface="Century Gothic"/>
                          <a:cs typeface="Century Gothic"/>
                          <a:sym typeface="Century Gothic"/>
                        </a:rPr>
                        <a:t>   Blunt</a:t>
                      </a:r>
                      <a:r>
                        <a:rPr lang="en" sz="1000" dirty="0">
                          <a:latin typeface="Century Gothic" panose="020B0502020202020204" pitchFamily="34" charset="0"/>
                          <a:ea typeface="Century Gothic"/>
                          <a:cs typeface="Century Gothic"/>
                          <a:sym typeface="Century Gothic"/>
                        </a:rPr>
                        <a:t>—worn down, less sharp</a:t>
                      </a:r>
                      <a:endParaRPr sz="10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panose="020B0502020202020204" pitchFamily="34" charset="0"/>
                          <a:ea typeface="Century Gothic"/>
                          <a:cs typeface="Century Gothic"/>
                          <a:sym typeface="Century Gothic"/>
                        </a:rPr>
                        <a:t> </a:t>
                      </a:r>
                      <a:endParaRPr sz="10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000" b="1" dirty="0">
                          <a:latin typeface="Century Gothic" panose="020B0502020202020204" pitchFamily="34" charset="0"/>
                          <a:ea typeface="Century Gothic"/>
                          <a:cs typeface="Century Gothic"/>
                          <a:sym typeface="Century Gothic"/>
                        </a:rPr>
                        <a:t>   Inevitable  - </a:t>
                      </a:r>
                      <a:r>
                        <a:rPr lang="en" sz="1000" dirty="0">
                          <a:latin typeface="Century Gothic" panose="020B0502020202020204" pitchFamily="34" charset="0"/>
                          <a:ea typeface="Century Gothic"/>
                          <a:cs typeface="Century Gothic"/>
                          <a:sym typeface="Century Gothic"/>
                        </a:rPr>
                        <a:t>certain to happen</a:t>
                      </a:r>
                      <a:endParaRPr sz="1000" dirty="0">
                        <a:latin typeface="Century Gothic" panose="020B0502020202020204" pitchFamily="34" charset="0"/>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31" name="Google Shape;231;p37"/>
          <p:cNvSpPr txBox="1"/>
          <p:nvPr/>
        </p:nvSpPr>
        <p:spPr>
          <a:xfrm>
            <a:off x="208339" y="1761618"/>
            <a:ext cx="2536800" cy="262532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Your teacher will guide you through paraphrasing question 5.</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Then you and your partner should figure out the meaning of ‘labor” and “hinder</a:t>
            </a:r>
            <a:r>
              <a:rPr lang="en-US" sz="1800" dirty="0">
                <a:latin typeface="Century Gothic"/>
                <a:ea typeface="Century Gothic"/>
                <a:cs typeface="Century Gothic"/>
                <a:sym typeface="Century Gothic"/>
              </a:rPr>
              <a: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8"/>
          <p:cNvSpPr txBox="1">
            <a:spLocks noGrp="1"/>
          </p:cNvSpPr>
          <p:nvPr>
            <p:ph type="title"/>
          </p:nvPr>
        </p:nvSpPr>
        <p:spPr>
          <a:xfrm>
            <a:off x="349150" y="393272"/>
            <a:ext cx="8520600" cy="264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4 closely</a:t>
            </a:r>
            <a:endParaRPr sz="3000" dirty="0">
              <a:latin typeface="Century Gothic"/>
              <a:ea typeface="Century Gothic"/>
              <a:cs typeface="Century Gothic"/>
              <a:sym typeface="Century Gothic"/>
            </a:endParaRPr>
          </a:p>
        </p:txBody>
      </p:sp>
      <p:graphicFrame>
        <p:nvGraphicFramePr>
          <p:cNvPr id="238" name="Google Shape;238;p38"/>
          <p:cNvGraphicFramePr/>
          <p:nvPr>
            <p:extLst>
              <p:ext uri="{D42A27DB-BD31-4B8C-83A1-F6EECF244321}">
                <p14:modId xmlns:p14="http://schemas.microsoft.com/office/powerpoint/2010/main" val="3971516361"/>
              </p:ext>
            </p:extLst>
          </p:nvPr>
        </p:nvGraphicFramePr>
        <p:xfrm>
          <a:off x="3027309" y="1097025"/>
          <a:ext cx="4897600" cy="3311005"/>
        </p:xfrm>
        <a:graphic>
          <a:graphicData uri="http://schemas.openxmlformats.org/drawingml/2006/table">
            <a:tbl>
              <a:tblPr>
                <a:noFill/>
                <a:tableStyleId>{98103044-4E2C-4A7E-932A-AEC0E43BE74F}</a:tableStyleId>
              </a:tblPr>
              <a:tblGrid>
                <a:gridCol w="3406025">
                  <a:extLst>
                    <a:ext uri="{9D8B030D-6E8A-4147-A177-3AD203B41FA5}">
                      <a16:colId xmlns:a16="http://schemas.microsoft.com/office/drawing/2014/main" val="20000"/>
                    </a:ext>
                  </a:extLst>
                </a:gridCol>
                <a:gridCol w="1491575">
                  <a:extLst>
                    <a:ext uri="{9D8B030D-6E8A-4147-A177-3AD203B41FA5}">
                      <a16:colId xmlns:a16="http://schemas.microsoft.com/office/drawing/2014/main" val="20001"/>
                    </a:ext>
                  </a:extLst>
                </a:gridCol>
              </a:tblGrid>
              <a:tr h="339900">
                <a:tc>
                  <a:txBody>
                    <a:bodyPr/>
                    <a:lstStyle/>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Text</a:t>
                      </a:r>
                      <a:endParaRPr sz="9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900">
                          <a:latin typeface="Century Gothic"/>
                          <a:ea typeface="Century Gothic"/>
                          <a:cs typeface="Century Gothic"/>
                          <a:sym typeface="Century Gothic"/>
                        </a:rPr>
                        <a:t>Second Read Questions</a:t>
                      </a:r>
                      <a:endParaRPr sz="9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971105">
                <a:tc>
                  <a:txBody>
                    <a:bodyPr/>
                    <a:lstStyle/>
                    <a:p>
                      <a:pPr marL="0" lvl="0" indent="0" algn="l" rtl="0">
                        <a:lnSpc>
                          <a:spcPct val="150000"/>
                        </a:lnSpc>
                        <a:spcBef>
                          <a:spcPts val="0"/>
                        </a:spcBef>
                        <a:spcAft>
                          <a:spcPts val="0"/>
                        </a:spcAft>
                        <a:buNone/>
                      </a:pPr>
                      <a:r>
                        <a:rPr lang="en" sz="900" b="1" dirty="0">
                          <a:latin typeface="Century Gothic"/>
                          <a:ea typeface="Century Gothic"/>
                          <a:cs typeface="Century Gothic"/>
                          <a:sym typeface="Century Gothic"/>
                        </a:rPr>
                        <a:t>4. </a:t>
                      </a:r>
                      <a:r>
                        <a:rPr lang="en" sz="900" dirty="0">
                          <a:latin typeface="Century Gothic"/>
                          <a:ea typeface="Century Gothic"/>
                          <a:cs typeface="Century Gothic"/>
                          <a:sym typeface="Century Gothic"/>
                        </a:rPr>
                        <a:t>I never saw my mother, to know her as such, more than four or five times in my life; and each of these times was very short in </a:t>
                      </a:r>
                      <a:r>
                        <a:rPr lang="en" sz="900" b="1" dirty="0">
                          <a:latin typeface="Century Gothic"/>
                          <a:ea typeface="Century Gothic"/>
                          <a:cs typeface="Century Gothic"/>
                          <a:sym typeface="Century Gothic"/>
                        </a:rPr>
                        <a:t>duration</a:t>
                      </a:r>
                      <a:r>
                        <a:rPr lang="en" sz="900" dirty="0">
                          <a:latin typeface="Century Gothic"/>
                          <a:ea typeface="Century Gothic"/>
                          <a:cs typeface="Century Gothic"/>
                          <a:sym typeface="Century Gothic"/>
                        </a:rPr>
                        <a:t>, and at night. She was hired by a Mr. Stewart, who lived about twelve miles from my home. She made her journeys to see me in the night, travelling the whole distance on foot, after the performance of her day’s work. She was a field hand, and a whipping is the </a:t>
                      </a:r>
                      <a:r>
                        <a:rPr lang="en" sz="900" b="1" dirty="0">
                          <a:latin typeface="Century Gothic"/>
                          <a:ea typeface="Century Gothic"/>
                          <a:cs typeface="Century Gothic"/>
                          <a:sym typeface="Century Gothic"/>
                        </a:rPr>
                        <a:t>penalty</a:t>
                      </a:r>
                      <a:r>
                        <a:rPr lang="en" sz="900" dirty="0">
                          <a:latin typeface="Century Gothic"/>
                          <a:ea typeface="Century Gothic"/>
                          <a:cs typeface="Century Gothic"/>
                          <a:sym typeface="Century Gothic"/>
                        </a:rPr>
                        <a:t> of not being in the field at sunrise, unless a slave has special permission from his or her master to the contrary—a permission which they </a:t>
                      </a:r>
                      <a:r>
                        <a:rPr lang="en" sz="900" b="1" dirty="0">
                          <a:latin typeface="Century Gothic"/>
                          <a:ea typeface="Century Gothic"/>
                          <a:cs typeface="Century Gothic"/>
                          <a:sym typeface="Century Gothic"/>
                        </a:rPr>
                        <a:t>seldom</a:t>
                      </a:r>
                      <a:r>
                        <a:rPr lang="en" sz="900" dirty="0">
                          <a:latin typeface="Century Gothic"/>
                          <a:ea typeface="Century Gothic"/>
                          <a:cs typeface="Century Gothic"/>
                          <a:sym typeface="Century Gothic"/>
                        </a:rPr>
                        <a:t> get, and one that gives to him that gives it the proud name of being a kind master. I do not recollect of ever seeing my mother by the light of day. She was with me in the night.</a:t>
                      </a:r>
                      <a:endParaRPr sz="9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Duration</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Penalty</a:t>
                      </a:r>
                      <a:r>
                        <a:rPr lang="en" sz="900" dirty="0">
                          <a:latin typeface="Century Gothic"/>
                          <a:ea typeface="Century Gothic"/>
                          <a:cs typeface="Century Gothic"/>
                          <a:sym typeface="Century Gothic"/>
                        </a:rPr>
                        <a:t>—punishment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Seldom</a:t>
                      </a:r>
                      <a:r>
                        <a:rPr lang="en" sz="900" dirty="0">
                          <a:latin typeface="Century Gothic"/>
                          <a:ea typeface="Century Gothic"/>
                          <a:cs typeface="Century Gothic"/>
                          <a:sym typeface="Century Gothic"/>
                        </a:rPr>
                        <a:t>—not often</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a:t>
                      </a:r>
                      <a:endParaRPr sz="900" b="1"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39" name="Google Shape;239;p38"/>
          <p:cNvSpPr txBox="1"/>
          <p:nvPr/>
        </p:nvSpPr>
        <p:spPr>
          <a:xfrm>
            <a:off x="245300" y="470050"/>
            <a:ext cx="2042100" cy="375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Work with your partner to figure out the meaning of “duration.”</a:t>
            </a:r>
            <a:endParaRPr sz="1800"/>
          </a:p>
        </p:txBody>
      </p:sp>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9"/>
          <p:cNvSpPr txBox="1">
            <a:spLocks noGrp="1"/>
          </p:cNvSpPr>
          <p:nvPr>
            <p:ph type="title"/>
          </p:nvPr>
        </p:nvSpPr>
        <p:spPr>
          <a:xfrm>
            <a:off x="261179" y="332466"/>
            <a:ext cx="85206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4</a:t>
            </a:r>
            <a:endParaRPr sz="3400" dirty="0">
              <a:latin typeface="Century Gothic"/>
              <a:ea typeface="Century Gothic"/>
              <a:cs typeface="Century Gothic"/>
              <a:sym typeface="Century Gothic"/>
            </a:endParaRPr>
          </a:p>
        </p:txBody>
      </p:sp>
      <p:graphicFrame>
        <p:nvGraphicFramePr>
          <p:cNvPr id="245" name="Google Shape;245;p39"/>
          <p:cNvGraphicFramePr/>
          <p:nvPr>
            <p:extLst>
              <p:ext uri="{D42A27DB-BD31-4B8C-83A1-F6EECF244321}">
                <p14:modId xmlns:p14="http://schemas.microsoft.com/office/powerpoint/2010/main" val="729749108"/>
              </p:ext>
            </p:extLst>
          </p:nvPr>
        </p:nvGraphicFramePr>
        <p:xfrm>
          <a:off x="2649141" y="1279467"/>
          <a:ext cx="5674400" cy="3318271"/>
        </p:xfrm>
        <a:graphic>
          <a:graphicData uri="http://schemas.openxmlformats.org/drawingml/2006/table">
            <a:tbl>
              <a:tblPr>
                <a:noFill/>
                <a:tableStyleId>{98103044-4E2C-4A7E-932A-AEC0E43BE74F}</a:tableStyleId>
              </a:tblPr>
              <a:tblGrid>
                <a:gridCol w="2713475">
                  <a:extLst>
                    <a:ext uri="{9D8B030D-6E8A-4147-A177-3AD203B41FA5}">
                      <a16:colId xmlns:a16="http://schemas.microsoft.com/office/drawing/2014/main" val="20000"/>
                    </a:ext>
                  </a:extLst>
                </a:gridCol>
                <a:gridCol w="2960925">
                  <a:extLst>
                    <a:ext uri="{9D8B030D-6E8A-4147-A177-3AD203B41FA5}">
                      <a16:colId xmlns:a16="http://schemas.microsoft.com/office/drawing/2014/main" val="20001"/>
                    </a:ext>
                  </a:extLst>
                </a:gridCol>
              </a:tblGrid>
              <a:tr h="41497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903296">
                <a:tc>
                  <a:txBody>
                    <a:bodyPr/>
                    <a:lstStyle/>
                    <a:p>
                      <a:pPr marL="0" lvl="0" indent="25400" algn="l" rtl="0">
                        <a:lnSpc>
                          <a:spcPct val="120000"/>
                        </a:lnSpc>
                        <a:spcBef>
                          <a:spcPts val="0"/>
                        </a:spcBef>
                        <a:spcAft>
                          <a:spcPts val="0"/>
                        </a:spcAft>
                        <a:buNone/>
                      </a:pPr>
                      <a:r>
                        <a:rPr lang="en" sz="900" dirty="0">
                          <a:latin typeface="Century Gothic" panose="020B0502020202020204" pitchFamily="34" charset="0"/>
                          <a:ea typeface="Century Gothic"/>
                          <a:cs typeface="Century Gothic"/>
                          <a:sym typeface="Century Gothic"/>
                        </a:rPr>
                        <a:t>She would lie down with me, and get me to sleep, but long before I waked she was gone. Very little communication ever took place between us. Death soon ended what little we could have while she lived, and with it her </a:t>
                      </a:r>
                      <a:r>
                        <a:rPr lang="en" sz="900" b="1" dirty="0">
                          <a:latin typeface="Century Gothic" panose="020B0502020202020204" pitchFamily="34" charset="0"/>
                          <a:ea typeface="Century Gothic"/>
                          <a:cs typeface="Century Gothic"/>
                          <a:sym typeface="Century Gothic"/>
                        </a:rPr>
                        <a:t>hardships</a:t>
                      </a:r>
                      <a:r>
                        <a:rPr lang="en" sz="900" dirty="0">
                          <a:latin typeface="Century Gothic" panose="020B0502020202020204" pitchFamily="34" charset="0"/>
                          <a:ea typeface="Century Gothic"/>
                          <a:cs typeface="Century Gothic"/>
                          <a:sym typeface="Century Gothic"/>
                        </a:rPr>
                        <a:t> and suffering. She died when I was about seven years old, on one of my master's farms, near Lee’s Mill. I was not allowed to be present during her illness, at her death, or burial. She was gone long before I knew anything about it. Never having enjoyed, to any considerable extent, her soothing presence, her tender and watchful care, I received the </a:t>
                      </a:r>
                      <a:r>
                        <a:rPr lang="en" sz="900" b="1" dirty="0">
                          <a:latin typeface="Century Gothic" panose="020B0502020202020204" pitchFamily="34" charset="0"/>
                          <a:ea typeface="Century Gothic"/>
                          <a:cs typeface="Century Gothic"/>
                          <a:sym typeface="Century Gothic"/>
                        </a:rPr>
                        <a:t>tidings</a:t>
                      </a:r>
                      <a:r>
                        <a:rPr lang="en" sz="900" dirty="0">
                          <a:latin typeface="Century Gothic" panose="020B0502020202020204" pitchFamily="34" charset="0"/>
                          <a:ea typeface="Century Gothic"/>
                          <a:cs typeface="Century Gothic"/>
                          <a:sym typeface="Century Gothic"/>
                        </a:rPr>
                        <a:t> of her death with much the same emotions I sh</a:t>
                      </a:r>
                      <a:r>
                        <a:rPr lang="en" sz="1000" dirty="0">
                          <a:latin typeface="Century Gothic" panose="020B0502020202020204" pitchFamily="34" charset="0"/>
                          <a:ea typeface="Century Gothic"/>
                          <a:cs typeface="Century Gothic"/>
                          <a:sym typeface="Century Gothic"/>
                        </a:rPr>
                        <a:t>ould have probably </a:t>
                      </a:r>
                      <a:r>
                        <a:rPr lang="en" sz="900" dirty="0">
                          <a:latin typeface="Century Gothic" panose="020B0502020202020204" pitchFamily="34" charset="0"/>
                          <a:ea typeface="Century Gothic"/>
                          <a:cs typeface="Century Gothic"/>
                          <a:sym typeface="Century Gothic"/>
                        </a:rPr>
                        <a:t>felt</a:t>
                      </a:r>
                      <a:r>
                        <a:rPr lang="en" sz="1000" dirty="0">
                          <a:latin typeface="Century Gothic" panose="020B0502020202020204" pitchFamily="34" charset="0"/>
                          <a:ea typeface="Century Gothic"/>
                          <a:cs typeface="Century Gothic"/>
                          <a:sym typeface="Century Gothic"/>
                        </a:rPr>
                        <a:t> at the death of a stranger.</a:t>
                      </a:r>
                      <a:endParaRPr sz="1000" dirty="0">
                        <a:latin typeface="Century Gothic" panose="020B0502020202020204" pitchFamily="34" charset="0"/>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dirty="0">
                          <a:latin typeface="Century Gothic" panose="020B0502020202020204" pitchFamily="34" charset="0"/>
                          <a:ea typeface="Calibri"/>
                          <a:cs typeface="Calibri"/>
                          <a:sym typeface="Calibri"/>
                        </a:rPr>
                        <a:t>H</a:t>
                      </a:r>
                      <a:r>
                        <a:rPr lang="en" sz="1000" b="1" dirty="0">
                          <a:latin typeface="Century Gothic" panose="020B0502020202020204" pitchFamily="34" charset="0"/>
                          <a:ea typeface="Century Gothic"/>
                          <a:cs typeface="Century Gothic"/>
                          <a:sym typeface="Century Gothic"/>
                        </a:rPr>
                        <a:t>ardships</a:t>
                      </a:r>
                      <a:r>
                        <a:rPr lang="en" sz="1000" dirty="0">
                          <a:latin typeface="Century Gothic" panose="020B0502020202020204" pitchFamily="34" charset="0"/>
                          <a:ea typeface="Century Gothic"/>
                          <a:cs typeface="Century Gothic"/>
                          <a:sym typeface="Century Gothic"/>
                        </a:rPr>
                        <a:t>—</a:t>
                      </a:r>
                      <a:endParaRPr sz="10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000" b="1" dirty="0">
                          <a:latin typeface="Century Gothic" panose="020B0502020202020204" pitchFamily="34" charset="0"/>
                          <a:ea typeface="Century Gothic"/>
                          <a:cs typeface="Century Gothic"/>
                          <a:sym typeface="Century Gothic"/>
                        </a:rPr>
                        <a:t>Tidings</a:t>
                      </a:r>
                      <a:r>
                        <a:rPr lang="en" sz="1000" dirty="0">
                          <a:latin typeface="Century Gothic" panose="020B0502020202020204" pitchFamily="34" charset="0"/>
                          <a:ea typeface="Century Gothic"/>
                          <a:cs typeface="Century Gothic"/>
                          <a:sym typeface="Century Gothic"/>
                        </a:rPr>
                        <a:t>—news</a:t>
                      </a:r>
                      <a:endParaRPr sz="10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6.   </a:t>
                      </a:r>
                      <a:r>
                        <a:rPr lang="en" sz="1000" dirty="0">
                          <a:latin typeface="Century Gothic" panose="020B0502020202020204" pitchFamily="34" charset="0"/>
                          <a:ea typeface="Century Gothic"/>
                          <a:cs typeface="Century Gothic"/>
                          <a:sym typeface="Century Gothic"/>
                        </a:rPr>
                        <a:t>What was Frederick Douglass’s relationship with his mother like?</a:t>
                      </a:r>
                      <a:endParaRPr sz="10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7.  </a:t>
                      </a:r>
                      <a:r>
                        <a:rPr lang="en" sz="1000" dirty="0">
                          <a:latin typeface="Century Gothic" panose="020B0502020202020204" pitchFamily="34" charset="0"/>
                          <a:ea typeface="Century Gothic"/>
                          <a:cs typeface="Century Gothic"/>
                          <a:sym typeface="Century Gothic"/>
                        </a:rPr>
                        <a:t>Paraphrase this sentence: “Never having enjoyed, to any considerable extent, her soothing presence, her tender and watchful care, I received the tidings of her death with much the same emotions I should have probably felt at the death of a stranger.”</a:t>
                      </a:r>
                      <a:endParaRPr sz="1000" dirty="0">
                        <a:latin typeface="Century Gothic" panose="020B0502020202020204" pitchFamily="34" charset="0"/>
                        <a:ea typeface="Century Gothic"/>
                        <a:cs typeface="Century Gothic"/>
                        <a:sym typeface="Century Gothic"/>
                      </a:endParaRPr>
                    </a:p>
                    <a:p>
                      <a:pPr marL="0" lvl="0" indent="0" algn="l" rtl="0">
                        <a:lnSpc>
                          <a:spcPct val="200000"/>
                        </a:lnSpc>
                        <a:spcBef>
                          <a:spcPts val="0"/>
                        </a:spcBef>
                        <a:spcAft>
                          <a:spcPts val="0"/>
                        </a:spcAft>
                        <a:buNone/>
                      </a:pPr>
                      <a:endParaRPr sz="1200" dirty="0">
                        <a:latin typeface="Century Gothic" panose="020B0502020202020204" pitchFamily="34" charset="0"/>
                        <a:ea typeface="Calibri"/>
                        <a:cs typeface="Calibri"/>
                        <a:sym typeface="Calibri"/>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47" name="Google Shape;247;p39"/>
          <p:cNvSpPr txBox="1"/>
          <p:nvPr/>
        </p:nvSpPr>
        <p:spPr>
          <a:xfrm>
            <a:off x="79646" y="1279467"/>
            <a:ext cx="2461500" cy="293277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Work with your partner to answer Questions 6 and 7.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Now, think about who Douglass is comparing to ‘a stranger</a:t>
            </a:r>
            <a:r>
              <a:rPr lang="en-US" sz="1600" dirty="0">
                <a:latin typeface="Century Gothic"/>
                <a:ea typeface="Century Gothic"/>
                <a:cs typeface="Century Gothic"/>
                <a:sym typeface="Century Gothic"/>
              </a:rPr>
              <a:t>.</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What was the news or tidings Douglass received?</a:t>
            </a:r>
            <a:endParaRPr sz="16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0"/>
          <p:cNvSpPr txBox="1">
            <a:spLocks noGrp="1"/>
          </p:cNvSpPr>
          <p:nvPr>
            <p:ph type="title"/>
          </p:nvPr>
        </p:nvSpPr>
        <p:spPr>
          <a:xfrm>
            <a:off x="315607" y="359228"/>
            <a:ext cx="85206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5</a:t>
            </a:r>
            <a:endParaRPr sz="3400" dirty="0">
              <a:latin typeface="Century Gothic"/>
              <a:ea typeface="Century Gothic"/>
              <a:cs typeface="Century Gothic"/>
              <a:sym typeface="Century Gothic"/>
            </a:endParaRPr>
          </a:p>
        </p:txBody>
      </p:sp>
      <p:graphicFrame>
        <p:nvGraphicFramePr>
          <p:cNvPr id="254" name="Google Shape;254;p40"/>
          <p:cNvGraphicFramePr/>
          <p:nvPr>
            <p:extLst>
              <p:ext uri="{D42A27DB-BD31-4B8C-83A1-F6EECF244321}">
                <p14:modId xmlns:p14="http://schemas.microsoft.com/office/powerpoint/2010/main" val="3088723082"/>
              </p:ext>
            </p:extLst>
          </p:nvPr>
        </p:nvGraphicFramePr>
        <p:xfrm>
          <a:off x="1808613" y="1202950"/>
          <a:ext cx="7147325" cy="3339575"/>
        </p:xfrm>
        <a:graphic>
          <a:graphicData uri="http://schemas.openxmlformats.org/drawingml/2006/table">
            <a:tbl>
              <a:tblPr>
                <a:noFill/>
                <a:tableStyleId>{FCC0B4B1-6EF6-45A7-8200-B297CAF5A9C4}</a:tableStyleId>
              </a:tblPr>
              <a:tblGrid>
                <a:gridCol w="3558044">
                  <a:extLst>
                    <a:ext uri="{9D8B030D-6E8A-4147-A177-3AD203B41FA5}">
                      <a16:colId xmlns:a16="http://schemas.microsoft.com/office/drawing/2014/main" val="20000"/>
                    </a:ext>
                  </a:extLst>
                </a:gridCol>
                <a:gridCol w="3589281">
                  <a:extLst>
                    <a:ext uri="{9D8B030D-6E8A-4147-A177-3AD203B41FA5}">
                      <a16:colId xmlns:a16="http://schemas.microsoft.com/office/drawing/2014/main" val="20001"/>
                    </a:ext>
                  </a:extLst>
                </a:gridCol>
              </a:tblGrid>
              <a:tr h="344075">
                <a:tc>
                  <a:txBody>
                    <a:bodyPr/>
                    <a:lstStyle/>
                    <a:p>
                      <a:pPr marL="0" lvl="0" indent="0" algn="l" rtl="0">
                        <a:lnSpc>
                          <a:spcPct val="145454"/>
                        </a:lnSpc>
                        <a:spcBef>
                          <a:spcPts val="0"/>
                        </a:spcBef>
                        <a:spcAft>
                          <a:spcPts val="0"/>
                        </a:spcAft>
                        <a:buNone/>
                      </a:pPr>
                      <a:r>
                        <a:rPr lang="en" sz="900" dirty="0">
                          <a:latin typeface="Century Gothic"/>
                          <a:ea typeface="Century Gothic"/>
                          <a:cs typeface="Century Gothic"/>
                          <a:sym typeface="Century Gothic"/>
                        </a:rPr>
                        <a:t>   Text</a:t>
                      </a:r>
                      <a:endParaRPr sz="900" dirty="0">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900">
                          <a:latin typeface="Century Gothic"/>
                          <a:ea typeface="Century Gothic"/>
                          <a:cs typeface="Century Gothic"/>
                          <a:sym typeface="Century Gothic"/>
                        </a:rPr>
                        <a:t>   Second Read Questions</a:t>
                      </a:r>
                      <a:endParaRPr sz="900">
                        <a:latin typeface="Century Gothic"/>
                        <a:ea typeface="Century Gothic"/>
                        <a:cs typeface="Century Gothic"/>
                        <a:sym typeface="Century Gothic"/>
                      </a:endParaRPr>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995500">
                <a:tc>
                  <a:txBody>
                    <a:bodyPr/>
                    <a:lstStyle/>
                    <a:p>
                      <a:pPr marL="0" lvl="0" indent="0" algn="l" rtl="0">
                        <a:lnSpc>
                          <a:spcPct val="150000"/>
                        </a:lnSpc>
                        <a:spcBef>
                          <a:spcPts val="0"/>
                        </a:spcBef>
                        <a:spcAft>
                          <a:spcPts val="0"/>
                        </a:spcAft>
                        <a:buNone/>
                      </a:pPr>
                      <a:r>
                        <a:rPr lang="en" sz="900" dirty="0">
                          <a:solidFill>
                            <a:schemeClr val="dk1"/>
                          </a:solidFill>
                          <a:latin typeface="Century Gothic"/>
                          <a:ea typeface="Century Gothic"/>
                          <a:cs typeface="Century Gothic"/>
                          <a:sym typeface="Century Gothic"/>
                        </a:rPr>
                        <a:t>Called thus suddenly away, she [my mother] left me without </a:t>
                      </a:r>
                      <a:r>
                        <a:rPr lang="en" sz="900">
                          <a:solidFill>
                            <a:schemeClr val="dk1"/>
                          </a:solidFill>
                          <a:latin typeface="Century Gothic"/>
                          <a:ea typeface="Century Gothic"/>
                          <a:cs typeface="Century Gothic"/>
                          <a:sym typeface="Century Gothic"/>
                        </a:rPr>
                        <a:t>the  </a:t>
                      </a:r>
                      <a:r>
                        <a:rPr lang="en" sz="900" dirty="0">
                          <a:solidFill>
                            <a:schemeClr val="dk1"/>
                          </a:solidFill>
                          <a:latin typeface="Century Gothic"/>
                          <a:ea typeface="Century Gothic"/>
                          <a:cs typeface="Century Gothic"/>
                          <a:sym typeface="Century Gothic"/>
                        </a:rPr>
                        <a:t>slightest i</a:t>
                      </a:r>
                      <a:r>
                        <a:rPr lang="en" sz="900" b="1" dirty="0">
                          <a:solidFill>
                            <a:schemeClr val="dk1"/>
                          </a:solidFill>
                          <a:latin typeface="Century Gothic"/>
                          <a:ea typeface="Century Gothic"/>
                          <a:cs typeface="Century Gothic"/>
                          <a:sym typeface="Century Gothic"/>
                        </a:rPr>
                        <a:t>ntimation  </a:t>
                      </a:r>
                      <a:r>
                        <a:rPr lang="en" sz="900" dirty="0">
                          <a:solidFill>
                            <a:schemeClr val="dk1"/>
                          </a:solidFill>
                          <a:latin typeface="Century Gothic"/>
                          <a:ea typeface="Century Gothic"/>
                          <a:cs typeface="Century Gothic"/>
                          <a:sym typeface="Century Gothic"/>
                        </a:rPr>
                        <a:t>of who my father was. The whisper </a:t>
                      </a:r>
                      <a:r>
                        <a:rPr lang="en" sz="900">
                          <a:solidFill>
                            <a:schemeClr val="dk1"/>
                          </a:solidFill>
                          <a:latin typeface="Century Gothic"/>
                          <a:ea typeface="Century Gothic"/>
                          <a:cs typeface="Century Gothic"/>
                          <a:sym typeface="Century Gothic"/>
                        </a:rPr>
                        <a:t>that my</a:t>
                      </a:r>
                      <a:r>
                        <a:rPr lang="en" sz="900" baseline="0" dirty="0">
                          <a:solidFill>
                            <a:schemeClr val="dk1"/>
                          </a:solidFill>
                          <a:latin typeface="Century Gothic"/>
                          <a:ea typeface="Century Gothic"/>
                          <a:cs typeface="Century Gothic"/>
                          <a:sym typeface="Century Gothic"/>
                        </a:rPr>
                        <a:t> </a:t>
                      </a:r>
                      <a:r>
                        <a:rPr lang="en" sz="900">
                          <a:solidFill>
                            <a:schemeClr val="dk1"/>
                          </a:solidFill>
                          <a:latin typeface="Century Gothic"/>
                          <a:ea typeface="Century Gothic"/>
                          <a:cs typeface="Century Gothic"/>
                          <a:sym typeface="Century Gothic"/>
                        </a:rPr>
                        <a:t>master </a:t>
                      </a:r>
                      <a:r>
                        <a:rPr lang="en" sz="900" dirty="0">
                          <a:solidFill>
                            <a:schemeClr val="dk1"/>
                          </a:solidFill>
                          <a:latin typeface="Century Gothic"/>
                          <a:ea typeface="Century Gothic"/>
                          <a:cs typeface="Century Gothic"/>
                          <a:sym typeface="Century Gothic"/>
                        </a:rPr>
                        <a:t>was my father, may or may not be true; and, true or false, it is of but Little  consequence to my purpose whilst the fact remains, in all its</a:t>
                      </a:r>
                      <a:r>
                        <a:rPr lang="en" sz="900" baseline="0" dirty="0">
                          <a:solidFill>
                            <a:schemeClr val="dk1"/>
                          </a:solidFill>
                          <a:latin typeface="Century Gothic"/>
                          <a:ea typeface="Century Gothic"/>
                          <a:cs typeface="Century Gothic"/>
                          <a:sym typeface="Century Gothic"/>
                        </a:rPr>
                        <a:t> </a:t>
                      </a:r>
                      <a:r>
                        <a:rPr lang="en" sz="900" dirty="0">
                          <a:solidFill>
                            <a:schemeClr val="dk1"/>
                          </a:solidFill>
                          <a:latin typeface="Century Gothic"/>
                          <a:ea typeface="Century Gothic"/>
                          <a:cs typeface="Century Gothic"/>
                          <a:sym typeface="Century Gothic"/>
                        </a:rPr>
                        <a:t>glaring  </a:t>
                      </a:r>
                      <a:r>
                        <a:rPr lang="en" sz="900" b="1" dirty="0">
                          <a:solidFill>
                            <a:schemeClr val="dk1"/>
                          </a:solidFill>
                          <a:latin typeface="Century Gothic"/>
                          <a:ea typeface="Century Gothic"/>
                          <a:cs typeface="Century Gothic"/>
                          <a:sym typeface="Century Gothic"/>
                        </a:rPr>
                        <a:t>odiousness</a:t>
                      </a:r>
                      <a:r>
                        <a:rPr lang="en" sz="900" dirty="0">
                          <a:solidFill>
                            <a:schemeClr val="dk1"/>
                          </a:solidFill>
                          <a:latin typeface="Century Gothic"/>
                          <a:ea typeface="Century Gothic"/>
                          <a:cs typeface="Century Gothic"/>
                          <a:sym typeface="Century Gothic"/>
                        </a:rPr>
                        <a:t>, that slaveholders have </a:t>
                      </a:r>
                      <a:r>
                        <a:rPr lang="en" sz="900" b="1" dirty="0">
                          <a:solidFill>
                            <a:schemeClr val="dk1"/>
                          </a:solidFill>
                          <a:latin typeface="Century Gothic"/>
                          <a:ea typeface="Century Gothic"/>
                          <a:cs typeface="Century Gothic"/>
                          <a:sym typeface="Century Gothic"/>
                        </a:rPr>
                        <a:t>ordained</a:t>
                      </a:r>
                      <a:r>
                        <a:rPr lang="en" sz="900" dirty="0">
                          <a:solidFill>
                            <a:schemeClr val="dk1"/>
                          </a:solidFill>
                          <a:latin typeface="Century Gothic"/>
                          <a:ea typeface="Century Gothic"/>
                          <a:cs typeface="Century Gothic"/>
                          <a:sym typeface="Century Gothic"/>
                        </a:rPr>
                        <a:t>, and by </a:t>
                      </a:r>
                      <a:r>
                        <a:rPr lang="en" sz="900">
                          <a:solidFill>
                            <a:schemeClr val="dk1"/>
                          </a:solidFill>
                          <a:latin typeface="Century Gothic"/>
                          <a:ea typeface="Century Gothic"/>
                          <a:cs typeface="Century Gothic"/>
                          <a:sym typeface="Century Gothic"/>
                        </a:rPr>
                        <a:t>law  </a:t>
                      </a:r>
                      <a:r>
                        <a:rPr lang="en" sz="900" dirty="0">
                          <a:solidFill>
                            <a:schemeClr val="dk1"/>
                          </a:solidFill>
                          <a:latin typeface="Century Gothic"/>
                          <a:ea typeface="Century Gothic"/>
                          <a:cs typeface="Century Gothic"/>
                          <a:sym typeface="Century Gothic"/>
                        </a:rPr>
                        <a:t>established, that the children of slave women shall in all cases follow</a:t>
                      </a:r>
                      <a:r>
                        <a:rPr lang="en" sz="900" baseline="0" dirty="0">
                          <a:solidFill>
                            <a:schemeClr val="dk1"/>
                          </a:solidFill>
                          <a:latin typeface="Century Gothic"/>
                          <a:ea typeface="Century Gothic"/>
                          <a:cs typeface="Century Gothic"/>
                          <a:sym typeface="Century Gothic"/>
                        </a:rPr>
                        <a:t> </a:t>
                      </a:r>
                      <a:r>
                        <a:rPr lang="en" sz="900" dirty="0">
                          <a:solidFill>
                            <a:schemeClr val="dk1"/>
                          </a:solidFill>
                          <a:latin typeface="Century Gothic"/>
                          <a:ea typeface="Century Gothic"/>
                          <a:cs typeface="Century Gothic"/>
                          <a:sym typeface="Century Gothic"/>
                        </a:rPr>
                        <a:t>the </a:t>
                      </a:r>
                      <a:r>
                        <a:rPr lang="en" sz="900" b="1" dirty="0">
                          <a:solidFill>
                            <a:schemeClr val="dk1"/>
                          </a:solidFill>
                          <a:latin typeface="Century Gothic"/>
                          <a:ea typeface="Century Gothic"/>
                          <a:cs typeface="Century Gothic"/>
                          <a:sym typeface="Century Gothic"/>
                        </a:rPr>
                        <a:t>condition</a:t>
                      </a:r>
                      <a:r>
                        <a:rPr lang="en" sz="900" u="sng" dirty="0">
                          <a:solidFill>
                            <a:schemeClr val="dk1"/>
                          </a:solidFill>
                          <a:latin typeface="Century Gothic"/>
                          <a:ea typeface="Century Gothic"/>
                          <a:cs typeface="Century Gothic"/>
                          <a:sym typeface="Century Gothic"/>
                        </a:rPr>
                        <a:t> </a:t>
                      </a:r>
                      <a:r>
                        <a:rPr lang="en" sz="900" dirty="0">
                          <a:solidFill>
                            <a:schemeClr val="dk1"/>
                          </a:solidFill>
                          <a:latin typeface="Century Gothic"/>
                          <a:ea typeface="Century Gothic"/>
                          <a:cs typeface="Century Gothic"/>
                          <a:sym typeface="Century Gothic"/>
                        </a:rPr>
                        <a:t>of their mothers; and this is done too obviously to</a:t>
                      </a:r>
                      <a:r>
                        <a:rPr lang="en" sz="900" baseline="0" dirty="0">
                          <a:solidFill>
                            <a:schemeClr val="dk1"/>
                          </a:solidFill>
                          <a:latin typeface="Century Gothic"/>
                          <a:ea typeface="Century Gothic"/>
                          <a:cs typeface="Century Gothic"/>
                          <a:sym typeface="Century Gothic"/>
                        </a:rPr>
                        <a:t> </a:t>
                      </a:r>
                      <a:r>
                        <a:rPr lang="en" sz="900" b="1" dirty="0">
                          <a:solidFill>
                            <a:schemeClr val="dk1"/>
                          </a:solidFill>
                          <a:latin typeface="Century Gothic"/>
                          <a:ea typeface="Century Gothic"/>
                          <a:cs typeface="Century Gothic"/>
                          <a:sym typeface="Century Gothic"/>
                        </a:rPr>
                        <a:t>administer to their own lusts</a:t>
                      </a:r>
                      <a:r>
                        <a:rPr lang="en" sz="900" dirty="0">
                          <a:solidFill>
                            <a:schemeClr val="dk1"/>
                          </a:solidFill>
                          <a:latin typeface="Century Gothic"/>
                          <a:ea typeface="Century Gothic"/>
                          <a:cs typeface="Century Gothic"/>
                          <a:sym typeface="Century Gothic"/>
                        </a:rPr>
                        <a:t>, and make a </a:t>
                      </a:r>
                      <a:r>
                        <a:rPr lang="en" sz="900" b="1" dirty="0">
                          <a:solidFill>
                            <a:schemeClr val="dk1"/>
                          </a:solidFill>
                          <a:latin typeface="Century Gothic"/>
                          <a:ea typeface="Century Gothic"/>
                          <a:cs typeface="Century Gothic"/>
                          <a:sym typeface="Century Gothic"/>
                        </a:rPr>
                        <a:t>gratification</a:t>
                      </a:r>
                      <a:r>
                        <a:rPr lang="en" sz="900" dirty="0">
                          <a:solidFill>
                            <a:schemeClr val="dk1"/>
                          </a:solidFill>
                          <a:latin typeface="Century Gothic"/>
                          <a:ea typeface="Century Gothic"/>
                          <a:cs typeface="Century Gothic"/>
                          <a:sym typeface="Century Gothic"/>
                        </a:rPr>
                        <a:t> of their wicked</a:t>
                      </a:r>
                      <a:r>
                        <a:rPr lang="en" sz="900" baseline="0" dirty="0">
                          <a:solidFill>
                            <a:schemeClr val="dk1"/>
                          </a:solidFill>
                          <a:latin typeface="Century Gothic"/>
                          <a:ea typeface="Century Gothic"/>
                          <a:cs typeface="Century Gothic"/>
                          <a:sym typeface="Century Gothic"/>
                        </a:rPr>
                        <a:t> </a:t>
                      </a:r>
                      <a:r>
                        <a:rPr lang="en" sz="900" dirty="0">
                          <a:solidFill>
                            <a:schemeClr val="dk1"/>
                          </a:solidFill>
                          <a:latin typeface="Century Gothic"/>
                          <a:ea typeface="Century Gothic"/>
                          <a:cs typeface="Century Gothic"/>
                          <a:sym typeface="Century Gothic"/>
                        </a:rPr>
                        <a:t>desires profitable as well as Pleasurable; </a:t>
                      </a:r>
                      <a:r>
                        <a:rPr lang="en" sz="1100" dirty="0">
                          <a:solidFill>
                            <a:schemeClr val="dk1"/>
                          </a:solidFill>
                        </a:rPr>
                        <a:t>f</a:t>
                      </a:r>
                      <a:r>
                        <a:rPr lang="en" sz="1000" dirty="0">
                          <a:solidFill>
                            <a:schemeClr val="dk1"/>
                          </a:solidFill>
                          <a:latin typeface="Century Gothic"/>
                          <a:ea typeface="Century Gothic"/>
                          <a:cs typeface="Century Gothic"/>
                          <a:sym typeface="Century Gothic"/>
                        </a:rPr>
                        <a:t>or by this </a:t>
                      </a:r>
                      <a:r>
                        <a:rPr lang="en" sz="1000" b="1" dirty="0">
                          <a:solidFill>
                            <a:schemeClr val="dk1"/>
                          </a:solidFill>
                          <a:latin typeface="Century Gothic"/>
                          <a:ea typeface="Century Gothic"/>
                          <a:cs typeface="Century Gothic"/>
                          <a:sym typeface="Century Gothic"/>
                        </a:rPr>
                        <a:t>cunning</a:t>
                      </a:r>
                      <a:r>
                        <a:rPr lang="en" sz="1000" u="sng" dirty="0">
                          <a:solidFill>
                            <a:schemeClr val="dk1"/>
                          </a:solidFill>
                          <a:latin typeface="Century Gothic"/>
                          <a:ea typeface="Century Gothic"/>
                          <a:cs typeface="Century Gothic"/>
                          <a:sym typeface="Century Gothic"/>
                        </a:rPr>
                        <a:t> </a:t>
                      </a:r>
                      <a:r>
                        <a:rPr lang="en" sz="1000" u="sng" baseline="0" dirty="0">
                          <a:solidFill>
                            <a:schemeClr val="dk1"/>
                          </a:solidFill>
                          <a:latin typeface="Century Gothic"/>
                          <a:ea typeface="Century Gothic"/>
                          <a:cs typeface="Century Gothic"/>
                          <a:sym typeface="Century Gothic"/>
                        </a:rPr>
                        <a:t> </a:t>
                      </a:r>
                      <a:r>
                        <a:rPr lang="en" sz="1000" dirty="0">
                          <a:solidFill>
                            <a:schemeClr val="dk1"/>
                          </a:solidFill>
                          <a:latin typeface="Century Gothic"/>
                          <a:ea typeface="Century Gothic"/>
                          <a:cs typeface="Century Gothic"/>
                          <a:sym typeface="Century Gothic"/>
                        </a:rPr>
                        <a:t>arrangement, the slaveholder, in cases not a few, </a:t>
                      </a:r>
                      <a:r>
                        <a:rPr lang="en" sz="1000" b="1" dirty="0">
                          <a:solidFill>
                            <a:schemeClr val="dk1"/>
                          </a:solidFill>
                          <a:latin typeface="Century Gothic"/>
                          <a:ea typeface="Century Gothic"/>
                          <a:cs typeface="Century Gothic"/>
                          <a:sym typeface="Century Gothic"/>
                        </a:rPr>
                        <a:t>sustains</a:t>
                      </a:r>
                      <a:r>
                        <a:rPr lang="en" sz="1000" dirty="0">
                          <a:solidFill>
                            <a:schemeClr val="dk1"/>
                          </a:solidFill>
                          <a:latin typeface="Century Gothic"/>
                          <a:ea typeface="Century Gothic"/>
                          <a:cs typeface="Century Gothic"/>
                          <a:sym typeface="Century Gothic"/>
                        </a:rPr>
                        <a:t> to his</a:t>
                      </a:r>
                      <a:r>
                        <a:rPr lang="en" sz="1000" baseline="0" dirty="0">
                          <a:solidFill>
                            <a:schemeClr val="dk1"/>
                          </a:solidFill>
                          <a:latin typeface="Century Gothic"/>
                          <a:ea typeface="Century Gothic"/>
                          <a:cs typeface="Century Gothic"/>
                          <a:sym typeface="Century Gothic"/>
                        </a:rPr>
                        <a:t> </a:t>
                      </a:r>
                      <a:r>
                        <a:rPr lang="en" sz="1000" dirty="0">
                          <a:solidFill>
                            <a:schemeClr val="dk1"/>
                          </a:solidFill>
                          <a:latin typeface="Century Gothic"/>
                          <a:ea typeface="Century Gothic"/>
                          <a:cs typeface="Century Gothic"/>
                          <a:sym typeface="Century Gothic"/>
                        </a:rPr>
                        <a:t>slaves the double relation of master  and father. . . </a:t>
                      </a:r>
                      <a:endParaRPr sz="900" b="1" dirty="0">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Intimation</a:t>
                      </a:r>
                      <a:r>
                        <a:rPr lang="en" sz="900" dirty="0">
                          <a:latin typeface="Century Gothic"/>
                          <a:ea typeface="Century Gothic"/>
                          <a:cs typeface="Century Gothic"/>
                          <a:sym typeface="Century Gothic"/>
                        </a:rPr>
                        <a:t>—hint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p>
                    <a:p>
                      <a:pPr marL="228600" lvl="0" indent="-228600" algn="l" rtl="0">
                        <a:lnSpc>
                          <a:spcPct val="115000"/>
                        </a:lnSpc>
                        <a:spcBef>
                          <a:spcPts val="0"/>
                        </a:spcBef>
                        <a:spcAft>
                          <a:spcPts val="0"/>
                        </a:spcAft>
                        <a:buFont typeface="+mj-lt"/>
                        <a:buAutoNum type="arabicPeriod" startAt="8"/>
                      </a:pPr>
                      <a:r>
                        <a:rPr lang="en" sz="900" dirty="0">
                          <a:latin typeface="Century Gothic"/>
                          <a:ea typeface="Century Gothic"/>
                          <a:cs typeface="Century Gothic"/>
                          <a:sym typeface="Century Gothic"/>
                        </a:rPr>
                        <a:t>Who did people think Douglass’s father was?</a:t>
                      </a:r>
                    </a:p>
                    <a:p>
                      <a:pPr marL="228600" lvl="0" indent="-228600" algn="l" rtl="0">
                        <a:lnSpc>
                          <a:spcPct val="115000"/>
                        </a:lnSpc>
                        <a:spcBef>
                          <a:spcPts val="0"/>
                        </a:spcBef>
                        <a:spcAft>
                          <a:spcPts val="0"/>
                        </a:spcAft>
                        <a:buFont typeface="+mj-lt"/>
                        <a:buAutoNum type="arabicPeriod" startAt="8"/>
                      </a:pPr>
                      <a:endParaRPr lang="en" sz="900" dirty="0">
                        <a:latin typeface="Century Gothic"/>
                        <a:ea typeface="Century Gothic"/>
                        <a:cs typeface="Century Gothic"/>
                        <a:sym typeface="Century Gothic"/>
                      </a:endParaRPr>
                    </a:p>
                    <a:p>
                      <a:pPr marL="228600" lvl="0" indent="-228600" algn="l" rtl="0">
                        <a:lnSpc>
                          <a:spcPct val="115000"/>
                        </a:lnSpc>
                        <a:spcBef>
                          <a:spcPts val="0"/>
                        </a:spcBef>
                        <a:spcAft>
                          <a:spcPts val="0"/>
                        </a:spcAft>
                        <a:buFont typeface="+mj-lt"/>
                        <a:buAutoNum type="arabicPeriod" startAt="8"/>
                      </a:pPr>
                      <a:r>
                        <a:rPr lang="en" sz="900" dirty="0">
                          <a:latin typeface="Century Gothic"/>
                          <a:ea typeface="Century Gothic"/>
                          <a:cs typeface="Century Gothic"/>
                          <a:sym typeface="Century Gothic"/>
                        </a:rPr>
                        <a:t>The suffix of </a:t>
                      </a:r>
                      <a:r>
                        <a:rPr lang="en" sz="900" i="1" dirty="0">
                          <a:latin typeface="Century Gothic"/>
                          <a:ea typeface="Century Gothic"/>
                          <a:cs typeface="Century Gothic"/>
                          <a:sym typeface="Century Gothic"/>
                        </a:rPr>
                        <a:t>odiousness</a:t>
                      </a:r>
                      <a:r>
                        <a:rPr lang="en" sz="900" dirty="0">
                          <a:latin typeface="Century Gothic"/>
                          <a:ea typeface="Century Gothic"/>
                          <a:cs typeface="Century Gothic"/>
                          <a:sym typeface="Century Gothic"/>
                        </a:rPr>
                        <a:t> is -</a:t>
                      </a:r>
                      <a:r>
                        <a:rPr lang="en" sz="900" i="1" dirty="0">
                          <a:latin typeface="Century Gothic"/>
                          <a:ea typeface="Century Gothic"/>
                          <a:cs typeface="Century Gothic"/>
                          <a:sym typeface="Century Gothic"/>
                        </a:rPr>
                        <a:t>ness</a:t>
                      </a:r>
                      <a:r>
                        <a:rPr lang="en" sz="900" dirty="0">
                          <a:latin typeface="Century Gothic"/>
                          <a:ea typeface="Century Gothic"/>
                          <a:cs typeface="Century Gothic"/>
                          <a:sym typeface="Century Gothic"/>
                        </a:rPr>
                        <a:t>.</a:t>
                      </a:r>
                      <a:r>
                        <a:rPr lang="en" sz="900" i="1" dirty="0">
                          <a:latin typeface="Century Gothic"/>
                          <a:ea typeface="Century Gothic"/>
                          <a:cs typeface="Century Gothic"/>
                          <a:sym typeface="Century Gothic"/>
                        </a:rPr>
                        <a:t> </a:t>
                      </a:r>
                      <a:r>
                        <a:rPr lang="en" sz="900" dirty="0">
                          <a:latin typeface="Century Gothic"/>
                          <a:ea typeface="Century Gothic"/>
                          <a:cs typeface="Century Gothic"/>
                          <a:sym typeface="Century Gothic"/>
                        </a:rPr>
                        <a:t>What does </a:t>
                      </a:r>
                      <a:r>
                        <a:rPr lang="en-US" sz="900" dirty="0">
                          <a:latin typeface="Century Gothic"/>
                          <a:ea typeface="Century Gothic"/>
                          <a:cs typeface="Century Gothic"/>
                          <a:sym typeface="Century Gothic"/>
                        </a:rPr>
                        <a:t>-</a:t>
                      </a:r>
                      <a:r>
                        <a:rPr lang="en" sz="900" i="1" dirty="0">
                          <a:latin typeface="Century Gothic"/>
                          <a:ea typeface="Century Gothic"/>
                          <a:cs typeface="Century Gothic"/>
                          <a:sym typeface="Century Gothic"/>
                        </a:rPr>
                        <a:t>ness</a:t>
                      </a:r>
                      <a:r>
                        <a:rPr lang="en" sz="900" dirty="0">
                          <a:latin typeface="Century Gothic"/>
                          <a:ea typeface="Century Gothic"/>
                          <a:cs typeface="Century Gothic"/>
                          <a:sym typeface="Century Gothic"/>
                        </a:rPr>
                        <a:t> mean?</a:t>
                      </a:r>
                      <a:r>
                        <a:rPr lang="en" sz="900" baseline="0" dirty="0">
                          <a:latin typeface="Century Gothic"/>
                          <a:ea typeface="Century Gothic"/>
                          <a:cs typeface="Century Gothic"/>
                          <a:sym typeface="Century Gothic"/>
                        </a:rPr>
                        <a:t> </a:t>
                      </a:r>
                      <a:r>
                        <a:rPr lang="en" sz="900" dirty="0">
                          <a:latin typeface="Century Gothic"/>
                          <a:ea typeface="Century Gothic"/>
                          <a:cs typeface="Century Gothic"/>
                          <a:sym typeface="Century Gothic"/>
                        </a:rPr>
                        <a:t>Based on the meaning of the suffix -</a:t>
                      </a:r>
                      <a:r>
                        <a:rPr lang="en" sz="900" i="1" dirty="0">
                          <a:latin typeface="Century Gothic"/>
                          <a:ea typeface="Century Gothic"/>
                          <a:cs typeface="Century Gothic"/>
                          <a:sym typeface="Century Gothic"/>
                        </a:rPr>
                        <a:t>ness</a:t>
                      </a:r>
                      <a:r>
                        <a:rPr lang="en" sz="900" dirty="0">
                          <a:latin typeface="Century Gothic"/>
                          <a:ea typeface="Century Gothic"/>
                          <a:cs typeface="Century Gothic"/>
                          <a:sym typeface="Century Gothic"/>
                        </a:rPr>
                        <a:t>,</a:t>
                      </a:r>
                      <a:r>
                        <a:rPr lang="en" sz="900" i="1" baseline="0" dirty="0">
                          <a:latin typeface="Century Gothic"/>
                          <a:ea typeface="Century Gothic"/>
                          <a:cs typeface="Century Gothic"/>
                          <a:sym typeface="Century Gothic"/>
                        </a:rPr>
                        <a:t> </a:t>
                      </a:r>
                      <a:r>
                        <a:rPr lang="en" sz="900" dirty="0">
                          <a:latin typeface="Century Gothic"/>
                          <a:ea typeface="Century Gothic"/>
                          <a:cs typeface="Century Gothic"/>
                          <a:sym typeface="Century Gothic"/>
                        </a:rPr>
                        <a:t>what does </a:t>
                      </a:r>
                      <a:r>
                        <a:rPr lang="en" sz="900" i="1" dirty="0">
                          <a:latin typeface="Century Gothic"/>
                          <a:ea typeface="Century Gothic"/>
                          <a:cs typeface="Century Gothic"/>
                          <a:sym typeface="Century Gothic"/>
                        </a:rPr>
                        <a:t>odiousness</a:t>
                      </a:r>
                      <a:r>
                        <a:rPr lang="en" sz="900" dirty="0">
                          <a:latin typeface="Century Gothic"/>
                          <a:ea typeface="Century Gothic"/>
                          <a:cs typeface="Century Gothic"/>
                          <a:sym typeface="Century Gothic"/>
                        </a:rPr>
                        <a:t> mean?</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r>
                        <a:rPr lang="en" sz="900" b="1" dirty="0">
                          <a:latin typeface="Century Gothic"/>
                          <a:ea typeface="Century Gothic"/>
                          <a:cs typeface="Century Gothic"/>
                          <a:sym typeface="Century Gothic"/>
                        </a:rPr>
                        <a:t>Ordained </a:t>
                      </a:r>
                      <a:r>
                        <a:rPr lang="en" sz="900" dirty="0">
                          <a:latin typeface="Century Gothic"/>
                          <a:ea typeface="Century Gothic"/>
                          <a:cs typeface="Century Gothic"/>
                          <a:sym typeface="Century Gothic"/>
                        </a:rPr>
                        <a:t>ordered</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r>
                        <a:rPr lang="en" sz="900" b="1" dirty="0">
                          <a:latin typeface="Century Gothic"/>
                          <a:ea typeface="Century Gothic"/>
                          <a:cs typeface="Century Gothic"/>
                          <a:sym typeface="Century Gothic"/>
                        </a:rPr>
                        <a:t>Condition </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r>
                        <a:rPr lang="en" sz="900" b="1" dirty="0">
                          <a:latin typeface="Century Gothic"/>
                          <a:ea typeface="Century Gothic"/>
                          <a:cs typeface="Century Gothic"/>
                          <a:sym typeface="Century Gothic"/>
                        </a:rPr>
                        <a:t>Administer to their own lusts</a:t>
                      </a:r>
                      <a:r>
                        <a:rPr lang="en" sz="900" dirty="0">
                          <a:latin typeface="Century Gothic"/>
                          <a:ea typeface="Century Gothic"/>
                          <a:cs typeface="Century Gothic"/>
                          <a:sym typeface="Century Gothic"/>
                        </a:rPr>
                        <a:t>—take care of their own (sexual)</a:t>
                      </a:r>
                      <a:r>
                        <a:rPr lang="en" sz="900" baseline="0" dirty="0">
                          <a:latin typeface="Century Gothic"/>
                          <a:ea typeface="Century Gothic"/>
                          <a:cs typeface="Century Gothic"/>
                          <a:sym typeface="Century Gothic"/>
                        </a:rPr>
                        <a:t> </a:t>
                      </a:r>
                      <a:r>
                        <a:rPr lang="en" sz="900" dirty="0">
                          <a:latin typeface="Century Gothic"/>
                          <a:ea typeface="Century Gothic"/>
                          <a:cs typeface="Century Gothic"/>
                          <a:sym typeface="Century Gothic"/>
                        </a:rPr>
                        <a:t>desires</a:t>
                      </a:r>
                    </a:p>
                    <a:p>
                      <a:pPr marL="0" lvl="0" indent="0" algn="l" rtl="0">
                        <a:lnSpc>
                          <a:spcPct val="115000"/>
                        </a:lnSpc>
                        <a:spcBef>
                          <a:spcPts val="0"/>
                        </a:spcBef>
                        <a:spcAft>
                          <a:spcPts val="0"/>
                        </a:spcAft>
                        <a:buNone/>
                      </a:pPr>
                      <a:endParaRPr lang="en" sz="900" dirty="0">
                        <a:solidFill>
                          <a:schemeClr val="dk1"/>
                        </a:solidFill>
                        <a:latin typeface="Century Gothic"/>
                        <a:ea typeface="Century Gothic"/>
                        <a:cs typeface="Century Gothic"/>
                        <a:sym typeface="Century Gothic"/>
                      </a:endParaRPr>
                    </a:p>
                    <a:p>
                      <a:pPr marL="228600" lvl="0" indent="-228600" algn="l" rtl="0">
                        <a:lnSpc>
                          <a:spcPct val="115000"/>
                        </a:lnSpc>
                        <a:spcBef>
                          <a:spcPts val="0"/>
                        </a:spcBef>
                        <a:spcAft>
                          <a:spcPts val="0"/>
                        </a:spcAft>
                        <a:buFont typeface="+mj-lt"/>
                        <a:buAutoNum type="arabicPeriod" startAt="10"/>
                      </a:pPr>
                      <a:r>
                        <a:rPr lang="en" sz="1000" dirty="0">
                          <a:solidFill>
                            <a:schemeClr val="dk1"/>
                          </a:solidFill>
                          <a:latin typeface="Century Gothic"/>
                          <a:ea typeface="Century Gothic"/>
                          <a:cs typeface="Century Gothic"/>
                          <a:sym typeface="Century Gothic"/>
                        </a:rPr>
                        <a:t>Are the children of slave mothers free or slaves? </a:t>
                      </a:r>
                    </a:p>
                    <a:p>
                      <a:pPr marL="228600" lvl="0" indent="-228600" algn="l" rtl="0">
                        <a:lnSpc>
                          <a:spcPct val="115000"/>
                        </a:lnSpc>
                        <a:spcBef>
                          <a:spcPts val="0"/>
                        </a:spcBef>
                        <a:spcAft>
                          <a:spcPts val="0"/>
                        </a:spcAft>
                        <a:buFont typeface="+mj-lt"/>
                        <a:buAutoNum type="arabicPeriod" startAt="10"/>
                      </a:pPr>
                      <a:r>
                        <a:rPr lang="en" sz="1000" dirty="0">
                          <a:solidFill>
                            <a:schemeClr val="dk1"/>
                          </a:solidFill>
                          <a:latin typeface="Century Gothic"/>
                          <a:ea typeface="Century Gothic"/>
                          <a:cs typeface="Century Gothic"/>
                          <a:sym typeface="Century Gothic"/>
                        </a:rPr>
                        <a:t>The root of gratification is </a:t>
                      </a:r>
                      <a:r>
                        <a:rPr lang="en" sz="1000" i="1" dirty="0">
                          <a:solidFill>
                            <a:schemeClr val="dk1"/>
                          </a:solidFill>
                          <a:latin typeface="Century Gothic"/>
                          <a:ea typeface="Century Gothic"/>
                          <a:cs typeface="Century Gothic"/>
                          <a:sym typeface="Century Gothic"/>
                        </a:rPr>
                        <a:t>grat- </a:t>
                      </a:r>
                      <a:r>
                        <a:rPr lang="en" sz="1000" dirty="0">
                          <a:solidFill>
                            <a:schemeClr val="dk1"/>
                          </a:solidFill>
                          <a:latin typeface="Century Gothic"/>
                          <a:ea typeface="Century Gothic"/>
                          <a:cs typeface="Century Gothic"/>
                          <a:sym typeface="Century Gothic"/>
                        </a:rPr>
                        <a:t>What does </a:t>
                      </a:r>
                      <a:r>
                        <a:rPr lang="en" sz="1000" i="1" dirty="0">
                          <a:solidFill>
                            <a:schemeClr val="dk1"/>
                          </a:solidFill>
                          <a:latin typeface="Century Gothic"/>
                          <a:ea typeface="Century Gothic"/>
                          <a:cs typeface="Century Gothic"/>
                          <a:sym typeface="Century Gothic"/>
                        </a:rPr>
                        <a:t>grat-</a:t>
                      </a:r>
                      <a:r>
                        <a:rPr lang="en" sz="1000" dirty="0">
                          <a:solidFill>
                            <a:schemeClr val="dk1"/>
                          </a:solidFill>
                          <a:latin typeface="Century Gothic"/>
                          <a:ea typeface="Century Gothic"/>
                          <a:cs typeface="Century Gothic"/>
                          <a:sym typeface="Century Gothic"/>
                        </a:rPr>
                        <a:t> mean?</a:t>
                      </a:r>
                      <a:r>
                        <a:rPr lang="en-US" sz="1000" baseline="0" dirty="0">
                          <a:solidFill>
                            <a:schemeClr val="dk1"/>
                          </a:solidFill>
                          <a:latin typeface="Century Gothic"/>
                          <a:ea typeface="Century Gothic"/>
                          <a:cs typeface="Century Gothic"/>
                          <a:sym typeface="Century Gothic"/>
                        </a:rPr>
                        <a:t> </a:t>
                      </a:r>
                      <a:r>
                        <a:rPr lang="en" sz="1000" dirty="0">
                          <a:solidFill>
                            <a:schemeClr val="dk1"/>
                          </a:solidFill>
                          <a:latin typeface="Century Gothic"/>
                          <a:ea typeface="Century Gothic"/>
                          <a:cs typeface="Century Gothic"/>
                          <a:sym typeface="Century Gothic"/>
                        </a:rPr>
                        <a:t>Based on the root </a:t>
                      </a:r>
                      <a:r>
                        <a:rPr lang="en" sz="1000" i="1" dirty="0">
                          <a:solidFill>
                            <a:schemeClr val="dk1"/>
                          </a:solidFill>
                          <a:latin typeface="Century Gothic"/>
                          <a:ea typeface="Century Gothic"/>
                          <a:cs typeface="Century Gothic"/>
                          <a:sym typeface="Century Gothic"/>
                        </a:rPr>
                        <a:t>grat-</a:t>
                      </a:r>
                      <a:r>
                        <a:rPr lang="en" sz="1000" dirty="0">
                          <a:solidFill>
                            <a:schemeClr val="dk1"/>
                          </a:solidFill>
                          <a:latin typeface="Century Gothic"/>
                          <a:ea typeface="Century Gothic"/>
                          <a:cs typeface="Century Gothic"/>
                          <a:sym typeface="Century Gothic"/>
                        </a:rPr>
                        <a:t>, what does the word </a:t>
                      </a:r>
                      <a:endParaRPr sz="10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000" i="1" dirty="0">
                          <a:solidFill>
                            <a:schemeClr val="dk1"/>
                          </a:solidFill>
                          <a:latin typeface="Century Gothic"/>
                          <a:ea typeface="Century Gothic"/>
                          <a:cs typeface="Century Gothic"/>
                          <a:sym typeface="Century Gothic"/>
                        </a:rPr>
                        <a:t>    gratification</a:t>
                      </a:r>
                      <a:r>
                        <a:rPr lang="en" sz="1000" dirty="0">
                          <a:solidFill>
                            <a:schemeClr val="dk1"/>
                          </a:solidFill>
                          <a:latin typeface="Century Gothic"/>
                          <a:ea typeface="Century Gothic"/>
                          <a:cs typeface="Century Gothic"/>
                          <a:sym typeface="Century Gothic"/>
                        </a:rPr>
                        <a:t> mean?</a:t>
                      </a:r>
                      <a:endParaRPr sz="1000" dirty="0">
                        <a:solidFill>
                          <a:schemeClr val="dk1"/>
                        </a:solidFill>
                        <a:latin typeface="Century Gothic"/>
                        <a:ea typeface="Century Gothic"/>
                        <a:cs typeface="Century Gothic"/>
                        <a:sym typeface="Century Gothic"/>
                      </a:endParaRPr>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55" name="Google Shape;255;p40"/>
          <p:cNvSpPr txBox="1"/>
          <p:nvPr/>
        </p:nvSpPr>
        <p:spPr>
          <a:xfrm>
            <a:off x="237600" y="1408200"/>
            <a:ext cx="1310400" cy="232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Work with your partner to answer the questions. </a:t>
            </a:r>
            <a:endParaRPr sz="180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1"/>
          <p:cNvSpPr txBox="1">
            <a:spLocks noGrp="1"/>
          </p:cNvSpPr>
          <p:nvPr>
            <p:ph type="title"/>
          </p:nvPr>
        </p:nvSpPr>
        <p:spPr>
          <a:xfrm>
            <a:off x="435350" y="302850"/>
            <a:ext cx="85206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6</a:t>
            </a:r>
            <a:endParaRPr sz="3400" dirty="0">
              <a:latin typeface="Century Gothic"/>
              <a:ea typeface="Century Gothic"/>
              <a:cs typeface="Century Gothic"/>
              <a:sym typeface="Century Gothic"/>
            </a:endParaRPr>
          </a:p>
        </p:txBody>
      </p:sp>
      <p:graphicFrame>
        <p:nvGraphicFramePr>
          <p:cNvPr id="262" name="Google Shape;262;p41"/>
          <p:cNvGraphicFramePr/>
          <p:nvPr>
            <p:extLst>
              <p:ext uri="{D42A27DB-BD31-4B8C-83A1-F6EECF244321}">
                <p14:modId xmlns:p14="http://schemas.microsoft.com/office/powerpoint/2010/main" val="434672139"/>
              </p:ext>
            </p:extLst>
          </p:nvPr>
        </p:nvGraphicFramePr>
        <p:xfrm>
          <a:off x="2348463" y="1183882"/>
          <a:ext cx="6206550" cy="3333689"/>
        </p:xfrm>
        <a:graphic>
          <a:graphicData uri="http://schemas.openxmlformats.org/drawingml/2006/table">
            <a:tbl>
              <a:tblPr>
                <a:noFill/>
                <a:tableStyleId>{FCC0B4B1-6EF6-45A7-8200-B297CAF5A9C4}</a:tableStyleId>
              </a:tblPr>
              <a:tblGrid>
                <a:gridCol w="3863475">
                  <a:extLst>
                    <a:ext uri="{9D8B030D-6E8A-4147-A177-3AD203B41FA5}">
                      <a16:colId xmlns:a16="http://schemas.microsoft.com/office/drawing/2014/main" val="20000"/>
                    </a:ext>
                  </a:extLst>
                </a:gridCol>
                <a:gridCol w="2343075">
                  <a:extLst>
                    <a:ext uri="{9D8B030D-6E8A-4147-A177-3AD203B41FA5}">
                      <a16:colId xmlns:a16="http://schemas.microsoft.com/office/drawing/2014/main" val="20001"/>
                    </a:ext>
                  </a:extLst>
                </a:gridCol>
              </a:tblGrid>
              <a:tr h="41442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Second Read Questions</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919264">
                <a:tc>
                  <a:txBody>
                    <a:bodyPr/>
                    <a:lstStyle/>
                    <a:p>
                      <a:pPr marL="0" lvl="0" indent="88900" algn="l" rtl="0">
                        <a:lnSpc>
                          <a:spcPct val="140000"/>
                        </a:lnSpc>
                        <a:spcBef>
                          <a:spcPts val="0"/>
                        </a:spcBef>
                        <a:spcAft>
                          <a:spcPts val="0"/>
                        </a:spcAft>
                        <a:buNone/>
                      </a:pPr>
                      <a:r>
                        <a:rPr lang="en" sz="1000" dirty="0">
                          <a:solidFill>
                            <a:schemeClr val="dk1"/>
                          </a:solidFill>
                          <a:latin typeface="Century Gothic"/>
                          <a:ea typeface="Century Gothic"/>
                          <a:cs typeface="Century Gothic"/>
                          <a:sym typeface="Century Gothic"/>
                        </a:rPr>
                        <a:t>6. I have had two masters. My first master’s name was Anthony. I do not remember his first name. He was generally called Captain Anthony—a title which, I presume, he acquired by sailing a craft on the Chesapeake Bay. He was not considered a rich slaveholder. He owned two or three farms, and about thirty slaves. His farms and slaves were under the care of an overseer. The overseer’s name was Plummer. Mr. Plummer was a miserable drunkard, a profane swearer, and a savage monster. He always went armed with a </a:t>
                      </a:r>
                      <a:r>
                        <a:rPr lang="en" sz="1000" b="1" dirty="0">
                          <a:solidFill>
                            <a:schemeClr val="dk1"/>
                          </a:solidFill>
                          <a:latin typeface="Century Gothic"/>
                          <a:ea typeface="Century Gothic"/>
                          <a:cs typeface="Century Gothic"/>
                          <a:sym typeface="Century Gothic"/>
                        </a:rPr>
                        <a:t>cowskin</a:t>
                      </a:r>
                      <a:r>
                        <a:rPr lang="en" sz="1000" dirty="0">
                          <a:solidFill>
                            <a:schemeClr val="dk1"/>
                          </a:solidFill>
                          <a:latin typeface="Century Gothic"/>
                          <a:ea typeface="Century Gothic"/>
                          <a:cs typeface="Century Gothic"/>
                          <a:sym typeface="Century Gothic"/>
                        </a:rPr>
                        <a:t> and a heavy cudgel. I have known him to cut and slash the women’s heads so horribly, that even master would be enraged at his cruelty, and would threaten to whip him if he did not mind himself. </a:t>
                      </a:r>
                      <a:endParaRPr sz="10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a:t>
                      </a:r>
                      <a:r>
                        <a:rPr lang="en" sz="900" dirty="0">
                          <a:latin typeface="Century Gothic"/>
                          <a:ea typeface="Century Gothic"/>
                          <a:cs typeface="Century Gothic"/>
                          <a:sym typeface="Century Gothic"/>
                        </a:rPr>
                        <a:t>Cowskin - a whip made of leather</a:t>
                      </a:r>
                      <a:r>
                        <a:rPr lang="en" sz="900" b="1" dirty="0">
                          <a:latin typeface="Century Gothic"/>
                          <a:ea typeface="Century Gothic"/>
                          <a:cs typeface="Century Gothic"/>
                          <a:sym typeface="Century Gothic"/>
                        </a:rPr>
                        <a:t> </a:t>
                      </a:r>
                      <a:endParaRPr sz="9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a:t>
                      </a:r>
                      <a:endParaRPr sz="9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63" name="Google Shape;263;p41"/>
          <p:cNvSpPr txBox="1"/>
          <p:nvPr/>
        </p:nvSpPr>
        <p:spPr>
          <a:xfrm>
            <a:off x="226025" y="1303625"/>
            <a:ext cx="2005500" cy="317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Read the text with  a partner.</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Notice the meaning of the word “cowskin</a:t>
            </a:r>
            <a:r>
              <a:rPr lang="en-US" sz="1800" dirty="0">
                <a:latin typeface="Century Gothic"/>
                <a:ea typeface="Century Gothic"/>
                <a:cs typeface="Century Gothic"/>
                <a:sym typeface="Century Gothic"/>
              </a:rPr>
              <a: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2"/>
          <p:cNvSpPr txBox="1">
            <a:spLocks noGrp="1"/>
          </p:cNvSpPr>
          <p:nvPr>
            <p:ph type="title"/>
          </p:nvPr>
        </p:nvSpPr>
        <p:spPr>
          <a:xfrm>
            <a:off x="337378" y="278679"/>
            <a:ext cx="85206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6</a:t>
            </a:r>
            <a:endParaRPr sz="3400" dirty="0">
              <a:latin typeface="Century Gothic"/>
              <a:ea typeface="Century Gothic"/>
              <a:cs typeface="Century Gothic"/>
              <a:sym typeface="Century Gothic"/>
            </a:endParaRPr>
          </a:p>
        </p:txBody>
      </p:sp>
      <p:graphicFrame>
        <p:nvGraphicFramePr>
          <p:cNvPr id="270" name="Google Shape;270;p42"/>
          <p:cNvGraphicFramePr/>
          <p:nvPr>
            <p:extLst>
              <p:ext uri="{D42A27DB-BD31-4B8C-83A1-F6EECF244321}">
                <p14:modId xmlns:p14="http://schemas.microsoft.com/office/powerpoint/2010/main" val="2816233514"/>
              </p:ext>
            </p:extLst>
          </p:nvPr>
        </p:nvGraphicFramePr>
        <p:xfrm>
          <a:off x="2231525" y="1375647"/>
          <a:ext cx="6206550" cy="3106478"/>
        </p:xfrm>
        <a:graphic>
          <a:graphicData uri="http://schemas.openxmlformats.org/drawingml/2006/table">
            <a:tbl>
              <a:tblPr>
                <a:noFill/>
                <a:tableStyleId>{FCC0B4B1-6EF6-45A7-8200-B297CAF5A9C4}</a:tableStyleId>
              </a:tblPr>
              <a:tblGrid>
                <a:gridCol w="3863475">
                  <a:extLst>
                    <a:ext uri="{9D8B030D-6E8A-4147-A177-3AD203B41FA5}">
                      <a16:colId xmlns:a16="http://schemas.microsoft.com/office/drawing/2014/main" val="20000"/>
                    </a:ext>
                  </a:extLst>
                </a:gridCol>
                <a:gridCol w="2343075">
                  <a:extLst>
                    <a:ext uri="{9D8B030D-6E8A-4147-A177-3AD203B41FA5}">
                      <a16:colId xmlns:a16="http://schemas.microsoft.com/office/drawing/2014/main" val="20001"/>
                    </a:ext>
                  </a:extLst>
                </a:gridCol>
              </a:tblGrid>
              <a:tr h="41442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Second Read Questions</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636236">
                <a:tc>
                  <a:txBody>
                    <a:bodyPr/>
                    <a:lstStyle/>
                    <a:p>
                      <a:pPr marL="0" lvl="0" indent="88900" algn="l" rtl="0">
                        <a:lnSpc>
                          <a:spcPct val="150000"/>
                        </a:lnSpc>
                        <a:spcBef>
                          <a:spcPts val="0"/>
                        </a:spcBef>
                        <a:spcAft>
                          <a:spcPts val="0"/>
                        </a:spcAft>
                        <a:buNone/>
                      </a:pPr>
                      <a:r>
                        <a:rPr lang="en" sz="900" dirty="0">
                          <a:latin typeface="Century Gothic"/>
                          <a:ea typeface="Century Gothic"/>
                          <a:cs typeface="Century Gothic"/>
                          <a:sym typeface="Century Gothic"/>
                        </a:rPr>
                        <a:t>Master, however, was not a </a:t>
                      </a:r>
                      <a:r>
                        <a:rPr lang="en" sz="900" b="1" dirty="0">
                          <a:latin typeface="Century Gothic"/>
                          <a:ea typeface="Century Gothic"/>
                          <a:cs typeface="Century Gothic"/>
                          <a:sym typeface="Century Gothic"/>
                        </a:rPr>
                        <a:t>humane</a:t>
                      </a:r>
                      <a:r>
                        <a:rPr lang="en" sz="900" dirty="0">
                          <a:latin typeface="Century Gothic"/>
                          <a:ea typeface="Century Gothic"/>
                          <a:cs typeface="Century Gothic"/>
                          <a:sym typeface="Century Gothic"/>
                        </a:rPr>
                        <a:t> slaveholder. It required extraordinary </a:t>
                      </a:r>
                      <a:r>
                        <a:rPr lang="en" sz="900" b="1" dirty="0">
                          <a:latin typeface="Century Gothic"/>
                          <a:ea typeface="Century Gothic"/>
                          <a:cs typeface="Century Gothic"/>
                          <a:sym typeface="Century Gothic"/>
                        </a:rPr>
                        <a:t>barbarity</a:t>
                      </a:r>
                      <a:r>
                        <a:rPr lang="en" sz="900" dirty="0">
                          <a:latin typeface="Century Gothic"/>
                          <a:ea typeface="Century Gothic"/>
                          <a:cs typeface="Century Gothic"/>
                          <a:sym typeface="Century Gothic"/>
                        </a:rPr>
                        <a:t> on the part of an overseer to affect him. He was a cruel man, </a:t>
                      </a:r>
                      <a:r>
                        <a:rPr lang="en" sz="900" b="1" dirty="0">
                          <a:latin typeface="Century Gothic"/>
                          <a:ea typeface="Century Gothic"/>
                          <a:cs typeface="Century Gothic"/>
                          <a:sym typeface="Century Gothic"/>
                        </a:rPr>
                        <a:t>hardened</a:t>
                      </a:r>
                      <a:r>
                        <a:rPr lang="en" sz="900" dirty="0">
                          <a:latin typeface="Century Gothic"/>
                          <a:ea typeface="Century Gothic"/>
                          <a:cs typeface="Century Gothic"/>
                          <a:sym typeface="Century Gothic"/>
                        </a:rPr>
                        <a:t> by a long life of slaveholding. He would at times seem to take great pleasure in whipping a slave. I have often been awakened at the dawn of day by the most heart-rending shrieks of an own aunt of mine, whom he used to tie up to a </a:t>
                      </a:r>
                      <a:r>
                        <a:rPr lang="en" sz="900" b="1" dirty="0">
                          <a:latin typeface="Century Gothic"/>
                          <a:ea typeface="Century Gothic"/>
                          <a:cs typeface="Century Gothic"/>
                          <a:sym typeface="Century Gothic"/>
                        </a:rPr>
                        <a:t>joist</a:t>
                      </a:r>
                      <a:r>
                        <a:rPr lang="en" sz="900" dirty="0">
                          <a:latin typeface="Century Gothic"/>
                          <a:ea typeface="Century Gothic"/>
                          <a:cs typeface="Century Gothic"/>
                          <a:sym typeface="Century Gothic"/>
                        </a:rPr>
                        <a:t>, and whip upon her naked back till she was literally covered with blood. No words, no tears, no prayers, from his </a:t>
                      </a:r>
                      <a:r>
                        <a:rPr lang="en" sz="900" b="1" dirty="0">
                          <a:latin typeface="Century Gothic"/>
                          <a:ea typeface="Century Gothic"/>
                          <a:cs typeface="Century Gothic"/>
                          <a:sym typeface="Century Gothic"/>
                        </a:rPr>
                        <a:t>gory</a:t>
                      </a:r>
                      <a:r>
                        <a:rPr lang="en" sz="900" dirty="0">
                          <a:latin typeface="Century Gothic"/>
                          <a:ea typeface="Century Gothic"/>
                          <a:cs typeface="Century Gothic"/>
                          <a:sym typeface="Century Gothic"/>
                        </a:rPr>
                        <a:t> victim, seemed to move his iron heart from its bloody purpose. The louder she screamed, the harder he whipped; and where the blood ran fastest, there he whipped longest.</a:t>
                      </a:r>
                      <a:endParaRPr sz="9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Humane</a:t>
                      </a:r>
                      <a:r>
                        <a:rPr lang="en" sz="900" dirty="0">
                          <a:latin typeface="Century Gothic"/>
                          <a:ea typeface="Century Gothic"/>
                          <a:cs typeface="Century Gothic"/>
                          <a:sym typeface="Century Gothic"/>
                        </a:rPr>
                        <a:t>—treating people in a way that does not cause suffering</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a:t>
                      </a:r>
                      <a:endParaRPr sz="9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Barbarity</a:t>
                      </a:r>
                      <a:r>
                        <a:rPr lang="en" sz="900" i="1" dirty="0">
                          <a:latin typeface="Century Gothic"/>
                          <a:ea typeface="Century Gothic"/>
                          <a:cs typeface="Century Gothic"/>
                          <a:sym typeface="Century Gothic"/>
                        </a:rPr>
                        <a:t>—</a:t>
                      </a:r>
                      <a:r>
                        <a:rPr lang="en" sz="900" dirty="0">
                          <a:latin typeface="Century Gothic"/>
                          <a:ea typeface="Century Gothic"/>
                          <a:cs typeface="Century Gothic"/>
                          <a:sym typeface="Century Gothic"/>
                        </a:rPr>
                        <a:t>cruelty</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a:t>
                      </a:r>
                      <a:endParaRPr sz="9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Hardened</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a:t>
                      </a:r>
                      <a:endParaRPr sz="9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12. Who was cruel?</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13. Who is being whipped?</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Joist</a:t>
                      </a:r>
                      <a:r>
                        <a:rPr lang="en" sz="900" dirty="0">
                          <a:latin typeface="Century Gothic"/>
                          <a:ea typeface="Century Gothic"/>
                          <a:cs typeface="Century Gothic"/>
                          <a:sym typeface="Century Gothic"/>
                        </a:rPr>
                        <a:t>—beam that supports the roof (in a house)</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 </a:t>
                      </a:r>
                      <a:endParaRPr sz="9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Gory</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900" b="1" dirty="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71" name="Google Shape;271;p42"/>
          <p:cNvSpPr txBox="1"/>
          <p:nvPr/>
        </p:nvSpPr>
        <p:spPr>
          <a:xfrm>
            <a:off x="226025" y="1303625"/>
            <a:ext cx="2005500" cy="317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Answer questions 12 and 13.</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Determine the meaning of the words “hardened” and “gory.”</a:t>
            </a:r>
            <a:endParaRPr sz="180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3"/>
          <p:cNvSpPr txBox="1">
            <a:spLocks noGrp="1"/>
          </p:cNvSpPr>
          <p:nvPr>
            <p:ph type="title"/>
          </p:nvPr>
        </p:nvSpPr>
        <p:spPr>
          <a:xfrm>
            <a:off x="304900" y="478329"/>
            <a:ext cx="85206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complete re-reading Paragraph 6</a:t>
            </a:r>
            <a:endParaRPr sz="3400" dirty="0">
              <a:latin typeface="Century Gothic"/>
              <a:ea typeface="Century Gothic"/>
              <a:cs typeface="Century Gothic"/>
              <a:sym typeface="Century Gothic"/>
            </a:endParaRPr>
          </a:p>
        </p:txBody>
      </p:sp>
      <p:graphicFrame>
        <p:nvGraphicFramePr>
          <p:cNvPr id="278" name="Google Shape;278;p43"/>
          <p:cNvGraphicFramePr/>
          <p:nvPr>
            <p:extLst>
              <p:ext uri="{D42A27DB-BD31-4B8C-83A1-F6EECF244321}">
                <p14:modId xmlns:p14="http://schemas.microsoft.com/office/powerpoint/2010/main" val="1189793506"/>
              </p:ext>
            </p:extLst>
          </p:nvPr>
        </p:nvGraphicFramePr>
        <p:xfrm>
          <a:off x="2274914" y="1336821"/>
          <a:ext cx="6463500" cy="3263404"/>
        </p:xfrm>
        <a:graphic>
          <a:graphicData uri="http://schemas.openxmlformats.org/drawingml/2006/table">
            <a:tbl>
              <a:tblPr>
                <a:noFill/>
                <a:tableStyleId>{FCC0B4B1-6EF6-45A7-8200-B297CAF5A9C4}</a:tableStyleId>
              </a:tblPr>
              <a:tblGrid>
                <a:gridCol w="4019075">
                  <a:extLst>
                    <a:ext uri="{9D8B030D-6E8A-4147-A177-3AD203B41FA5}">
                      <a16:colId xmlns:a16="http://schemas.microsoft.com/office/drawing/2014/main" val="20000"/>
                    </a:ext>
                  </a:extLst>
                </a:gridCol>
                <a:gridCol w="2444425">
                  <a:extLst>
                    <a:ext uri="{9D8B030D-6E8A-4147-A177-3AD203B41FA5}">
                      <a16:colId xmlns:a16="http://schemas.microsoft.com/office/drawing/2014/main" val="20001"/>
                    </a:ext>
                  </a:extLst>
                </a:gridCol>
              </a:tblGrid>
              <a:tr h="360279">
                <a:tc>
                  <a:txBody>
                    <a:bodyPr/>
                    <a:lstStyle/>
                    <a:p>
                      <a:pPr marL="0" lvl="0" indent="0" algn="l" rtl="0">
                        <a:lnSpc>
                          <a:spcPct val="115000"/>
                        </a:lnSpc>
                        <a:spcBef>
                          <a:spcPts val="0"/>
                        </a:spcBef>
                        <a:spcAft>
                          <a:spcPts val="0"/>
                        </a:spcAft>
                        <a:buNone/>
                      </a:pPr>
                      <a:r>
                        <a:rPr lang="en" sz="900">
                          <a:latin typeface="Century Gothic"/>
                          <a:ea typeface="Century Gothic"/>
                          <a:cs typeface="Century Gothic"/>
                          <a:sym typeface="Century Gothic"/>
                        </a:rPr>
                        <a:t>Text</a:t>
                      </a:r>
                      <a:endParaRPr sz="9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900">
                          <a:latin typeface="Century Gothic"/>
                          <a:ea typeface="Century Gothic"/>
                          <a:cs typeface="Century Gothic"/>
                          <a:sym typeface="Century Gothic"/>
                        </a:rPr>
                        <a:t>Second Read Questions</a:t>
                      </a:r>
                      <a:endParaRPr sz="9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903125">
                <a:tc>
                  <a:txBody>
                    <a:bodyPr/>
                    <a:lstStyle/>
                    <a:p>
                      <a:pPr marL="0" lvl="0" indent="88900" algn="l" rtl="0">
                        <a:lnSpc>
                          <a:spcPct val="200000"/>
                        </a:lnSpc>
                        <a:spcBef>
                          <a:spcPts val="0"/>
                        </a:spcBef>
                        <a:spcAft>
                          <a:spcPts val="0"/>
                        </a:spcAft>
                        <a:buNone/>
                      </a:pPr>
                      <a:r>
                        <a:rPr lang="en" sz="900" dirty="0">
                          <a:latin typeface="Century Gothic"/>
                          <a:ea typeface="Century Gothic"/>
                          <a:cs typeface="Century Gothic"/>
                          <a:sym typeface="Century Gothic"/>
                        </a:rPr>
                        <a:t>He would whip her to make her scream, and whip her to make her hush; and not until overcome by fatigue, would he cease to swing the blood-clotted cowskin. I remember the first time I ever witnessed this horrible exhibition. I was quite a child, but I well remember it. I never shall forget it whilst I remember any thing. It was the first of a long series of such outrages, of which I was doomed to be a witness and a participant. It struck me with awful force. It was the blood-stained gate, the entrance to the hell of slavery, through which I was about to pass. It was a most terrible </a:t>
                      </a:r>
                      <a:r>
                        <a:rPr lang="en" sz="900" b="1" dirty="0">
                          <a:latin typeface="Century Gothic"/>
                          <a:ea typeface="Century Gothic"/>
                          <a:cs typeface="Century Gothic"/>
                          <a:sym typeface="Century Gothic"/>
                        </a:rPr>
                        <a:t>spectacle</a:t>
                      </a:r>
                      <a:r>
                        <a:rPr lang="en" sz="900" dirty="0">
                          <a:latin typeface="Century Gothic"/>
                          <a:ea typeface="Century Gothic"/>
                          <a:cs typeface="Century Gothic"/>
                          <a:sym typeface="Century Gothic"/>
                        </a:rPr>
                        <a:t>. I wish I could commit to paper the feelings with which I beheld it.</a:t>
                      </a:r>
                      <a:endParaRPr sz="9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14.  Rewrite the following sentence in your own words: “No words, no tears, no prayers, from his gory victim, seemed to move his iron heart from its bloody purpose</a:t>
                      </a:r>
                      <a:r>
                        <a:rPr lang="en" sz="900" b="1" dirty="0">
                          <a:latin typeface="Century Gothic"/>
                          <a:ea typeface="Century Gothic"/>
                          <a:cs typeface="Century Gothic"/>
                          <a:sym typeface="Century Gothic"/>
                        </a:rPr>
                        <a:t>.”</a:t>
                      </a:r>
                      <a:endParaRPr sz="9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b="1" dirty="0">
                          <a:latin typeface="Century Gothic"/>
                          <a:ea typeface="Century Gothic"/>
                          <a:cs typeface="Century Gothic"/>
                          <a:sym typeface="Century Gothic"/>
                        </a:rPr>
                        <a:t>Spectacle</a:t>
                      </a:r>
                      <a:r>
                        <a:rPr lang="en" sz="900" dirty="0">
                          <a:latin typeface="Century Gothic"/>
                          <a:ea typeface="Century Gothic"/>
                          <a:cs typeface="Century Gothic"/>
                          <a:sym typeface="Century Gothic"/>
                        </a:rPr>
                        <a:t>—</a:t>
                      </a:r>
                      <a:endParaRPr sz="9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900" dirty="0">
                          <a:latin typeface="Century Gothic"/>
                          <a:ea typeface="Century Gothic"/>
                          <a:cs typeface="Century Gothic"/>
                          <a:sym typeface="Century Gothic"/>
                        </a:rPr>
                        <a:t> </a:t>
                      </a:r>
                      <a:endParaRPr sz="900" dirty="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79" name="Google Shape;279;p43"/>
          <p:cNvSpPr txBox="1"/>
          <p:nvPr/>
        </p:nvSpPr>
        <p:spPr>
          <a:xfrm>
            <a:off x="223600" y="919525"/>
            <a:ext cx="1897800" cy="3680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Using your own words, rewrite the sentence in question 14.</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Determine the meaning of “spectacle.”</a:t>
            </a:r>
            <a:endParaRPr sz="180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7</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b="1"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b="1" dirty="0">
                <a:solidFill>
                  <a:schemeClr val="dk1"/>
                </a:solidFill>
                <a:latin typeface="Century Gothic"/>
                <a:ea typeface="Century Gothic"/>
                <a:cs typeface="Century Gothic"/>
                <a:sym typeface="Century Gothic"/>
              </a:rPr>
              <a:t>Preparing for Lesson 7:</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dirty="0">
                <a:solidFill>
                  <a:schemeClr val="dk1"/>
                </a:solidFill>
                <a:latin typeface="Century Gothic"/>
                <a:ea typeface="Century Gothic"/>
                <a:cs typeface="Century Gothic"/>
                <a:sym typeface="Century Gothic"/>
              </a:rPr>
              <a:t>M</a:t>
            </a:r>
            <a:r>
              <a:rPr lang="en" dirty="0">
                <a:solidFill>
                  <a:schemeClr val="dk1"/>
                </a:solidFill>
                <a:latin typeface="Century Gothic"/>
                <a:ea typeface="Century Gothic"/>
                <a:cs typeface="Century Gothic"/>
                <a:sym typeface="Century Gothic"/>
              </a:rPr>
              <a:t>aterials and classroom preparation</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Shining a Light anchor chart </a:t>
            </a:r>
            <a:r>
              <a:rPr lang="en" dirty="0">
                <a:solidFill>
                  <a:schemeClr val="dk1"/>
                </a:solidFill>
                <a:latin typeface="Century Gothic"/>
                <a:ea typeface="Century Gothic"/>
                <a:cs typeface="Century Gothic"/>
                <a:sym typeface="Century Gothic"/>
              </a:rPr>
              <a:t>(from Lesson 6)</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Document camera</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Entry Task: Quote Cards </a:t>
            </a:r>
            <a:r>
              <a:rPr lang="en" dirty="0">
                <a:solidFill>
                  <a:schemeClr val="dk1"/>
                </a:solidFill>
                <a:latin typeface="Century Gothic"/>
                <a:ea typeface="Century Gothic"/>
                <a:cs typeface="Century Gothic"/>
                <a:sym typeface="Century Gothic"/>
              </a:rPr>
              <a:t>(one set per class)</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Shining a Light anchor chart, student version </a:t>
            </a:r>
            <a:r>
              <a:rPr lang="en" dirty="0">
                <a:solidFill>
                  <a:schemeClr val="dk1"/>
                </a:solidFill>
                <a:latin typeface="Century Gothic"/>
                <a:ea typeface="Century Gothic"/>
                <a:cs typeface="Century Gothic"/>
                <a:sym typeface="Century Gothic"/>
              </a:rPr>
              <a:t>(from Lesson 6; one per student)</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Douglass’ Homes Discussion Appointments handout </a:t>
            </a:r>
            <a:r>
              <a:rPr lang="en" dirty="0">
                <a:solidFill>
                  <a:schemeClr val="dk1"/>
                </a:solidFill>
                <a:latin typeface="Century Gothic"/>
                <a:ea typeface="Century Gothic"/>
                <a:cs typeface="Century Gothic"/>
                <a:sym typeface="Century Gothic"/>
              </a:rPr>
              <a:t>(from Lesson 6)</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1 Text and Questions </a:t>
            </a:r>
            <a:r>
              <a:rPr lang="en" dirty="0">
                <a:solidFill>
                  <a:schemeClr val="dk1"/>
                </a:solidFill>
                <a:latin typeface="Century Gothic"/>
                <a:ea typeface="Century Gothic"/>
                <a:cs typeface="Century Gothic"/>
                <a:sym typeface="Century Gothic"/>
              </a:rPr>
              <a:t>(one to display and one per student)</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1 Close Reading Guide, Second Read (for teacher reference</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Reference Sheet: Roots, Prefixes, and Suffixes </a:t>
            </a:r>
            <a:r>
              <a:rPr lang="en" dirty="0">
                <a:solidFill>
                  <a:schemeClr val="dk1"/>
                </a:solidFill>
                <a:latin typeface="Century Gothic"/>
                <a:ea typeface="Century Gothic"/>
                <a:cs typeface="Century Gothic"/>
                <a:sym typeface="Century Gothic"/>
              </a:rPr>
              <a:t>(one per student and one to display)</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Historical Context anchor chart, student version </a:t>
            </a:r>
            <a:r>
              <a:rPr lang="en" dirty="0">
                <a:solidFill>
                  <a:schemeClr val="dk1"/>
                </a:solidFill>
                <a:latin typeface="Century Gothic"/>
                <a:ea typeface="Century Gothic"/>
                <a:cs typeface="Century Gothic"/>
                <a:sym typeface="Century Gothic"/>
              </a:rPr>
              <a:t>(from Lesson 4; one per student)</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Historical Context anchor chart </a:t>
            </a:r>
            <a:r>
              <a:rPr lang="en" dirty="0">
                <a:solidFill>
                  <a:schemeClr val="dk1"/>
                </a:solidFill>
                <a:latin typeface="Century Gothic"/>
                <a:ea typeface="Century Gothic"/>
                <a:cs typeface="Century Gothic"/>
                <a:sym typeface="Century Gothic"/>
              </a:rPr>
              <a:t>(begun in Lesson 2)</a:t>
            </a:r>
            <a:endParaRPr b="1"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add to our </a:t>
            </a:r>
            <a:r>
              <a:rPr lang="en" sz="2400" b="1" dirty="0"/>
              <a:t>Historical Context Anchor Chart</a:t>
            </a:r>
            <a:endParaRPr sz="2400" b="1" dirty="0">
              <a:sym typeface="Century Gothic"/>
            </a:endParaRPr>
          </a:p>
        </p:txBody>
      </p:sp>
      <p:graphicFrame>
        <p:nvGraphicFramePr>
          <p:cNvPr id="286" name="Google Shape;286;p44"/>
          <p:cNvGraphicFramePr/>
          <p:nvPr>
            <p:extLst>
              <p:ext uri="{D42A27DB-BD31-4B8C-83A1-F6EECF244321}">
                <p14:modId xmlns:p14="http://schemas.microsoft.com/office/powerpoint/2010/main" val="3496630794"/>
              </p:ext>
            </p:extLst>
          </p:nvPr>
        </p:nvGraphicFramePr>
        <p:xfrm>
          <a:off x="311700" y="1279467"/>
          <a:ext cx="8420300" cy="3294368"/>
        </p:xfrm>
        <a:graphic>
          <a:graphicData uri="http://schemas.openxmlformats.org/drawingml/2006/table">
            <a:tbl>
              <a:tblPr>
                <a:noFill/>
                <a:tableStyleId>{FCC0B4B1-6EF6-45A7-8200-B297CAF5A9C4}</a:tableStyleId>
              </a:tblPr>
              <a:tblGrid>
                <a:gridCol w="4210150">
                  <a:extLst>
                    <a:ext uri="{9D8B030D-6E8A-4147-A177-3AD203B41FA5}">
                      <a16:colId xmlns:a16="http://schemas.microsoft.com/office/drawing/2014/main" val="20000"/>
                    </a:ext>
                  </a:extLst>
                </a:gridCol>
                <a:gridCol w="4210150">
                  <a:extLst>
                    <a:ext uri="{9D8B030D-6E8A-4147-A177-3AD203B41FA5}">
                      <a16:colId xmlns:a16="http://schemas.microsoft.com/office/drawing/2014/main" val="20001"/>
                    </a:ext>
                  </a:extLst>
                </a:gridCol>
              </a:tblGrid>
              <a:tr h="558275">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Slavery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Debate over Slavery</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665972">
                <a:tc>
                  <a:txBody>
                    <a:bodyPr/>
                    <a:lstStyle/>
                    <a:p>
                      <a:pPr marL="0" lvl="0" indent="0" algn="l" rtl="0">
                        <a:spcBef>
                          <a:spcPts val="0"/>
                        </a:spcBef>
                        <a:spcAft>
                          <a:spcPts val="0"/>
                        </a:spcAft>
                        <a:buNone/>
                      </a:pP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100" dirty="0">
                          <a:highlight>
                            <a:srgbClr val="00FFFF"/>
                          </a:highlight>
                          <a:latin typeface="Century Gothic" panose="020B0502020202020204" pitchFamily="34" charset="0"/>
                        </a:rPr>
                        <a:t> </a:t>
                      </a:r>
                      <a:endParaRPr sz="1100" dirty="0">
                        <a:highlight>
                          <a:srgbClr val="00FFFF"/>
                        </a:highlight>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1052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Life of Frederick Douglass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2"/>
                  </a:ext>
                </a:extLst>
              </a:tr>
              <a:tr h="61312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r h="51052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Vocabulary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4"/>
                  </a:ext>
                </a:extLst>
              </a:tr>
              <a:tr h="434200">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5"/>
                  </a:ext>
                </a:extLst>
              </a:tr>
            </a:tbl>
          </a:graphicData>
        </a:graphic>
      </p:graphicFrame>
      <p:pic>
        <p:nvPicPr>
          <p:cNvPr id="5"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2" name="Google Shape;29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93" name="Google Shape;293;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dirty="0"/>
          </a:p>
          <a:p>
            <a:pPr marL="457200" lvl="0" indent="0" algn="l" rtl="0">
              <a:spcBef>
                <a:spcPts val="800"/>
              </a:spcBef>
              <a:spcAft>
                <a:spcPts val="0"/>
              </a:spcAft>
              <a:buNone/>
            </a:pPr>
            <a:r>
              <a:rPr lang="en" sz="2400" dirty="0"/>
              <a:t>Independent reading:  You need to be reading the independent reading book you chose in Lesson 5.</a:t>
            </a:r>
            <a:endParaRPr sz="2400" dirty="0"/>
          </a:p>
          <a:p>
            <a:pPr marL="0" lvl="0" indent="0" algn="ctr" rtl="0">
              <a:spcBef>
                <a:spcPts val="800"/>
              </a:spcBef>
              <a:spcAft>
                <a:spcPts val="0"/>
              </a:spcAft>
              <a:buNone/>
            </a:pPr>
            <a:endParaRPr sz="2400" dirty="0"/>
          </a:p>
          <a:p>
            <a:pPr marL="76200" lvl="0" indent="0" algn="l" rtl="0">
              <a:lnSpc>
                <a:spcPct val="115000"/>
              </a:lnSpc>
              <a:spcBef>
                <a:spcPts val="0"/>
              </a:spcBef>
              <a:spcAft>
                <a:spcPts val="0"/>
              </a:spcAft>
              <a:buNone/>
            </a:pPr>
            <a:endParaRPr sz="3000" dirty="0"/>
          </a:p>
          <a:p>
            <a:pPr marL="0" lvl="0" indent="0" algn="l" rtl="0">
              <a:spcBef>
                <a:spcPts val="800"/>
              </a:spcBef>
              <a:spcAft>
                <a:spcPts val="0"/>
              </a:spcAft>
              <a:buNone/>
            </a:pPr>
            <a:endParaRPr sz="3000" dirty="0"/>
          </a:p>
        </p:txBody>
      </p:sp>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00" name="Google Shape;300;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01" name="Google Shape;301;p46"/>
          <p:cNvGraphicFramePr/>
          <p:nvPr/>
        </p:nvGraphicFramePr>
        <p:xfrm>
          <a:off x="577191" y="1248212"/>
          <a:ext cx="7989600" cy="3230175"/>
        </p:xfrm>
        <a:graphic>
          <a:graphicData uri="http://schemas.openxmlformats.org/drawingml/2006/table">
            <a:tbl>
              <a:tblPr firstRow="1" bandRow="1">
                <a:noFill/>
                <a:tableStyleId>{406C896D-1DBC-4B91-9650-F4EB429C2FF3}</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2001968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 7</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Char char="●"/>
            </a:pPr>
            <a:r>
              <a:rPr lang="en" sz="1800" dirty="0">
                <a:latin typeface="Century Gothic"/>
                <a:ea typeface="Century Gothic"/>
                <a:cs typeface="Century Gothic"/>
                <a:sym typeface="Century Gothic"/>
              </a:rPr>
              <a:t>Excerpt 1 and questions</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Discussion appointments</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Post learning targets</a:t>
            </a:r>
            <a:r>
              <a:rPr lang="en-US"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In advance: Tape four quote cards under students’ desks.</a:t>
            </a: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7</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Entry Task -Quote cards from homework</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Close Reading of Text- Excerpt #1</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Add to </a:t>
            </a:r>
            <a:r>
              <a:rPr lang="en" sz="1800" b="1" dirty="0">
                <a:latin typeface="Century Gothic"/>
                <a:ea typeface="Century Gothic"/>
                <a:cs typeface="Century Gothic"/>
                <a:sym typeface="Century Gothic"/>
              </a:rPr>
              <a:t>Historical  Context anchor chart</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homework</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body" idx="1"/>
          </p:nvPr>
        </p:nvSpPr>
        <p:spPr>
          <a:xfrm>
            <a:off x="628650" y="1637749"/>
            <a:ext cx="7886700" cy="29949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3" name="Google Shape;173;p30"/>
          <p:cNvSpPr txBox="1">
            <a:spLocks noGrp="1"/>
          </p:cNvSpPr>
          <p:nvPr>
            <p:ph type="title"/>
          </p:nvPr>
        </p:nvSpPr>
        <p:spPr>
          <a:xfrm>
            <a:off x="226025" y="259425"/>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look at our </a:t>
            </a:r>
            <a:r>
              <a:rPr lang="en" sz="2400" b="1" dirty="0"/>
              <a:t>Shining A Light Anchor Chart</a:t>
            </a:r>
            <a:endParaRPr sz="2400" b="1" dirty="0">
              <a:sym typeface="Century Gothic"/>
            </a:endParaRPr>
          </a:p>
        </p:txBody>
      </p:sp>
      <p:graphicFrame>
        <p:nvGraphicFramePr>
          <p:cNvPr id="175" name="Google Shape;175;p30"/>
          <p:cNvGraphicFramePr/>
          <p:nvPr>
            <p:extLst>
              <p:ext uri="{D42A27DB-BD31-4B8C-83A1-F6EECF244321}">
                <p14:modId xmlns:p14="http://schemas.microsoft.com/office/powerpoint/2010/main" val="3104629245"/>
              </p:ext>
            </p:extLst>
          </p:nvPr>
        </p:nvGraphicFramePr>
        <p:xfrm>
          <a:off x="226013" y="938450"/>
          <a:ext cx="7905616" cy="3778428"/>
        </p:xfrm>
        <a:graphic>
          <a:graphicData uri="http://schemas.openxmlformats.org/drawingml/2006/table">
            <a:tbl>
              <a:tblPr>
                <a:noFill/>
                <a:tableStyleId>{98103044-4E2C-4A7E-932A-AEC0E43BE74F}</a:tableStyleId>
              </a:tblPr>
              <a:tblGrid>
                <a:gridCol w="2504800">
                  <a:extLst>
                    <a:ext uri="{9D8B030D-6E8A-4147-A177-3AD203B41FA5}">
                      <a16:colId xmlns:a16="http://schemas.microsoft.com/office/drawing/2014/main" val="20000"/>
                    </a:ext>
                  </a:extLst>
                </a:gridCol>
                <a:gridCol w="2890050">
                  <a:extLst>
                    <a:ext uri="{9D8B030D-6E8A-4147-A177-3AD203B41FA5}">
                      <a16:colId xmlns:a16="http://schemas.microsoft.com/office/drawing/2014/main" val="20001"/>
                    </a:ext>
                  </a:extLst>
                </a:gridCol>
                <a:gridCol w="2510766">
                  <a:extLst>
                    <a:ext uri="{9D8B030D-6E8A-4147-A177-3AD203B41FA5}">
                      <a16:colId xmlns:a16="http://schemas.microsoft.com/office/drawing/2014/main" val="20002"/>
                    </a:ext>
                  </a:extLst>
                </a:gridCol>
              </a:tblGrid>
              <a:tr h="661750">
                <a:tc>
                  <a:txBody>
                    <a:bodyPr/>
                    <a:lstStyle/>
                    <a:p>
                      <a:pPr marL="0" lvl="0" indent="0" algn="l" rtl="0">
                        <a:spcBef>
                          <a:spcPts val="0"/>
                        </a:spcBef>
                        <a:spcAft>
                          <a:spcPts val="0"/>
                        </a:spcAft>
                        <a:buNone/>
                      </a:pPr>
                      <a:endParaRPr dirty="0">
                        <a:latin typeface="Century Gothic" panose="020B0502020202020204" pitchFamily="34" charset="0"/>
                      </a:endParaRPr>
                    </a:p>
                  </a:txBody>
                  <a:tcPr marL="91425" marR="91425" marT="91425" marB="91425">
                    <a:lnR w="12650" cap="flat" cmpd="sng">
                      <a:solidFill>
                        <a:srgbClr val="000000"/>
                      </a:solidFill>
                      <a:prstDash val="solid"/>
                      <a:round/>
                      <a:headEnd type="none" w="sm" len="sm"/>
                      <a:tailEnd type="none" w="sm" len="sm"/>
                    </a:lnR>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People who defend slavery may think …</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Frederick Douglass’s position</a:t>
                      </a:r>
                      <a:endParaRPr>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653100">
                <a:tc>
                  <a:txBody>
                    <a:bodyPr/>
                    <a:lstStyle/>
                    <a:p>
                      <a:pPr marL="0" lvl="0" indent="0" algn="l" rtl="0">
                        <a:spcBef>
                          <a:spcPts val="0"/>
                        </a:spcBef>
                        <a:spcAft>
                          <a:spcPts val="0"/>
                        </a:spcAft>
                        <a:buNone/>
                      </a:pPr>
                      <a:r>
                        <a:rPr lang="en" sz="1200">
                          <a:solidFill>
                            <a:srgbClr val="000000"/>
                          </a:solidFill>
                          <a:latin typeface="Century Gothic" panose="020B0502020202020204" pitchFamily="34" charset="0"/>
                          <a:ea typeface="Century Gothic"/>
                          <a:cs typeface="Century Gothic"/>
                          <a:sym typeface="Century Gothic"/>
                        </a:rPr>
                        <a:t>How slavery affects slaves</a:t>
                      </a:r>
                      <a:endParaRPr sz="1200">
                        <a:latin typeface="Century Gothic" panose="020B0502020202020204" pitchFamily="34" charset="0"/>
                        <a:ea typeface="Century Gothic"/>
                        <a:cs typeface="Century Gothic"/>
                        <a:sym typeface="Century Gothic"/>
                      </a:endParaRPr>
                    </a:p>
                  </a:txBody>
                  <a:tcPr marL="91425" marR="91425" marT="91425" marB="91425">
                    <a:lnR w="12700" cap="flat" cmpd="sng">
                      <a:solidFill>
                        <a:srgbClr val="000000"/>
                      </a:solidFill>
                      <a:prstDash val="solid"/>
                      <a:round/>
                      <a:headEnd type="none" w="sm" len="sm"/>
                      <a:tailEnd type="none" w="sm" len="sm"/>
                    </a:lnR>
                  </a:tcPr>
                </a:tc>
                <a:tc>
                  <a:txBody>
                    <a:bodyPr/>
                    <a:lstStyle/>
                    <a:p>
                      <a:pPr marL="0" lvl="0" indent="0" algn="l" rtl="0">
                        <a:lnSpc>
                          <a:spcPct val="115000"/>
                        </a:lnSpc>
                        <a:spcBef>
                          <a:spcPts val="0"/>
                        </a:spcBef>
                        <a:spcAft>
                          <a:spcPts val="0"/>
                        </a:spcAft>
                        <a:buNone/>
                      </a:pPr>
                      <a:r>
                        <a:rPr lang="en" sz="1200" dirty="0">
                          <a:latin typeface="Century Gothic" panose="020B0502020202020204" pitchFamily="34" charset="0"/>
                          <a:ea typeface="Century Gothic"/>
                          <a:cs typeface="Century Gothic"/>
                          <a:sym typeface="Century Gothic"/>
                        </a:rPr>
                        <a:t>Slavery isn’t that bad for slaves. In fact, they are mostly content with their lot.</a:t>
                      </a:r>
                      <a:endParaRPr sz="12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200" dirty="0">
                          <a:latin typeface="Century Gothic" panose="020B0502020202020204" pitchFamily="34" charset="0"/>
                          <a:ea typeface="Century Gothic"/>
                          <a:cs typeface="Century Gothic"/>
                          <a:sym typeface="Century Gothic"/>
                        </a:rPr>
                        <a:t> </a:t>
                      </a:r>
                      <a:endParaRPr sz="1200" dirty="0">
                        <a:latin typeface="Century Gothic" panose="020B0502020202020204" pitchFamily="34" charset="0"/>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200" dirty="0">
                          <a:latin typeface="Century Gothic" panose="020B0502020202020204" pitchFamily="34" charset="0"/>
                          <a:ea typeface="Century Gothic"/>
                          <a:cs typeface="Century Gothic"/>
                          <a:sym typeface="Century Gothic"/>
                        </a:rPr>
                        <a:t>Slavery is terrible for slaves.</a:t>
                      </a:r>
                      <a:endParaRPr sz="12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200" dirty="0">
                          <a:latin typeface="Century Gothic" panose="020B0502020202020204" pitchFamily="34" charset="0"/>
                          <a:ea typeface="Century Gothic"/>
                          <a:cs typeface="Century Gothic"/>
                          <a:sym typeface="Century Gothic"/>
                        </a:rPr>
                        <a:t> </a:t>
                      </a:r>
                      <a:endParaRPr sz="1200" dirty="0">
                        <a:latin typeface="Century Gothic" panose="020B0502020202020204" pitchFamily="34" charset="0"/>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10800">
                <a:tc>
                  <a:txBody>
                    <a:bodyPr/>
                    <a:lstStyle/>
                    <a:p>
                      <a:pPr marL="0" lvl="0" indent="0" algn="l" rtl="0">
                        <a:spcBef>
                          <a:spcPts val="0"/>
                        </a:spcBef>
                        <a:spcAft>
                          <a:spcPts val="0"/>
                        </a:spcAft>
                        <a:buNone/>
                      </a:pPr>
                      <a:r>
                        <a:rPr lang="en" sz="1200">
                          <a:solidFill>
                            <a:srgbClr val="000000"/>
                          </a:solidFill>
                          <a:latin typeface="Century Gothic" panose="020B0502020202020204" pitchFamily="34" charset="0"/>
                          <a:ea typeface="Century Gothic"/>
                          <a:cs typeface="Century Gothic"/>
                          <a:sym typeface="Century Gothic"/>
                        </a:rPr>
                        <a:t>How slavery affects slave owners</a:t>
                      </a:r>
                      <a:endParaRPr sz="1200">
                        <a:solidFill>
                          <a:srgbClr val="000000"/>
                        </a:solidFill>
                        <a:latin typeface="Century Gothic" panose="020B0502020202020204" pitchFamily="34" charset="0"/>
                        <a:ea typeface="Century Gothic"/>
                        <a:cs typeface="Century Gothic"/>
                        <a:sym typeface="Century Gothic"/>
                      </a:endParaRPr>
                    </a:p>
                  </a:txBody>
                  <a:tcPr marL="91425" marR="91425" marT="91425" marB="91425">
                    <a:lnR w="12700" cap="flat" cmpd="sng">
                      <a:solidFill>
                        <a:srgbClr val="000000"/>
                      </a:solidFill>
                      <a:prstDash val="solid"/>
                      <a:round/>
                      <a:headEnd type="none" w="sm" len="sm"/>
                      <a:tailEnd type="none" w="sm" len="sm"/>
                    </a:lnR>
                  </a:tcPr>
                </a:tc>
                <a:tc>
                  <a:txBody>
                    <a:bodyPr/>
                    <a:lstStyle/>
                    <a:p>
                      <a:pPr marL="0" lvl="0" indent="0" algn="l" rtl="0">
                        <a:lnSpc>
                          <a:spcPct val="115000"/>
                        </a:lnSpc>
                        <a:spcBef>
                          <a:spcPts val="0"/>
                        </a:spcBef>
                        <a:spcAft>
                          <a:spcPts val="0"/>
                        </a:spcAft>
                        <a:buNone/>
                      </a:pPr>
                      <a:r>
                        <a:rPr lang="en" sz="1200">
                          <a:latin typeface="Century Gothic" panose="020B0502020202020204" pitchFamily="34" charset="0"/>
                          <a:ea typeface="Century Gothic"/>
                          <a:cs typeface="Century Gothic"/>
                          <a:sym typeface="Century Gothic"/>
                        </a:rPr>
                        <a:t>Slavery is good for slave owners.</a:t>
                      </a:r>
                      <a:endParaRPr sz="120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200">
                          <a:latin typeface="Century Gothic" panose="020B0502020202020204" pitchFamily="34" charset="0"/>
                          <a:ea typeface="Century Gothic"/>
                          <a:cs typeface="Century Gothic"/>
                          <a:sym typeface="Century Gothic"/>
                        </a:rPr>
                        <a:t> </a:t>
                      </a:r>
                      <a:endParaRPr sz="1200">
                        <a:latin typeface="Century Gothic" panose="020B0502020202020204" pitchFamily="34" charset="0"/>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200" dirty="0">
                          <a:latin typeface="Century Gothic" panose="020B0502020202020204" pitchFamily="34" charset="0"/>
                          <a:ea typeface="Century Gothic"/>
                          <a:cs typeface="Century Gothic"/>
                          <a:sym typeface="Century Gothic"/>
                        </a:rPr>
                        <a:t>Slavery corrupts slaveholders.</a:t>
                      </a:r>
                      <a:endParaRPr sz="12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200" dirty="0">
                          <a:latin typeface="Century Gothic" panose="020B0502020202020204" pitchFamily="34" charset="0"/>
                          <a:ea typeface="Century Gothic"/>
                          <a:cs typeface="Century Gothic"/>
                          <a:sym typeface="Century Gothic"/>
                        </a:rPr>
                        <a:t> </a:t>
                      </a:r>
                      <a:endParaRPr sz="1200" dirty="0">
                        <a:latin typeface="Century Gothic" panose="020B0502020202020204" pitchFamily="34" charset="0"/>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506875">
                <a:tc>
                  <a:txBody>
                    <a:bodyPr/>
                    <a:lstStyle/>
                    <a:p>
                      <a:pPr marL="0" lvl="0" indent="0" algn="l" rtl="0">
                        <a:spcBef>
                          <a:spcPts val="0"/>
                        </a:spcBef>
                        <a:spcAft>
                          <a:spcPts val="0"/>
                        </a:spcAft>
                        <a:buNone/>
                      </a:pPr>
                      <a:r>
                        <a:rPr lang="en" sz="1200">
                          <a:solidFill>
                            <a:srgbClr val="000000"/>
                          </a:solidFill>
                          <a:latin typeface="Century Gothic" panose="020B0502020202020204" pitchFamily="34" charset="0"/>
                          <a:ea typeface="Century Gothic"/>
                          <a:cs typeface="Century Gothic"/>
                          <a:sym typeface="Century Gothic"/>
                        </a:rPr>
                        <a:t>The effects of the institution of slavery</a:t>
                      </a:r>
                      <a:endParaRPr sz="1200">
                        <a:solidFill>
                          <a:srgbClr val="000000"/>
                        </a:solidFill>
                        <a:latin typeface="Century Gothic" panose="020B0502020202020204" pitchFamily="34" charset="0"/>
                        <a:ea typeface="Century Gothic"/>
                        <a:cs typeface="Century Gothic"/>
                        <a:sym typeface="Century Gothic"/>
                      </a:endParaRPr>
                    </a:p>
                  </a:txBody>
                  <a:tcPr marL="91425" marR="91425" marT="91425" marB="91425">
                    <a:lnR w="12700" cap="flat" cmpd="sng">
                      <a:solidFill>
                        <a:srgbClr val="000000"/>
                      </a:solidFill>
                      <a:prstDash val="solid"/>
                      <a:round/>
                      <a:headEnd type="none" w="sm" len="sm"/>
                      <a:tailEnd type="none" w="sm" len="sm"/>
                    </a:lnR>
                  </a:tcPr>
                </a:tc>
                <a:tc>
                  <a:txBody>
                    <a:bodyPr/>
                    <a:lstStyle/>
                    <a:p>
                      <a:pPr marL="0" lvl="0" indent="0" algn="l" rtl="0">
                        <a:lnSpc>
                          <a:spcPct val="115000"/>
                        </a:lnSpc>
                        <a:spcBef>
                          <a:spcPts val="0"/>
                        </a:spcBef>
                        <a:spcAft>
                          <a:spcPts val="0"/>
                        </a:spcAft>
                        <a:buNone/>
                      </a:pPr>
                      <a:r>
                        <a:rPr lang="en" sz="1200" dirty="0">
                          <a:latin typeface="Century Gothic" panose="020B0502020202020204" pitchFamily="34" charset="0"/>
                          <a:ea typeface="Century Gothic"/>
                          <a:cs typeface="Century Gothic"/>
                          <a:sym typeface="Century Gothic"/>
                        </a:rPr>
                        <a:t>The institution of slavery is necessary.</a:t>
                      </a:r>
                      <a:endParaRPr sz="12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200" dirty="0">
                          <a:latin typeface="Century Gothic" panose="020B0502020202020204" pitchFamily="34" charset="0"/>
                          <a:ea typeface="Century Gothic"/>
                          <a:cs typeface="Century Gothic"/>
                          <a:sym typeface="Century Gothic"/>
                        </a:rPr>
                        <a:t> It reflects the natural racial order.</a:t>
                      </a:r>
                      <a:endParaRPr sz="12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200" dirty="0">
                          <a:latin typeface="Century Gothic" panose="020B0502020202020204" pitchFamily="34" charset="0"/>
                          <a:ea typeface="Century Gothic"/>
                          <a:cs typeface="Century Gothic"/>
                          <a:sym typeface="Century Gothic"/>
                        </a:rPr>
                        <a:t> Slavery brings the civilizing influence of Christianity to Africans, who would otherwise be uncivilized and immoral.</a:t>
                      </a:r>
                      <a:r>
                        <a:rPr lang="en-US" sz="1200" baseline="0" dirty="0">
                          <a:latin typeface="Century Gothic" panose="020B0502020202020204" pitchFamily="34" charset="0"/>
                          <a:ea typeface="Century Gothic"/>
                          <a:cs typeface="Century Gothic"/>
                          <a:sym typeface="Century Gothic"/>
                        </a:rPr>
                        <a:t> </a:t>
                      </a:r>
                      <a:r>
                        <a:rPr lang="en" sz="1200" dirty="0">
                          <a:latin typeface="Century Gothic" panose="020B0502020202020204" pitchFamily="34" charset="0"/>
                          <a:ea typeface="Century Gothic"/>
                          <a:cs typeface="Century Gothic"/>
                          <a:sym typeface="Century Gothic"/>
                        </a:rPr>
                        <a:t>Slavery creates an orderly society.</a:t>
                      </a:r>
                      <a:endParaRPr sz="1200" dirty="0">
                        <a:latin typeface="Century Gothic" panose="020B0502020202020204" pitchFamily="34" charset="0"/>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200" dirty="0">
                          <a:latin typeface="Century Gothic" panose="020B0502020202020204" pitchFamily="34" charset="0"/>
                          <a:ea typeface="Century Gothic"/>
                          <a:cs typeface="Century Gothic"/>
                          <a:sym typeface="Century Gothic"/>
                        </a:rPr>
                        <a:t>The institution of slavery is abhorrent, and the arguments people make about its importance in creating a well-ordered and civilized society are incorrect.</a:t>
                      </a:r>
                      <a:endParaRPr sz="1200" dirty="0">
                        <a:latin typeface="Century Gothic" panose="020B0502020202020204" pitchFamily="34" charset="0"/>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1" name="Google Shape;181;p31"/>
          <p:cNvSpPr txBox="1">
            <a:spLocks noGrp="1"/>
          </p:cNvSpPr>
          <p:nvPr>
            <p:ph type="body" idx="1"/>
          </p:nvPr>
        </p:nvSpPr>
        <p:spPr>
          <a:xfrm>
            <a:off x="374325" y="1239619"/>
            <a:ext cx="8016300" cy="3393000"/>
          </a:xfrm>
          <a:prstGeom prst="rect">
            <a:avLst/>
          </a:prstGeom>
        </p:spPr>
        <p:txBody>
          <a:bodyPr spcFirstLastPara="1" wrap="square" lIns="68575" tIns="34275" rIns="68575" bIns="34275" anchor="t" anchorCtr="0">
            <a:noAutofit/>
          </a:bodyPr>
          <a:lstStyle/>
          <a:p>
            <a:pPr marL="457200" lvl="0" indent="-342900" algn="l" rtl="0">
              <a:spcBef>
                <a:spcPts val="800"/>
              </a:spcBef>
              <a:spcAft>
                <a:spcPts val="0"/>
              </a:spcAft>
              <a:buSzPts val="1800"/>
              <a:buAutoNum type="arabicPeriod"/>
            </a:pPr>
            <a:r>
              <a:rPr lang="en" sz="1800" dirty="0"/>
              <a:t>I can determine the meaning of words and phrases in an excerpt of </a:t>
            </a:r>
            <a:r>
              <a:rPr lang="en" sz="1800" i="1" dirty="0"/>
              <a:t>Narrative of the Life of Frederick Douglass</a:t>
            </a:r>
            <a:r>
              <a:rPr lang="en" sz="1800" dirty="0"/>
              <a:t>.</a:t>
            </a:r>
          </a:p>
          <a:p>
            <a:pPr marL="457200" lvl="0" indent="-342900" algn="l" rtl="0">
              <a:spcBef>
                <a:spcPts val="800"/>
              </a:spcBef>
              <a:spcAft>
                <a:spcPts val="0"/>
              </a:spcAft>
              <a:buSzPts val="1800"/>
              <a:buAutoNum type="arabicPeriod"/>
            </a:pPr>
            <a:endParaRPr lang="en" sz="1800" dirty="0"/>
          </a:p>
          <a:p>
            <a:pPr marL="457200" lvl="0" indent="-342900" algn="l" rtl="0">
              <a:spcBef>
                <a:spcPts val="800"/>
              </a:spcBef>
              <a:spcAft>
                <a:spcPts val="0"/>
              </a:spcAft>
              <a:buSzPts val="1800"/>
              <a:buAutoNum type="arabicPeriod"/>
            </a:pPr>
            <a:r>
              <a:rPr lang="en" sz="1800" dirty="0"/>
              <a:t>I can use common roots, prefixes, and suffixes as clues to the meaning of words in </a:t>
            </a:r>
            <a:r>
              <a:rPr lang="en" sz="1800" i="1" dirty="0"/>
              <a:t>Narrative of the Life of Frederick Douglass</a:t>
            </a:r>
            <a:r>
              <a:rPr lang="en" sz="1800" dirty="0"/>
              <a:t>.</a:t>
            </a:r>
          </a:p>
          <a:p>
            <a:pPr marL="457200" lvl="0" indent="-342900" algn="l" rtl="0">
              <a:spcBef>
                <a:spcPts val="800"/>
              </a:spcBef>
              <a:spcAft>
                <a:spcPts val="0"/>
              </a:spcAft>
              <a:buSzPts val="1800"/>
              <a:buAutoNum type="arabicPeriod"/>
            </a:pPr>
            <a:endParaRPr lang="en" sz="1800" dirty="0"/>
          </a:p>
          <a:p>
            <a:pPr marL="457200" lvl="0" indent="-342900" algn="l" rtl="0">
              <a:spcBef>
                <a:spcPts val="800"/>
              </a:spcBef>
              <a:spcAft>
                <a:spcPts val="0"/>
              </a:spcAft>
              <a:buSzPts val="1800"/>
              <a:buAutoNum type="arabicPeriod"/>
            </a:pPr>
            <a:r>
              <a:rPr lang="en" sz="1800" dirty="0"/>
              <a:t>I can reread a complex text to better understand it.</a:t>
            </a:r>
            <a:endParaRPr sz="1800" dirty="0"/>
          </a:p>
        </p:txBody>
      </p:sp>
      <p:sp>
        <p:nvSpPr>
          <p:cNvPr id="183" name="Google Shape;183;p31"/>
          <p:cNvSpPr txBox="1"/>
          <p:nvPr/>
        </p:nvSpPr>
        <p:spPr>
          <a:xfrm>
            <a:off x="374325" y="345019"/>
            <a:ext cx="7351200" cy="55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Let’s review our targets</a:t>
            </a:r>
            <a:endParaRPr sz="30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9" name="Google Shape;189;p32"/>
          <p:cNvSpPr txBox="1">
            <a:spLocks noGrp="1"/>
          </p:cNvSpPr>
          <p:nvPr>
            <p:ph type="title"/>
          </p:nvPr>
        </p:nvSpPr>
        <p:spPr>
          <a:xfrm>
            <a:off x="311700" y="240634"/>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prepare to read Excerpt 1 </a:t>
            </a:r>
            <a:endParaRPr sz="3400" dirty="0">
              <a:latin typeface="Century Gothic"/>
              <a:ea typeface="Century Gothic"/>
              <a:cs typeface="Century Gothic"/>
              <a:sym typeface="Century Gothic"/>
            </a:endParaRPr>
          </a:p>
        </p:txBody>
      </p:sp>
      <p:graphicFrame>
        <p:nvGraphicFramePr>
          <p:cNvPr id="191" name="Google Shape;191;p32"/>
          <p:cNvGraphicFramePr/>
          <p:nvPr>
            <p:extLst>
              <p:ext uri="{D42A27DB-BD31-4B8C-83A1-F6EECF244321}">
                <p14:modId xmlns:p14="http://schemas.microsoft.com/office/powerpoint/2010/main" val="2576810421"/>
              </p:ext>
            </p:extLst>
          </p:nvPr>
        </p:nvGraphicFramePr>
        <p:xfrm>
          <a:off x="306913" y="1034929"/>
          <a:ext cx="7748850" cy="3661682"/>
        </p:xfrm>
        <a:graphic>
          <a:graphicData uri="http://schemas.openxmlformats.org/drawingml/2006/table">
            <a:tbl>
              <a:tblPr>
                <a:noFill/>
                <a:tableStyleId>{98103044-4E2C-4A7E-932A-AEC0E43BE74F}</a:tableStyleId>
              </a:tblPr>
              <a:tblGrid>
                <a:gridCol w="2954014">
                  <a:extLst>
                    <a:ext uri="{9D8B030D-6E8A-4147-A177-3AD203B41FA5}">
                      <a16:colId xmlns:a16="http://schemas.microsoft.com/office/drawing/2014/main" val="20000"/>
                    </a:ext>
                  </a:extLst>
                </a:gridCol>
                <a:gridCol w="2427515">
                  <a:extLst>
                    <a:ext uri="{9D8B030D-6E8A-4147-A177-3AD203B41FA5}">
                      <a16:colId xmlns:a16="http://schemas.microsoft.com/office/drawing/2014/main" val="20001"/>
                    </a:ext>
                  </a:extLst>
                </a:gridCol>
                <a:gridCol w="2367321">
                  <a:extLst>
                    <a:ext uri="{9D8B030D-6E8A-4147-A177-3AD203B41FA5}">
                      <a16:colId xmlns:a16="http://schemas.microsoft.com/office/drawing/2014/main" val="20002"/>
                    </a:ext>
                  </a:extLst>
                </a:gridCol>
              </a:tblGrid>
              <a:tr h="3939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Third Read Questions</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255375">
                <a:tc>
                  <a:txBody>
                    <a:bodyPr/>
                    <a:lstStyle/>
                    <a:p>
                      <a:pPr marL="0" lvl="0" indent="0" algn="l" rtl="0">
                        <a:lnSpc>
                          <a:spcPct val="150000"/>
                        </a:lnSpc>
                        <a:spcBef>
                          <a:spcPts val="0"/>
                        </a:spcBef>
                        <a:spcAft>
                          <a:spcPts val="0"/>
                        </a:spcAft>
                        <a:buNone/>
                      </a:pPr>
                      <a:r>
                        <a:rPr lang="en" sz="900" b="1" dirty="0">
                          <a:latin typeface="Century Gothic" panose="020B0502020202020204" pitchFamily="34" charset="0"/>
                          <a:ea typeface="Calibri"/>
                          <a:cs typeface="Calibri"/>
                          <a:sym typeface="Calibri"/>
                        </a:rPr>
                        <a:t>1. </a:t>
                      </a:r>
                      <a:r>
                        <a:rPr lang="en" sz="900" dirty="0">
                          <a:latin typeface="Century Gothic" panose="020B0502020202020204" pitchFamily="34" charset="0"/>
                          <a:ea typeface="Calibri"/>
                          <a:cs typeface="Calibri"/>
                          <a:sym typeface="Calibri"/>
                        </a:rPr>
                        <a:t> I was born in Tuckahoe, near Hillsborough, and about twelve miles from Easton, in Talbot county, Maryland. I have no accurate knowledge of my age, never having seen any authentic record containing it. By far the larger part of the slaves know as little of their ages as horses know of theirs, and it is the wish of most masters within my knowledge to keep their slaves thus </a:t>
                      </a:r>
                      <a:r>
                        <a:rPr lang="en" sz="900" b="1" dirty="0">
                          <a:latin typeface="Century Gothic" panose="020B0502020202020204" pitchFamily="34" charset="0"/>
                          <a:ea typeface="Calibri"/>
                          <a:cs typeface="Calibri"/>
                          <a:sym typeface="Calibri"/>
                        </a:rPr>
                        <a:t>ignorant</a:t>
                      </a:r>
                      <a:r>
                        <a:rPr lang="en" sz="900" dirty="0">
                          <a:latin typeface="Century Gothic" panose="020B0502020202020204" pitchFamily="34" charset="0"/>
                          <a:ea typeface="Calibri"/>
                          <a:cs typeface="Calibri"/>
                          <a:sym typeface="Calibri"/>
                        </a:rPr>
                        <a:t>. I do not remember to have ever met a slave who could tell of his birthday. They </a:t>
                      </a:r>
                      <a:r>
                        <a:rPr lang="en" sz="900" b="1" dirty="0">
                          <a:latin typeface="Century Gothic" panose="020B0502020202020204" pitchFamily="34" charset="0"/>
                          <a:ea typeface="Calibri"/>
                          <a:cs typeface="Calibri"/>
                          <a:sym typeface="Calibri"/>
                        </a:rPr>
                        <a:t>seldom</a:t>
                      </a:r>
                      <a:r>
                        <a:rPr lang="en" sz="900" dirty="0">
                          <a:latin typeface="Century Gothic" panose="020B0502020202020204" pitchFamily="34" charset="0"/>
                          <a:ea typeface="Calibri"/>
                          <a:cs typeface="Calibri"/>
                          <a:sym typeface="Calibri"/>
                        </a:rPr>
                        <a:t> come nearer to it than planting-time, harvest-time, cherry-time, spring-time, or fall-time. A want of information concerning my own was a source of unhappiness to me</a:t>
                      </a:r>
                      <a:endParaRPr sz="900" dirty="0">
                        <a:latin typeface="Century Gothic" panose="020B0502020202020204" pitchFamily="34" charset="0"/>
                        <a:ea typeface="Calibri"/>
                        <a:cs typeface="Calibri"/>
                        <a:sym typeface="Calibri"/>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1. What do slaves not have knowledge about?</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2. Who prevents slaves from having this knowledge?</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b="1" dirty="0">
                          <a:latin typeface="Century Gothic" panose="020B0502020202020204" pitchFamily="34" charset="0"/>
                          <a:ea typeface="Calibri"/>
                          <a:cs typeface="Calibri"/>
                          <a:sym typeface="Calibri"/>
                        </a:rPr>
                        <a:t>Ignorant</a:t>
                      </a:r>
                      <a:r>
                        <a:rPr lang="en" sz="900" dirty="0">
                          <a:latin typeface="Century Gothic" panose="020B0502020202020204" pitchFamily="34" charset="0"/>
                          <a:ea typeface="Calibri"/>
                          <a:cs typeface="Calibri"/>
                          <a:sym typeface="Calibri"/>
                        </a:rPr>
                        <a:t>—not knowing facts you should know</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b="1" dirty="0">
                          <a:latin typeface="Century Gothic" panose="020B0502020202020204" pitchFamily="34" charset="0"/>
                          <a:ea typeface="Calibri"/>
                          <a:cs typeface="Calibri"/>
                          <a:sym typeface="Calibri"/>
                        </a:rPr>
                        <a:t>Seldom</a:t>
                      </a:r>
                      <a:r>
                        <a:rPr lang="en" sz="900" dirty="0">
                          <a:latin typeface="Century Gothic" panose="020B0502020202020204" pitchFamily="34" charset="0"/>
                          <a:ea typeface="Calibri"/>
                          <a:cs typeface="Calibri"/>
                          <a:sym typeface="Calibri"/>
                        </a:rPr>
                        <a:t>—not often</a:t>
                      </a:r>
                      <a:endParaRPr sz="900" dirty="0">
                        <a:latin typeface="Century Gothic" panose="020B0502020202020204" pitchFamily="34" charset="0"/>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dirty="0">
                          <a:latin typeface="Century Gothic" panose="020B0502020202020204" pitchFamily="34" charset="0"/>
                          <a:ea typeface="Calibri"/>
                          <a:cs typeface="Calibri"/>
                          <a:sym typeface="Calibri"/>
                        </a:rPr>
                        <a:t>1. Frederick Douglass begins his story with an example of how slaves are mistreated. What example does he give?</a:t>
                      </a:r>
                      <a:endParaRPr sz="900" dirty="0">
                        <a:latin typeface="Century Gothic" panose="020B0502020202020204" pitchFamily="34" charset="0"/>
                        <a:ea typeface="Calibri"/>
                        <a:cs typeface="Calibri"/>
                        <a:sym typeface="Calibri"/>
                      </a:endParaRPr>
                    </a:p>
                    <a:p>
                      <a:pPr marL="0" lvl="0" indent="0" algn="l" rtl="0">
                        <a:lnSpc>
                          <a:spcPct val="115000"/>
                        </a:lnSpc>
                        <a:spcBef>
                          <a:spcPts val="0"/>
                        </a:spcBef>
                        <a:spcAft>
                          <a:spcPts val="0"/>
                        </a:spcAft>
                        <a:buNone/>
                      </a:pPr>
                      <a:r>
                        <a:rPr lang="en" sz="900" b="1" dirty="0">
                          <a:latin typeface="Century Gothic" panose="020B0502020202020204" pitchFamily="34" charset="0"/>
                          <a:ea typeface="Calibri"/>
                          <a:cs typeface="Calibri"/>
                          <a:sym typeface="Calibri"/>
                        </a:rPr>
                        <a:t> </a:t>
                      </a:r>
                      <a:endParaRPr sz="900" b="1" dirty="0">
                        <a:latin typeface="Century Gothic" panose="020B0502020202020204" pitchFamily="34" charset="0"/>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7" name="Google Shape;197;p33"/>
          <p:cNvSpPr txBox="1">
            <a:spLocks noGrp="1"/>
          </p:cNvSpPr>
          <p:nvPr>
            <p:ph type="title"/>
          </p:nvPr>
        </p:nvSpPr>
        <p:spPr>
          <a:xfrm>
            <a:off x="311700" y="239774"/>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begin Excerpt 1 together</a:t>
            </a:r>
            <a:endParaRPr sz="3400" dirty="0">
              <a:latin typeface="Century Gothic"/>
              <a:ea typeface="Century Gothic"/>
              <a:cs typeface="Century Gothic"/>
              <a:sym typeface="Century Gothic"/>
            </a:endParaRPr>
          </a:p>
        </p:txBody>
      </p:sp>
      <p:graphicFrame>
        <p:nvGraphicFramePr>
          <p:cNvPr id="199" name="Google Shape;199;p33"/>
          <p:cNvGraphicFramePr/>
          <p:nvPr>
            <p:extLst>
              <p:ext uri="{D42A27DB-BD31-4B8C-83A1-F6EECF244321}">
                <p14:modId xmlns:p14="http://schemas.microsoft.com/office/powerpoint/2010/main" val="1625794700"/>
              </p:ext>
            </p:extLst>
          </p:nvPr>
        </p:nvGraphicFramePr>
        <p:xfrm>
          <a:off x="315151" y="914930"/>
          <a:ext cx="7748850" cy="3717689"/>
        </p:xfrm>
        <a:graphic>
          <a:graphicData uri="http://schemas.openxmlformats.org/drawingml/2006/table">
            <a:tbl>
              <a:tblPr>
                <a:noFill/>
                <a:tableStyleId>{98103044-4E2C-4A7E-932A-AEC0E43BE74F}</a:tableStyleId>
              </a:tblPr>
              <a:tblGrid>
                <a:gridCol w="2650800">
                  <a:extLst>
                    <a:ext uri="{9D8B030D-6E8A-4147-A177-3AD203B41FA5}">
                      <a16:colId xmlns:a16="http://schemas.microsoft.com/office/drawing/2014/main" val="20000"/>
                    </a:ext>
                  </a:extLst>
                </a:gridCol>
                <a:gridCol w="2549025">
                  <a:extLst>
                    <a:ext uri="{9D8B030D-6E8A-4147-A177-3AD203B41FA5}">
                      <a16:colId xmlns:a16="http://schemas.microsoft.com/office/drawing/2014/main" val="20001"/>
                    </a:ext>
                  </a:extLst>
                </a:gridCol>
                <a:gridCol w="2549025">
                  <a:extLst>
                    <a:ext uri="{9D8B030D-6E8A-4147-A177-3AD203B41FA5}">
                      <a16:colId xmlns:a16="http://schemas.microsoft.com/office/drawing/2014/main" val="20002"/>
                    </a:ext>
                  </a:extLst>
                </a:gridCol>
              </a:tblGrid>
              <a:tr h="393950">
                <a:tc>
                  <a:txBody>
                    <a:bodyPr/>
                    <a:lstStyle/>
                    <a:p>
                      <a:pPr marL="0" lvl="0" indent="0" algn="l" rtl="0">
                        <a:lnSpc>
                          <a:spcPct val="150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50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50000"/>
                        </a:lnSpc>
                        <a:spcBef>
                          <a:spcPts val="0"/>
                        </a:spcBef>
                        <a:spcAft>
                          <a:spcPts val="0"/>
                        </a:spcAft>
                        <a:buNone/>
                      </a:pPr>
                      <a:r>
                        <a:rPr lang="en">
                          <a:latin typeface="Century Gothic" panose="020B0502020202020204" pitchFamily="34" charset="0"/>
                        </a:rPr>
                        <a:t>Third Read Questions</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255375">
                <a:tc>
                  <a:txBody>
                    <a:bodyPr/>
                    <a:lstStyle/>
                    <a:p>
                      <a:pPr marL="0" lvl="0" indent="0" algn="l" rtl="0">
                        <a:lnSpc>
                          <a:spcPct val="150000"/>
                        </a:lnSpc>
                        <a:spcBef>
                          <a:spcPts val="0"/>
                        </a:spcBef>
                        <a:spcAft>
                          <a:spcPts val="0"/>
                        </a:spcAft>
                        <a:buNone/>
                      </a:pPr>
                      <a:r>
                        <a:rPr lang="en" sz="900" b="1" dirty="0">
                          <a:latin typeface="Century Gothic" panose="020B0502020202020204" pitchFamily="34" charset="0"/>
                          <a:ea typeface="Calibri"/>
                          <a:cs typeface="Calibri"/>
                          <a:sym typeface="Calibri"/>
                        </a:rPr>
                        <a:t>1. </a:t>
                      </a:r>
                      <a:r>
                        <a:rPr lang="en" sz="900" dirty="0">
                          <a:latin typeface="Century Gothic" panose="020B0502020202020204" pitchFamily="34" charset="0"/>
                          <a:ea typeface="Calibri"/>
                          <a:cs typeface="Calibri"/>
                          <a:sym typeface="Calibri"/>
                        </a:rPr>
                        <a:t> I was born in Tuckahoe, near Hillsborough, and about twelve miles from Easton, in Talbot county, Maryland. I have no accurate knowledge of my age, never having seen any authentic record containing it. By far the larger part of the slaves know as little of their ages as horses know of theirs, and it is the wish of most masters within my knowledge to keep their slaves thus </a:t>
                      </a:r>
                      <a:r>
                        <a:rPr lang="en" sz="900" b="1" dirty="0">
                          <a:latin typeface="Century Gothic" panose="020B0502020202020204" pitchFamily="34" charset="0"/>
                          <a:ea typeface="Calibri"/>
                          <a:cs typeface="Calibri"/>
                          <a:sym typeface="Calibri"/>
                        </a:rPr>
                        <a:t>ignorant</a:t>
                      </a:r>
                      <a:r>
                        <a:rPr lang="en" sz="900" dirty="0">
                          <a:latin typeface="Century Gothic" panose="020B0502020202020204" pitchFamily="34" charset="0"/>
                          <a:ea typeface="Calibri"/>
                          <a:cs typeface="Calibri"/>
                          <a:sym typeface="Calibri"/>
                        </a:rPr>
                        <a:t>. I do not remember to have ever met a slave who could tell of his birthday. They </a:t>
                      </a:r>
                      <a:r>
                        <a:rPr lang="en" sz="900" b="1" dirty="0">
                          <a:latin typeface="Century Gothic" panose="020B0502020202020204" pitchFamily="34" charset="0"/>
                          <a:ea typeface="Calibri"/>
                          <a:cs typeface="Calibri"/>
                          <a:sym typeface="Calibri"/>
                        </a:rPr>
                        <a:t>seldom</a:t>
                      </a:r>
                      <a:r>
                        <a:rPr lang="en" sz="900" dirty="0">
                          <a:latin typeface="Century Gothic" panose="020B0502020202020204" pitchFamily="34" charset="0"/>
                          <a:ea typeface="Calibri"/>
                          <a:cs typeface="Calibri"/>
                          <a:sym typeface="Calibri"/>
                        </a:rPr>
                        <a:t> come nearer to it than planting-time, harvest-time, cherry-time, spring-time, or fall-time. A want of information concerning my own was a source of unhappiness to me</a:t>
                      </a:r>
                      <a:endParaRPr sz="900" dirty="0">
                        <a:latin typeface="Century Gothic" panose="020B0502020202020204" pitchFamily="34" charset="0"/>
                        <a:ea typeface="Calibri"/>
                        <a:cs typeface="Calibri"/>
                        <a:sym typeface="Calibri"/>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1. What do slaves not have knowledge about?</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2. Who prevents slaves from having this knowledge?</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b="1" dirty="0">
                          <a:latin typeface="Century Gothic" panose="020B0502020202020204" pitchFamily="34" charset="0"/>
                          <a:ea typeface="Calibri"/>
                          <a:cs typeface="Calibri"/>
                          <a:sym typeface="Calibri"/>
                        </a:rPr>
                        <a:t>Ignorant</a:t>
                      </a:r>
                      <a:r>
                        <a:rPr lang="en" sz="900" dirty="0">
                          <a:latin typeface="Century Gothic" panose="020B0502020202020204" pitchFamily="34" charset="0"/>
                          <a:ea typeface="Calibri"/>
                          <a:cs typeface="Calibri"/>
                          <a:sym typeface="Calibri"/>
                        </a:rPr>
                        <a:t>—not knowing facts you should know</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 </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b="1" dirty="0">
                          <a:latin typeface="Century Gothic" panose="020B0502020202020204" pitchFamily="34" charset="0"/>
                          <a:ea typeface="Calibri"/>
                          <a:cs typeface="Calibri"/>
                          <a:sym typeface="Calibri"/>
                        </a:rPr>
                        <a:t>Seldom</a:t>
                      </a:r>
                      <a:r>
                        <a:rPr lang="en" sz="900" dirty="0">
                          <a:latin typeface="Century Gothic" panose="020B0502020202020204" pitchFamily="34" charset="0"/>
                          <a:ea typeface="Calibri"/>
                          <a:cs typeface="Calibri"/>
                          <a:sym typeface="Calibri"/>
                        </a:rPr>
                        <a:t>—not often</a:t>
                      </a:r>
                      <a:endParaRPr sz="900" dirty="0">
                        <a:latin typeface="Century Gothic" panose="020B0502020202020204" pitchFamily="34" charset="0"/>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50000"/>
                        </a:lnSpc>
                        <a:spcBef>
                          <a:spcPts val="0"/>
                        </a:spcBef>
                        <a:spcAft>
                          <a:spcPts val="0"/>
                        </a:spcAft>
                        <a:buNone/>
                      </a:pPr>
                      <a:r>
                        <a:rPr lang="en" sz="900" dirty="0">
                          <a:latin typeface="Century Gothic" panose="020B0502020202020204" pitchFamily="34" charset="0"/>
                          <a:ea typeface="Calibri"/>
                          <a:cs typeface="Calibri"/>
                          <a:sym typeface="Calibri"/>
                        </a:rPr>
                        <a:t>1. Frederick Douglass begins his story with an example of how slaves are mistreated. What example does he give?</a:t>
                      </a:r>
                      <a:endParaRPr sz="900" dirty="0">
                        <a:latin typeface="Century Gothic" panose="020B0502020202020204" pitchFamily="34" charset="0"/>
                        <a:ea typeface="Calibri"/>
                        <a:cs typeface="Calibri"/>
                        <a:sym typeface="Calibri"/>
                      </a:endParaRPr>
                    </a:p>
                    <a:p>
                      <a:pPr marL="0" lvl="0" indent="0" algn="l" rtl="0">
                        <a:lnSpc>
                          <a:spcPct val="150000"/>
                        </a:lnSpc>
                        <a:spcBef>
                          <a:spcPts val="0"/>
                        </a:spcBef>
                        <a:spcAft>
                          <a:spcPts val="0"/>
                        </a:spcAft>
                        <a:buNone/>
                      </a:pPr>
                      <a:r>
                        <a:rPr lang="en" sz="900" b="1" dirty="0">
                          <a:latin typeface="Century Gothic" panose="020B0502020202020204" pitchFamily="34" charset="0"/>
                          <a:ea typeface="Calibri"/>
                          <a:cs typeface="Calibri"/>
                          <a:sym typeface="Calibri"/>
                        </a:rPr>
                        <a:t> </a:t>
                      </a:r>
                      <a:endParaRPr sz="900" b="1" dirty="0">
                        <a:latin typeface="Century Gothic" panose="020B0502020202020204" pitchFamily="34" charset="0"/>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7;p29"/>
          <p:cNvPicPr preferRelativeResize="0"/>
          <p:nvPr/>
        </p:nvPicPr>
        <p:blipFill>
          <a:blip r:embed="rId3">
            <a:alphaModFix/>
          </a:blip>
          <a:stretch>
            <a:fillRect/>
          </a:stretch>
        </p:blipFill>
        <p:spPr>
          <a:xfrm>
            <a:off x="8064001" y="76492"/>
            <a:ext cx="982025" cy="1202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44645C-3636-48CD-A489-5172A41301A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65C8536-29B1-48A3-81F8-6B1309C3D157}">
  <ds:schemaRefs>
    <ds:schemaRef ds:uri="http://schemas.microsoft.com/sharepoint/v3/contenttype/forms"/>
  </ds:schemaRefs>
</ds:datastoreItem>
</file>

<file path=customXml/itemProps3.xml><?xml version="1.0" encoding="utf-8"?>
<ds:datastoreItem xmlns:ds="http://schemas.openxmlformats.org/officeDocument/2006/customXml" ds:itemID="{4F9A9F12-57A7-483C-BE6A-C39C5CF7D5EC}"/>
</file>

<file path=docProps/app.xml><?xml version="1.0" encoding="utf-8"?>
<Properties xmlns="http://schemas.openxmlformats.org/officeDocument/2006/extended-properties" xmlns:vt="http://schemas.openxmlformats.org/officeDocument/2006/docPropsVTypes">
  <TotalTime>35</TotalTime>
  <Words>7197</Words>
  <Application>Microsoft Office PowerPoint</Application>
  <PresentationFormat>On-screen Show (16:9)</PresentationFormat>
  <Paragraphs>676</Paragraphs>
  <Slides>23</Slides>
  <Notes>22</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Simple Light</vt:lpstr>
      <vt:lpstr>Office Theme</vt:lpstr>
      <vt:lpstr>PowerPoint Presentation</vt:lpstr>
      <vt:lpstr>PowerPoint Presentation</vt:lpstr>
      <vt:lpstr>PowerPoint Presentation</vt:lpstr>
      <vt:lpstr>Grade 7: Module 3:  Unit 1: Lesson 7</vt:lpstr>
      <vt:lpstr>PowerPoint Presentation</vt:lpstr>
      <vt:lpstr>Let’s look at our Shining A Light Anchor Chart</vt:lpstr>
      <vt:lpstr>PowerPoint Presentation</vt:lpstr>
      <vt:lpstr>Let’s prepare to read Excerpt 1 </vt:lpstr>
      <vt:lpstr>Let’s begin Excerpt 1 together</vt:lpstr>
      <vt:lpstr>Let’s begin reading Paragraph 1 closely</vt:lpstr>
      <vt:lpstr>Let’s continue to re-read Paragraph 1 closely</vt:lpstr>
      <vt:lpstr>Let’s work with Paragraphs 2 and 3</vt:lpstr>
      <vt:lpstr>Let’s work with more second read  questions</vt:lpstr>
      <vt:lpstr>Let’s re-read Paragraph 4 closely</vt:lpstr>
      <vt:lpstr>Let’s continue re-reading Paragraph 4</vt:lpstr>
      <vt:lpstr>Let’s re-read Paragraph 5</vt:lpstr>
      <vt:lpstr>Let’s re-read Paragraph 6</vt:lpstr>
      <vt:lpstr>Let’s continue re-reading Paragraph 6</vt:lpstr>
      <vt:lpstr>Let’s complete re-reading Paragraph 6</vt:lpstr>
      <vt:lpstr>Let’s add to our Historical Context Anchor Chart</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9</cp:revision>
  <dcterms:modified xsi:type="dcterms:W3CDTF">2019-03-25T19:49:04Z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