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6"/>
  </p:notesMasterIdLst>
  <p:sldIdLst>
    <p:sldId id="256" r:id="rId6"/>
    <p:sldId id="257" r:id="rId7"/>
    <p:sldId id="258" r:id="rId8"/>
    <p:sldId id="259" r:id="rId9"/>
    <p:sldId id="260" r:id="rId10"/>
    <p:sldId id="261" r:id="rId11"/>
    <p:sldId id="262" r:id="rId12"/>
    <p:sldId id="263" r:id="rId13"/>
    <p:sldId id="264" r:id="rId14"/>
    <p:sldId id="265" r:id="rId15"/>
  </p:sldIdLst>
  <p:sldSz cx="9144000" cy="5143500" type="screen16x9"/>
  <p:notesSz cx="6858000" cy="9144000"/>
  <p:embeddedFontLst>
    <p:embeddedFont>
      <p:font typeface="Calibri" panose="020F0502020204030204" pitchFamily="34" charset="0"/>
      <p:regular r:id="rId17"/>
      <p:bold r:id="rId18"/>
      <p:italic r:id="rId19"/>
      <p:boldItalic r:id="rId20"/>
    </p:embeddedFont>
    <p:embeddedFont>
      <p:font typeface="Century Gothic" panose="020B0502020202020204" pitchFamily="34"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2A9624-656C-4FD4-8DF9-33BD7F97F8BF}" v="8" dt="2018-10-09T14:08:23.356"/>
  </p1510:revLst>
</p1510:revInfo>
</file>

<file path=ppt/tableStyles.xml><?xml version="1.0" encoding="utf-8"?>
<a:tblStyleLst xmlns:a="http://schemas.openxmlformats.org/drawingml/2006/main" def="{163E7E8D-FE30-4CE2-8993-353BA9A453AB}">
  <a:tblStyle styleId="{163E7E8D-FE30-4CE2-8993-353BA9A453AB}"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4147" autoAdjust="0"/>
  </p:normalViewPr>
  <p:slideViewPr>
    <p:cSldViewPr snapToGrid="0">
      <p:cViewPr varScale="1">
        <p:scale>
          <a:sx n="83" d="100"/>
          <a:sy n="83" d="100"/>
        </p:scale>
        <p:origin x="800" y="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font" Target="fonts/font2.fntdata"/><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font" Target="fonts/font1.fntdata"/><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8.fnt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7.fntdata"/><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6.fntdata"/><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CB2A9624-656C-4FD4-8DF9-33BD7F97F8BF}"/>
    <pc:docChg chg="modSld modMainMaster">
      <pc:chgData name="Steven Benson" userId="7888f041-e9c4-484d-a793-6a135ed92492" providerId="ADAL" clId="{CB2A9624-656C-4FD4-8DF9-33BD7F97F8BF}" dt="2018-10-09T14:08:23.356" v="7" actId="14100"/>
      <pc:docMkLst>
        <pc:docMk/>
      </pc:docMkLst>
      <pc:sldChg chg="addSp modSp">
        <pc:chgData name="Steven Benson" userId="7888f041-e9c4-484d-a793-6a135ed92492" providerId="ADAL" clId="{CB2A9624-656C-4FD4-8DF9-33BD7F97F8BF}" dt="2018-10-09T14:08:17.931" v="6" actId="1076"/>
        <pc:sldMkLst>
          <pc:docMk/>
          <pc:sldMk cId="0" sldId="259"/>
        </pc:sldMkLst>
        <pc:picChg chg="add mod">
          <ac:chgData name="Steven Benson" userId="7888f041-e9c4-484d-a793-6a135ed92492" providerId="ADAL" clId="{CB2A9624-656C-4FD4-8DF9-33BD7F97F8BF}" dt="2018-10-09T14:08:17.931" v="6" actId="1076"/>
          <ac:picMkLst>
            <pc:docMk/>
            <pc:sldMk cId="0" sldId="259"/>
            <ac:picMk id="3" creationId="{3BDEB15F-3BF2-4FFE-9FAD-4E3F5FF6DDED}"/>
          </ac:picMkLst>
        </pc:picChg>
      </pc:sldChg>
      <pc:sldChg chg="modSp">
        <pc:chgData name="Steven Benson" userId="7888f041-e9c4-484d-a793-6a135ed92492" providerId="ADAL" clId="{CB2A9624-656C-4FD4-8DF9-33BD7F97F8BF}" dt="2018-10-09T14:08:23.356" v="7" actId="14100"/>
        <pc:sldMkLst>
          <pc:docMk/>
          <pc:sldMk cId="0" sldId="262"/>
        </pc:sldMkLst>
        <pc:picChg chg="mod">
          <ac:chgData name="Steven Benson" userId="7888f041-e9c4-484d-a793-6a135ed92492" providerId="ADAL" clId="{CB2A9624-656C-4FD4-8DF9-33BD7F97F8BF}" dt="2018-10-09T14:08:23.356" v="7" actId="14100"/>
          <ac:picMkLst>
            <pc:docMk/>
            <pc:sldMk cId="0" sldId="262"/>
            <ac:picMk id="167" creationId="{00000000-0000-0000-0000-000000000000}"/>
          </ac:picMkLst>
        </pc:picChg>
      </pc:sldChg>
      <pc:sldMasterChg chg="addSp modSp">
        <pc:chgData name="Steven Benson" userId="7888f041-e9c4-484d-a793-6a135ed92492" providerId="ADAL" clId="{CB2A9624-656C-4FD4-8DF9-33BD7F97F8BF}" dt="2018-10-09T14:08:01.693" v="2" actId="1076"/>
        <pc:sldMasterMkLst>
          <pc:docMk/>
          <pc:sldMasterMk cId="0" sldId="2147483670"/>
        </pc:sldMasterMkLst>
        <pc:picChg chg="add mod">
          <ac:chgData name="Steven Benson" userId="7888f041-e9c4-484d-a793-6a135ed92492" providerId="ADAL" clId="{CB2A9624-656C-4FD4-8DF9-33BD7F97F8BF}" dt="2018-10-09T14:08:01.693" v="2" actId="1076"/>
          <ac:picMkLst>
            <pc:docMk/>
            <pc:sldMasterMk cId="0" sldId="2147483670"/>
            <ac:picMk id="5" creationId="{46BA56D1-13F5-4964-B390-AAC02E746DC2}"/>
          </ac:picMkLst>
        </pc:picChg>
        <pc:picChg chg="add mod">
          <ac:chgData name="Steven Benson" userId="7888f041-e9c4-484d-a793-6a135ed92492" providerId="ADAL" clId="{CB2A9624-656C-4FD4-8DF9-33BD7F97F8BF}" dt="2018-10-09T14:08:01.693" v="2" actId="1076"/>
          <ac:picMkLst>
            <pc:docMk/>
            <pc:sldMasterMk cId="0" sldId="2147483670"/>
            <ac:picMk id="9" creationId="{A9052AFA-33ED-4013-AD22-E3935D824F1B}"/>
          </ac:picMkLst>
        </pc:picChg>
        <pc:picChg chg="add mod">
          <ac:chgData name="Steven Benson" userId="7888f041-e9c4-484d-a793-6a135ed92492" providerId="ADAL" clId="{CB2A9624-656C-4FD4-8DF9-33BD7F97F8BF}" dt="2018-10-09T14:08:01.693" v="2" actId="1076"/>
          <ac:picMkLst>
            <pc:docMk/>
            <pc:sldMasterMk cId="0" sldId="2147483670"/>
            <ac:picMk id="10" creationId="{E7815B0B-65F0-47ED-8BFF-2D2713930B8E}"/>
          </ac:picMkLst>
        </pc:picChg>
      </pc:sldMasterChg>
      <pc:sldMasterChg chg="addSp modSp">
        <pc:chgData name="Steven Benson" userId="7888f041-e9c4-484d-a793-6a135ed92492" providerId="ADAL" clId="{CB2A9624-656C-4FD4-8DF9-33BD7F97F8BF}" dt="2018-10-09T14:08:06.142" v="4" actId="1076"/>
        <pc:sldMasterMkLst>
          <pc:docMk/>
          <pc:sldMasterMk cId="0" sldId="2147483671"/>
        </pc:sldMasterMkLst>
        <pc:picChg chg="add mod">
          <ac:chgData name="Steven Benson" userId="7888f041-e9c4-484d-a793-6a135ed92492" providerId="ADAL" clId="{CB2A9624-656C-4FD4-8DF9-33BD7F97F8BF}" dt="2018-10-09T14:08:06.142" v="4" actId="1076"/>
          <ac:picMkLst>
            <pc:docMk/>
            <pc:sldMasterMk cId="0" sldId="2147483671"/>
            <ac:picMk id="7" creationId="{46BA56D1-13F5-4964-B390-AAC02E746DC2}"/>
          </ac:picMkLst>
        </pc:picChg>
        <pc:picChg chg="add mod">
          <ac:chgData name="Steven Benson" userId="7888f041-e9c4-484d-a793-6a135ed92492" providerId="ADAL" clId="{CB2A9624-656C-4FD4-8DF9-33BD7F97F8BF}" dt="2018-10-09T14:08:06.142" v="4" actId="1076"/>
          <ac:picMkLst>
            <pc:docMk/>
            <pc:sldMasterMk cId="0" sldId="2147483671"/>
            <ac:picMk id="8" creationId="{A9052AFA-33ED-4013-AD22-E3935D824F1B}"/>
          </ac:picMkLst>
        </pc:picChg>
        <pc:picChg chg="add mod">
          <ac:chgData name="Steven Benson" userId="7888f041-e9c4-484d-a793-6a135ed92492" providerId="ADAL" clId="{CB2A9624-656C-4FD4-8DF9-33BD7F97F8BF}" dt="2018-10-09T14:08:06.142" v="4" actId="1076"/>
          <ac:picMkLst>
            <pc:docMk/>
            <pc:sldMasterMk cId="0" sldId="2147483671"/>
            <ac:picMk id="9" creationId="{E7815B0B-65F0-47ED-8BFF-2D2713930B8E}"/>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69530833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latin typeface="Calibri"/>
                <a:ea typeface="Calibri"/>
                <a:cs typeface="Calibri"/>
                <a:sym typeface="Calibri"/>
              </a:rPr>
              <a:t>Lesson Agenda</a:t>
            </a:r>
            <a:endParaRPr sz="1200" b="1" dirty="0">
              <a:latin typeface="Calibri"/>
              <a:ea typeface="Calibri"/>
              <a:cs typeface="Calibri"/>
              <a:sym typeface="Calibri"/>
            </a:endParaRPr>
          </a:p>
          <a:p>
            <a:pPr marL="0" lvl="0" indent="0">
              <a:spcBef>
                <a:spcPts val="0"/>
              </a:spcBef>
              <a:spcAft>
                <a:spcPts val="0"/>
              </a:spcAft>
              <a:buNone/>
            </a:pPr>
            <a:r>
              <a:rPr lang="en" sz="1200" b="1" dirty="0">
                <a:latin typeface="Calibri"/>
                <a:ea typeface="Calibri"/>
                <a:cs typeface="Calibri"/>
                <a:sym typeface="Calibri"/>
              </a:rPr>
              <a:t>50-65 Minutes</a:t>
            </a:r>
            <a:endParaRPr sz="1200" b="1"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Review Learning Targets (2-3 minutes)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End of Unit 1 Assessment (45-55 minutes)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Debrief (3-5  minutes)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Preview Homework (1-2 minutes)</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Complete a first read of the Chapter 12 summary and a first read of Chapter 13 in the novel. Take notes using the </a:t>
            </a:r>
            <a:r>
              <a:rPr lang="en" sz="1200" b="1" dirty="0">
                <a:latin typeface="Calibri"/>
                <a:ea typeface="Calibri"/>
                <a:cs typeface="Calibri"/>
                <a:sym typeface="Calibri"/>
              </a:rPr>
              <a:t>Structured Notes graphic organizer</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1188547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4142b85bd6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g4142b85bd6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
        <p:nvSpPr>
          <p:cNvPr id="183" name="Google Shape;183;g4142b85bd6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428875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1 Assessment: Analyzing Author’s Craft in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Allusion, Text Structure, Connections to Traditional Themes, and Figurative Language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Chapters 12 &amp; 13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Graphic Organizer, Chapters 12 &amp; 13 </a:t>
            </a:r>
            <a:r>
              <a:rPr lang="en" sz="1200" dirty="0">
                <a:solidFill>
                  <a:schemeClr val="dk1"/>
                </a:solidFill>
                <a:latin typeface="Calibri"/>
                <a:ea typeface="Calibri"/>
                <a:cs typeface="Calibri"/>
                <a:sym typeface="Calibri"/>
              </a:rPr>
              <a:t>(optional for students needing more support)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classroom seating is arranged in a way that is conducive for focused, independent work time.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1849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1 Assessment: Analyzing Author’s Craft in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Allusion, Text Structure, Connections to Traditional Themes, and Figurative Language (Answers for Teacher Reference)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2 Point Rubric: Writing from Sources/Short Response (for Teacher Reference)</a:t>
            </a:r>
            <a:endParaRPr sz="1200" b="1"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2654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End of Unit 1 Assessment:</a:t>
            </a:r>
            <a:endParaRPr sz="120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Analyzing Author’s Craft in </a:t>
            </a:r>
            <a:r>
              <a:rPr lang="en" sz="1200" i="1">
                <a:solidFill>
                  <a:schemeClr val="dk1"/>
                </a:solidFill>
                <a:latin typeface="Calibri"/>
                <a:ea typeface="Calibri"/>
                <a:cs typeface="Calibri"/>
                <a:sym typeface="Calibri"/>
              </a:rPr>
              <a:t>To Kill a Mockingbird</a:t>
            </a:r>
            <a:endParaRPr sz="1200" i="1">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792536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35801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Review Learning Targets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targets on the slide as students follow along in their heads.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You will reread parts of Chapter 11, which you read for homework, in the assessment today.</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You have been studying author’s craft in previous lessons.</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Today is an opportunity to show what you know about allusions, text structure, and connections to traditional themes like the Golden Rule.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i="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34441746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45-55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End of Unit Assessment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On-demand assessments give the teacher valuable information about skills that students have mastered and those that still need to be developed.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Arrange student seating to allow for independent thinking, reading, and writing.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by telling them that they have been working hard at reading closely, and today you want them to show what they have learned.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End of Unit 1 Assessment: Analyzing Author’s Craft in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Allusion, Text Structure, Connections to Traditional Themes, and Figurative Language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Orient students to the various parts of the assessment and clarify if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observe but not support; this is their opportunity to independently apply the skills they have been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finish early, encourage them to begin reading the Chapter 12 summary and Chapter 13 in the novel.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end of unit assessment.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moving at a pace that is too fast or too slow for the time given. Encourage, as necessary, and note those who may need additional time.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ELLs and other students may benefit from extended time, a bilingual glossary or dictionary, and a separate testing location.</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Ensure that you are following all IEP-mandated accommodations and modifications to this assessment and the assessment environment.</a:t>
            </a:r>
            <a:endParaRPr sz="1200" dirty="0">
              <a:latin typeface="Calibri"/>
              <a:ea typeface="Calibri"/>
              <a:cs typeface="Calibri"/>
              <a:sym typeface="Calibri"/>
            </a:endParaRPr>
          </a:p>
        </p:txBody>
      </p:sp>
    </p:spTree>
    <p:extLst>
      <p:ext uri="{BB962C8B-B14F-4D97-AF65-F5344CB8AC3E}">
        <p14:creationId xmlns:p14="http://schemas.microsoft.com/office/powerpoint/2010/main" val="234628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3-5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Closing and Assessment A. Debrief</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Talk with students about the work they have done in this first unit.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them that they will be starting Part 2 of the novel for homework.</a:t>
            </a:r>
            <a:endParaRPr sz="1200">
              <a:solidFill>
                <a:schemeClr val="dk1"/>
              </a:solidFill>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a:p>
        </p:txBody>
      </p:sp>
    </p:spTree>
    <p:extLst>
      <p:ext uri="{BB962C8B-B14F-4D97-AF65-F5344CB8AC3E}">
        <p14:creationId xmlns:p14="http://schemas.microsoft.com/office/powerpoint/2010/main" val="723774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Chapters 12 &amp; 13</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preview the homework.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Provide struggling learners with the supported structured notes for additional scaffolding as they read the novel.</a:t>
            </a:r>
            <a:endParaRPr sz="1200" dirty="0">
              <a:latin typeface="Calibri" panose="020F0502020204030204" pitchFamily="34" charset="0"/>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0574622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6323"/>
            <a:ext cx="762000" cy="142875"/>
          </a:xfrm>
          <a:prstGeom prst="rect">
            <a:avLst/>
          </a:prstGeom>
        </p:spPr>
      </p:pic>
      <p:pic>
        <p:nvPicPr>
          <p:cNvPr id="9" name="Picture 8">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94414"/>
            <a:ext cx="493555" cy="546772"/>
          </a:xfrm>
          <a:prstGeom prst="rect">
            <a:avLst/>
          </a:prstGeom>
        </p:spPr>
      </p:pic>
      <p:pic>
        <p:nvPicPr>
          <p:cNvPr id="10" name="Picture 9">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94414"/>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4646"/>
            <a:ext cx="762000" cy="142875"/>
          </a:xfrm>
          <a:prstGeom prst="rect">
            <a:avLst/>
          </a:prstGeom>
        </p:spPr>
      </p:pic>
      <p:pic>
        <p:nvPicPr>
          <p:cNvPr id="8" name="Picture 7">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92737"/>
            <a:ext cx="493555" cy="546772"/>
          </a:xfrm>
          <a:prstGeom prst="rect">
            <a:avLst/>
          </a:prstGeom>
        </p:spPr>
      </p:pic>
      <p:pic>
        <p:nvPicPr>
          <p:cNvPr id="9" name="Picture 8">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92737"/>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1</a:t>
            </a:r>
            <a:r>
              <a:rPr lang="en" sz="3400"/>
              <a:t>: Lesson </a:t>
            </a:r>
            <a:r>
              <a:rPr lang="en"/>
              <a:t>19</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50-65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 assess students’ mastery of the Unit’s learning targets by having them independently analyze how the author uses allusions, perspective, and text structure to convey meaning in a piece of literature.</a:t>
            </a:r>
            <a:endParaRPr sz="1600" dirty="0">
              <a:solidFill>
                <a:schemeClr val="dk1"/>
              </a:solidFill>
            </a:endParaRPr>
          </a:p>
          <a:p>
            <a:pPr marL="533400" lvl="1" indent="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analyze how the author uses the allusion to the Golden Rule in a new way.</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compare and contrast how two texts, a poem, and a scene from the novel</a:t>
            </a:r>
            <a:r>
              <a:rPr lang="en-US" sz="1600" dirty="0">
                <a:solidFill>
                  <a:schemeClr val="dk1"/>
                </a:solidFill>
              </a:rPr>
              <a:t>,</a:t>
            </a:r>
            <a:r>
              <a:rPr lang="en" sz="1600" dirty="0">
                <a:solidFill>
                  <a:schemeClr val="dk1"/>
                </a:solidFill>
              </a:rPr>
              <a:t> have different structures, which contribute to meaning and style.</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analyze how the author draws on the theme of the Golden Rule in the novel.</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analyze the figurative language in an excerpt from Chapter 18.</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186" name="Google Shape;186;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187" name="Google Shape;187;p34"/>
          <p:cNvGraphicFramePr/>
          <p:nvPr/>
        </p:nvGraphicFramePr>
        <p:xfrm>
          <a:off x="577216" y="1385887"/>
          <a:ext cx="7989600" cy="3230175"/>
        </p:xfrm>
        <a:graphic>
          <a:graphicData uri="http://schemas.openxmlformats.org/drawingml/2006/table">
            <a:tbl>
              <a:tblPr firstRow="1" bandRow="1">
                <a:noFill/>
                <a:tableStyleId>{163E7E8D-FE30-4CE2-8993-353BA9A453AB}</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19 </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19:</a:t>
            </a:r>
            <a:r>
              <a:rPr lang="en" i="1" dirty="0">
                <a:solidFill>
                  <a:schemeClr val="dk1"/>
                </a:solidFill>
              </a:rPr>
              <a:t>  </a:t>
            </a:r>
            <a:r>
              <a:rPr lang="en" dirty="0">
                <a:solidFill>
                  <a:schemeClr val="dk1"/>
                </a:solidFill>
              </a:rPr>
              <a:t>Materials and classroom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Prepare the following materials for the lesson:</a:t>
            </a:r>
            <a:endParaRPr dirty="0">
              <a:solidFill>
                <a:schemeClr val="dk1"/>
              </a:solidFill>
            </a:endParaRPr>
          </a:p>
          <a:p>
            <a:pPr marL="914400" lvl="1" indent="-342900" rtl="0">
              <a:spcBef>
                <a:spcPts val="0"/>
              </a:spcBef>
              <a:spcAft>
                <a:spcPts val="0"/>
              </a:spcAft>
              <a:buClr>
                <a:schemeClr val="dk1"/>
              </a:buClr>
              <a:buSzPts val="1800"/>
              <a:buChar char="○"/>
            </a:pPr>
            <a:r>
              <a:rPr lang="en" sz="1800" b="1" dirty="0">
                <a:solidFill>
                  <a:schemeClr val="dk1"/>
                </a:solidFill>
              </a:rPr>
              <a:t>End of Unit 1 Assessment: Analyzing Author’s Craft in </a:t>
            </a:r>
            <a:r>
              <a:rPr lang="en" sz="1800" b="1" i="1" dirty="0">
                <a:solidFill>
                  <a:schemeClr val="dk1"/>
                </a:solidFill>
              </a:rPr>
              <a:t>To Kill a Mockingbird</a:t>
            </a:r>
            <a:r>
              <a:rPr lang="en" sz="1800" b="1" dirty="0">
                <a:solidFill>
                  <a:schemeClr val="dk1"/>
                </a:solidFill>
              </a:rPr>
              <a:t>: Allusion, Text Structure, Connections to Traditional Themes, and Figurative Language </a:t>
            </a:r>
            <a:r>
              <a:rPr lang="en" sz="1800" dirty="0">
                <a:solidFill>
                  <a:schemeClr val="dk1"/>
                </a:solidFill>
              </a:rPr>
              <a:t>(one per student)</a:t>
            </a:r>
            <a:endParaRPr sz="1800" dirty="0">
              <a:solidFill>
                <a:schemeClr val="dk1"/>
              </a:solidFill>
            </a:endParaRPr>
          </a:p>
          <a:p>
            <a:pPr marL="914400" lvl="1" indent="-342900" rtl="0">
              <a:spcBef>
                <a:spcPts val="0"/>
              </a:spcBef>
              <a:spcAft>
                <a:spcPts val="0"/>
              </a:spcAft>
              <a:buClr>
                <a:schemeClr val="dk1"/>
              </a:buClr>
              <a:buSzPts val="1800"/>
              <a:buChar char="○"/>
            </a:pPr>
            <a:r>
              <a:rPr lang="en" sz="1800" b="1" i="1" dirty="0">
                <a:solidFill>
                  <a:schemeClr val="dk1"/>
                </a:solidFill>
              </a:rPr>
              <a:t>To Kill a Mockingbird</a:t>
            </a:r>
            <a:r>
              <a:rPr lang="en" sz="1800" b="1" dirty="0">
                <a:solidFill>
                  <a:schemeClr val="dk1"/>
                </a:solidFill>
              </a:rPr>
              <a:t> Structured Notes Graphic Organizer, Chapters 12 &amp; 13 </a:t>
            </a:r>
            <a:r>
              <a:rPr lang="en" sz="1800" dirty="0">
                <a:solidFill>
                  <a:schemeClr val="dk1"/>
                </a:solidFill>
              </a:rPr>
              <a:t>(one per student)</a:t>
            </a:r>
            <a:endParaRPr sz="18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19 </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19: </a:t>
            </a:r>
            <a:r>
              <a:rPr lang="en" dirty="0">
                <a:solidFill>
                  <a:schemeClr val="dk1"/>
                </a:solidFill>
              </a:rPr>
              <a:t>Reading and protocols to read in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In preparation for accurately scoring the End of Unit Assessment, review the </a:t>
            </a:r>
            <a:r>
              <a:rPr lang="en" b="1" dirty="0">
                <a:solidFill>
                  <a:schemeClr val="dk1"/>
                </a:solidFill>
              </a:rPr>
              <a:t>Assessment Answers for Teacher Reference </a:t>
            </a:r>
            <a:r>
              <a:rPr lang="en" dirty="0">
                <a:solidFill>
                  <a:schemeClr val="dk1"/>
                </a:solidFill>
              </a:rPr>
              <a:t>and</a:t>
            </a:r>
            <a:r>
              <a:rPr lang="en" b="1" dirty="0">
                <a:solidFill>
                  <a:schemeClr val="dk1"/>
                </a:solidFill>
              </a:rPr>
              <a:t> 2 point Rubric: Writing from Sources/Short Response</a:t>
            </a:r>
            <a:r>
              <a:rPr lang="en-US" b="1" dirty="0">
                <a:solidFill>
                  <a:schemeClr val="dk1"/>
                </a:solidFill>
              </a:rPr>
              <a:t>.</a:t>
            </a:r>
            <a:endParaRPr b="1"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19 </a:t>
            </a:r>
            <a:endParaRPr sz="4000" b="1">
              <a:solidFill>
                <a:srgbClr val="000000"/>
              </a:solidFill>
              <a:latin typeface="Overlock"/>
              <a:ea typeface="Overlock"/>
              <a:cs typeface="Overlock"/>
              <a:sym typeface="Overlock"/>
            </a:endParaRPr>
          </a:p>
        </p:txBody>
      </p:sp>
      <p:sp>
        <p:nvSpPr>
          <p:cNvPr id="148" name="Google Shape;148;p28"/>
          <p:cNvSpPr txBox="1">
            <a:spLocks noGrp="1"/>
          </p:cNvSpPr>
          <p:nvPr>
            <p:ph type="title"/>
          </p:nvPr>
        </p:nvSpPr>
        <p:spPr>
          <a:xfrm>
            <a:off x="311700" y="334175"/>
            <a:ext cx="8520600" cy="10311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2400"/>
              <a:t>End of Unit 1 Assessment:</a:t>
            </a:r>
            <a:endParaRPr sz="2400"/>
          </a:p>
          <a:p>
            <a:pPr marL="0" lvl="0" indent="0">
              <a:spcBef>
                <a:spcPts val="0"/>
              </a:spcBef>
              <a:spcAft>
                <a:spcPts val="0"/>
              </a:spcAft>
              <a:buClr>
                <a:schemeClr val="dk1"/>
              </a:buClr>
              <a:buSzPts val="1100"/>
              <a:buFont typeface="Arial"/>
              <a:buNone/>
            </a:pPr>
            <a:r>
              <a:rPr lang="en" sz="2400"/>
              <a:t>Analyzing Author’s Craft in </a:t>
            </a:r>
            <a:r>
              <a:rPr lang="en" sz="2400" i="1"/>
              <a:t>To Kill a Mockingbird</a:t>
            </a:r>
            <a:endParaRPr sz="2400" i="1"/>
          </a:p>
          <a:p>
            <a:pPr marL="0" lvl="0" indent="0">
              <a:spcBef>
                <a:spcPts val="0"/>
              </a:spcBef>
              <a:spcAft>
                <a:spcPts val="0"/>
              </a:spcAft>
              <a:buNone/>
            </a:pPr>
            <a:endParaRPr/>
          </a:p>
        </p:txBody>
      </p:sp>
      <p:pic>
        <p:nvPicPr>
          <p:cNvPr id="3" name="Picture 2">
            <a:extLst>
              <a:ext uri="{FF2B5EF4-FFF2-40B4-BE49-F238E27FC236}">
                <a16:creationId xmlns:a16="http://schemas.microsoft.com/office/drawing/2014/main" id="{3BDEB15F-3BF2-4FFE-9FAD-4E3F5FF6DDED}"/>
              </a:ext>
            </a:extLst>
          </p:cNvPr>
          <p:cNvPicPr>
            <a:picLocks noChangeAspect="1"/>
          </p:cNvPicPr>
          <p:nvPr/>
        </p:nvPicPr>
        <p:blipFill>
          <a:blip r:embed="rId3"/>
          <a:stretch>
            <a:fillRect/>
          </a:stretch>
        </p:blipFill>
        <p:spPr>
          <a:xfrm>
            <a:off x="3323235" y="2944669"/>
            <a:ext cx="2651210" cy="12212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54" name="Google Shape;154;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endParaRPr/>
          </a:p>
          <a:p>
            <a:pPr marL="0" lvl="0" indent="0" rtl="0">
              <a:lnSpc>
                <a:spcPct val="100000"/>
              </a:lnSpc>
              <a:spcBef>
                <a:spcPts val="0"/>
              </a:spcBef>
              <a:spcAft>
                <a:spcPts val="0"/>
              </a:spcAft>
              <a:buClr>
                <a:schemeClr val="dk1"/>
              </a:buClr>
              <a:buSzPts val="1100"/>
              <a:buFont typeface="Arial"/>
              <a:buNone/>
            </a:pPr>
            <a:r>
              <a:rPr lang="en"/>
              <a:t>During today’s assessment, you will have the opportunity to show what you’ve learned by independently analyzing how the author uses allusions, perspective, and text structure to convey meaning in a piece of literature.</a:t>
            </a:r>
            <a:endParaRPr/>
          </a:p>
          <a:p>
            <a:pPr marL="0" lvl="0" indent="0" rtl="0">
              <a:lnSpc>
                <a:spcPct val="100000"/>
              </a:lnSpc>
              <a:spcBef>
                <a:spcPts val="0"/>
              </a:spcBef>
              <a:spcAft>
                <a:spcPts val="0"/>
              </a:spcAft>
              <a:buNone/>
            </a:pPr>
            <a:endParaRPr/>
          </a:p>
          <a:p>
            <a:pPr marL="0" lvl="0" indent="0" rtl="0">
              <a:lnSpc>
                <a:spcPct val="100000"/>
              </a:lnSpc>
              <a:spcBef>
                <a:spcPts val="0"/>
              </a:spcBef>
              <a:spcAft>
                <a:spcPts val="0"/>
              </a:spcAft>
              <a:buNone/>
            </a:pPr>
            <a:r>
              <a:rPr lang="en"/>
              <a:t>Here’s what you’ll be learning and doing today:</a:t>
            </a:r>
            <a:endParaRPr/>
          </a:p>
          <a:p>
            <a:pPr marL="457200" lvl="0" indent="-342900" rtl="0">
              <a:lnSpc>
                <a:spcPct val="100000"/>
              </a:lnSpc>
              <a:spcBef>
                <a:spcPts val="0"/>
              </a:spcBef>
              <a:spcAft>
                <a:spcPts val="0"/>
              </a:spcAft>
              <a:buSzPts val="1800"/>
              <a:buChar char="●"/>
            </a:pPr>
            <a:r>
              <a:rPr lang="en"/>
              <a:t>Complete the Unit 1 End of Unit Assessment</a:t>
            </a:r>
            <a:endParaRPr/>
          </a:p>
          <a:p>
            <a:pPr marL="457200" lvl="0" indent="-342900" rtl="0">
              <a:lnSpc>
                <a:spcPct val="100000"/>
              </a:lnSpc>
              <a:spcBef>
                <a:spcPts val="0"/>
              </a:spcBef>
              <a:spcAft>
                <a:spcPts val="0"/>
              </a:spcAft>
              <a:buSzPts val="1800"/>
              <a:buChar char="●"/>
            </a:pPr>
            <a:r>
              <a:rPr lang="en"/>
              <a:t>Talk about how you did with the assessment task</a:t>
            </a:r>
            <a:endParaRPr/>
          </a:p>
          <a:p>
            <a:pPr marL="0" lvl="0" indent="0">
              <a:lnSpc>
                <a:spcPct val="100000"/>
              </a:lnSpc>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Review the Learning Targets for Today’s Assessment.</a:t>
            </a:r>
            <a:endParaRPr/>
          </a:p>
        </p:txBody>
      </p:sp>
      <p:sp>
        <p:nvSpPr>
          <p:cNvPr id="160" name="Google Shape;160;p30"/>
          <p:cNvSpPr txBox="1">
            <a:spLocks noGrp="1"/>
          </p:cNvSpPr>
          <p:nvPr>
            <p:ph type="body" idx="1"/>
          </p:nvPr>
        </p:nvSpPr>
        <p:spPr>
          <a:xfrm>
            <a:off x="311700" y="1727100"/>
            <a:ext cx="8520600" cy="24252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analyze how the author uses the allusion to the Golden Rule in a new way.</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compare and contrast how two texts, a poem, and a scene from the novel</a:t>
            </a:r>
            <a:r>
              <a:rPr lang="en-US" sz="1600" dirty="0">
                <a:solidFill>
                  <a:schemeClr val="dk1"/>
                </a:solidFill>
              </a:rPr>
              <a:t>,</a:t>
            </a:r>
            <a:r>
              <a:rPr lang="en" sz="1600" dirty="0">
                <a:solidFill>
                  <a:schemeClr val="dk1"/>
                </a:solidFill>
              </a:rPr>
              <a:t> have different structures, which contribute to meaning and style.</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analyze how the author draws on the theme of the Golden Rule in the novel.</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analyze the figurative language in an excerpt from Chapter 18.</a:t>
            </a:r>
            <a:endParaRPr sz="1600" dirty="0">
              <a:solidFill>
                <a:schemeClr val="dk1"/>
              </a:solidFill>
            </a:endParaRPr>
          </a:p>
          <a:p>
            <a:pPr marL="0" lvl="0" indent="0" rtl="0">
              <a:spcBef>
                <a:spcPts val="0"/>
              </a:spcBef>
              <a:spcAft>
                <a:spcPts val="0"/>
              </a:spcAft>
              <a:buNone/>
            </a:pPr>
            <a:endParaRPr dirty="0"/>
          </a:p>
        </p:txBody>
      </p:sp>
      <p:pic>
        <p:nvPicPr>
          <p:cNvPr id="161" name="Google Shape;161;p30"/>
          <p:cNvPicPr preferRelativeResize="0"/>
          <p:nvPr/>
        </p:nvPicPr>
        <p:blipFill>
          <a:blip r:embed="rId3">
            <a:alphaModFix/>
          </a:blip>
          <a:stretch>
            <a:fillRect/>
          </a:stretch>
        </p:blipFill>
        <p:spPr>
          <a:xfrm>
            <a:off x="8299871" y="4506686"/>
            <a:ext cx="713500" cy="54851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31"/>
          <p:cNvSpPr txBox="1">
            <a:spLocks noGrp="1"/>
          </p:cNvSpPr>
          <p:nvPr>
            <p:ph type="title"/>
          </p:nvPr>
        </p:nvSpPr>
        <p:spPr>
          <a:xfrm>
            <a:off x="311700" y="128425"/>
            <a:ext cx="8520600" cy="975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complete the End of Unit 1 Assessment.</a:t>
            </a:r>
            <a:endParaRPr/>
          </a:p>
        </p:txBody>
      </p:sp>
      <p:pic>
        <p:nvPicPr>
          <p:cNvPr id="167" name="Google Shape;167;p31"/>
          <p:cNvPicPr preferRelativeResize="0"/>
          <p:nvPr/>
        </p:nvPicPr>
        <p:blipFill>
          <a:blip r:embed="rId3">
            <a:alphaModFix/>
          </a:blip>
          <a:stretch>
            <a:fillRect/>
          </a:stretch>
        </p:blipFill>
        <p:spPr>
          <a:xfrm>
            <a:off x="2226650" y="1453793"/>
            <a:ext cx="4690700" cy="3118208"/>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2"/>
          <p:cNvSpPr txBox="1">
            <a:spLocks noGrp="1"/>
          </p:cNvSpPr>
          <p:nvPr>
            <p:ph type="title"/>
          </p:nvPr>
        </p:nvSpPr>
        <p:spPr>
          <a:xfrm>
            <a:off x="311700" y="334175"/>
            <a:ext cx="8520600" cy="1068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reflect on the work you’ve done in Unit 1.</a:t>
            </a:r>
            <a:endParaRPr/>
          </a:p>
        </p:txBody>
      </p:sp>
      <p:sp>
        <p:nvSpPr>
          <p:cNvPr id="173" name="Google Shape;173;p32"/>
          <p:cNvSpPr txBox="1">
            <a:spLocks noGrp="1"/>
          </p:cNvSpPr>
          <p:nvPr>
            <p:ph type="body" idx="1"/>
          </p:nvPr>
        </p:nvSpPr>
        <p:spPr>
          <a:xfrm>
            <a:off x="403200" y="1601350"/>
            <a:ext cx="81990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SzPts val="2400"/>
              <a:buChar char="●"/>
            </a:pPr>
            <a:r>
              <a:rPr lang="en" sz="2400"/>
              <a:t>What was the most challenging work you did in Unit 1?</a:t>
            </a:r>
            <a:endParaRPr sz="2400"/>
          </a:p>
          <a:p>
            <a:pPr marL="457200" lvl="0" indent="0" rtl="0">
              <a:spcBef>
                <a:spcPts val="0"/>
              </a:spcBef>
              <a:spcAft>
                <a:spcPts val="0"/>
              </a:spcAft>
              <a:buNone/>
            </a:pPr>
            <a:endParaRPr sz="2400"/>
          </a:p>
          <a:p>
            <a:pPr marL="457200" lvl="0" indent="-381000" rtl="0">
              <a:spcBef>
                <a:spcPts val="0"/>
              </a:spcBef>
              <a:spcAft>
                <a:spcPts val="0"/>
              </a:spcAft>
              <a:buSzPts val="2400"/>
              <a:buChar char="●"/>
            </a:pPr>
            <a:r>
              <a:rPr lang="en" sz="2400"/>
              <a:t>What was the most interesting work you did in Unit 1?</a:t>
            </a:r>
            <a:endParaRPr sz="2400"/>
          </a:p>
          <a:p>
            <a:pPr marL="457200" lvl="0" indent="0" rtl="0">
              <a:spcBef>
                <a:spcPts val="0"/>
              </a:spcBef>
              <a:spcAft>
                <a:spcPts val="0"/>
              </a:spcAft>
              <a:buNone/>
            </a:pPr>
            <a:endParaRPr sz="2400"/>
          </a:p>
          <a:p>
            <a:pPr marL="457200" lvl="0" indent="-381000" rtl="0">
              <a:spcBef>
                <a:spcPts val="0"/>
              </a:spcBef>
              <a:spcAft>
                <a:spcPts val="0"/>
              </a:spcAft>
              <a:buSzPts val="2400"/>
              <a:buChar char="●"/>
            </a:pPr>
            <a:r>
              <a:rPr lang="en" sz="2400"/>
              <a:t>You will be starting Part 2 of the novel for homework.</a:t>
            </a:r>
            <a:endParaRPr sz="24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179" name="Google Shape;179;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000" dirty="0"/>
              <a:t>Complete a first read of Chapters 12 and 13, using structured notes. </a:t>
            </a:r>
            <a:endParaRPr sz="2000" dirty="0"/>
          </a:p>
          <a:p>
            <a:pPr marL="0" lvl="0" indent="0">
              <a:spcBef>
                <a:spcPts val="0"/>
              </a:spcBef>
              <a:spcAft>
                <a:spcPts val="0"/>
              </a:spcAft>
              <a:buNone/>
            </a:pPr>
            <a:endParaRPr sz="2000" dirty="0"/>
          </a:p>
          <a:p>
            <a:pPr marL="0" lvl="0" indent="0">
              <a:spcBef>
                <a:spcPts val="0"/>
              </a:spcBef>
              <a:spcAft>
                <a:spcPts val="0"/>
              </a:spcAft>
              <a:buNone/>
            </a:pPr>
            <a:r>
              <a:rPr lang="en" sz="2000" dirty="0"/>
              <a:t>Answer the Purpose for Reading question: In Chapter 13, Atticus says to Jem and Scout, “Don’t you worry about anything</a:t>
            </a:r>
            <a:r>
              <a:rPr lang="en-US" sz="2000" dirty="0"/>
              <a:t>.</a:t>
            </a:r>
            <a:r>
              <a:rPr lang="en" sz="2000" dirty="0"/>
              <a:t>” “It’s not a time to worry.” What did he mean by this? </a:t>
            </a:r>
            <a:endParaRPr sz="2000" dirty="0"/>
          </a:p>
          <a:p>
            <a:pPr marL="0" lvl="0" indent="0">
              <a:spcBef>
                <a:spcPts val="0"/>
              </a:spcBef>
              <a:spcAft>
                <a:spcPts val="0"/>
              </a:spcAft>
              <a:buNone/>
            </a:pPr>
            <a:endParaRPr sz="2000" dirty="0"/>
          </a:p>
          <a:p>
            <a:pPr marL="0" lvl="0" indent="0">
              <a:spcBef>
                <a:spcPts val="0"/>
              </a:spcBef>
              <a:spcAft>
                <a:spcPts val="0"/>
              </a:spcAft>
              <a:buClr>
                <a:schemeClr val="dk1"/>
              </a:buClr>
              <a:buSzPts val="1100"/>
              <a:buFont typeface="Arial"/>
              <a:buNone/>
            </a:pPr>
            <a:r>
              <a:rPr lang="en" sz="2000" dirty="0"/>
              <a:t>Use the strongest evidence from the novel in your answer.</a:t>
            </a:r>
            <a:endParaRPr sz="2000" dirty="0"/>
          </a:p>
          <a:p>
            <a:pPr marL="0" lvl="0" indent="0">
              <a:spcBef>
                <a:spcPts val="0"/>
              </a:spcBef>
              <a:spcAft>
                <a:spcPts val="0"/>
              </a:spcAft>
              <a:buNone/>
            </a:pPr>
            <a:endParaRPr sz="2000" dirty="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BD88C0F-E6B3-4EA4-B72B-6A63A2A4F2E8}">
  <ds:schemaRefs>
    <ds:schemaRef ds:uri="http://schemas.microsoft.com/sharepoint/v3/contenttype/forms"/>
  </ds:schemaRefs>
</ds:datastoreItem>
</file>

<file path=customXml/itemProps2.xml><?xml version="1.0" encoding="utf-8"?>
<ds:datastoreItem xmlns:ds="http://schemas.openxmlformats.org/officeDocument/2006/customXml" ds:itemID="{D09C6658-F4E3-4BDA-B810-7ECD057E05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280FBF0-0814-4D43-BDDA-C81B2ABE9205}">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5</TotalTime>
  <Words>1755</Words>
  <Application>Microsoft Office PowerPoint</Application>
  <PresentationFormat>On-screen Show (16:9)</PresentationFormat>
  <Paragraphs>195</Paragraphs>
  <Slides>10</Slides>
  <Notes>10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vt:i4>
      </vt:variant>
    </vt:vector>
  </HeadingPairs>
  <TitlesOfParts>
    <vt:vector size="16" baseType="lpstr">
      <vt:lpstr>Arial</vt:lpstr>
      <vt:lpstr>Century Gothic</vt:lpstr>
      <vt:lpstr>Calibri</vt:lpstr>
      <vt:lpstr>Overlock</vt:lpstr>
      <vt:lpstr>Simple Light</vt:lpstr>
      <vt:lpstr>Office Theme</vt:lpstr>
      <vt:lpstr>Grade 8: Module 2: Unit 1: Lesson 19 Teacher slide, before teaching.</vt:lpstr>
      <vt:lpstr>Grade 8: Module 2: Unit 1: Lesson 19  Teacher slide, before teaching.</vt:lpstr>
      <vt:lpstr>Grade 8: Module 2: Unit 1: Lesson 19  Teacher slide, before teaching.</vt:lpstr>
      <vt:lpstr>End of Unit 1 Assessment: Analyzing Author’s Craft in To Kill a Mockingbird </vt:lpstr>
      <vt:lpstr>Hello, Students!</vt:lpstr>
      <vt:lpstr>Let’s Review the Learning Targets for Today’s Assessment.</vt:lpstr>
      <vt:lpstr>Let’s complete the End of Unit 1 Assessment.</vt:lpstr>
      <vt:lpstr>Let’s reflect on the work you’ve done in Unit 1.</vt:lpstr>
      <vt:lpstr>Homework</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1: Lesson 19 Teacher slide, before teaching.</dc:title>
  <dc:creator>nbravo</dc:creator>
  <cp:lastModifiedBy>Steven Benson</cp:lastModifiedBy>
  <cp:revision>2</cp:revision>
  <dcterms:modified xsi:type="dcterms:W3CDTF">2018-10-09T14:08:30Z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