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3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3"/>
  </p:notesMasterIdLst>
  <p:sldIdLst>
    <p:sldId id="256" r:id="rId4"/>
    <p:sldId id="257" r:id="rId5"/>
    <p:sldId id="258" r:id="rId6"/>
    <p:sldId id="259" r:id="rId7"/>
    <p:sldId id="260" r:id="rId8"/>
    <p:sldId id="261" r:id="rId9"/>
    <p:sldId id="262" r:id="rId10"/>
    <p:sldId id="263" r:id="rId11"/>
    <p:sldId id="264"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61AD56B-403D-45F1-A743-571C89586461}">
  <a:tblStyle styleId="{961AD56B-403D-45F1-A743-571C8958646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662" autoAdjust="0"/>
  </p:normalViewPr>
  <p:slideViewPr>
    <p:cSldViewPr snapToGrid="0">
      <p:cViewPr varScale="1">
        <p:scale>
          <a:sx n="104" d="100"/>
          <a:sy n="104" d="100"/>
        </p:scale>
        <p:origin x="-1232" y="-112"/>
      </p:cViewPr>
      <p:guideLst>
        <p:guide orient="horz" pos="1620"/>
        <p:guide pos="2880"/>
      </p:guideLst>
    </p:cSldViewPr>
  </p:slideViewPr>
  <p:notesTextViewPr>
    <p:cViewPr>
      <p:scale>
        <a:sx n="1" d="1"/>
        <a:sy n="1" d="1"/>
      </p:scale>
      <p:origin x="0" y="145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customXml" Target="../customXml/item3.xml"/><Relationship Id="rId12" Type="http://schemas.openxmlformats.org/officeDocument/2006/relationships/slide" Target="slides/slide9.xml"/><Relationship Id="rId17" Type="http://schemas.openxmlformats.org/officeDocument/2006/relationships/theme" Target="theme/theme1.xml"/><Relationship Id="rId7" Type="http://schemas.openxmlformats.org/officeDocument/2006/relationships/slide" Target="slides/slide4.xml"/><Relationship Id="rId16" Type="http://schemas.openxmlformats.org/officeDocument/2006/relationships/viewProps" Target="viewProps.xml"/><Relationship Id="rId2" Type="http://schemas.openxmlformats.org/officeDocument/2006/relationships/slideMaster" Target="slideMasters/slideMaster2.xml"/><Relationship Id="rId20" Type="http://schemas.openxmlformats.org/officeDocument/2006/relationships/customXml" Target="../customXml/item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customXml" Target="../customXml/item1.xml"/><Relationship Id="rId14" Type="http://schemas.openxmlformats.org/officeDocument/2006/relationships/printerSettings" Target="printerSettings/printerSettings1.bin"/><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1793394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(3-5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Single-Draft Narrative (45-50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Previewing Homework (See Below)</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(2-3 minutes): Be sure to have completed your independent reading in order to write a book review in the next lesson.</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5455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Mid-Unit 3 Assessment: Single Draft Narrative Prompt</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Becoming Visible Again anchor chart </a:t>
            </a:r>
            <a:r>
              <a:rPr lang="en" sz="1200">
                <a:solidFill>
                  <a:schemeClr val="dk1"/>
                </a:solidFill>
                <a:latin typeface="Calibri"/>
                <a:ea typeface="Calibri"/>
                <a:cs typeface="Calibri"/>
                <a:sym typeface="Calibri"/>
              </a:rPr>
              <a:t>(from Unit 2, Lesson 17)</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Narrative Writing: Becoming Visible Again after Internment story map</a:t>
            </a:r>
            <a:r>
              <a:rPr lang="en" sz="1200">
                <a:solidFill>
                  <a:schemeClr val="dk1"/>
                </a:solidFill>
                <a:latin typeface="Calibri"/>
                <a:ea typeface="Calibri"/>
                <a:cs typeface="Calibri"/>
                <a:sym typeface="Calibri"/>
              </a:rPr>
              <a:t> (from Unit 3, Lesson 4)</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Things Good Writers Do note-catcher </a:t>
            </a:r>
            <a:r>
              <a:rPr lang="en" sz="1200">
                <a:solidFill>
                  <a:schemeClr val="dk1"/>
                </a:solidFill>
                <a:latin typeface="Calibri"/>
                <a:ea typeface="Calibri"/>
                <a:cs typeface="Calibri"/>
                <a:sym typeface="Calibri"/>
              </a:rPr>
              <a:t>(from Units 1 and 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Narrative and Language Techniques: Becoming Visible Again after Internment Planner</a:t>
            </a:r>
            <a:r>
              <a:rPr lang="en" sz="1200">
                <a:solidFill>
                  <a:schemeClr val="dk1"/>
                </a:solidFill>
                <a:latin typeface="Calibri"/>
                <a:ea typeface="Calibri"/>
                <a:cs typeface="Calibri"/>
                <a:sym typeface="Calibri"/>
              </a:rPr>
              <a:t> (from Unit 3, Lesson 5)</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Narrative Writing: Becoming Visible Again after Internment rubric</a:t>
            </a:r>
            <a:r>
              <a:rPr lang="en" sz="1200">
                <a:solidFill>
                  <a:schemeClr val="dk1"/>
                </a:solidFill>
                <a:latin typeface="Calibri"/>
                <a:ea typeface="Calibri"/>
                <a:cs typeface="Calibri"/>
                <a:sym typeface="Calibri"/>
              </a:rPr>
              <a:t> (from Lesson 2; use this to assess students’ single-draft narrative)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Ensure that the classroom is set up in a way that is conducive for independent writing time.</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4756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Narrative Writing: Becoming Visible Again After Internment model narrative</a:t>
            </a:r>
            <a:r>
              <a:rPr lang="en" sz="1200" dirty="0">
                <a:solidFill>
                  <a:schemeClr val="dk1"/>
                </a:solidFill>
                <a:latin typeface="Calibri"/>
                <a:ea typeface="Calibri"/>
                <a:cs typeface="Calibri"/>
                <a:sym typeface="Calibri"/>
              </a:rPr>
              <a:t> (from Lesson 2)</a:t>
            </a:r>
            <a:endParaRPr sz="12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7813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Mid-Unit Assessment: Single Draft Narrative</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0267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0673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3-5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Reviewing Learning Targets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learning targets aloud as students follow along.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these learning targets build on the work they have been doing in the past few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Clarify, as needed.</a:t>
            </a:r>
            <a:endParaRPr sz="1200">
              <a:solidFill>
                <a:schemeClr val="dk1"/>
              </a:solidFill>
              <a:latin typeface="Calibri"/>
              <a:ea typeface="Calibri"/>
              <a:cs typeface="Calibri"/>
              <a:sym typeface="Calibri"/>
            </a:endParaRPr>
          </a:p>
          <a:p>
            <a:pPr marL="9144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0031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45-50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Mid-Unit Assessment: Single Draft Narrative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more time to complete their narratives. Consider allowing them to finish at home or take time during the next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relevant materials: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Becoming Visible Again anchor chart </a:t>
            </a:r>
            <a:r>
              <a:rPr lang="en" sz="1200" dirty="0">
                <a:solidFill>
                  <a:schemeClr val="dk1"/>
                </a:solidFill>
                <a:latin typeface="Calibri"/>
                <a:ea typeface="Calibri"/>
                <a:cs typeface="Calibri"/>
                <a:sym typeface="Calibri"/>
              </a:rPr>
              <a:t>(Unit 2, Lesson 17)</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story map</a:t>
            </a:r>
            <a:r>
              <a:rPr lang="en" sz="1200" dirty="0">
                <a:solidFill>
                  <a:schemeClr val="dk1"/>
                </a:solidFill>
                <a:latin typeface="Calibri"/>
                <a:ea typeface="Calibri"/>
                <a:cs typeface="Calibri"/>
                <a:sym typeface="Calibri"/>
              </a:rPr>
              <a:t> (from Unit 3, Lesson 4)</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Things Good Writers Do note-catcher</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and Language Techniques: Becoming Visible Again after Internment Planner </a:t>
            </a:r>
            <a:r>
              <a:rPr lang="en" sz="1200" dirty="0">
                <a:solidFill>
                  <a:schemeClr val="dk1"/>
                </a:solidFill>
                <a:latin typeface="Calibri"/>
                <a:ea typeface="Calibri"/>
                <a:cs typeface="Calibri"/>
                <a:sym typeface="Calibri"/>
              </a:rPr>
              <a:t>(from Unit 3,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3: Single Draft Narrative Assessment Prompt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tips to use during writing that are on this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working, circulate around the room. Since this is an assessment, they should work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it is time, refocus the students whole class.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 narratives and their associated planning work: </a:t>
            </a:r>
            <a:r>
              <a:rPr lang="en" sz="1200" b="1" dirty="0">
                <a:solidFill>
                  <a:schemeClr val="dk1"/>
                </a:solidFill>
                <a:latin typeface="Calibri"/>
                <a:ea typeface="Calibri"/>
                <a:cs typeface="Calibri"/>
                <a:sym typeface="Calibri"/>
              </a:rPr>
              <a:t>Narrative Writing: Becoming Visible Again after Internment story map</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Narrative and Language Techniques: Becoming Visible Again after Internment Planner.  </a:t>
            </a:r>
            <a:r>
              <a:rPr lang="en" sz="1200" dirty="0">
                <a:solidFill>
                  <a:schemeClr val="dk1"/>
                </a:solidFill>
                <a:latin typeface="Calibri"/>
                <a:ea typeface="Calibri"/>
                <a:cs typeface="Calibri"/>
                <a:sym typeface="Calibri"/>
              </a:rPr>
              <a:t>Tell students you look forward to reading their narratives.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them specific positive praise for behaviors or thinking you noticed during class. Emphasize ways in which they are showing stamina as writers and offer specific examples of students who are having strong insights about the thematic concepts of the unit.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writing independently and effectively using the resources available to them during their writing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receive accommodations for assessment, communicate with the cooperating service providers regarding the practices of instruction in use during this study, as well as the goals of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8" name="Google Shape;248;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1988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and assess students’ narratives. Be prepared to return the narrative in Lesson 8.</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students know that in the next lesson, they will be taking the </a:t>
            </a:r>
            <a:r>
              <a:rPr lang="en" sz="1200" b="1" dirty="0">
                <a:solidFill>
                  <a:schemeClr val="dk1"/>
                </a:solidFill>
                <a:latin typeface="Calibri"/>
                <a:ea typeface="Calibri"/>
                <a:cs typeface="Calibri"/>
                <a:sym typeface="Calibri"/>
              </a:rPr>
              <a:t>End of Unit 3 Assessment </a:t>
            </a:r>
            <a:r>
              <a:rPr lang="en" sz="1200" dirty="0">
                <a:solidFill>
                  <a:schemeClr val="dk1"/>
                </a:solidFill>
                <a:latin typeface="Calibri"/>
                <a:ea typeface="Calibri"/>
                <a:cs typeface="Calibri"/>
                <a:sym typeface="Calibri"/>
              </a:rPr>
              <a:t>on language techniques, as well as writing a review of the independent reading book that they began in Module 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need to have completed their independent reading in order to do so.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 sz="1200" baseline="0" dirty="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5" name="Google Shape;255;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1443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2" name="Google Shape;262;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8483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29475" y="323784"/>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3: Unit 3: Lesson 6</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29475" y="1146898"/>
            <a:ext cx="7886700" cy="39300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Char char="•"/>
            </a:pPr>
            <a:r>
              <a:rPr lang="en" sz="1600" dirty="0">
                <a:latin typeface="Century Gothic"/>
                <a:ea typeface="Century Gothic"/>
                <a:cs typeface="Century Gothic"/>
                <a:sym typeface="Century Gothic"/>
              </a:rPr>
              <a:t>write an on-demand, single-draft narrative based on a moment in Miné Okubo’s life as an assessment for W.8.3, L.8.1, L.8.1c, and L.8.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Char char="•"/>
            </a:pPr>
            <a:r>
              <a:rPr lang="en" sz="1600" dirty="0">
                <a:latin typeface="Century Gothic"/>
                <a:ea typeface="Century Gothic"/>
                <a:cs typeface="Century Gothic"/>
                <a:sym typeface="Century Gothic"/>
              </a:rPr>
              <a:t>use the </a:t>
            </a:r>
            <a:r>
              <a:rPr lang="en" sz="1600" b="1" dirty="0">
                <a:latin typeface="Century Gothic"/>
                <a:ea typeface="Century Gothic"/>
                <a:cs typeface="Century Gothic"/>
                <a:sym typeface="Century Gothic"/>
              </a:rPr>
              <a:t>Narrative Writing: Becoming Visible Again after Internment rubric </a:t>
            </a:r>
            <a:r>
              <a:rPr lang="en" sz="1600" dirty="0">
                <a:latin typeface="Century Gothic"/>
                <a:ea typeface="Century Gothic"/>
                <a:cs typeface="Century Gothic"/>
                <a:sym typeface="Century Gothic"/>
              </a:rPr>
              <a:t>to assess students’ writing. </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write a narrative text about Miné Okubo using relevant details and event sequences</a:t>
            </a:r>
            <a:r>
              <a:rPr lang="en" sz="1600" dirty="0">
                <a:latin typeface="Century Gothic"/>
                <a:ea typeface="Century Gothic"/>
                <a:cs typeface="Century Gothic"/>
                <a:sym typeface="Century Gothic"/>
              </a:rPr>
              <a:t> that make sense.</a:t>
            </a:r>
            <a:r>
              <a:rPr lang="en" sz="1600" b="1" dirty="0">
                <a:latin typeface="Century Gothic"/>
                <a:ea typeface="Century Gothic"/>
                <a:cs typeface="Century Gothic"/>
                <a:sym typeface="Century Gothic"/>
              </a:rPr>
              <a:t> </a:t>
            </a:r>
            <a:endParaRPr sz="1600" b="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use correct grammar and usage </a:t>
            </a:r>
            <a:r>
              <a:rPr lang="en" sz="1600" dirty="0">
                <a:latin typeface="Century Gothic"/>
                <a:ea typeface="Century Gothic"/>
                <a:cs typeface="Century Gothic"/>
                <a:sym typeface="Century Gothic"/>
              </a:rPr>
              <a:t>in my narrative.</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form and use verbs in the indicative, imperative, interrogative, conditional, and subjunctive mood</a:t>
            </a:r>
            <a:r>
              <a:rPr lang="en" sz="1600" dirty="0">
                <a:latin typeface="Century Gothic"/>
                <a:ea typeface="Century Gothic"/>
                <a:cs typeface="Century Gothic"/>
                <a:sym typeface="Century Gothic"/>
              </a:rPr>
              <a:t> in my narrative.</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use correct capitalization, punctuation, and spelling </a:t>
            </a:r>
            <a:r>
              <a:rPr lang="en" sz="1600" dirty="0">
                <a:latin typeface="Century Gothic"/>
                <a:ea typeface="Century Gothic"/>
                <a:cs typeface="Century Gothic"/>
                <a:sym typeface="Century Gothic"/>
              </a:rPr>
              <a:t>in my narrative.</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413657" y="273848"/>
            <a:ext cx="8101693"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3: Unit 3: Lesson 6</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413656" y="1369225"/>
            <a:ext cx="8314643"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6: </a:t>
            </a: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0" lvl="0" indent="0" algn="l" rtl="0">
              <a:spcBef>
                <a:spcPts val="1000"/>
              </a:spcBef>
              <a:spcAft>
                <a:spcPts val="0"/>
              </a:spcAft>
              <a:buNone/>
            </a:pPr>
            <a:r>
              <a:rPr lang="en" sz="1600" dirty="0">
                <a:latin typeface="Century Gothic"/>
                <a:ea typeface="Century Gothic"/>
                <a:cs typeface="Century Gothic"/>
                <a:sym typeface="Century Gothic"/>
              </a:rPr>
              <a:t>In advance, prepare the following new materials: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b="1" dirty="0">
                <a:latin typeface="Century Gothic"/>
                <a:ea typeface="Century Gothic"/>
                <a:cs typeface="Century Gothic"/>
                <a:sym typeface="Century Gothic"/>
              </a:rPr>
              <a:t>Mid-Unit 3 Assessment: Single Draft Narrative Prompt</a:t>
            </a:r>
            <a:r>
              <a:rPr lang="en" sz="1600" dirty="0">
                <a:latin typeface="Century Gothic"/>
                <a:ea typeface="Century Gothic"/>
                <a:cs typeface="Century Gothic"/>
                <a:sym typeface="Century Gothic"/>
              </a:rPr>
              <a:t> (one per student)</a:t>
            </a:r>
            <a:endParaRPr sz="16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Post a list of the resources students may use as they write their narratives, including:</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600" b="1" dirty="0">
                <a:latin typeface="Century Gothic"/>
                <a:ea typeface="Century Gothic"/>
                <a:cs typeface="Century Gothic"/>
                <a:sym typeface="Century Gothic"/>
              </a:rPr>
              <a:t>Becoming Visible Again anchor chart</a:t>
            </a:r>
            <a:r>
              <a:rPr lang="en" sz="1600" dirty="0">
                <a:latin typeface="Century Gothic"/>
                <a:ea typeface="Century Gothic"/>
                <a:cs typeface="Century Gothic"/>
                <a:sym typeface="Century Gothic"/>
              </a:rPr>
              <a:t> (Unit 2, Lesson 17)</a:t>
            </a:r>
            <a:endParaRPr sz="16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600" b="1" dirty="0">
                <a:latin typeface="Century Gothic"/>
                <a:ea typeface="Century Gothic"/>
                <a:cs typeface="Century Gothic"/>
                <a:sym typeface="Century Gothic"/>
              </a:rPr>
              <a:t>Narrative Writing: Becoming Visible Again after Internment story map</a:t>
            </a:r>
            <a:r>
              <a:rPr lang="en" sz="1600" dirty="0">
                <a:latin typeface="Century Gothic"/>
                <a:ea typeface="Century Gothic"/>
                <a:cs typeface="Century Gothic"/>
                <a:sym typeface="Century Gothic"/>
              </a:rPr>
              <a:t> (from Unit 3, Lesson 4)</a:t>
            </a:r>
            <a:endParaRPr sz="16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600" b="1" dirty="0">
                <a:latin typeface="Century Gothic"/>
                <a:ea typeface="Century Gothic"/>
                <a:cs typeface="Century Gothic"/>
                <a:sym typeface="Century Gothic"/>
              </a:rPr>
              <a:t>Things Good Writers Do Note-catcher </a:t>
            </a:r>
            <a:endParaRPr sz="16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600" b="1" dirty="0">
                <a:latin typeface="Century Gothic"/>
                <a:ea typeface="Century Gothic"/>
                <a:cs typeface="Century Gothic"/>
                <a:sym typeface="Century Gothic"/>
              </a:rPr>
              <a:t>Narrative and Language Techniques:  Becoming Visible Again after Internment Planner</a:t>
            </a:r>
            <a:r>
              <a:rPr lang="en" sz="1600" dirty="0">
                <a:latin typeface="Century Gothic"/>
                <a:ea typeface="Century Gothic"/>
                <a:cs typeface="Century Gothic"/>
                <a:sym typeface="Century Gothic"/>
              </a:rPr>
              <a:t> (from Lesson 5)</a:t>
            </a: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6: </a:t>
            </a:r>
            <a:r>
              <a:rPr lang="en" sz="1800">
                <a:latin typeface="Century Gothic"/>
                <a:ea typeface="Century Gothic"/>
                <a:cs typeface="Century Gothic"/>
                <a:sym typeface="Century Gothic"/>
              </a:rPr>
              <a:t>Reading and protocols to read in preparation:</a:t>
            </a:r>
            <a:endParaRPr sz="1800">
              <a:latin typeface="Century Gothic"/>
              <a:ea typeface="Century Gothic"/>
              <a:cs typeface="Century Gothic"/>
              <a:sym typeface="Century Gothic"/>
            </a:endParaRPr>
          </a:p>
          <a:p>
            <a:pPr marL="0" lvl="0" indent="0" algn="l" rtl="0">
              <a:spcBef>
                <a:spcPts val="1000"/>
              </a:spcBef>
              <a:spcAft>
                <a:spcPts val="0"/>
              </a:spcAft>
              <a:buNone/>
            </a:pPr>
            <a:r>
              <a:rPr lang="en" sz="1800">
                <a:latin typeface="Century Gothic"/>
                <a:ea typeface="Century Gothic"/>
                <a:cs typeface="Century Gothic"/>
                <a:sym typeface="Century Gothic"/>
              </a:rPr>
              <a:t>In preparation for assessing students’ work on this assessment,  review and annotate the following, as needed:</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The Narrative Writing: Becoming Visible Again After Internment model narrative</a:t>
            </a:r>
            <a:r>
              <a:rPr lang="en" sz="1800">
                <a:latin typeface="Century Gothic"/>
                <a:ea typeface="Century Gothic"/>
                <a:cs typeface="Century Gothic"/>
                <a:sym typeface="Century Gothic"/>
              </a:rPr>
              <a:t> (from Lesson 2)</a:t>
            </a:r>
            <a:endParaRPr sz="18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write an on-demand, single-draft narrative based on a moment in Miné Okubo’s life. In the previous five lessons, you have researched Okubo and planned your narratives, and now is your time to craft your best draft that will be used as the </a:t>
            </a:r>
            <a:r>
              <a:rPr lang="en" sz="1800" b="1" dirty="0">
                <a:latin typeface="Century Gothic"/>
                <a:ea typeface="Century Gothic"/>
                <a:cs typeface="Century Gothic"/>
                <a:sym typeface="Century Gothic"/>
              </a:rPr>
              <a:t>Mid-Unit Assessment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Learning Targets and list of resources to use in your writing.</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Independently write a draft of your narrative.</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Learning Targets</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000">
                <a:latin typeface="Century Gothic"/>
                <a:ea typeface="Century Gothic"/>
                <a:cs typeface="Century Gothic"/>
                <a:sym typeface="Century Gothic"/>
              </a:rPr>
              <a:t>The Learning Targets for students today are:</a:t>
            </a:r>
            <a:endParaRPr sz="2000">
              <a:latin typeface="Century Gothic"/>
              <a:ea typeface="Century Gothic"/>
              <a:cs typeface="Century Gothic"/>
              <a:sym typeface="Century Gothic"/>
            </a:endParaRPr>
          </a:p>
          <a:p>
            <a:pPr marL="457200" lvl="0" indent="-355600" algn="l" rtl="0">
              <a:spcBef>
                <a:spcPts val="100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write a narrative text about Miné Okubo using relevant details and event sequences</a:t>
            </a:r>
            <a:r>
              <a:rPr lang="en" sz="2000">
                <a:latin typeface="Century Gothic"/>
                <a:ea typeface="Century Gothic"/>
                <a:cs typeface="Century Gothic"/>
                <a:sym typeface="Century Gothic"/>
              </a:rPr>
              <a:t> that make sense.</a:t>
            </a:r>
            <a:r>
              <a:rPr lang="en" sz="2000" b="1">
                <a:latin typeface="Century Gothic"/>
                <a:ea typeface="Century Gothic"/>
                <a:cs typeface="Century Gothic"/>
                <a:sym typeface="Century Gothic"/>
              </a:rPr>
              <a:t> </a:t>
            </a:r>
            <a:endParaRPr sz="2000" b="1">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use correct grammar and usage </a:t>
            </a:r>
            <a:r>
              <a:rPr lang="en" sz="2000">
                <a:latin typeface="Century Gothic"/>
                <a:ea typeface="Century Gothic"/>
                <a:cs typeface="Century Gothic"/>
                <a:sym typeface="Century Gothic"/>
              </a:rPr>
              <a:t>in my narrative.</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form and use verbs in the indicative, imperative, interrogative, conditional, and subjunctive mood</a:t>
            </a:r>
            <a:r>
              <a:rPr lang="en" sz="2000">
                <a:latin typeface="Century Gothic"/>
                <a:ea typeface="Century Gothic"/>
                <a:cs typeface="Century Gothic"/>
                <a:sym typeface="Century Gothic"/>
              </a:rPr>
              <a:t> in my narrative.</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I can </a:t>
            </a:r>
            <a:r>
              <a:rPr lang="en" sz="2000" i="1">
                <a:latin typeface="Century Gothic"/>
                <a:ea typeface="Century Gothic"/>
                <a:cs typeface="Century Gothic"/>
                <a:sym typeface="Century Gothic"/>
              </a:rPr>
              <a:t>use correct capitalization, punctuation, and spelling </a:t>
            </a:r>
            <a:r>
              <a:rPr lang="en" sz="2000">
                <a:latin typeface="Century Gothic"/>
                <a:ea typeface="Century Gothic"/>
                <a:cs typeface="Century Gothic"/>
                <a:sym typeface="Century Gothic"/>
              </a:rPr>
              <a:t>in my narrative.</a:t>
            </a:r>
            <a:endParaRPr sz="20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403773" y="4354289"/>
            <a:ext cx="605732" cy="5721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Write a Single-Draft Narrative</a:t>
            </a:r>
            <a:endParaRPr sz="3300" i="0" u="none" strike="noStrike" cap="none">
              <a:solidFill>
                <a:schemeClr val="dk1"/>
              </a:solidFill>
              <a:latin typeface="Century Gothic"/>
              <a:ea typeface="Century Gothic"/>
              <a:cs typeface="Century Gothic"/>
              <a:sym typeface="Century Gothic"/>
            </a:endParaRPr>
          </a:p>
        </p:txBody>
      </p:sp>
      <p:sp>
        <p:nvSpPr>
          <p:cNvPr id="251" name="Google Shape;251;p43"/>
          <p:cNvSpPr txBox="1">
            <a:spLocks noGrp="1"/>
          </p:cNvSpPr>
          <p:nvPr>
            <p:ph type="body" idx="1"/>
          </p:nvPr>
        </p:nvSpPr>
        <p:spPr>
          <a:xfrm>
            <a:off x="713675" y="940051"/>
            <a:ext cx="7886700" cy="38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While you are completing the assessment, remember:</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To use the ideas in your story map to write your narratives.</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To use the language techniques you have been learning in your writing; be sure your spelling, grammar, and usage are correct.</a:t>
            </a: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You will turn in your narratives at the end of the class.</a:t>
            </a:r>
            <a:endParaRPr sz="16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1600" b="1" dirty="0">
                <a:latin typeface="Century Gothic"/>
                <a:ea typeface="Century Gothic"/>
                <a:cs typeface="Century Gothic"/>
                <a:sym typeface="Century Gothic"/>
              </a:rPr>
              <a:t>Prompt:</a:t>
            </a:r>
            <a:r>
              <a:rPr lang="en" sz="1600" dirty="0">
                <a:latin typeface="Century Gothic"/>
                <a:ea typeface="Century Gothic"/>
                <a:cs typeface="Century Gothic"/>
                <a:sym typeface="Century Gothic"/>
              </a:rPr>
              <a:t> “Writing from Miné Okubo’s perspective, tell the story of one episode in her struggle to become visible again after leaving the internment camp. Use narrative techniques and incorporate information from sources about Okubo’s life to write an original narrative to answer the question, ‘How did Okubo become visible again after her life in the internment camp?’ The narrative must end with the sentence, ‘I was visible again</a:t>
            </a:r>
            <a:r>
              <a:rPr lang="en" sz="1600" dirty="0" smtClean="0">
                <a:latin typeface="Century Gothic"/>
                <a:ea typeface="Century Gothic"/>
                <a:cs typeface="Century Gothic"/>
                <a:sym typeface="Century Gothic"/>
              </a:rPr>
              <a:t>.’</a:t>
            </a:r>
            <a:r>
              <a:rPr lang="en-US" sz="1600" dirty="0" smtClean="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8414658" y="4430489"/>
            <a:ext cx="569364" cy="49270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58" name="Google Shape;258;p44"/>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a:latin typeface="Century Gothic"/>
                <a:ea typeface="Century Gothic"/>
                <a:cs typeface="Century Gothic"/>
                <a:sym typeface="Century Gothic"/>
              </a:rPr>
              <a:t>Be sure to have completed your independent reading in order to write a book review in the next lesson.</a:t>
            </a:r>
            <a:endParaRPr>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65" name="Google Shape;265;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66" name="Google Shape;266;p45"/>
          <p:cNvGraphicFramePr/>
          <p:nvPr/>
        </p:nvGraphicFramePr>
        <p:xfrm>
          <a:off x="577216" y="1385887"/>
          <a:ext cx="7989600" cy="3230175"/>
        </p:xfrm>
        <a:graphic>
          <a:graphicData uri="http://schemas.openxmlformats.org/drawingml/2006/table">
            <a:tbl>
              <a:tblPr firstRow="1" bandRow="1">
                <a:noFill/>
                <a:tableStyleId>{961AD56B-403D-45F1-A743-571C89586461}</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5C51558-25D4-4CD3-9BAD-26D4DF96E87D}"/>
</file>

<file path=customXml/itemProps2.xml><?xml version="1.0" encoding="utf-8"?>
<ds:datastoreItem xmlns:ds="http://schemas.openxmlformats.org/officeDocument/2006/customXml" ds:itemID="{562D79F9-C721-4418-95EF-545D63090425}"/>
</file>

<file path=customXml/itemProps3.xml><?xml version="1.0" encoding="utf-8"?>
<ds:datastoreItem xmlns:ds="http://schemas.openxmlformats.org/officeDocument/2006/customXml" ds:itemID="{CE2B3DB0-99E2-48B3-8E80-D3225AA41C53}"/>
</file>

<file path=docProps/app.xml><?xml version="1.0" encoding="utf-8"?>
<Properties xmlns="http://schemas.openxmlformats.org/officeDocument/2006/extended-properties" xmlns:vt="http://schemas.openxmlformats.org/officeDocument/2006/docPropsVTypes">
  <TotalTime>7</TotalTime>
  <Words>1620</Words>
  <Application>Microsoft Macintosh PowerPoint</Application>
  <PresentationFormat>On-screen Show (16:9)</PresentationFormat>
  <Paragraphs>178</Paragraphs>
  <Slides>9</Slides>
  <Notes>9</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9</vt:i4>
      </vt:variant>
    </vt:vector>
  </HeadingPairs>
  <TitlesOfParts>
    <vt:vector size="15" baseType="lpstr">
      <vt:lpstr>Calibri</vt:lpstr>
      <vt:lpstr>Century Gothic</vt:lpstr>
      <vt:lpstr>Overlock</vt:lpstr>
      <vt:lpstr>Simple Light</vt:lpstr>
      <vt:lpstr>Office Theme</vt:lpstr>
      <vt:lpstr>Office Theme</vt:lpstr>
      <vt:lpstr> Grade 8: Module 3: Unit 3: Lesson 6 Teacher slide, before teaching. </vt:lpstr>
      <vt:lpstr>  Grade 8: Module 3: Unit 3: Lesson 6 Teacher slide, before teaching. </vt:lpstr>
      <vt:lpstr>  Grade 8: Module 3: Unit 3: Lesson 6 Teacher slide, before teaching. </vt:lpstr>
      <vt:lpstr>Grade 8: Module 3:  Unit 3: Lesson 6</vt:lpstr>
      <vt:lpstr>Hello, Students!</vt:lpstr>
      <vt:lpstr>Let’s Review the Learning Targets</vt:lpstr>
      <vt:lpstr>Let’s Write a Single-Draft Narrative</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3: Lesson 6 Teacher slide, before teaching. </dc:title>
  <dc:creator>nbravo</dc:creator>
  <cp:lastModifiedBy>Alexander Specht</cp:lastModifiedBy>
  <cp:revision>4</cp:revision>
  <dcterms:modified xsi:type="dcterms:W3CDTF">2018-11-04T03:04:20Z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