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7.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D8016DC5-0ED0-4B1B-A252-23EAD3E5C756}">
  <a:tblStyle styleId="{D8016DC5-0ED0-4B1B-A252-23EAD3E5C75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085" autoAdjust="0"/>
  </p:normalViewPr>
  <p:slideViewPr>
    <p:cSldViewPr snapToGrid="0">
      <p:cViewPr varScale="1">
        <p:scale>
          <a:sx n="102" d="100"/>
          <a:sy n="102" d="100"/>
        </p:scale>
        <p:origin x="-1288" y="-104"/>
      </p:cViewPr>
      <p:guideLst>
        <p:guide orient="horz" pos="1620"/>
        <p:guide pos="2880"/>
      </p:guideLst>
    </p:cSldViewPr>
  </p:slideViewPr>
  <p:notesTextViewPr>
    <p:cViewPr>
      <p:scale>
        <a:sx n="1" d="1"/>
        <a:sy n="1" d="1"/>
      </p:scale>
      <p:origin x="0" y="125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1817787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c260a2a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457200" lvl="0" indent="-304800" algn="l" rtl="0">
              <a:lnSpc>
                <a:spcPct val="115000"/>
              </a:lnSpc>
              <a:spcBef>
                <a:spcPts val="60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 Dignity (10-12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(2-3 minute)</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Analyzing a Thematic Concept: Invisibility (25-30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Collecting Evidence: Introduction to the </a:t>
            </a:r>
            <a:r>
              <a:rPr lang="en" sz="1200" b="1" dirty="0">
                <a:solidFill>
                  <a:schemeClr val="dk1"/>
                </a:solidFill>
                <a:latin typeface="Calibri"/>
                <a:ea typeface="Calibri"/>
                <a:cs typeface="Calibri"/>
                <a:sym typeface="Calibri"/>
              </a:rPr>
              <a:t>Gathering Textual Evidence Note-Catcher </a:t>
            </a:r>
            <a:r>
              <a:rPr lang="en" sz="1200" dirty="0">
                <a:solidFill>
                  <a:schemeClr val="dk1"/>
                </a:solidFill>
                <a:latin typeface="Calibri"/>
                <a:ea typeface="Calibri"/>
                <a:cs typeface="Calibri"/>
                <a:sym typeface="Calibri"/>
              </a:rPr>
              <a:t>(12-15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(See below)</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Read pages 189-190, the summary of pages 190-192, and read pages 192-197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Complete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b="1" dirty="0">
              <a:latin typeface="Calibri"/>
              <a:ea typeface="Calibri"/>
              <a:cs typeface="Calibri"/>
              <a:sym typeface="Calibri"/>
            </a:endParaRPr>
          </a:p>
        </p:txBody>
      </p:sp>
      <p:sp>
        <p:nvSpPr>
          <p:cNvPr id="214" name="Google Shape;214;g43c260a2a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8645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1752bd527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Collecting Evidence: Introduction to the Gathering Textual Evidence Note-Catcher</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introduced to the </a:t>
            </a: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on which they collect strong textual evidence that exemplifies the invisibility (both isolation and dehumanization) of captives during WWII. Students will use this note-catcher as their primary source of evidence for the informational essay at the end of the unit.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students keep the note-catcher in a safe place so they can access the information for the essay. A sample completed note-catcher may be found in the supporting materials of Lesson 14, for teacher reference. In this lesson, students just begin to fill in page 1 of the note-catcher about Zamperini.</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document camera (Alternative: recreate on chart paper for display), display the </a:t>
            </a: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and distribute one to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as they read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and other texts, they will collect the strongest examples of the thematic concept of how captors try to make the captive invisible, and in this case, how the Japanese guards try to make the American POWs invisible. They will use the evidence they collect for the essay at the end of the unit, so be sure to keep it in a safe place.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Orient students to page 1 of the note-catcher (they will complete page 2 later in the unit) by reviewing each of the columns.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use the last column later in the unit, when they plan to write the essay.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work independently to select the strongest evidence from their </a:t>
            </a:r>
            <a:r>
              <a:rPr lang="en" sz="1200" b="1" dirty="0">
                <a:solidFill>
                  <a:schemeClr val="dk1"/>
                </a:solidFill>
                <a:latin typeface="Calibri"/>
                <a:ea typeface="Calibri"/>
                <a:cs typeface="Calibri"/>
                <a:sym typeface="Calibri"/>
              </a:rPr>
              <a:t>Understanding Invisibility note-catcher </a:t>
            </a:r>
            <a:r>
              <a:rPr lang="en-US" sz="1200" b="0" dirty="0" smtClean="0">
                <a:solidFill>
                  <a:schemeClr val="dk1"/>
                </a:solidFill>
                <a:latin typeface="Calibri"/>
                <a:ea typeface="Calibri"/>
                <a:cs typeface="Calibri"/>
                <a:sym typeface="Calibri"/>
              </a:rPr>
              <a:t>and</a:t>
            </a:r>
            <a:r>
              <a:rPr lang="en-US" sz="1200" b="1"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add </a:t>
            </a:r>
            <a:r>
              <a:rPr lang="en" sz="1200" dirty="0">
                <a:solidFill>
                  <a:schemeClr val="dk1"/>
                </a:solidFill>
                <a:latin typeface="Calibri"/>
                <a:ea typeface="Calibri"/>
                <a:cs typeface="Calibri"/>
                <a:sym typeface="Calibri"/>
              </a:rPr>
              <a:t>it to the first four columns of the </a:t>
            </a: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observe students’ work and support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select appropriate strong examples for their note-catcher.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83" name="Google Shape;283;g41752bd527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8124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save the </a:t>
            </a:r>
            <a:r>
              <a:rPr lang="en" sz="1200" b="1" dirty="0">
                <a:solidFill>
                  <a:schemeClr val="dk1"/>
                </a:solidFill>
                <a:latin typeface="Calibri"/>
                <a:ea typeface="Calibri"/>
                <a:cs typeface="Calibri"/>
                <a:sym typeface="Calibri"/>
              </a:rPr>
              <a:t>Dignity word web </a:t>
            </a:r>
            <a:r>
              <a:rPr lang="en" sz="1200" dirty="0">
                <a:solidFill>
                  <a:schemeClr val="dk1"/>
                </a:solidFill>
                <a:latin typeface="Calibri"/>
                <a:ea typeface="Calibri"/>
                <a:cs typeface="Calibri"/>
                <a:sym typeface="Calibri"/>
              </a:rPr>
              <a:t>to use in Unit 3, Lesson 1.</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189–197</a:t>
            </a:r>
            <a:r>
              <a:rPr lang="en" sz="1200" dirty="0">
                <a:solidFill>
                  <a:schemeClr val="dk1"/>
                </a:solidFill>
                <a:latin typeface="Calibri"/>
                <a:ea typeface="Calibri"/>
                <a:cs typeface="Calibri"/>
                <a:sym typeface="Calibri"/>
              </a:rPr>
              <a:t>, as well as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189–197 </a:t>
            </a:r>
            <a:r>
              <a:rPr lang="en" sz="1200" dirty="0">
                <a:solidFill>
                  <a:schemeClr val="dk1"/>
                </a:solidFill>
                <a:latin typeface="Calibri"/>
                <a:ea typeface="Calibri"/>
                <a:cs typeface="Calibri"/>
                <a:sym typeface="Calibri"/>
              </a:rPr>
              <a:t>as needed, keeping a copy of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pages 189–197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focus question aloud.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89" name="Google Shape;289;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99070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96" name="Google Shape;296;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8089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Dignity word web </a:t>
            </a:r>
            <a:r>
              <a:rPr lang="en" sz="1200">
                <a:solidFill>
                  <a:schemeClr val="dk1"/>
                </a:solidFill>
                <a:latin typeface="Calibri"/>
                <a:ea typeface="Calibri"/>
                <a:cs typeface="Calibri"/>
                <a:sym typeface="Calibri"/>
              </a:rPr>
              <a:t>(one to display)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Gathering Textual Evidence note-catcher</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a:solidFill>
                  <a:schemeClr val="dk1"/>
                </a:solidFill>
                <a:latin typeface="Calibri"/>
                <a:ea typeface="Calibri"/>
                <a:cs typeface="Calibri"/>
                <a:sym typeface="Calibri"/>
              </a:rPr>
              <a:t>Unbroken</a:t>
            </a:r>
            <a:r>
              <a:rPr lang="en" sz="1200" b="1">
                <a:solidFill>
                  <a:schemeClr val="dk1"/>
                </a:solidFill>
                <a:latin typeface="Calibri"/>
                <a:ea typeface="Calibri"/>
                <a:cs typeface="Calibri"/>
                <a:sym typeface="Calibri"/>
              </a:rPr>
              <a:t> structured notes, pages 189–197</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a:solidFill>
                  <a:schemeClr val="dk1"/>
                </a:solidFill>
                <a:latin typeface="Calibri"/>
                <a:ea typeface="Calibri"/>
                <a:cs typeface="Calibri"/>
                <a:sym typeface="Calibri"/>
              </a:rPr>
              <a:t>Unbroken</a:t>
            </a:r>
            <a:r>
              <a:rPr lang="en" sz="1200" b="1">
                <a:solidFill>
                  <a:schemeClr val="dk1"/>
                </a:solidFill>
                <a:latin typeface="Calibri"/>
                <a:ea typeface="Calibri"/>
                <a:cs typeface="Calibri"/>
                <a:sym typeface="Calibri"/>
              </a:rPr>
              <a:t> supported structured notes, pages 189–197</a:t>
            </a:r>
            <a:r>
              <a:rPr lang="en" sz="1200">
                <a:solidFill>
                  <a:schemeClr val="dk1"/>
                </a:solidFill>
                <a:latin typeface="Calibri"/>
                <a:ea typeface="Calibri"/>
                <a:cs typeface="Calibri"/>
                <a:sym typeface="Calibri"/>
              </a:rPr>
              <a:t> (optional; only for students who need more support)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Unbroken</a:t>
            </a:r>
            <a:r>
              <a:rPr lang="en" sz="1200">
                <a:solidFill>
                  <a:schemeClr val="dk1"/>
                </a:solidFill>
                <a:latin typeface="Calibri"/>
                <a:ea typeface="Calibri"/>
                <a:cs typeface="Calibri"/>
                <a:sym typeface="Calibri"/>
              </a:rPr>
              <a:t> (book;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Understanding Invisibility note-catcher</a:t>
            </a:r>
            <a:r>
              <a:rPr lang="en" sz="1200">
                <a:solidFill>
                  <a:schemeClr val="dk1"/>
                </a:solidFill>
                <a:latin typeface="Calibri"/>
                <a:ea typeface="Calibri"/>
                <a:cs typeface="Calibri"/>
                <a:sym typeface="Calibri"/>
              </a:rPr>
              <a:t> (from Lesson 2)</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Document camera (Alternative: Recreate charts and webs on chart paper for display if a document camera is not available.)</a:t>
            </a:r>
            <a:endParaRPr sz="1200">
              <a:latin typeface="Calibri"/>
              <a:ea typeface="Calibri"/>
              <a:cs typeface="Calibri"/>
              <a:sym typeface="Calibri"/>
            </a:endParaRPr>
          </a:p>
        </p:txBody>
      </p:sp>
      <p:sp>
        <p:nvSpPr>
          <p:cNvPr id="220" name="Google Shape;22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925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a:solidFill>
                  <a:schemeClr val="dk1"/>
                </a:solidFill>
                <a:latin typeface="Calibri"/>
                <a:ea typeface="Calibri"/>
                <a:cs typeface="Calibri"/>
                <a:sym typeface="Calibri"/>
              </a:rPr>
              <a:t>Unbroken</a:t>
            </a:r>
            <a:r>
              <a:rPr lang="en" sz="1200" b="1">
                <a:solidFill>
                  <a:schemeClr val="dk1"/>
                </a:solidFill>
                <a:latin typeface="Calibri"/>
                <a:ea typeface="Calibri"/>
                <a:cs typeface="Calibri"/>
                <a:sym typeface="Calibri"/>
              </a:rPr>
              <a:t> Structured Notes Teacher Guide, pages 189–197</a:t>
            </a:r>
            <a:r>
              <a:rPr lang="en" sz="1200">
                <a:solidFill>
                  <a:schemeClr val="dk1"/>
                </a:solidFill>
                <a:latin typeface="Calibri"/>
                <a:ea typeface="Calibri"/>
                <a:cs typeface="Calibri"/>
                <a:sym typeface="Calibri"/>
              </a:rPr>
              <a:t> (one for teacher)</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Review this protocol before teaching. It is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 Think-Pair-Share</a:t>
            </a:r>
            <a:endParaRPr sz="1200">
              <a:solidFill>
                <a:schemeClr val="dk1"/>
              </a:solidFill>
              <a:latin typeface="Calibri"/>
              <a:ea typeface="Calibri"/>
              <a:cs typeface="Calibri"/>
              <a:sym typeface="Calibri"/>
            </a:endParaRPr>
          </a:p>
        </p:txBody>
      </p:sp>
      <p:sp>
        <p:nvSpPr>
          <p:cNvPr id="227" name="Google Shape;227;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8842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Analyzing a Thematic Concept: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The Invisibility of Captives during WWII (Pages 182-188)</a:t>
            </a:r>
            <a:endParaRPr sz="1200">
              <a:latin typeface="Calibri"/>
              <a:ea typeface="Calibri"/>
              <a:cs typeface="Calibri"/>
              <a:sym typeface="Calibri"/>
            </a:endParaRPr>
          </a:p>
        </p:txBody>
      </p:sp>
      <p:sp>
        <p:nvSpPr>
          <p:cNvPr id="234" name="Google Shape;234;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0425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43" name="Google Shape;243;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3068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 Engaging the Reader: Dignity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sit with their Pearl Harbor discussion partner. Using a document camera </a:t>
            </a:r>
            <a:r>
              <a:rPr lang="en" sz="1200" b="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Alternative: </a:t>
            </a:r>
            <a:r>
              <a:rPr lang="en" sz="1200" dirty="0">
                <a:solidFill>
                  <a:schemeClr val="dk1"/>
                </a:solidFill>
                <a:latin typeface="Calibri"/>
                <a:ea typeface="Calibri"/>
                <a:cs typeface="Calibri"/>
                <a:sym typeface="Calibri"/>
              </a:rPr>
              <a:t>recreate the web on chart paper for display), display the </a:t>
            </a:r>
            <a:r>
              <a:rPr lang="en" sz="1200" b="1" dirty="0">
                <a:solidFill>
                  <a:schemeClr val="dk1"/>
                </a:solidFill>
                <a:latin typeface="Calibri"/>
                <a:ea typeface="Calibri"/>
                <a:cs typeface="Calibri"/>
                <a:sym typeface="Calibri"/>
              </a:rPr>
              <a:t>Dignity word web</a:t>
            </a:r>
            <a:r>
              <a:rPr lang="en" sz="1200" dirty="0">
                <a:solidFill>
                  <a:schemeClr val="dk1"/>
                </a:solidFill>
                <a:latin typeface="Calibri"/>
                <a:ea typeface="Calibri"/>
                <a:cs typeface="Calibri"/>
                <a:sym typeface="Calibri"/>
              </a:rPr>
              <a:t> for the entire class to see.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reread (independently or with their partner) the last paragraph on page 182 to the page break on page 183. Emphasize that this paragraph is important for understanding how war affects captives during WWII. Hillenbrand pauses from the story to write about dignity.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share the definition of </a:t>
            </a:r>
            <a:r>
              <a:rPr lang="en" sz="1200" i="1" dirty="0">
                <a:solidFill>
                  <a:schemeClr val="dk1"/>
                </a:solidFill>
                <a:latin typeface="Calibri"/>
                <a:ea typeface="Calibri"/>
                <a:cs typeface="Calibri"/>
                <a:sym typeface="Calibri"/>
              </a:rPr>
              <a:t>dignity</a:t>
            </a:r>
            <a:r>
              <a:rPr lang="en" sz="1200" dirty="0">
                <a:solidFill>
                  <a:schemeClr val="dk1"/>
                </a:solidFill>
                <a:latin typeface="Calibri"/>
                <a:ea typeface="Calibri"/>
                <a:cs typeface="Calibri"/>
                <a:sym typeface="Calibri"/>
              </a:rPr>
              <a:t> that they wrote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 pairs to share the definition of dignity. Point out that Hillenbrand provides some context clues as to what she means by dignity.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reread the paragraph, selecting other key words and phrases that help capture the definition of dignity as Hillenbrand uses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answers and record on the left side of the </a:t>
            </a:r>
            <a:r>
              <a:rPr lang="en" sz="1200" b="1" dirty="0">
                <a:solidFill>
                  <a:schemeClr val="dk1"/>
                </a:solidFill>
                <a:latin typeface="Calibri"/>
                <a:ea typeface="Calibri"/>
                <a:cs typeface="Calibri"/>
                <a:sym typeface="Calibri"/>
              </a:rPr>
              <a:t>Dignity word web</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find words or phrases in the text that convey the loss of dignity.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them share with the class while these are recorded on the right-hand side of the word web.</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to be sure they understand that it means self-respect and to be treated like a human being who matters, whose life is important, who has a sense of self-determination.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sharing for the left side, listen for them to share: self-respect, sense of self-worth, innermost armament of the soul, the heart of humanness.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sharing for the right side, listen for:  dehumanized; cleaved from, cast below mankind; profound wretchedness; loneliness; hope is almost impossible to retain; identity is erased; defined by their captors; defined by their circumstances, humiliation, degradation.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further support ELL students, consider providing definitions of challenging vocabulary in students’ home language. Resources such as Google Translate and bilingual translation dictionaries can assist with one-word translation.</a:t>
            </a:r>
            <a:endParaRPr sz="1200" dirty="0">
              <a:solidFill>
                <a:schemeClr val="dk1"/>
              </a:solidFill>
              <a:latin typeface="Calibri"/>
              <a:ea typeface="Calibri"/>
              <a:cs typeface="Calibri"/>
              <a:sym typeface="Calibri"/>
            </a:endParaRPr>
          </a:p>
        </p:txBody>
      </p:sp>
      <p:sp>
        <p:nvSpPr>
          <p:cNvPr id="250" name="Google Shape;250;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203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Reviewing the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first learning target and read it aloud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 word </a:t>
            </a:r>
            <a:r>
              <a:rPr lang="en" sz="1200" i="1" dirty="0">
                <a:solidFill>
                  <a:schemeClr val="dk1"/>
                </a:solidFill>
                <a:latin typeface="Calibri"/>
                <a:ea typeface="Calibri"/>
                <a:cs typeface="Calibri"/>
                <a:sym typeface="Calibri"/>
              </a:rPr>
              <a:t>dignity</a:t>
            </a:r>
            <a:r>
              <a:rPr lang="en" sz="1200" dirty="0">
                <a:solidFill>
                  <a:schemeClr val="dk1"/>
                </a:solidFill>
                <a:latin typeface="Calibri"/>
                <a:ea typeface="Calibri"/>
                <a:cs typeface="Calibri"/>
                <a:sym typeface="Calibri"/>
              </a:rPr>
              <a:t> is important in understanding how captives are affected by war. Hillenbrand provides vivid words and phrases that help convey both the ideas of dignity and the loss of dignity.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second learning target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today they will learn more about the theme they are studying: the invisibility of captives during WWII.</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7" name="Google Shape;257;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11160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(Slide 1) Analyzing a Thematic Concept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On this slide, students will come up with a definition of figurative ‘</a:t>
            </a:r>
            <a:r>
              <a:rPr lang="en" sz="1200" dirty="0" smtClean="0">
                <a:solidFill>
                  <a:schemeClr val="dk1"/>
                </a:solidFill>
                <a:latin typeface="Calibri"/>
                <a:ea typeface="Calibri"/>
                <a:cs typeface="Calibri"/>
                <a:sym typeface="Calibri"/>
              </a:rPr>
              <a:t>invisibility</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further analyze the thematic concept of the invisibility of captives during World War II, introduced in Lesson 2. They study the invisibility of captives from defining invisibility literally as isolation to defining the word figuratively as the loss of dignity or dehumanization.</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book,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Focus students on the </a:t>
            </a:r>
            <a:r>
              <a:rPr lang="en" sz="1200" b="1" dirty="0">
                <a:solidFill>
                  <a:schemeClr val="dk1"/>
                </a:solidFill>
                <a:latin typeface="Calibri"/>
                <a:ea typeface="Calibri"/>
                <a:cs typeface="Calibri"/>
                <a:sym typeface="Calibri"/>
              </a:rPr>
              <a:t>Dignity word web</a:t>
            </a:r>
            <a:r>
              <a:rPr lang="en" sz="1200" dirty="0">
                <a:solidFill>
                  <a:schemeClr val="dk1"/>
                </a:solidFill>
                <a:latin typeface="Calibri"/>
                <a:ea typeface="Calibri"/>
                <a:cs typeface="Calibri"/>
                <a:sym typeface="Calibri"/>
              </a:rPr>
              <a:t>. Draw their attention to the phrase and question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Think-Pair-Share.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several minutes, cold call student pairs to share their answers. Clarify to students that this is different from what they talked about in the previous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take out their </a:t>
            </a:r>
            <a:r>
              <a:rPr lang="en" sz="1200" b="1" dirty="0">
                <a:solidFill>
                  <a:schemeClr val="dk1"/>
                </a:solidFill>
                <a:latin typeface="Calibri"/>
                <a:ea typeface="Calibri"/>
                <a:cs typeface="Calibri"/>
                <a:sym typeface="Calibri"/>
              </a:rPr>
              <a:t>Understanding Invisibility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note-catcher</a:t>
            </a:r>
            <a:r>
              <a:rPr lang="en" sz="1200" dirty="0">
                <a:solidFill>
                  <a:schemeClr val="dk1"/>
                </a:solidFill>
                <a:latin typeface="Calibri"/>
                <a:ea typeface="Calibri"/>
                <a:cs typeface="Calibri"/>
                <a:sym typeface="Calibri"/>
              </a:rPr>
              <a:t>. Remind them that they defined and provided examples of invisibility in a literal sense.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the examples from yesterday had to do with external invisibility and being isolated from the outside world. In today’s example, however, the loss of dignity or the phrase “identity is erased” is a </a:t>
            </a:r>
            <a:r>
              <a:rPr lang="en" sz="1200" i="1" dirty="0">
                <a:solidFill>
                  <a:schemeClr val="dk1"/>
                </a:solidFill>
                <a:latin typeface="Calibri"/>
                <a:ea typeface="Calibri"/>
                <a:cs typeface="Calibri"/>
                <a:sym typeface="Calibri"/>
              </a:rPr>
              <a:t>figurative</a:t>
            </a:r>
            <a:r>
              <a:rPr lang="en" sz="1200" dirty="0">
                <a:solidFill>
                  <a:schemeClr val="dk1"/>
                </a:solidFill>
                <a:latin typeface="Calibri"/>
                <a:ea typeface="Calibri"/>
                <a:cs typeface="Calibri"/>
                <a:sym typeface="Calibri"/>
              </a:rPr>
              <a:t> sense of invisibility (review the term “figurative” if needed). Here, invisibility is what may happen inside a captive when his or her dignity, identity, and self-worth is stripped away.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provide a figurative definition of invisibility on the </a:t>
            </a:r>
            <a:r>
              <a:rPr lang="en" sz="1200" b="1" dirty="0">
                <a:solidFill>
                  <a:schemeClr val="dk1"/>
                </a:solidFill>
                <a:latin typeface="Calibri"/>
                <a:ea typeface="Calibri"/>
                <a:cs typeface="Calibri"/>
                <a:sym typeface="Calibri"/>
              </a:rPr>
              <a:t>Understanding Invisibility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cold call student pairs to share the definition they came up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cold call, listen for them to recognize that this phrase is related to invisibility in that when an identity is erased, the person becomes, in a sense, invisible to himself so that he can no longer see himself or act himself.</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second cold call, listen for them to understand this to mean that identity, self-determination, agency, self-worth, humanness is erased.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p:txBody>
      </p:sp>
      <p:sp>
        <p:nvSpPr>
          <p:cNvPr id="265" name="Google Shape;265;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7996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5447d20e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45447d20e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(Slide 2) Analyzing a Thematic Concept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On this slide, students will find strong examples.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Additional modeling may be required. Modeling provides a clear vision of the expectation for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work in pairs to find four strong examples of how captors tried to make Louie figuratively invisible.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several minutes, cold call student pairs to share their examples.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examples of dehumanization and isolation.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542376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0"/>
        <p:cNvGrpSpPr/>
        <p:nvPr/>
      </p:nvGrpSpPr>
      <p:grpSpPr>
        <a:xfrm>
          <a:off x="0" y="0"/>
          <a:ext cx="0" cy="0"/>
          <a:chOff x="0" y="0"/>
          <a:chExt cx="0" cy="0"/>
        </a:xfrm>
      </p:grpSpPr>
      <p:sp>
        <p:nvSpPr>
          <p:cNvPr id="141" name="Google Shape;141;p2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3" name="Google Shape;14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47" name="Google Shape;147;p2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48" name="Google Shape;148;p2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9"/>
        <p:cNvGrpSpPr/>
        <p:nvPr/>
      </p:nvGrpSpPr>
      <p:grpSpPr>
        <a:xfrm>
          <a:off x="0" y="0"/>
          <a:ext cx="0" cy="0"/>
          <a:chOff x="0" y="0"/>
          <a:chExt cx="0" cy="0"/>
        </a:xfrm>
      </p:grpSpPr>
      <p:sp>
        <p:nvSpPr>
          <p:cNvPr id="150" name="Google Shape;150;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Google Shape;152;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5"/>
        <p:cNvGrpSpPr/>
        <p:nvPr/>
      </p:nvGrpSpPr>
      <p:grpSpPr>
        <a:xfrm>
          <a:off x="0" y="0"/>
          <a:ext cx="0" cy="0"/>
          <a:chOff x="0" y="0"/>
          <a:chExt cx="0" cy="0"/>
        </a:xfrm>
      </p:grpSpPr>
      <p:sp>
        <p:nvSpPr>
          <p:cNvPr id="156" name="Google Shape;156;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8" name="Google Shape;15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1"/>
        <p:cNvGrpSpPr/>
        <p:nvPr/>
      </p:nvGrpSpPr>
      <p:grpSpPr>
        <a:xfrm>
          <a:off x="0" y="0"/>
          <a:ext cx="0" cy="0"/>
          <a:chOff x="0" y="0"/>
          <a:chExt cx="0" cy="0"/>
        </a:xfrm>
      </p:grpSpPr>
      <p:sp>
        <p:nvSpPr>
          <p:cNvPr id="162" name="Google Shape;16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5" name="Google Shape;16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7" name="Google Shape;167;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0" name="Google Shape;170;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2" name="Google Shape;172;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3" name="Google Shape;173;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1" name="Google Shape;191;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5" name="Google Shape;195;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7" name="Google Shape;197;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37" name="Google Shape;137;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38" name="Google Shape;138;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9" name="Google Shape;139;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7" name="Google Shape;217;p37"/>
          <p:cNvSpPr txBox="1">
            <a:spLocks noGrp="1"/>
          </p:cNvSpPr>
          <p:nvPr>
            <p:ph type="body" idx="1"/>
          </p:nvPr>
        </p:nvSpPr>
        <p:spPr>
          <a:xfrm>
            <a:off x="389163" y="1268350"/>
            <a:ext cx="8352065" cy="34266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further analyze the thematic concept of the invisibility of captives during World War II by moving to studying the invisibility of captives figuratively as the loss of dignity or dehumanization.</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collect strong textual evidence that exemplifies the invisibility (both isolation and dehumanization) of captives during WWII on the </a:t>
            </a:r>
            <a:r>
              <a:rPr lang="en" sz="1600" b="1" dirty="0">
                <a:latin typeface="Century Gothic"/>
                <a:ea typeface="Century Gothic"/>
                <a:cs typeface="Century Gothic"/>
                <a:sym typeface="Century Gothic"/>
              </a:rPr>
              <a:t>Gathering Textual Evidence noter.</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analyze word relationships </a:t>
            </a:r>
            <a:r>
              <a:rPr lang="en" sz="1600" dirty="0">
                <a:latin typeface="Century Gothic"/>
                <a:ea typeface="Century Gothic"/>
                <a:cs typeface="Century Gothic"/>
                <a:sym typeface="Century Gothic"/>
              </a:rPr>
              <a:t>used in</a:t>
            </a:r>
            <a:r>
              <a:rPr lang="en" sz="1600" i="1" dirty="0">
                <a:latin typeface="Century Gothic"/>
                <a:ea typeface="Century Gothic"/>
                <a:cs typeface="Century Gothic"/>
                <a:sym typeface="Century Gothic"/>
              </a:rPr>
              <a:t> Unbroken</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analyze the development of a thematic concept</a:t>
            </a:r>
            <a:r>
              <a:rPr lang="en" sz="1600" dirty="0">
                <a:latin typeface="Century Gothic"/>
                <a:ea typeface="Century Gothic"/>
                <a:cs typeface="Century Gothic"/>
                <a:sym typeface="Century Gothic"/>
              </a:rPr>
              <a:t> in</a:t>
            </a:r>
            <a:r>
              <a:rPr lang="en" sz="1600" i="1" dirty="0">
                <a:latin typeface="Century Gothic"/>
                <a:ea typeface="Century Gothic"/>
                <a:cs typeface="Century Gothic"/>
                <a:sym typeface="Century Gothic"/>
              </a:rPr>
              <a:t> Unbroken</a:t>
            </a:r>
            <a:r>
              <a:rPr lang="en" sz="1600" dirty="0">
                <a:latin typeface="Century Gothic"/>
                <a:ea typeface="Century Gothic"/>
                <a:cs typeface="Century Gothic"/>
                <a:sym typeface="Century Gothic"/>
              </a:rPr>
              <a:t>.</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
        <p:nvSpPr>
          <p:cNvPr id="5" name="Google Shape;223;p3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Collect the Strongest Examples</a:t>
            </a:r>
            <a:endParaRPr sz="3400">
              <a:latin typeface="Century Gothic"/>
              <a:ea typeface="Century Gothic"/>
              <a:cs typeface="Century Gothic"/>
              <a:sym typeface="Century Gothic"/>
            </a:endParaRPr>
          </a:p>
        </p:txBody>
      </p:sp>
      <p:pic>
        <p:nvPicPr>
          <p:cNvPr id="286" name="Google Shape;286;p46"/>
          <p:cNvPicPr preferRelativeResize="0"/>
          <p:nvPr/>
        </p:nvPicPr>
        <p:blipFill>
          <a:blip r:embed="rId3">
            <a:alphaModFix/>
          </a:blip>
          <a:stretch>
            <a:fillRect/>
          </a:stretch>
        </p:blipFill>
        <p:spPr>
          <a:xfrm>
            <a:off x="311700" y="1022550"/>
            <a:ext cx="8520601" cy="3098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2" name="Google Shape;292;p47"/>
          <p:cNvSpPr txBox="1">
            <a:spLocks noGrp="1"/>
          </p:cNvSpPr>
          <p:nvPr>
            <p:ph type="title"/>
          </p:nvPr>
        </p:nvSpPr>
        <p:spPr>
          <a:xfrm>
            <a:off x="311700" y="1452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93" name="Google Shape;293;p47"/>
          <p:cNvSpPr txBox="1">
            <a:spLocks noGrp="1"/>
          </p:cNvSpPr>
          <p:nvPr>
            <p:ph type="body" idx="1"/>
          </p:nvPr>
        </p:nvSpPr>
        <p:spPr>
          <a:xfrm>
            <a:off x="311700" y="906875"/>
            <a:ext cx="8520600" cy="3697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t>Read pages 189–190, the summary of pages 190–193, and read pages 193–197 in </a:t>
            </a:r>
            <a:r>
              <a:rPr lang="en" sz="2000" i="1" dirty="0"/>
              <a:t>Unbroken</a:t>
            </a:r>
            <a:r>
              <a:rPr lang="en" sz="2000" dirty="0"/>
              <a:t>. </a:t>
            </a:r>
            <a:endParaRPr sz="2000" dirty="0"/>
          </a:p>
          <a:p>
            <a:pPr marL="0" lvl="0" indent="0" algn="l" rtl="0">
              <a:spcBef>
                <a:spcPts val="800"/>
              </a:spcBef>
              <a:spcAft>
                <a:spcPts val="0"/>
              </a:spcAft>
              <a:buNone/>
            </a:pPr>
            <a:endParaRPr sz="2000" dirty="0"/>
          </a:p>
          <a:p>
            <a:pPr marL="0" lvl="0" indent="0" algn="l" rtl="0">
              <a:spcBef>
                <a:spcPts val="800"/>
              </a:spcBef>
              <a:spcAft>
                <a:spcPts val="0"/>
              </a:spcAft>
              <a:buNone/>
            </a:pPr>
            <a:r>
              <a:rPr lang="en" sz="2000" dirty="0"/>
              <a:t>Answer the focus question:</a:t>
            </a:r>
            <a:endParaRPr sz="2000" dirty="0"/>
          </a:p>
          <a:p>
            <a:pPr marL="0" lvl="0" indent="0" algn="l" rtl="0">
              <a:lnSpc>
                <a:spcPct val="100000"/>
              </a:lnSpc>
              <a:spcBef>
                <a:spcPts val="0"/>
              </a:spcBef>
              <a:spcAft>
                <a:spcPts val="0"/>
              </a:spcAft>
              <a:buNone/>
            </a:pPr>
            <a:r>
              <a:rPr lang="en" sz="2000" dirty="0"/>
              <a:t>On page 196, Hillenbrand uses an example from Frederick Douglass’s autobiography. How does this allusion to an American slave help the reader understand Louie’s experiences? Cite the strongest evidence from the text to support your thinking.</a:t>
            </a:r>
            <a:endParaRPr sz="2000" dirty="0"/>
          </a:p>
          <a:p>
            <a:pPr marL="0" lvl="0" indent="0" algn="l" rtl="0">
              <a:lnSpc>
                <a:spcPct val="100000"/>
              </a:lnSpc>
              <a:spcBef>
                <a:spcPts val="0"/>
              </a:spcBef>
              <a:spcAft>
                <a:spcPts val="0"/>
              </a:spcAft>
              <a:buNone/>
            </a:pPr>
            <a:endParaRPr sz="2000" dirty="0"/>
          </a:p>
          <a:p>
            <a:pPr marL="0" lvl="0" indent="0" algn="l" rtl="0">
              <a:spcBef>
                <a:spcPts val="800"/>
              </a:spcBef>
              <a:spcAft>
                <a:spcPts val="0"/>
              </a:spcAft>
              <a:buClr>
                <a:schemeClr val="dk1"/>
              </a:buClr>
              <a:buSzPts val="1100"/>
              <a:buFont typeface="Arial"/>
              <a:buNone/>
            </a:pPr>
            <a:r>
              <a:rPr lang="en" sz="2000" dirty="0"/>
              <a:t>Complete the </a:t>
            </a:r>
            <a:r>
              <a:rPr lang="en" sz="2000" b="1" dirty="0"/>
              <a:t>structured notes</a:t>
            </a:r>
            <a:r>
              <a:rPr lang="en" sz="2000" dirty="0"/>
              <a:t>.</a:t>
            </a:r>
            <a:endParaRPr sz="2000" dirty="0"/>
          </a:p>
          <a:p>
            <a:pPr marL="0" lvl="0" indent="0" algn="l" rtl="0">
              <a:spcBef>
                <a:spcPts val="800"/>
              </a:spcBef>
              <a:spcAft>
                <a:spcPts val="0"/>
              </a:spcAft>
              <a:buNone/>
            </a:pPr>
            <a:endParaRPr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9" name="Google Shape;299;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00" name="Google Shape;300;p48"/>
          <p:cNvGraphicFramePr/>
          <p:nvPr/>
        </p:nvGraphicFramePr>
        <p:xfrm>
          <a:off x="577191" y="1248212"/>
          <a:ext cx="7989600" cy="3230175"/>
        </p:xfrm>
        <a:graphic>
          <a:graphicData uri="http://schemas.openxmlformats.org/drawingml/2006/table">
            <a:tbl>
              <a:tblPr firstRow="1" bandRow="1">
                <a:noFill/>
                <a:tableStyleId>{D8016DC5-0ED0-4B1B-A252-23EAD3E5C756}</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3" name="Google Shape;223;p3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800" b="1" dirty="0">
                <a:solidFill>
                  <a:schemeClr val="dk1"/>
                </a:solidFill>
                <a:latin typeface="Century Gothic"/>
                <a:ea typeface="Century Gothic"/>
                <a:cs typeface="Century Gothic"/>
                <a:sym typeface="Century Gothic"/>
              </a:rPr>
              <a:t>Preparing for Lesson </a:t>
            </a:r>
            <a:r>
              <a:rPr lang="en" sz="1800" b="1" dirty="0"/>
              <a:t>3</a:t>
            </a:r>
            <a:r>
              <a:rPr lang="en" sz="1800" b="1" dirty="0">
                <a:solidFill>
                  <a:schemeClr val="dk1"/>
                </a:solidFill>
                <a:latin typeface="Century Gothic"/>
                <a:ea typeface="Century Gothic"/>
                <a:cs typeface="Century Gothic"/>
                <a:sym typeface="Century Gothic"/>
              </a:rPr>
              <a:t>: </a:t>
            </a:r>
            <a:r>
              <a:rPr lang="en" sz="1800" dirty="0">
                <a:solidFill>
                  <a:schemeClr val="dk1"/>
                </a:solidFill>
                <a:latin typeface="Century Gothic"/>
                <a:ea typeface="Century Gothic"/>
                <a:cs typeface="Century Gothic"/>
                <a:sym typeface="Century Gothic"/>
              </a:rPr>
              <a:t>Materials and classroom preparation</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800" dirty="0"/>
          </a:p>
          <a:p>
            <a:pPr marL="0" lvl="0" indent="0" algn="l" rtl="0">
              <a:lnSpc>
                <a:spcPct val="90000"/>
              </a:lnSpc>
              <a:spcBef>
                <a:spcPts val="800"/>
              </a:spcBef>
              <a:spcAft>
                <a:spcPts val="0"/>
              </a:spcAft>
              <a:buClr>
                <a:schemeClr val="dk1"/>
              </a:buClr>
              <a:buSzPts val="2500"/>
              <a:buFont typeface="Arial"/>
              <a:buNone/>
            </a:pPr>
            <a:r>
              <a:rPr lang="en" sz="1800" dirty="0"/>
              <a:t>In advance, prepare one of the following per student:</a:t>
            </a:r>
            <a:endParaRPr sz="1800" dirty="0"/>
          </a:p>
          <a:p>
            <a:pPr marL="457200" lvl="0" indent="-342900" algn="l" rtl="0">
              <a:lnSpc>
                <a:spcPct val="100000"/>
              </a:lnSpc>
              <a:spcBef>
                <a:spcPts val="0"/>
              </a:spcBef>
              <a:spcAft>
                <a:spcPts val="0"/>
              </a:spcAft>
              <a:buSzPts val="1800"/>
              <a:buFont typeface="Calibri"/>
              <a:buChar char="•"/>
            </a:pPr>
            <a:r>
              <a:rPr lang="en" sz="1800" b="1" dirty="0"/>
              <a:t>Dignity word web</a:t>
            </a:r>
            <a:endParaRPr sz="1800" dirty="0"/>
          </a:p>
          <a:p>
            <a:pPr marL="457200" lvl="0" indent="-342900" algn="l" rtl="0">
              <a:lnSpc>
                <a:spcPct val="100000"/>
              </a:lnSpc>
              <a:spcBef>
                <a:spcPts val="0"/>
              </a:spcBef>
              <a:spcAft>
                <a:spcPts val="0"/>
              </a:spcAft>
              <a:buSzPts val="1800"/>
              <a:buFont typeface="Calibri"/>
              <a:buChar char="•"/>
            </a:pPr>
            <a:r>
              <a:rPr lang="en" sz="1800" b="1" dirty="0"/>
              <a:t>Gathering Textual Evidence note-catcher</a:t>
            </a:r>
            <a:endParaRPr sz="1800" dirty="0"/>
          </a:p>
          <a:p>
            <a:pPr marL="457200" lvl="0" indent="-342900" algn="l" rtl="0">
              <a:lnSpc>
                <a:spcPct val="100000"/>
              </a:lnSpc>
              <a:spcBef>
                <a:spcPts val="0"/>
              </a:spcBef>
              <a:spcAft>
                <a:spcPts val="0"/>
              </a:spcAft>
              <a:buSzPts val="1800"/>
              <a:buFont typeface="Calibri"/>
              <a:buChar char="•"/>
            </a:pPr>
            <a:r>
              <a:rPr lang="en" sz="1800" b="1" i="1" dirty="0"/>
              <a:t>Unbroken</a:t>
            </a:r>
            <a:r>
              <a:rPr lang="en" sz="1800" b="1" dirty="0"/>
              <a:t> structured notes, pages 189–197</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0"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31" name="Google Shape;231;p39"/>
          <p:cNvSpPr txBo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3</a:t>
            </a:r>
            <a:r>
              <a:rPr lang="en" sz="1800" b="1">
                <a:solidFill>
                  <a:srgbClr val="000000"/>
                </a:solidFill>
                <a:latin typeface="Century Gothic"/>
                <a:ea typeface="Century Gothic"/>
                <a:cs typeface="Century Gothic"/>
                <a:sym typeface="Century Gothic"/>
              </a:rPr>
              <a:t>: </a:t>
            </a: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In preparation for facilitating discussion and partner work during the Work Time of this lesson, review the </a:t>
            </a:r>
            <a:r>
              <a:rPr lang="en" sz="1800" b="1" i="1">
                <a:solidFill>
                  <a:schemeClr val="dk1"/>
                </a:solidFill>
                <a:latin typeface="Century Gothic"/>
                <a:ea typeface="Century Gothic"/>
                <a:cs typeface="Century Gothic"/>
                <a:sym typeface="Century Gothic"/>
              </a:rPr>
              <a:t>Unbroken</a:t>
            </a:r>
            <a:r>
              <a:rPr lang="en" sz="1800" b="1">
                <a:solidFill>
                  <a:schemeClr val="dk1"/>
                </a:solidFill>
                <a:latin typeface="Century Gothic"/>
                <a:ea typeface="Century Gothic"/>
                <a:cs typeface="Century Gothic"/>
                <a:sym typeface="Century Gothic"/>
              </a:rPr>
              <a:t> Structured Notes Teacher Guide, pages 189–197.</a:t>
            </a: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5"/>
        <p:cNvGrpSpPr/>
        <p:nvPr/>
      </p:nvGrpSpPr>
      <p:grpSpPr>
        <a:xfrm>
          <a:off x="0" y="0"/>
          <a:ext cx="0" cy="0"/>
          <a:chOff x="0" y="0"/>
          <a:chExt cx="0" cy="0"/>
        </a:xfrm>
      </p:grpSpPr>
      <p:pic>
        <p:nvPicPr>
          <p:cNvPr id="236" name="Google Shape;236;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7" name="Google Shape;237;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8" name="Google Shape;238;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239" name="Google Shape;239;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0" name="Google Shape;240;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6" name="Google Shape;246;p41"/>
          <p:cNvSpPr txBox="1"/>
          <p:nvPr/>
        </p:nvSpPr>
        <p:spPr>
          <a:xfrm>
            <a:off x="311700" y="9622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247" name="Google Shape;247;p41"/>
          <p:cNvSpPr txBox="1"/>
          <p:nvPr/>
        </p:nvSpPr>
        <p:spPr>
          <a:xfrm>
            <a:off x="311700" y="1029233"/>
            <a:ext cx="8520600" cy="37692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dirty="0">
                <a:solidFill>
                  <a:schemeClr val="dk1"/>
                </a:solidFill>
                <a:latin typeface="Century Gothic"/>
                <a:ea typeface="Century Gothic"/>
                <a:cs typeface="Century Gothic"/>
                <a:sym typeface="Century Gothic"/>
              </a:rPr>
              <a:t>In this lesson, you will continue to analyze the concept of the invisibility of captives during World War II- this time figuratively as the loss of dignity or dehumanization. You will be introduced to the </a:t>
            </a:r>
            <a:r>
              <a:rPr lang="en" sz="1800" b="1" dirty="0">
                <a:solidFill>
                  <a:schemeClr val="dk1"/>
                </a:solidFill>
                <a:latin typeface="Century Gothic"/>
                <a:ea typeface="Century Gothic"/>
                <a:cs typeface="Century Gothic"/>
                <a:sym typeface="Century Gothic"/>
              </a:rPr>
              <a:t>Gathering Textual Evidence note-catcher</a:t>
            </a:r>
            <a:r>
              <a:rPr lang="en" sz="1800" dirty="0">
                <a:solidFill>
                  <a:schemeClr val="dk1"/>
                </a:solidFill>
                <a:latin typeface="Century Gothic"/>
                <a:ea typeface="Century Gothic"/>
                <a:cs typeface="Century Gothic"/>
                <a:sym typeface="Century Gothic"/>
              </a:rPr>
              <a:t>, where you will collect strong evidence that exemplifies the invisibility (both isolation and dehumanization) of captives during WWII. </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Analyze word relationships with the word ‘dignity’ and how </a:t>
            </a:r>
            <a:r>
              <a:rPr lang="en" sz="1800" dirty="0" smtClean="0">
                <a:latin typeface="Century Gothic"/>
                <a:ea typeface="Century Gothic"/>
                <a:cs typeface="Century Gothic"/>
                <a:sym typeface="Century Gothic"/>
              </a:rPr>
              <a:t>it</a:t>
            </a:r>
            <a:r>
              <a:rPr lang="en-US" sz="1800" dirty="0" smtClean="0">
                <a:latin typeface="Century Gothic"/>
                <a:ea typeface="Century Gothic"/>
                <a:cs typeface="Century Gothic"/>
                <a:sym typeface="Century Gothic"/>
              </a:rPr>
              <a:t> </a:t>
            </a:r>
            <a:r>
              <a:rPr lang="en-US" sz="1800" dirty="0" err="1" smtClean="0">
                <a:latin typeface="Century Gothic"/>
                <a:ea typeface="Century Gothic"/>
                <a:cs typeface="Century Gothic"/>
                <a:sym typeface="Century Gothic"/>
              </a:rPr>
              <a:t>i</a:t>
            </a:r>
            <a:r>
              <a:rPr lang="en" sz="1800" dirty="0" smtClean="0">
                <a:latin typeface="Century Gothic"/>
                <a:ea typeface="Century Gothic"/>
                <a:cs typeface="Century Gothic"/>
                <a:sym typeface="Century Gothic"/>
              </a:rPr>
              <a:t>s </a:t>
            </a:r>
            <a:r>
              <a:rPr lang="en" sz="1800" dirty="0">
                <a:latin typeface="Century Gothic"/>
                <a:ea typeface="Century Gothic"/>
                <a:cs typeface="Century Gothic"/>
                <a:sym typeface="Century Gothic"/>
              </a:rPr>
              <a:t>used in the text.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Add to our understanding of the concept of ‘</a:t>
            </a:r>
            <a:r>
              <a:rPr lang="en" sz="1800" dirty="0" smtClean="0">
                <a:latin typeface="Century Gothic"/>
                <a:ea typeface="Century Gothic"/>
                <a:cs typeface="Century Gothic"/>
                <a:sym typeface="Century Gothic"/>
              </a:rPr>
              <a:t>invisibility</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Collect textual evidence of captors contributing to the concept of ‘</a:t>
            </a:r>
            <a:r>
              <a:rPr lang="en" sz="1800" dirty="0" smtClean="0">
                <a:latin typeface="Century Gothic"/>
                <a:ea typeface="Century Gothic"/>
                <a:cs typeface="Century Gothic"/>
                <a:sym typeface="Century Gothic"/>
              </a:rPr>
              <a:t>invisibility</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2"/>
          <p:cNvSpPr txBox="1">
            <a:spLocks noGrp="1"/>
          </p:cNvSpPr>
          <p:nvPr>
            <p:ph type="title"/>
          </p:nvPr>
        </p:nvSpPr>
        <p:spPr>
          <a:xfrm>
            <a:off x="311700" y="132850"/>
            <a:ext cx="8520600" cy="10350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Analyze Word Relationships</a:t>
            </a:r>
            <a:endParaRPr sz="3400">
              <a:latin typeface="Century Gothic"/>
              <a:ea typeface="Century Gothic"/>
              <a:cs typeface="Century Gothic"/>
              <a:sym typeface="Century Gothic"/>
            </a:endParaRPr>
          </a:p>
        </p:txBody>
      </p:sp>
      <p:pic>
        <p:nvPicPr>
          <p:cNvPr id="253" name="Google Shape;253;p42"/>
          <p:cNvPicPr preferRelativeResize="0"/>
          <p:nvPr/>
        </p:nvPicPr>
        <p:blipFill>
          <a:blip r:embed="rId3">
            <a:alphaModFix/>
          </a:blip>
          <a:stretch>
            <a:fillRect/>
          </a:stretch>
        </p:blipFill>
        <p:spPr>
          <a:xfrm>
            <a:off x="8360229" y="4436845"/>
            <a:ext cx="574584" cy="465702"/>
          </a:xfrm>
          <a:prstGeom prst="rect">
            <a:avLst/>
          </a:prstGeom>
          <a:noFill/>
          <a:ln>
            <a:noFill/>
          </a:ln>
        </p:spPr>
      </p:pic>
      <p:pic>
        <p:nvPicPr>
          <p:cNvPr id="254" name="Google Shape;254;p42"/>
          <p:cNvPicPr preferRelativeResize="0"/>
          <p:nvPr/>
        </p:nvPicPr>
        <p:blipFill>
          <a:blip r:embed="rId4">
            <a:alphaModFix/>
          </a:blip>
          <a:stretch>
            <a:fillRect/>
          </a:stretch>
        </p:blipFill>
        <p:spPr>
          <a:xfrm>
            <a:off x="1919325" y="1241252"/>
            <a:ext cx="5641500" cy="338490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0" name="Google Shape;260;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Today’s Learning Targets</a:t>
            </a:r>
            <a:endParaRPr sz="3400">
              <a:latin typeface="Century Gothic"/>
              <a:ea typeface="Century Gothic"/>
              <a:cs typeface="Century Gothic"/>
              <a:sym typeface="Century Gothic"/>
            </a:endParaRPr>
          </a:p>
        </p:txBody>
      </p:sp>
      <p:sp>
        <p:nvSpPr>
          <p:cNvPr id="261" name="Google Shape;261;p43"/>
          <p:cNvSpPr txBox="1">
            <a:spLocks noGrp="1"/>
          </p:cNvSpPr>
          <p:nvPr>
            <p:ph type="body" idx="1"/>
          </p:nvPr>
        </p:nvSpPr>
        <p:spPr>
          <a:xfrm>
            <a:off x="311700" y="1564650"/>
            <a:ext cx="8520600" cy="20142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a:t>The Learning Targets for today are:</a:t>
            </a:r>
            <a:endParaRPr sz="2400"/>
          </a:p>
          <a:p>
            <a:pPr marL="457200" lvl="0" indent="-381000" algn="l" rtl="0">
              <a:spcBef>
                <a:spcPts val="1000"/>
              </a:spcBef>
              <a:spcAft>
                <a:spcPts val="0"/>
              </a:spcAft>
              <a:buSzPts val="2400"/>
              <a:buAutoNum type="arabicPeriod"/>
            </a:pPr>
            <a:r>
              <a:rPr lang="en" sz="2400"/>
              <a:t>I can </a:t>
            </a:r>
            <a:r>
              <a:rPr lang="en" sz="2400" i="1"/>
              <a:t>analyze word relationships</a:t>
            </a:r>
            <a:r>
              <a:rPr lang="en" sz="2400"/>
              <a:t> used in</a:t>
            </a:r>
            <a:r>
              <a:rPr lang="en" sz="2400" i="1"/>
              <a:t> Unbroken</a:t>
            </a:r>
            <a:r>
              <a:rPr lang="en" sz="2400"/>
              <a:t>.</a:t>
            </a:r>
            <a:endParaRPr sz="2400"/>
          </a:p>
          <a:p>
            <a:pPr marL="457200" lvl="0" indent="-381000" algn="l" rtl="0">
              <a:spcBef>
                <a:spcPts val="0"/>
              </a:spcBef>
              <a:spcAft>
                <a:spcPts val="0"/>
              </a:spcAft>
              <a:buSzPts val="2400"/>
              <a:buAutoNum type="arabicPeriod"/>
            </a:pPr>
            <a:r>
              <a:rPr lang="en" sz="2400"/>
              <a:t>I can </a:t>
            </a:r>
            <a:r>
              <a:rPr lang="en" sz="2400" i="1"/>
              <a:t>analyze the development of a thematic concept</a:t>
            </a:r>
            <a:r>
              <a:rPr lang="en" sz="2400"/>
              <a:t> in</a:t>
            </a:r>
            <a:r>
              <a:rPr lang="en" sz="2400" i="1"/>
              <a:t> Unbroken</a:t>
            </a:r>
            <a:r>
              <a:rPr lang="en" sz="2400"/>
              <a:t>.</a:t>
            </a:r>
            <a:endParaRPr sz="2400"/>
          </a:p>
        </p:txBody>
      </p:sp>
      <p:pic>
        <p:nvPicPr>
          <p:cNvPr id="262" name="Google Shape;262;p43"/>
          <p:cNvPicPr preferRelativeResize="0"/>
          <p:nvPr/>
        </p:nvPicPr>
        <p:blipFill>
          <a:blip r:embed="rId3">
            <a:alphaModFix/>
          </a:blip>
          <a:stretch>
            <a:fillRect/>
          </a:stretch>
        </p:blipFill>
        <p:spPr>
          <a:xfrm>
            <a:off x="8414658" y="4320137"/>
            <a:ext cx="645000" cy="62496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8" name="Google Shape;268;p44"/>
          <p:cNvSpPr txBox="1">
            <a:spLocks noGrp="1"/>
          </p:cNvSpPr>
          <p:nvPr>
            <p:ph type="title"/>
          </p:nvPr>
        </p:nvSpPr>
        <p:spPr>
          <a:xfrm>
            <a:off x="184900" y="334175"/>
            <a:ext cx="89031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Analyze the Concept of ‘Invisibility’</a:t>
            </a:r>
            <a:endParaRPr sz="3400">
              <a:latin typeface="Century Gothic"/>
              <a:ea typeface="Century Gothic"/>
              <a:cs typeface="Century Gothic"/>
              <a:sym typeface="Century Gothic"/>
            </a:endParaRPr>
          </a:p>
        </p:txBody>
      </p:sp>
      <p:sp>
        <p:nvSpPr>
          <p:cNvPr id="269" name="Google Shape;269;p44"/>
          <p:cNvSpPr txBox="1">
            <a:spLocks noGrp="1"/>
          </p:cNvSpPr>
          <p:nvPr>
            <p:ph type="body" idx="1"/>
          </p:nvPr>
        </p:nvSpPr>
        <p:spPr>
          <a:xfrm>
            <a:off x="311700" y="10011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a:t>Focus on the phrase “</a:t>
            </a:r>
            <a:r>
              <a:rPr lang="en" sz="1800" i="1"/>
              <a:t>Identity is erased.”</a:t>
            </a:r>
            <a:r>
              <a:rPr lang="en" sz="1800"/>
              <a:t> from the Dignity Web.</a:t>
            </a:r>
            <a:endParaRPr sz="1800"/>
          </a:p>
          <a:p>
            <a:pPr marL="0" lvl="0" indent="0" algn="l" rtl="0">
              <a:lnSpc>
                <a:spcPct val="100000"/>
              </a:lnSpc>
              <a:spcBef>
                <a:spcPts val="0"/>
              </a:spcBef>
              <a:spcAft>
                <a:spcPts val="0"/>
              </a:spcAft>
              <a:buNone/>
            </a:pPr>
            <a:endParaRPr sz="1800"/>
          </a:p>
          <a:p>
            <a:pPr marL="0" lvl="0" indent="0" algn="l" rtl="0">
              <a:lnSpc>
                <a:spcPct val="100000"/>
              </a:lnSpc>
              <a:spcBef>
                <a:spcPts val="0"/>
              </a:spcBef>
              <a:spcAft>
                <a:spcPts val="0"/>
              </a:spcAft>
              <a:buNone/>
            </a:pPr>
            <a:r>
              <a:rPr lang="en" sz="1800"/>
              <a:t>How does this phrase relate to the theme of invisibility?</a:t>
            </a:r>
            <a:endParaRPr sz="1800"/>
          </a:p>
        </p:txBody>
      </p:sp>
      <p:pic>
        <p:nvPicPr>
          <p:cNvPr id="270" name="Google Shape;270;p44"/>
          <p:cNvPicPr preferRelativeResize="0"/>
          <p:nvPr/>
        </p:nvPicPr>
        <p:blipFill>
          <a:blip r:embed="rId3">
            <a:alphaModFix/>
          </a:blip>
          <a:stretch>
            <a:fillRect/>
          </a:stretch>
        </p:blipFill>
        <p:spPr>
          <a:xfrm>
            <a:off x="8484627" y="4349327"/>
            <a:ext cx="572700" cy="572700"/>
          </a:xfrm>
          <a:prstGeom prst="rect">
            <a:avLst/>
          </a:prstGeom>
          <a:noFill/>
          <a:ln>
            <a:noFill/>
          </a:ln>
        </p:spPr>
      </p:pic>
      <p:pic>
        <p:nvPicPr>
          <p:cNvPr id="271" name="Google Shape;271;p44"/>
          <p:cNvPicPr preferRelativeResize="0"/>
          <p:nvPr/>
        </p:nvPicPr>
        <p:blipFill>
          <a:blip r:embed="rId4">
            <a:alphaModFix/>
          </a:blip>
          <a:stretch>
            <a:fillRect/>
          </a:stretch>
        </p:blipFill>
        <p:spPr>
          <a:xfrm>
            <a:off x="8046150" y="4248897"/>
            <a:ext cx="523875" cy="723900"/>
          </a:xfrm>
          <a:prstGeom prst="rect">
            <a:avLst/>
          </a:prstGeom>
          <a:noFill/>
          <a:ln>
            <a:noFill/>
          </a:ln>
        </p:spPr>
      </p:pic>
      <p:pic>
        <p:nvPicPr>
          <p:cNvPr id="272" name="Google Shape;272;p44"/>
          <p:cNvPicPr preferRelativeResize="0"/>
          <p:nvPr/>
        </p:nvPicPr>
        <p:blipFill>
          <a:blip r:embed="rId5">
            <a:alphaModFix/>
          </a:blip>
          <a:stretch>
            <a:fillRect/>
          </a:stretch>
        </p:blipFill>
        <p:spPr>
          <a:xfrm>
            <a:off x="1078025" y="2032425"/>
            <a:ext cx="6733950" cy="2536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Find Strong Examples of Figurative ‘Invisibility’</a:t>
            </a:r>
            <a:endParaRPr/>
          </a:p>
        </p:txBody>
      </p:sp>
      <p:pic>
        <p:nvPicPr>
          <p:cNvPr id="278" name="Google Shape;278;p45"/>
          <p:cNvPicPr preferRelativeResize="0"/>
          <p:nvPr/>
        </p:nvPicPr>
        <p:blipFill>
          <a:blip r:embed="rId3">
            <a:alphaModFix/>
          </a:blip>
          <a:stretch>
            <a:fillRect/>
          </a:stretch>
        </p:blipFill>
        <p:spPr>
          <a:xfrm>
            <a:off x="978813" y="1451050"/>
            <a:ext cx="7186376" cy="2706862"/>
          </a:xfrm>
          <a:prstGeom prst="rect">
            <a:avLst/>
          </a:prstGeom>
          <a:noFill/>
          <a:ln>
            <a:noFill/>
          </a:ln>
        </p:spPr>
      </p:pic>
      <p:pic>
        <p:nvPicPr>
          <p:cNvPr id="6" name="Google Shape;270;p44"/>
          <p:cNvPicPr preferRelativeResize="0"/>
          <p:nvPr/>
        </p:nvPicPr>
        <p:blipFill>
          <a:blip r:embed="rId4">
            <a:alphaModFix/>
          </a:blip>
          <a:stretch>
            <a:fillRect/>
          </a:stretch>
        </p:blipFill>
        <p:spPr>
          <a:xfrm>
            <a:off x="8484627" y="4349327"/>
            <a:ext cx="572700" cy="572700"/>
          </a:xfrm>
          <a:prstGeom prst="rect">
            <a:avLst/>
          </a:prstGeom>
          <a:noFill/>
          <a:ln>
            <a:noFill/>
          </a:ln>
        </p:spPr>
      </p:pic>
      <p:pic>
        <p:nvPicPr>
          <p:cNvPr id="7" name="Google Shape;271;p44"/>
          <p:cNvPicPr preferRelativeResize="0"/>
          <p:nvPr/>
        </p:nvPicPr>
        <p:blipFill>
          <a:blip r:embed="rId5">
            <a:alphaModFix/>
          </a:blip>
          <a:stretch>
            <a:fillRect/>
          </a:stretch>
        </p:blipFill>
        <p:spPr>
          <a:xfrm>
            <a:off x="8046150" y="4248897"/>
            <a:ext cx="523875" cy="7239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FE6AD48-22BF-4D19-892D-2A8D829D678E}"/>
</file>

<file path=customXml/itemProps2.xml><?xml version="1.0" encoding="utf-8"?>
<ds:datastoreItem xmlns:ds="http://schemas.openxmlformats.org/officeDocument/2006/customXml" ds:itemID="{A2E3A3BC-D333-4A54-AA36-4D7CC43AC486}"/>
</file>

<file path=customXml/itemProps3.xml><?xml version="1.0" encoding="utf-8"?>
<ds:datastoreItem xmlns:ds="http://schemas.openxmlformats.org/officeDocument/2006/customXml" ds:itemID="{8B5C3AE4-D4E3-4B14-99F3-CAAB7CC84E0B}"/>
</file>

<file path=docProps/app.xml><?xml version="1.0" encoding="utf-8"?>
<Properties xmlns="http://schemas.openxmlformats.org/officeDocument/2006/extended-properties" xmlns:vt="http://schemas.openxmlformats.org/officeDocument/2006/docPropsVTypes">
  <TotalTime>15</TotalTime>
  <Words>2608</Words>
  <Application>Microsoft Macintosh PowerPoint</Application>
  <PresentationFormat>On-screen Show (16:9)</PresentationFormat>
  <Paragraphs>241</Paragraphs>
  <Slides>12</Slides>
  <Notes>12</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12</vt:i4>
      </vt:variant>
    </vt:vector>
  </HeadingPairs>
  <TitlesOfParts>
    <vt:vector size="17" baseType="lpstr">
      <vt:lpstr>Calibri</vt:lpstr>
      <vt:lpstr>Century Gothic</vt:lpstr>
      <vt:lpstr>Simple Light</vt:lpstr>
      <vt:lpstr>Office Theme</vt:lpstr>
      <vt:lpstr>Office Theme</vt:lpstr>
      <vt:lpstr>PowerPoint Presentation</vt:lpstr>
      <vt:lpstr>PowerPoint Presentation</vt:lpstr>
      <vt:lpstr>PowerPoint Presentation</vt:lpstr>
      <vt:lpstr>Grade 8: Module 3:  Unit 2: Lesson 3</vt:lpstr>
      <vt:lpstr>PowerPoint Presentation</vt:lpstr>
      <vt:lpstr>Let’s Analyze Word Relationships</vt:lpstr>
      <vt:lpstr>Let’s Review Today’s Learning Targets</vt:lpstr>
      <vt:lpstr>Let’s Analyze the Concept of ‘Invisibility’</vt:lpstr>
      <vt:lpstr>Let’s Find Strong Examples of Figurative ‘Invisibility’</vt:lpstr>
      <vt:lpstr>Let’s Collect the Strongest Examples</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3</cp:revision>
  <dcterms:modified xsi:type="dcterms:W3CDTF">2018-10-28T21:59:53Z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