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7.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4.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8.xml" ContentType="application/vnd.openxmlformats-officedocument.presentationml.slide+xml"/>
  <Override PartName="/ppt/slides/slide2.xml" ContentType="application/vnd.openxmlformats-officedocument.presentationml.slide+xml"/>
  <Override PartName="/ppt/slides/slide6.xml" ContentType="application/vnd.openxmlformats-officedocument.presentationml.slide+xml"/>
  <Override PartName="/ppt/slides/slide1.xml" ContentType="application/vnd.openxmlformats-officedocument.presentationml.slide+xml"/>
  <Override PartName="/ppt/slides/slide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Masters/slideMaster1.xml" ContentType="application/vnd.openxmlformats-officedocument.presentationml.slideMaster+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0.xml" ContentType="application/vnd.openxmlformats-officedocument.presentationml.notesSlide+xml"/>
  <Override PartName="/ppt/slideMasters/slideMaster2.xml" ContentType="application/vnd.openxmlformats-officedocument.presentationml.slideMaster+xml"/>
  <Override PartName="/ppt/notesSlides/notesSlide9.xml" ContentType="application/vnd.openxmlformats-officedocument.presentationml.notes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72" r:id="rId1"/>
    <p:sldMasterId id="2147483673" r:id="rId2"/>
  </p:sldMasterIdLst>
  <p:notesMasterIdLst>
    <p:notesMasterId r:id="rId17"/>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F6453779-6696-4444-8B78-24F03C755A3D}">
  <a:tblStyle styleId="{F6453779-6696-4444-8B78-24F03C755A3D}"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57"/>
    <p:restoredTop sz="64669" autoAdjust="0"/>
  </p:normalViewPr>
  <p:slideViewPr>
    <p:cSldViewPr snapToGrid="0" snapToObjects="1">
      <p:cViewPr varScale="1">
        <p:scale>
          <a:sx n="71" d="100"/>
          <a:sy n="71" d="100"/>
        </p:scale>
        <p:origin x="-1496" y="-11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printerSettings" Target="printerSettings/printerSettings1.bin"/><Relationship Id="rId8" Type="http://schemas.openxmlformats.org/officeDocument/2006/relationships/slide" Target="slides/slide6.xml"/><Relationship Id="rId21"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notesMaster" Target="notesMasters/notesMaster1.xml"/><Relationship Id="rId7" Type="http://schemas.openxmlformats.org/officeDocument/2006/relationships/slide" Target="slides/slide5.xml"/><Relationship Id="rId25" Type="http://schemas.openxmlformats.org/officeDocument/2006/relationships/customXml" Target="../customXml/item3.xml"/><Relationship Id="rId20" Type="http://schemas.openxmlformats.org/officeDocument/2006/relationships/viewProps" Target="viewProps.xml"/><Relationship Id="rId16" Type="http://schemas.openxmlformats.org/officeDocument/2006/relationships/slide" Target="slides/slide14.xml"/><Relationship Id="rId2" Type="http://schemas.openxmlformats.org/officeDocument/2006/relationships/slideMaster" Target="slideMasters/slideMaster2.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4" Type="http://schemas.openxmlformats.org/officeDocument/2006/relationships/customXml" Target="../customXml/item2.xml"/><Relationship Id="rId15" Type="http://schemas.openxmlformats.org/officeDocument/2006/relationships/slide" Target="slides/slide13.xml"/><Relationship Id="rId5" Type="http://schemas.openxmlformats.org/officeDocument/2006/relationships/slide" Target="slides/slide3.xml"/><Relationship Id="rId23" Type="http://schemas.openxmlformats.org/officeDocument/2006/relationships/customXml" Target="../customXml/item1.xml"/><Relationship Id="rId10" Type="http://schemas.openxmlformats.org/officeDocument/2006/relationships/slide" Target="slides/slide8.xml"/><Relationship Id="rId19" Type="http://schemas.openxmlformats.org/officeDocument/2006/relationships/presProps" Target="presProps.xml"/><Relationship Id="rId9" Type="http://schemas.openxmlformats.org/officeDocument/2006/relationships/slide" Target="slides/slide7.xml"/><Relationship Id="rId22" Type="http://schemas.openxmlformats.org/officeDocument/2006/relationships/tableStyles" Target="tableStyles.xml"/><Relationship Id="rId14" Type="http://schemas.openxmlformats.org/officeDocument/2006/relationships/slide" Target="slides/slide12.xml"/><Relationship Id="rId4"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1782541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304800" algn="l" rtl="0">
              <a:lnSpc>
                <a:spcPct val="100000"/>
              </a:lnSpc>
              <a:spcBef>
                <a:spcPts val="0"/>
              </a:spcBef>
              <a:spcAft>
                <a:spcPts val="0"/>
              </a:spcAft>
              <a:buSzPts val="1200"/>
              <a:buFont typeface="Calibri"/>
              <a:buChar char="●"/>
            </a:pPr>
            <a:r>
              <a:rPr lang="en-US" dirty="0"/>
              <a:t>The purpose of today’s lesson is for students to complete an </a:t>
            </a:r>
            <a:r>
              <a:rPr lang="en-US" b="1" dirty="0"/>
              <a:t>End of Unit Assessment </a:t>
            </a:r>
            <a:r>
              <a:rPr lang="en-US" dirty="0"/>
              <a:t>for which they write several paragraphs synthesizing their learning and demonstrating what they know about working conditions. (Step 6 of the </a:t>
            </a:r>
            <a:r>
              <a:rPr lang="en-US" b="1" dirty="0"/>
              <a:t>Researcher’s Roadmap</a:t>
            </a:r>
            <a:r>
              <a:rPr lang="en-US" dirty="0"/>
              <a:t>).  In preparation, they have paraphrased facts into their own words (throughout the unit), marked the facts they want to use (in Lesson 6), and planned the basic organization of the paragraph (in the entry task). </a:t>
            </a:r>
            <a:endParaRPr dirty="0"/>
          </a:p>
          <a:p>
            <a:pPr marL="457200" lvl="0" indent="-304800" algn="l" rtl="0">
              <a:lnSpc>
                <a:spcPct val="100000"/>
              </a:lnSpc>
              <a:spcBef>
                <a:spcPts val="0"/>
              </a:spcBef>
              <a:spcAft>
                <a:spcPts val="0"/>
              </a:spcAft>
              <a:buSzPts val="1200"/>
              <a:buFont typeface="Calibri"/>
              <a:buChar char="●"/>
            </a:pPr>
            <a:r>
              <a:rPr lang="en-US" dirty="0"/>
              <a:t>Consider how you might give struggling writers more time to complete the </a:t>
            </a:r>
            <a:r>
              <a:rPr lang="en-US" b="1" dirty="0"/>
              <a:t>end of unit assessment</a:t>
            </a:r>
            <a:r>
              <a:rPr lang="en-US" dirty="0"/>
              <a:t>, for instance by allowing them to continue working while the class is creating the rubric during Work Time B.  The criteria to use when assessing the research synthesis is listed on the student copy of the assessment, both to ensure that students know how they will be assessed, and also so that it can be used as a checklist when reviewing students’ synthesis. </a:t>
            </a:r>
            <a:endParaRPr dirty="0"/>
          </a:p>
          <a:p>
            <a:pPr marL="457200" lvl="0" indent="-304800" algn="l" rtl="0">
              <a:lnSpc>
                <a:spcPct val="100000"/>
              </a:lnSpc>
              <a:spcBef>
                <a:spcPts val="0"/>
              </a:spcBef>
              <a:spcAft>
                <a:spcPts val="0"/>
              </a:spcAft>
              <a:buSzPts val="1200"/>
              <a:buFont typeface="Calibri"/>
              <a:buChar char="●"/>
            </a:pPr>
            <a:r>
              <a:rPr lang="en-US" dirty="0"/>
              <a:t>The assessment is focused on what information the students have gathered in their research, not how well they craft body paragraphs.</a:t>
            </a:r>
            <a:endParaRPr dirty="0"/>
          </a:p>
          <a:p>
            <a:pPr marL="457200" lvl="0" indent="-304800" algn="l" rtl="0">
              <a:lnSpc>
                <a:spcPct val="100000"/>
              </a:lnSpc>
              <a:spcBef>
                <a:spcPts val="0"/>
              </a:spcBef>
              <a:spcAft>
                <a:spcPts val="0"/>
              </a:spcAft>
              <a:buSzPts val="1200"/>
              <a:buFont typeface="Calibri"/>
              <a:buChar char="●"/>
            </a:pPr>
            <a:r>
              <a:rPr lang="en-US" dirty="0"/>
              <a:t>In this lesson, you again will show students the model performance task (also used in Lesson 2). Ideally, you will show them one you made in the same format they will use (see Preparation and Materials in Unit Overview). </a:t>
            </a:r>
            <a:endParaRPr dirty="0"/>
          </a:p>
          <a:p>
            <a:pPr marL="914400" lvl="1" indent="-304800" algn="l" rtl="0">
              <a:lnSpc>
                <a:spcPct val="100000"/>
              </a:lnSpc>
              <a:spcBef>
                <a:spcPts val="0"/>
              </a:spcBef>
              <a:spcAft>
                <a:spcPts val="0"/>
              </a:spcAft>
              <a:buSzPts val="1200"/>
              <a:buFont typeface="Calibri"/>
              <a:buChar char="○"/>
            </a:pPr>
            <a:r>
              <a:rPr lang="en-US" dirty="0"/>
              <a:t>“</a:t>
            </a:r>
            <a:r>
              <a:rPr lang="en-US" dirty="0" err="1"/>
              <a:t>iCare</a:t>
            </a:r>
            <a:r>
              <a:rPr lang="en-US" dirty="0"/>
              <a:t> about the iPhone” is provided as a simple teacher model (see Preparation and Materials in Unit Overview) and is projected for reference on Slide 9.  Consider using the information and formatting in this model as you create your own version of it, using the technology that your students will also use.</a:t>
            </a:r>
            <a:endParaRPr dirty="0"/>
          </a:p>
          <a:p>
            <a:pPr marL="0" marR="0" lvl="0" indent="0" algn="l" rtl="0">
              <a:lnSpc>
                <a:spcPct val="100000"/>
              </a:lnSpc>
              <a:spcBef>
                <a:spcPts val="0"/>
              </a:spcBef>
              <a:spcAft>
                <a:spcPts val="0"/>
              </a:spcAft>
              <a:buClr>
                <a:srgbClr val="000000"/>
              </a:buClr>
              <a:buSzPts val="1400"/>
              <a:buFont typeface="Arial"/>
              <a:buNone/>
            </a:pPr>
            <a:endParaRPr i="0" u="none" strike="noStrike" cap="none" dirty="0">
              <a:solidFill>
                <a:schemeClr val="dk1"/>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4185ce1115_0_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5" name="Google Shape;255;g4185ce1115_0_3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400"/>
              <a:buFont typeface="Arial"/>
              <a:buNone/>
            </a:pPr>
            <a:r>
              <a:rPr lang="en-US" b="1" dirty="0"/>
              <a:t>Suggested slide pacing: 15-20 minutes for this activity (this slide, 3-5 minutes)</a:t>
            </a:r>
            <a:endParaRPr b="1" dirty="0"/>
          </a:p>
          <a:p>
            <a:pPr marL="0" lvl="0" indent="0" algn="l" rtl="0">
              <a:spcBef>
                <a:spcPts val="0"/>
              </a:spcBef>
              <a:spcAft>
                <a:spcPts val="0"/>
              </a:spcAft>
              <a:buClr>
                <a:schemeClr val="dk1"/>
              </a:buClr>
              <a:buSzPts val="1400"/>
              <a:buFont typeface="Arial"/>
              <a:buNone/>
            </a:pPr>
            <a:r>
              <a:rPr lang="en-US" b="1" dirty="0"/>
              <a:t>Student Grouping: Whole </a:t>
            </a:r>
            <a:r>
              <a:rPr lang="en-US" b="1" dirty="0" smtClean="0"/>
              <a:t>Group</a:t>
            </a:r>
          </a:p>
          <a:p>
            <a:pPr marL="0" lvl="0" indent="0" algn="l" rtl="0">
              <a:spcBef>
                <a:spcPts val="0"/>
              </a:spcBef>
              <a:spcAft>
                <a:spcPts val="0"/>
              </a:spcAft>
              <a:buClr>
                <a:schemeClr val="dk1"/>
              </a:buClr>
              <a:buSzPts val="1400"/>
              <a:buFont typeface="Arial"/>
              <a:buNone/>
            </a:pPr>
            <a:endParaRPr b="1" dirty="0"/>
          </a:p>
          <a:p>
            <a:pPr marL="0" lvl="0" indent="0" algn="l" rtl="0">
              <a:spcBef>
                <a:spcPts val="0"/>
              </a:spcBef>
              <a:spcAft>
                <a:spcPts val="0"/>
              </a:spcAft>
              <a:buClr>
                <a:schemeClr val="dk1"/>
              </a:buClr>
              <a:buSzPts val="1400"/>
              <a:buFont typeface="Arial"/>
              <a:buNone/>
            </a:pPr>
            <a:r>
              <a:rPr lang="en-US" b="1" dirty="0"/>
              <a:t>Slide 2 of 3</a:t>
            </a:r>
            <a:endParaRPr b="1" dirty="0"/>
          </a:p>
          <a:p>
            <a:pPr marL="0" lvl="0" indent="0" algn="l" rtl="0">
              <a:spcBef>
                <a:spcPts val="0"/>
              </a:spcBef>
              <a:spcAft>
                <a:spcPts val="0"/>
              </a:spcAft>
              <a:buClr>
                <a:schemeClr val="dk1"/>
              </a:buClr>
              <a:buSzPts val="1400"/>
              <a:buFont typeface="Arial"/>
              <a:buNone/>
            </a:pPr>
            <a:endParaRPr b="1" dirty="0"/>
          </a:p>
          <a:p>
            <a:pPr marL="0" lvl="0" indent="0" algn="l" rtl="0">
              <a:spcBef>
                <a:spcPts val="0"/>
              </a:spcBef>
              <a:spcAft>
                <a:spcPts val="0"/>
              </a:spcAft>
              <a:buClr>
                <a:schemeClr val="dk1"/>
              </a:buClr>
              <a:buSzPts val="1400"/>
              <a:buFont typeface="Arial"/>
              <a:buNone/>
            </a:pPr>
            <a:r>
              <a:rPr lang="en-US" b="1" dirty="0"/>
              <a:t>Opening B</a:t>
            </a:r>
            <a:r>
              <a:rPr lang="en-US" dirty="0"/>
              <a:t>. </a:t>
            </a:r>
            <a:r>
              <a:rPr lang="en-US" b="1" dirty="0"/>
              <a:t>Creating the Rubric, continued </a:t>
            </a:r>
            <a:endParaRPr dirty="0"/>
          </a:p>
          <a:p>
            <a:pPr marL="0" lvl="0" indent="0" algn="l" rtl="0">
              <a:spcBef>
                <a:spcPts val="0"/>
              </a:spcBef>
              <a:spcAft>
                <a:spcPts val="0"/>
              </a:spcAft>
              <a:buClr>
                <a:schemeClr val="dk1"/>
              </a:buClr>
              <a:buSzPts val="1400"/>
              <a:buFont typeface="Arial"/>
              <a:buNone/>
            </a:pPr>
            <a:endParaRPr dirty="0"/>
          </a:p>
          <a:p>
            <a:pPr marL="0" lvl="0" indent="0" algn="l" rtl="0">
              <a:spcBef>
                <a:spcPts val="0"/>
              </a:spcBef>
              <a:spcAft>
                <a:spcPts val="0"/>
              </a:spcAft>
              <a:buClr>
                <a:schemeClr val="dk1"/>
              </a:buClr>
              <a:buSzPts val="1200"/>
              <a:buFont typeface="Calibri"/>
              <a:buNone/>
            </a:pPr>
            <a:r>
              <a:rPr lang="en-US" dirty="0"/>
              <a:t>Teaching Notes: </a:t>
            </a:r>
            <a:endParaRPr dirty="0"/>
          </a:p>
          <a:p>
            <a:pPr marL="457200" lvl="0" indent="-317500" algn="l" rtl="0">
              <a:spcBef>
                <a:spcPts val="0"/>
              </a:spcBef>
              <a:spcAft>
                <a:spcPts val="0"/>
              </a:spcAft>
              <a:buClr>
                <a:schemeClr val="dk1"/>
              </a:buClr>
              <a:buSzPts val="1400"/>
              <a:buFont typeface="Calibri"/>
              <a:buChar char="●"/>
            </a:pPr>
            <a:r>
              <a:rPr lang="en-US" dirty="0"/>
              <a:t>This is the second of three slides related to this activity.</a:t>
            </a:r>
            <a:endParaRPr dirty="0"/>
          </a:p>
          <a:p>
            <a:pPr marL="457200" lvl="0" indent="0" algn="l" rtl="0">
              <a:spcBef>
                <a:spcPts val="0"/>
              </a:spcBef>
              <a:spcAft>
                <a:spcPts val="0"/>
              </a:spcAft>
              <a:buNone/>
            </a:pPr>
            <a:endParaRPr dirty="0"/>
          </a:p>
          <a:p>
            <a:pPr marL="0" lvl="0" indent="0" algn="l" rtl="0">
              <a:spcBef>
                <a:spcPts val="0"/>
              </a:spcBef>
              <a:spcAft>
                <a:spcPts val="0"/>
              </a:spcAft>
              <a:buClr>
                <a:schemeClr val="dk1"/>
              </a:buClr>
              <a:buSzPts val="1200"/>
              <a:buFont typeface="Calibri"/>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Read the slide aloud.</a:t>
            </a:r>
            <a:endParaRPr dirty="0"/>
          </a:p>
          <a:p>
            <a:pPr marL="628650" lvl="1" indent="-95250" algn="l" rtl="0">
              <a:spcBef>
                <a:spcPts val="0"/>
              </a:spcBef>
              <a:spcAft>
                <a:spcPts val="0"/>
              </a:spcAft>
              <a:buClr>
                <a:schemeClr val="dk1"/>
              </a:buClr>
              <a:buSzPts val="1200"/>
              <a:buFont typeface="Arial"/>
              <a:buNone/>
            </a:pPr>
            <a:endParaRPr dirty="0"/>
          </a:p>
          <a:p>
            <a:pPr marL="0" lvl="0" indent="0" algn="l" rtl="0">
              <a:spcBef>
                <a:spcPts val="0"/>
              </a:spcBef>
              <a:spcAft>
                <a:spcPts val="0"/>
              </a:spcAft>
              <a:buClr>
                <a:schemeClr val="dk1"/>
              </a:buClr>
              <a:buSzPts val="1200"/>
              <a:buFont typeface="Arial"/>
              <a:buNone/>
            </a:pPr>
            <a:r>
              <a:rPr lang="en-US" dirty="0"/>
              <a:t>Student Look </a:t>
            </a:r>
            <a:r>
              <a:rPr lang="en-US" dirty="0" err="1"/>
              <a:t>Fors</a:t>
            </a:r>
            <a:r>
              <a:rPr lang="en-US" dirty="0"/>
              <a:t>/Listen </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Listen for students to notice that the “voice” they write in will be less formal than typical writing assignments for school.</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Support for Any Students Who Need It: </a:t>
            </a:r>
            <a:r>
              <a:rPr lang="en-US" dirty="0" smtClean="0"/>
              <a:t>None</a:t>
            </a:r>
            <a:endParaRPr dirty="0"/>
          </a:p>
          <a:p>
            <a:pPr marL="0" lvl="0" indent="0" algn="l" rtl="0">
              <a:spcBef>
                <a:spcPts val="0"/>
              </a:spcBef>
              <a:spcAft>
                <a:spcPts val="0"/>
              </a:spcAft>
              <a:buNone/>
            </a:pPr>
            <a:endParaRPr dirty="0"/>
          </a:p>
        </p:txBody>
      </p:sp>
      <p:sp>
        <p:nvSpPr>
          <p:cNvPr id="256" name="Google Shape;256;g4185ce1115_0_3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4185ce1115_0_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4" name="Google Shape;264;g4185ce1115_0_4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b="1" dirty="0"/>
              <a:t>Suggested slide pacing: 15-20 minutes for this activity (this slide, 7-10 minutes)</a:t>
            </a:r>
            <a:endParaRPr b="1" dirty="0"/>
          </a:p>
          <a:p>
            <a:pPr marL="0" lvl="0" indent="0" algn="l" rtl="0">
              <a:spcBef>
                <a:spcPts val="0"/>
              </a:spcBef>
              <a:spcAft>
                <a:spcPts val="0"/>
              </a:spcAft>
              <a:buClr>
                <a:schemeClr val="dk1"/>
              </a:buClr>
              <a:buSzPts val="1100"/>
              <a:buFont typeface="Arial"/>
              <a:buNone/>
            </a:pPr>
            <a:r>
              <a:rPr lang="en-US" b="1" dirty="0"/>
              <a:t>Student Grouping: Whole Group, Pairs</a:t>
            </a:r>
            <a:endParaRPr b="1" dirty="0"/>
          </a:p>
          <a:p>
            <a:pPr marL="0" lvl="0" indent="0" algn="l" rtl="0">
              <a:spcBef>
                <a:spcPts val="0"/>
              </a:spcBef>
              <a:spcAft>
                <a:spcPts val="0"/>
              </a:spcAft>
              <a:buClr>
                <a:schemeClr val="dk1"/>
              </a:buClr>
              <a:buSzPts val="1100"/>
              <a:buFont typeface="Arial"/>
              <a:buNone/>
            </a:pPr>
            <a:r>
              <a:rPr lang="en-US" b="1" dirty="0"/>
              <a:t>Slide 3 of 3</a:t>
            </a:r>
            <a:endParaRPr b="1" dirty="0"/>
          </a:p>
          <a:p>
            <a:pPr marL="0" lvl="0" indent="0" algn="l" rtl="0">
              <a:spcBef>
                <a:spcPts val="0"/>
              </a:spcBef>
              <a:spcAft>
                <a:spcPts val="0"/>
              </a:spcAft>
              <a:buClr>
                <a:schemeClr val="dk1"/>
              </a:buClr>
              <a:buSzPts val="1100"/>
              <a:buFont typeface="Arial"/>
              <a:buNone/>
            </a:pPr>
            <a:endParaRPr b="1" dirty="0"/>
          </a:p>
          <a:p>
            <a:pPr marL="0" lvl="0" indent="0" algn="l" rtl="0">
              <a:spcBef>
                <a:spcPts val="0"/>
              </a:spcBef>
              <a:spcAft>
                <a:spcPts val="0"/>
              </a:spcAft>
              <a:buClr>
                <a:schemeClr val="dk1"/>
              </a:buClr>
              <a:buSzPts val="1100"/>
              <a:buFont typeface="Arial"/>
              <a:buNone/>
            </a:pPr>
            <a:r>
              <a:rPr lang="en-US" b="1" dirty="0"/>
              <a:t>Opening B</a:t>
            </a:r>
            <a:r>
              <a:rPr lang="en-US" dirty="0"/>
              <a:t>. </a:t>
            </a:r>
            <a:r>
              <a:rPr lang="en-US" b="1" dirty="0"/>
              <a:t>Creating the Rubric, continued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Teaching Notes: </a:t>
            </a:r>
            <a:endParaRPr dirty="0"/>
          </a:p>
          <a:p>
            <a:pPr marL="457200" lvl="0" indent="-304800" algn="l" rtl="0">
              <a:spcBef>
                <a:spcPts val="0"/>
              </a:spcBef>
              <a:spcAft>
                <a:spcPts val="0"/>
              </a:spcAft>
              <a:buClr>
                <a:schemeClr val="dk1"/>
              </a:buClr>
              <a:buSzPts val="1200"/>
              <a:buFont typeface="Calibri"/>
              <a:buChar char="●"/>
            </a:pPr>
            <a:r>
              <a:rPr lang="en-US" dirty="0"/>
              <a:t>This is the last of three slides related to this activity.</a:t>
            </a:r>
            <a:endParaRPr dirty="0"/>
          </a:p>
          <a:p>
            <a:pPr marL="457200" lvl="0" indent="-304800" algn="l" rtl="0">
              <a:spcBef>
                <a:spcPts val="0"/>
              </a:spcBef>
              <a:spcAft>
                <a:spcPts val="0"/>
              </a:spcAft>
              <a:buClr>
                <a:schemeClr val="dk1"/>
              </a:buClr>
              <a:buSzPts val="1200"/>
              <a:buFont typeface="Calibri"/>
              <a:buChar char="●"/>
            </a:pPr>
            <a:r>
              <a:rPr lang="en-US" dirty="0"/>
              <a:t>Co-constructing the rubric based on the learning targets outlined from the standards allows students to envision a clear picture of what meeting these targets will look like in the final performance task. Research shows that engaging students in the assessment process engages, supports, and holds students accountable for their learning. This practice helps all learners, especially struggling learners.</a:t>
            </a:r>
            <a:endParaRPr dirty="0"/>
          </a:p>
          <a:p>
            <a:pPr marL="457200" lvl="0" indent="-304800" algn="l" rtl="0">
              <a:spcBef>
                <a:spcPts val="0"/>
              </a:spcBef>
              <a:spcAft>
                <a:spcPts val="0"/>
              </a:spcAft>
              <a:buClr>
                <a:schemeClr val="dk1"/>
              </a:buClr>
              <a:buSzPts val="1200"/>
              <a:buFont typeface="Calibri"/>
              <a:buChar char="●"/>
            </a:pPr>
            <a:r>
              <a:rPr lang="en-US" dirty="0"/>
              <a:t>If you project onto a whiteboard, use a dry erase marker in Teacher Action Step 3. Otherwise, use a document camera, chalkboard, or chart paper to record student ideas.</a:t>
            </a:r>
            <a:endParaRPr dirty="0"/>
          </a:p>
          <a:p>
            <a:pPr marL="45720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Post blank </a:t>
            </a:r>
            <a:r>
              <a:rPr lang="en-US" b="1" dirty="0"/>
              <a:t>Module 2A Performance Task rubric </a:t>
            </a:r>
            <a:r>
              <a:rPr lang="en-US" dirty="0"/>
              <a:t>and orient students to it. Define any terms they may not know. </a:t>
            </a:r>
            <a:endParaRPr dirty="0"/>
          </a:p>
          <a:p>
            <a:pPr marL="457200" lvl="0" indent="-304800" algn="l" rtl="0">
              <a:spcBef>
                <a:spcPts val="0"/>
              </a:spcBef>
              <a:spcAft>
                <a:spcPts val="0"/>
              </a:spcAft>
              <a:buClr>
                <a:schemeClr val="dk1"/>
              </a:buClr>
              <a:buSzPts val="1200"/>
              <a:buFont typeface="Calibri"/>
              <a:buAutoNum type="arabicPeriod"/>
            </a:pPr>
            <a:r>
              <a:rPr lang="en-US" dirty="0"/>
              <a:t>Demonstrate what they’ll be doing with their partner by “thinking aloud” the Content and Analysis row. Write the bullet points on a class rubric that you will display (see Teaching Notes). </a:t>
            </a:r>
            <a:endParaRPr dirty="0"/>
          </a:p>
          <a:p>
            <a:pPr marL="914400" lvl="1" indent="-304800" algn="l" rtl="0">
              <a:spcBef>
                <a:spcPts val="0"/>
              </a:spcBef>
              <a:spcAft>
                <a:spcPts val="0"/>
              </a:spcAft>
              <a:buClr>
                <a:schemeClr val="dk1"/>
              </a:buClr>
              <a:buSzPts val="1200"/>
              <a:buFont typeface="Calibri"/>
              <a:buAutoNum type="alphaLcPeriod"/>
            </a:pPr>
            <a:r>
              <a:rPr lang="en-US" dirty="0"/>
              <a:t>Consider saying something like this: </a:t>
            </a:r>
            <a:r>
              <a:rPr lang="en-US" i="1" dirty="0"/>
              <a:t>“Based on the model, this project has three parts. The first section explains how the information relates to the consumer. The second section presents the facts. And the third section recommends the consumer take action. So to reach a 4 on content, a project will need to have all three parts. I’m going to write that as the first bullet point. I noticed that the third section shows some real thinking about a solution. The author didn’t just write ‘stop buying iPhones,’ so I’m going to write something about how the recommendation shows some thoughtful analysis of the problem and articulates a realistic option. For the third bullet point, I’m going to write how the author relates the product to the consumer. So I’ll write, ‘Content is engaging to the audience and clearly connected to the audience’s experience.’”</a:t>
            </a:r>
            <a:endParaRPr i="1" dirty="0"/>
          </a:p>
          <a:p>
            <a:pPr marL="457200" lvl="0" indent="-304800" algn="l" rtl="0">
              <a:spcBef>
                <a:spcPts val="0"/>
              </a:spcBef>
              <a:spcAft>
                <a:spcPts val="0"/>
              </a:spcAft>
              <a:buClr>
                <a:schemeClr val="dk1"/>
              </a:buClr>
              <a:buSzPts val="1200"/>
              <a:buFont typeface="Calibri"/>
              <a:buAutoNum type="arabicPeriod"/>
            </a:pPr>
            <a:r>
              <a:rPr lang="en-US" dirty="0"/>
              <a:t>Invite students to turn and talk with the person next to them about the second row. Remind students to use the questions provided to help them write the bullet points. </a:t>
            </a:r>
            <a:endParaRPr dirty="0"/>
          </a:p>
          <a:p>
            <a:pPr marL="457200" lvl="0" indent="-304800" algn="l" rtl="0">
              <a:spcBef>
                <a:spcPts val="0"/>
              </a:spcBef>
              <a:spcAft>
                <a:spcPts val="0"/>
              </a:spcAft>
              <a:buClr>
                <a:schemeClr val="dk1"/>
              </a:buClr>
              <a:buSzPts val="1200"/>
              <a:buFont typeface="Calibri"/>
              <a:buAutoNum type="arabicPeriod"/>
            </a:pPr>
            <a:r>
              <a:rPr lang="en-US" dirty="0"/>
              <a:t>After a few minutes, ask a student to think aloud through the bullet points in Row 2. Write the ideas on the class rubric.</a:t>
            </a:r>
            <a:endParaRPr dirty="0"/>
          </a:p>
          <a:p>
            <a:pPr marL="457200" lvl="0" indent="-304800" algn="l" rtl="0">
              <a:spcBef>
                <a:spcPts val="0"/>
              </a:spcBef>
              <a:spcAft>
                <a:spcPts val="0"/>
              </a:spcAft>
              <a:buClr>
                <a:schemeClr val="dk1"/>
              </a:buClr>
              <a:buSzPts val="1200"/>
              <a:buFont typeface="Calibri"/>
              <a:buAutoNum type="arabicPeriod"/>
            </a:pPr>
            <a:r>
              <a:rPr lang="en-US" dirty="0"/>
              <a:t>Instruct students to work in pairs for the remaining two rows. They should write their bullet points on sticky notes.</a:t>
            </a:r>
            <a:endParaRPr dirty="0"/>
          </a:p>
          <a:p>
            <a:pPr marL="628650" lvl="1" indent="-9525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Look </a:t>
            </a:r>
            <a:r>
              <a:rPr lang="en-US" dirty="0" err="1"/>
              <a:t>Fors</a:t>
            </a:r>
            <a:r>
              <a:rPr lang="en-US" dirty="0"/>
              <a:t>/Listen </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In Teacher Action Step 3, listen for students to say that the author will use facts from the articles that relate directly to their key points about working conditions, and that the facts will be presented in a way that shows their relevance or that compares the fact to something students can relate to (for example, the model compares the amount of time </a:t>
            </a:r>
            <a:r>
              <a:rPr lang="en-US" dirty="0" err="1"/>
              <a:t>Foxconn</a:t>
            </a:r>
            <a:r>
              <a:rPr lang="en-US" dirty="0"/>
              <a:t> workers spend at work to the amount of time students spend in school). The facts should also be cited.</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Support for Any Students Who Need It: </a:t>
            </a:r>
            <a:endParaRPr dirty="0"/>
          </a:p>
          <a:p>
            <a:pPr marL="457200" lvl="0" indent="-304800" algn="l" rtl="0">
              <a:spcBef>
                <a:spcPts val="0"/>
              </a:spcBef>
              <a:spcAft>
                <a:spcPts val="0"/>
              </a:spcAft>
              <a:buClr>
                <a:schemeClr val="dk1"/>
              </a:buClr>
              <a:buSzPts val="1200"/>
              <a:buFont typeface="Calibri"/>
              <a:buChar char="●"/>
            </a:pPr>
            <a:r>
              <a:rPr lang="en-US" dirty="0"/>
              <a:t>Circulate as partners work, as some students might need reminders to utilize the questions to help form bullet points, or they might need further prompting.</a:t>
            </a:r>
            <a:endParaRPr dirty="0"/>
          </a:p>
        </p:txBody>
      </p:sp>
      <p:sp>
        <p:nvSpPr>
          <p:cNvPr id="265" name="Google Shape;265;g4185ce1115_0_4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4185ce1115_0_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5" name="Google Shape;275;g4185ce1115_0_63: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b="1" dirty="0"/>
              <a:t>Suggested slide pacing: 5-7 minutes</a:t>
            </a:r>
            <a:endParaRPr b="1" dirty="0"/>
          </a:p>
          <a:p>
            <a:pPr marL="0" lvl="0" indent="0" algn="l" rtl="0">
              <a:spcBef>
                <a:spcPts val="0"/>
              </a:spcBef>
              <a:spcAft>
                <a:spcPts val="0"/>
              </a:spcAft>
              <a:buClr>
                <a:schemeClr val="dk1"/>
              </a:buClr>
              <a:buSzPts val="1100"/>
              <a:buFont typeface="Arial"/>
              <a:buNone/>
            </a:pPr>
            <a:r>
              <a:rPr lang="en-US" b="1" dirty="0"/>
              <a:t>Student Grouping: Whole Group, Pairs</a:t>
            </a:r>
            <a:endParaRPr b="1" dirty="0"/>
          </a:p>
          <a:p>
            <a:pPr marL="0" lvl="0" indent="0" algn="l" rtl="0">
              <a:spcBef>
                <a:spcPts val="0"/>
              </a:spcBef>
              <a:spcAft>
                <a:spcPts val="0"/>
              </a:spcAft>
              <a:buClr>
                <a:schemeClr val="dk1"/>
              </a:buClr>
              <a:buSzPts val="1100"/>
              <a:buFont typeface="Arial"/>
              <a:buNone/>
            </a:pPr>
            <a:endParaRPr b="1" dirty="0"/>
          </a:p>
          <a:p>
            <a:pPr marL="0" lvl="0" indent="0" algn="l" rtl="0">
              <a:spcBef>
                <a:spcPts val="0"/>
              </a:spcBef>
              <a:spcAft>
                <a:spcPts val="0"/>
              </a:spcAft>
              <a:buClr>
                <a:schemeClr val="dk1"/>
              </a:buClr>
              <a:buSzPts val="1100"/>
              <a:buFont typeface="Arial"/>
              <a:buNone/>
            </a:pPr>
            <a:r>
              <a:rPr lang="en-US" b="1" dirty="0"/>
              <a:t>Closing and Assessment A</a:t>
            </a:r>
            <a:r>
              <a:rPr lang="en-US" dirty="0"/>
              <a:t>. </a:t>
            </a:r>
            <a:r>
              <a:rPr lang="en-US" b="1" dirty="0"/>
              <a:t>Finishing the Class Rubric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Teaching Notes: </a:t>
            </a:r>
            <a:endParaRPr dirty="0"/>
          </a:p>
          <a:p>
            <a:pPr marL="457200" lvl="0" indent="-304800" algn="l" rtl="0">
              <a:spcBef>
                <a:spcPts val="0"/>
              </a:spcBef>
              <a:spcAft>
                <a:spcPts val="0"/>
              </a:spcAft>
              <a:buClr>
                <a:schemeClr val="dk1"/>
              </a:buClr>
              <a:buSzPts val="1200"/>
              <a:buFont typeface="Calibri"/>
              <a:buChar char="●"/>
            </a:pPr>
            <a:r>
              <a:rPr lang="en-US" dirty="0"/>
              <a:t>This portion of the lesson gives students agency and has potential to increase buy-in, as they are directly involved in articulating the criteria for their performance task.</a:t>
            </a:r>
            <a:endParaRPr dirty="0"/>
          </a:p>
          <a:p>
            <a:pPr marL="45720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Invite students to come up and stick their ideas on the class rubric. </a:t>
            </a:r>
            <a:endParaRPr dirty="0"/>
          </a:p>
          <a:p>
            <a:pPr marL="457200" lvl="0" indent="-304800" algn="l" rtl="0">
              <a:spcBef>
                <a:spcPts val="0"/>
              </a:spcBef>
              <a:spcAft>
                <a:spcPts val="0"/>
              </a:spcAft>
              <a:buClr>
                <a:schemeClr val="dk1"/>
              </a:buClr>
              <a:buSzPts val="1200"/>
              <a:buFont typeface="Calibri"/>
              <a:buAutoNum type="arabicPeriod"/>
            </a:pPr>
            <a:r>
              <a:rPr lang="en-US" dirty="0"/>
              <a:t>Choose the best bullet points to transfer to the chart. You may do this as a class, time permitting, or do it after the students leave and share it with them in the next lesson.</a:t>
            </a:r>
            <a:endParaRPr dirty="0"/>
          </a:p>
          <a:p>
            <a:pPr marL="457200" lvl="0" indent="-304800" algn="l" rtl="0">
              <a:spcBef>
                <a:spcPts val="0"/>
              </a:spcBef>
              <a:spcAft>
                <a:spcPts val="0"/>
              </a:spcAft>
              <a:buClr>
                <a:schemeClr val="dk1"/>
              </a:buClr>
              <a:buSzPts val="1200"/>
              <a:buFont typeface="Calibri"/>
              <a:buAutoNum type="arabicPeriod"/>
            </a:pPr>
            <a:r>
              <a:rPr lang="en-US" dirty="0"/>
              <a:t>Collect students’ </a:t>
            </a:r>
            <a:r>
              <a:rPr lang="en-US" b="1" dirty="0"/>
              <a:t>Researcher’s Notebooks</a:t>
            </a:r>
            <a:r>
              <a:rPr lang="en-US" dirty="0"/>
              <a:t>.</a:t>
            </a:r>
            <a:endParaRPr dirty="0"/>
          </a:p>
          <a:p>
            <a:pPr marL="628650" lvl="1" indent="-9525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Look </a:t>
            </a:r>
            <a:r>
              <a:rPr lang="en-US" dirty="0" err="1"/>
              <a:t>Fors</a:t>
            </a:r>
            <a:r>
              <a:rPr lang="en-US" dirty="0"/>
              <a:t>/Listen </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Students will walk up to the projected rubric or chart paper and add sticky notes.</a:t>
            </a:r>
            <a:endParaRPr dirty="0"/>
          </a:p>
          <a:p>
            <a:pPr marL="457200" lvl="0" indent="-304800" algn="l" rtl="0">
              <a:spcBef>
                <a:spcPts val="0"/>
              </a:spcBef>
              <a:spcAft>
                <a:spcPts val="0"/>
              </a:spcAft>
              <a:buClr>
                <a:schemeClr val="dk1"/>
              </a:buClr>
              <a:buSzPts val="1200"/>
              <a:buFont typeface="Calibri"/>
              <a:buChar char="●"/>
            </a:pPr>
            <a:r>
              <a:rPr lang="en-US" dirty="0"/>
              <a:t>Look for some of the following bullet points:</a:t>
            </a:r>
            <a:endParaRPr dirty="0"/>
          </a:p>
          <a:p>
            <a:pPr marL="914400" lvl="1" indent="-304800" algn="l" rtl="0">
              <a:spcBef>
                <a:spcPts val="0"/>
              </a:spcBef>
              <a:spcAft>
                <a:spcPts val="0"/>
              </a:spcAft>
              <a:buClr>
                <a:schemeClr val="dk1"/>
              </a:buClr>
              <a:buSzPts val="1200"/>
              <a:buChar char="○"/>
            </a:pPr>
            <a:r>
              <a:rPr lang="en-US" i="1" dirty="0"/>
              <a:t>Content: </a:t>
            </a:r>
            <a:r>
              <a:rPr lang="en-US" dirty="0"/>
              <a:t>“1)  It includes a section about how it relates to the consumer, the facts a consumer needs to know, and what action a consumer can take. 2) The recommendation shows some thoughtful analysis of the problem and articulates a realistic option. 3) The content is engaging to the audience and clearly connected to the audience’s experience.”</a:t>
            </a:r>
            <a:endParaRPr dirty="0"/>
          </a:p>
          <a:p>
            <a:pPr marL="914400" lvl="1" indent="-304800" algn="l" rtl="0">
              <a:spcBef>
                <a:spcPts val="0"/>
              </a:spcBef>
              <a:spcAft>
                <a:spcPts val="0"/>
              </a:spcAft>
              <a:buClr>
                <a:schemeClr val="dk1"/>
              </a:buClr>
              <a:buSzPts val="1200"/>
              <a:buChar char="○"/>
            </a:pPr>
            <a:r>
              <a:rPr lang="en-US" i="1" dirty="0"/>
              <a:t>Command of Evidence: </a:t>
            </a:r>
            <a:r>
              <a:rPr lang="en-US" dirty="0"/>
              <a:t>“1) Facts are compelling 2) Facts are true 3) Facts are written in the author’s voice”</a:t>
            </a:r>
            <a:endParaRPr dirty="0"/>
          </a:p>
          <a:p>
            <a:pPr marL="914400" lvl="1" indent="-304800" algn="l" rtl="0">
              <a:spcBef>
                <a:spcPts val="0"/>
              </a:spcBef>
              <a:spcAft>
                <a:spcPts val="0"/>
              </a:spcAft>
              <a:buClr>
                <a:schemeClr val="dk1"/>
              </a:buClr>
              <a:buSzPts val="1200"/>
              <a:buChar char="○"/>
            </a:pPr>
            <a:r>
              <a:rPr lang="en-US" i="1" dirty="0"/>
              <a:t>Cohesion: </a:t>
            </a:r>
            <a:r>
              <a:rPr lang="en-US" dirty="0"/>
              <a:t>“1) Layout and graphics are engaging to the audience, 2) Voice is appropriate to the task and audience 3) Style”</a:t>
            </a:r>
            <a:endParaRPr dirty="0"/>
          </a:p>
          <a:p>
            <a:pPr marL="914400" lvl="1" indent="-304800" algn="l" rtl="0">
              <a:spcBef>
                <a:spcPts val="0"/>
              </a:spcBef>
              <a:spcAft>
                <a:spcPts val="0"/>
              </a:spcAft>
              <a:buClr>
                <a:schemeClr val="dk1"/>
              </a:buClr>
              <a:buSzPts val="1200"/>
              <a:buChar char="○"/>
            </a:pPr>
            <a:r>
              <a:rPr lang="en-US" i="1" dirty="0"/>
              <a:t>Conventions: </a:t>
            </a:r>
            <a:r>
              <a:rPr lang="en-US" dirty="0"/>
              <a:t>“Although it is written in an informal style, it still holds with the conventions of standard English.”</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Support for Any Students Who Need It: </a:t>
            </a:r>
            <a:r>
              <a:rPr lang="en-US" dirty="0" smtClean="0"/>
              <a:t>None</a:t>
            </a:r>
            <a:endParaRPr dirty="0"/>
          </a:p>
          <a:p>
            <a:pPr marL="0" lvl="0" indent="0" algn="l" rtl="0">
              <a:spcBef>
                <a:spcPts val="0"/>
              </a:spcBef>
              <a:spcAft>
                <a:spcPts val="0"/>
              </a:spcAft>
              <a:buNone/>
            </a:pPr>
            <a:endParaRPr dirty="0"/>
          </a:p>
        </p:txBody>
      </p:sp>
      <p:sp>
        <p:nvSpPr>
          <p:cNvPr id="276" name="Google Shape;276;g4185ce1115_0_63: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4185ce1115_0_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4" name="Google Shape;284;g4185ce1115_0_2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400"/>
              <a:buFont typeface="Arial"/>
              <a:buNone/>
            </a:pPr>
            <a:r>
              <a:rPr lang="en-US" b="1" dirty="0" smtClean="0"/>
              <a:t>Homework</a:t>
            </a:r>
            <a:endParaRPr dirty="0"/>
          </a:p>
          <a:p>
            <a:pPr marL="0" lvl="0" indent="0" algn="l" rtl="0">
              <a:spcBef>
                <a:spcPts val="0"/>
              </a:spcBef>
              <a:spcAft>
                <a:spcPts val="0"/>
              </a:spcAft>
              <a:buClr>
                <a:schemeClr val="dk1"/>
              </a:buClr>
              <a:buSzPts val="1400"/>
              <a:buFont typeface="Arial"/>
              <a:buNone/>
            </a:pPr>
            <a:endParaRPr dirty="0"/>
          </a:p>
          <a:p>
            <a:pPr marL="0" lvl="0" indent="0" algn="l" rtl="0">
              <a:spcBef>
                <a:spcPts val="0"/>
              </a:spcBef>
              <a:spcAft>
                <a:spcPts val="0"/>
              </a:spcAft>
              <a:buClr>
                <a:schemeClr val="dk1"/>
              </a:buClr>
              <a:buSzPts val="1200"/>
              <a:buFont typeface="Calibri"/>
              <a:buNone/>
            </a:pPr>
            <a:r>
              <a:rPr lang="en-US" dirty="0"/>
              <a:t>Teaching Notes: </a:t>
            </a:r>
            <a:endParaRPr dirty="0"/>
          </a:p>
          <a:p>
            <a:pPr marL="457200" lvl="0" indent="-317500" algn="l" rtl="0">
              <a:spcBef>
                <a:spcPts val="0"/>
              </a:spcBef>
              <a:spcAft>
                <a:spcPts val="0"/>
              </a:spcAft>
              <a:buClr>
                <a:schemeClr val="dk1"/>
              </a:buClr>
              <a:buSzPts val="1400"/>
              <a:buFont typeface="Calibri"/>
              <a:buChar char="●"/>
            </a:pPr>
            <a:r>
              <a:rPr lang="en-US" dirty="0"/>
              <a:t>Be sure to complete the following tasks in preparation for Lesson 8:</a:t>
            </a:r>
            <a:endParaRPr dirty="0"/>
          </a:p>
          <a:p>
            <a:pPr marL="914400" lvl="1" indent="-317500" algn="l" rtl="0">
              <a:spcBef>
                <a:spcPts val="0"/>
              </a:spcBef>
              <a:spcAft>
                <a:spcPts val="0"/>
              </a:spcAft>
              <a:buClr>
                <a:schemeClr val="dk1"/>
              </a:buClr>
              <a:buSzPts val="1400"/>
              <a:buFont typeface="Calibri"/>
              <a:buChar char="○"/>
            </a:pPr>
            <a:r>
              <a:rPr lang="en-US" dirty="0"/>
              <a:t>Finalize the class rubric so students will know how they will be evaluated on the performance task. </a:t>
            </a:r>
            <a:endParaRPr dirty="0"/>
          </a:p>
          <a:p>
            <a:pPr marL="914400" lvl="1" indent="-317500" algn="l" rtl="0">
              <a:spcBef>
                <a:spcPts val="0"/>
              </a:spcBef>
              <a:spcAft>
                <a:spcPts val="0"/>
              </a:spcAft>
              <a:buClr>
                <a:schemeClr val="dk1"/>
              </a:buClr>
              <a:buSzPts val="1400"/>
              <a:buFont typeface="Calibri"/>
              <a:buChar char="○"/>
            </a:pPr>
            <a:r>
              <a:rPr lang="en-US" dirty="0"/>
              <a:t>Review students’ </a:t>
            </a:r>
            <a:r>
              <a:rPr lang="en-US" b="1" dirty="0"/>
              <a:t>Researcher’s Notebooks </a:t>
            </a:r>
            <a:r>
              <a:rPr lang="en-US" dirty="0"/>
              <a:t>to identify students who will need more support creating the final performance task. </a:t>
            </a:r>
            <a:endParaRPr dirty="0"/>
          </a:p>
          <a:p>
            <a:pPr marL="914400" lvl="1" indent="-317500" algn="l" rtl="0">
              <a:spcBef>
                <a:spcPts val="0"/>
              </a:spcBef>
              <a:spcAft>
                <a:spcPts val="0"/>
              </a:spcAft>
              <a:buClr>
                <a:schemeClr val="dk1"/>
              </a:buClr>
              <a:buSzPts val="1400"/>
              <a:buFont typeface="Calibri"/>
              <a:buChar char="○"/>
            </a:pPr>
            <a:r>
              <a:rPr lang="en-US" dirty="0"/>
              <a:t>Be ready to return students’ </a:t>
            </a:r>
            <a:r>
              <a:rPr lang="en-US" b="1" dirty="0"/>
              <a:t>Researcher’s Notebooks</a:t>
            </a:r>
            <a:r>
              <a:rPr lang="en-US" dirty="0"/>
              <a:t> in Lesson 8.</a:t>
            </a:r>
            <a:endParaRPr dirty="0"/>
          </a:p>
          <a:p>
            <a:pPr marL="0" lvl="0"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200"/>
              <a:buFont typeface="Calibri"/>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Read the slide aloud.</a:t>
            </a:r>
            <a:endParaRPr dirty="0"/>
          </a:p>
          <a:p>
            <a:pPr marL="628650" lvl="1" indent="-95250" algn="l" rtl="0">
              <a:spcBef>
                <a:spcPts val="0"/>
              </a:spcBef>
              <a:spcAft>
                <a:spcPts val="0"/>
              </a:spcAft>
              <a:buClr>
                <a:schemeClr val="dk1"/>
              </a:buClr>
              <a:buSzPts val="1200"/>
              <a:buFont typeface="Arial"/>
              <a:buNone/>
            </a:pPr>
            <a:endParaRPr dirty="0"/>
          </a:p>
          <a:p>
            <a:pPr marL="0" lvl="0" indent="0" algn="l" rtl="0">
              <a:spcBef>
                <a:spcPts val="0"/>
              </a:spcBef>
              <a:spcAft>
                <a:spcPts val="0"/>
              </a:spcAft>
              <a:buClr>
                <a:schemeClr val="dk1"/>
              </a:buClr>
              <a:buSzPts val="1200"/>
              <a:buFont typeface="Arial"/>
              <a:buNone/>
            </a:pPr>
            <a:r>
              <a:rPr lang="en-US" dirty="0"/>
              <a:t>Student Look </a:t>
            </a:r>
            <a:r>
              <a:rPr lang="en-US" dirty="0" err="1"/>
              <a:t>Fors</a:t>
            </a:r>
            <a:r>
              <a:rPr lang="en-US" dirty="0"/>
              <a:t>/Listen </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Students will direct their attention to the slide.</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None/>
            </a:pPr>
            <a:r>
              <a:rPr lang="en-US" dirty="0"/>
              <a:t>Support for Any Students Who Need It</a:t>
            </a:r>
            <a:r>
              <a:rPr lang="en-US"/>
              <a:t>: </a:t>
            </a:r>
            <a:r>
              <a:rPr lang="en-US" smtClean="0"/>
              <a:t>None</a:t>
            </a:r>
            <a:endParaRPr dirty="0"/>
          </a:p>
        </p:txBody>
      </p:sp>
      <p:sp>
        <p:nvSpPr>
          <p:cNvPr id="285" name="Google Shape;285;g4185ce1115_0_2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3fd506a8d1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2" name="Google Shape;292;g3fd506a8d1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b="1"/>
              <a:t>Pacing: will vary, but 30-40 minutes </a:t>
            </a:r>
            <a:endParaRPr/>
          </a:p>
          <a:p>
            <a:pPr marL="0" lvl="0" indent="0" algn="l" rtl="0">
              <a:spcBef>
                <a:spcPts val="0"/>
              </a:spcBef>
              <a:spcAft>
                <a:spcPts val="0"/>
              </a:spcAft>
              <a:buClr>
                <a:schemeClr val="dk1"/>
              </a:buClr>
              <a:buSzPts val="1100"/>
              <a:buFont typeface="Arial"/>
              <a:buNone/>
            </a:pPr>
            <a:r>
              <a:rPr lang="en-US" b="1"/>
              <a:t>Grouping: Small Groups</a:t>
            </a:r>
            <a:endParaRPr b="1"/>
          </a:p>
          <a:p>
            <a:pPr marL="0" lvl="0" indent="0" algn="l" rtl="0">
              <a:spcBef>
                <a:spcPts val="0"/>
              </a:spcBef>
              <a:spcAft>
                <a:spcPts val="0"/>
              </a:spcAft>
              <a:buClr>
                <a:schemeClr val="dk1"/>
              </a:buClr>
              <a:buSzPts val="1100"/>
              <a:buFont typeface="Arial"/>
              <a:buNone/>
            </a:pPr>
            <a:endParaRPr b="1"/>
          </a:p>
          <a:p>
            <a:pPr marL="0" lvl="0" indent="0" algn="l" rtl="0">
              <a:spcBef>
                <a:spcPts val="0"/>
              </a:spcBef>
              <a:spcAft>
                <a:spcPts val="0"/>
              </a:spcAft>
              <a:buClr>
                <a:schemeClr val="dk1"/>
              </a:buClr>
              <a:buSzPts val="1100"/>
              <a:buFont typeface="Arial"/>
              <a:buNone/>
            </a:pPr>
            <a:r>
              <a:rPr lang="en-US"/>
              <a:t>Teaching Notes:</a:t>
            </a:r>
            <a:endParaRPr/>
          </a:p>
          <a:p>
            <a:pPr marL="457200" lvl="0" indent="-304800" algn="l" rtl="0">
              <a:spcBef>
                <a:spcPts val="0"/>
              </a:spcBef>
              <a:spcAft>
                <a:spcPts val="0"/>
              </a:spcAft>
              <a:buClr>
                <a:schemeClr val="dk1"/>
              </a:buClr>
              <a:buSzPts val="1200"/>
              <a:buFont typeface="Calibri"/>
              <a:buChar char="●"/>
            </a:pPr>
            <a:r>
              <a:rPr lang="en-US"/>
              <a:t>Small group time should give every student work on what he or she needs the most. It will be up to you to rotate the students through a small menu of activities. </a:t>
            </a:r>
            <a:endParaRPr/>
          </a:p>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r>
              <a:rPr lang="en-US"/>
              <a:t>Here are activities you should always have:</a:t>
            </a:r>
            <a:endParaRPr/>
          </a:p>
          <a:p>
            <a:pPr marL="457200" lvl="0" indent="-304800" algn="l" rtl="0">
              <a:spcBef>
                <a:spcPts val="0"/>
              </a:spcBef>
              <a:spcAft>
                <a:spcPts val="0"/>
              </a:spcAft>
              <a:buClr>
                <a:schemeClr val="dk1"/>
              </a:buClr>
              <a:buSzPts val="1200"/>
              <a:buFont typeface="Calibri"/>
              <a:buChar char="●"/>
            </a:pPr>
            <a:r>
              <a:rPr lang="en-US"/>
              <a:t>Daily fluency work (for students who need it) until every student in the class is reading smoothly and can get the gist quickly and easily. NOTE: this can be combined with #2. What is read for fluency can be the reading for the next day. </a:t>
            </a:r>
            <a:endParaRPr/>
          </a:p>
          <a:p>
            <a:pPr marL="457200" lvl="0" indent="-304800" algn="l" rtl="0">
              <a:spcBef>
                <a:spcPts val="0"/>
              </a:spcBef>
              <a:spcAft>
                <a:spcPts val="0"/>
              </a:spcAft>
              <a:buClr>
                <a:schemeClr val="dk1"/>
              </a:buClr>
              <a:buSzPts val="1200"/>
              <a:buFont typeface="Calibri"/>
              <a:buChar char="●"/>
            </a:pPr>
            <a:r>
              <a:rPr lang="en-US"/>
              <a:t>Reading the homework for students who aren’t able to do this at home reliably.</a:t>
            </a:r>
            <a:endParaRPr/>
          </a:p>
          <a:p>
            <a:pPr marL="457200" lvl="0" indent="-304800" algn="l" rtl="0">
              <a:spcBef>
                <a:spcPts val="0"/>
              </a:spcBef>
              <a:spcAft>
                <a:spcPts val="0"/>
              </a:spcAft>
              <a:buClr>
                <a:schemeClr val="dk1"/>
              </a:buClr>
              <a:buSzPts val="1200"/>
              <a:buFont typeface="Calibri"/>
              <a:buChar char="●"/>
            </a:pPr>
            <a:r>
              <a:rPr lang="en-US"/>
              <a:t>Accountable independent reading from the Scholastic library books that are most connected to your current module topic. </a:t>
            </a:r>
            <a:endParaRPr/>
          </a:p>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r>
              <a:rPr lang="en-US"/>
              <a:t>Here are activities you should cycle in as needed:</a:t>
            </a:r>
            <a:endParaRPr/>
          </a:p>
          <a:p>
            <a:pPr marL="457200" lvl="0" indent="-304800" algn="l" rtl="0">
              <a:spcBef>
                <a:spcPts val="0"/>
              </a:spcBef>
              <a:spcAft>
                <a:spcPts val="0"/>
              </a:spcAft>
              <a:buClr>
                <a:schemeClr val="dk1"/>
              </a:buClr>
              <a:buSzPts val="1200"/>
              <a:buFont typeface="Calibri"/>
              <a:buChar char="●"/>
            </a:pPr>
            <a:r>
              <a:rPr lang="en-US"/>
              <a:t>Language Enrichments and ELL support activities.</a:t>
            </a:r>
            <a:endParaRPr/>
          </a:p>
          <a:p>
            <a:pPr marL="457200" lvl="0" indent="-304800" algn="l" rtl="0">
              <a:spcBef>
                <a:spcPts val="0"/>
              </a:spcBef>
              <a:spcAft>
                <a:spcPts val="0"/>
              </a:spcAft>
              <a:buClr>
                <a:schemeClr val="dk1"/>
              </a:buClr>
              <a:buSzPts val="1200"/>
              <a:buFont typeface="Calibri"/>
              <a:buChar char="●"/>
            </a:pPr>
            <a:r>
              <a:rPr lang="en-US"/>
              <a:t>Text based writing work, or continuing unfinished work from class time. </a:t>
            </a:r>
            <a:endParaRPr/>
          </a:p>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None/>
            </a:pPr>
            <a:endParaRPr/>
          </a:p>
        </p:txBody>
      </p:sp>
      <p:sp>
        <p:nvSpPr>
          <p:cNvPr id="293" name="Google Shape;293;g3fd506a8d1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14</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189" name="Google Shape;189;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New Materials to Prepare in Advance: </a:t>
            </a:r>
            <a:endParaRPr dirty="0"/>
          </a:p>
          <a:p>
            <a:pPr marL="457200" lvl="0" indent="-304800" algn="l" rtl="0">
              <a:spcBef>
                <a:spcPts val="0"/>
              </a:spcBef>
              <a:spcAft>
                <a:spcPts val="0"/>
              </a:spcAft>
              <a:buClr>
                <a:schemeClr val="dk1"/>
              </a:buClr>
              <a:buSzPts val="1200"/>
              <a:buFont typeface="Calibri"/>
              <a:buChar char="●"/>
            </a:pPr>
            <a:r>
              <a:rPr lang="en-US" b="1" dirty="0"/>
              <a:t>End of Unit 3 Assessment prompt </a:t>
            </a:r>
            <a:r>
              <a:rPr lang="en-US" dirty="0"/>
              <a:t>(one per student and one for display)</a:t>
            </a:r>
            <a:endParaRPr dirty="0"/>
          </a:p>
          <a:p>
            <a:pPr marL="457200" lvl="0" indent="-304800" algn="l" rtl="0">
              <a:spcBef>
                <a:spcPts val="0"/>
              </a:spcBef>
              <a:spcAft>
                <a:spcPts val="0"/>
              </a:spcAft>
              <a:buClr>
                <a:schemeClr val="dk1"/>
              </a:buClr>
              <a:buSzPts val="1200"/>
              <a:buFont typeface="Calibri"/>
              <a:buChar char="●"/>
            </a:pPr>
            <a:r>
              <a:rPr lang="en-US" b="1" dirty="0"/>
              <a:t>Model Performance Task: “</a:t>
            </a:r>
            <a:r>
              <a:rPr lang="en-US" b="1" dirty="0" err="1"/>
              <a:t>iCare</a:t>
            </a:r>
            <a:r>
              <a:rPr lang="en-US" b="1" dirty="0"/>
              <a:t> about the iPhone” </a:t>
            </a:r>
            <a:r>
              <a:rPr lang="en-US" dirty="0"/>
              <a:t>(from Lesson 2; one to display; see the fourth Teaching Note on Slide 1-- you will use your own Model Performance Task instead if you choose)</a:t>
            </a:r>
            <a:endParaRPr dirty="0"/>
          </a:p>
          <a:p>
            <a:pPr marL="457200" lvl="0" indent="-304800" algn="l" rtl="0">
              <a:spcBef>
                <a:spcPts val="0"/>
              </a:spcBef>
              <a:spcAft>
                <a:spcPts val="0"/>
              </a:spcAft>
              <a:buClr>
                <a:schemeClr val="dk1"/>
              </a:buClr>
              <a:buSzPts val="1200"/>
              <a:buFont typeface="Century Gothic"/>
              <a:buChar char="●"/>
            </a:pPr>
            <a:r>
              <a:rPr lang="en-US" b="1" dirty="0"/>
              <a:t>Module 2A Performance Task rubric </a:t>
            </a:r>
            <a:r>
              <a:rPr lang="en-US" dirty="0"/>
              <a:t>(one per student and one to display; create a blank Module 2A Performance Task rubric on chart paper-- see Work Time B).</a:t>
            </a:r>
            <a:endParaRPr dirty="0"/>
          </a:p>
          <a:p>
            <a:pPr marL="457200" lvl="0" indent="-304800" algn="l" rtl="0">
              <a:spcBef>
                <a:spcPts val="0"/>
              </a:spcBef>
              <a:spcAft>
                <a:spcPts val="0"/>
              </a:spcAft>
              <a:buClr>
                <a:schemeClr val="dk1"/>
              </a:buClr>
              <a:buSzPts val="1200"/>
              <a:buFont typeface="Calibri"/>
              <a:buChar char="●"/>
            </a:pPr>
            <a:r>
              <a:rPr lang="en-US" b="1" dirty="0"/>
              <a:t>Module 2A Performance Task rubric (sample responses, for teacher reference)</a:t>
            </a:r>
            <a:endParaRPr b="1" dirty="0"/>
          </a:p>
          <a:p>
            <a:pPr marL="457200" lvl="0" indent="-304800" algn="l" rtl="0">
              <a:spcBef>
                <a:spcPts val="0"/>
              </a:spcBef>
              <a:spcAft>
                <a:spcPts val="0"/>
              </a:spcAft>
              <a:buClr>
                <a:schemeClr val="dk1"/>
              </a:buClr>
              <a:buSzPts val="1200"/>
              <a:buFont typeface="Calibri"/>
              <a:buChar char="●"/>
            </a:pPr>
            <a:r>
              <a:rPr lang="en-US" b="1" dirty="0"/>
              <a:t>Module 2A Performance Task rubric (for Teacher Reference)</a:t>
            </a:r>
            <a:endParaRPr b="1" dirty="0"/>
          </a:p>
          <a:p>
            <a:pPr marL="457200" lvl="0" indent="-304800" algn="l" rtl="0">
              <a:spcBef>
                <a:spcPts val="0"/>
              </a:spcBef>
              <a:spcAft>
                <a:spcPts val="0"/>
              </a:spcAft>
              <a:buClr>
                <a:schemeClr val="dk1"/>
              </a:buClr>
              <a:buSzPts val="1200"/>
              <a:buFont typeface="Calibri"/>
              <a:buChar char="●"/>
            </a:pPr>
            <a:r>
              <a:rPr lang="en-US" dirty="0"/>
              <a:t>Sticky notes (about 4 per student)</a:t>
            </a:r>
            <a:endParaRPr dirty="0"/>
          </a:p>
          <a:p>
            <a:pPr marL="457200" marR="0" lvl="1" indent="0" algn="l" rtl="0">
              <a:lnSpc>
                <a:spcPct val="100000"/>
              </a:lnSpc>
              <a:spcBef>
                <a:spcPts val="0"/>
              </a:spcBef>
              <a:spcAft>
                <a:spcPts val="0"/>
              </a:spcAft>
              <a:buClr>
                <a:srgbClr val="000000"/>
              </a:buClr>
              <a:buSzPts val="1400"/>
              <a:buFont typeface="Arial"/>
              <a:buNone/>
            </a:pPr>
            <a:endParaRPr i="0" u="none" strike="noStrike" cap="none" dirty="0">
              <a:solidFill>
                <a:schemeClr val="dk1"/>
              </a:solidFill>
            </a:endParaRPr>
          </a:p>
          <a:p>
            <a:pPr marL="0" lvl="0" indent="0" algn="l" rtl="0">
              <a:spcBef>
                <a:spcPts val="0"/>
              </a:spcBef>
              <a:spcAft>
                <a:spcPts val="0"/>
              </a:spcAft>
              <a:buNone/>
            </a:pPr>
            <a:r>
              <a:rPr lang="en-US" dirty="0"/>
              <a:t>Materials to Gather from Previous Lessons:</a:t>
            </a:r>
            <a:endParaRPr dirty="0"/>
          </a:p>
          <a:p>
            <a:pPr marL="457200" lvl="0" indent="-304800" algn="l" rtl="0">
              <a:spcBef>
                <a:spcPts val="0"/>
              </a:spcBef>
              <a:spcAft>
                <a:spcPts val="0"/>
              </a:spcAft>
              <a:buClr>
                <a:schemeClr val="dk1"/>
              </a:buClr>
              <a:buSzPts val="1200"/>
              <a:buFont typeface="Calibri"/>
              <a:buChar char="●"/>
            </a:pPr>
            <a:r>
              <a:rPr lang="en-US" b="1" dirty="0"/>
              <a:t>Researcher’s Notebook </a:t>
            </a:r>
            <a:r>
              <a:rPr lang="en-US" dirty="0"/>
              <a:t>(from Lesson 1; one per student)</a:t>
            </a:r>
            <a:endParaRPr dirty="0"/>
          </a:p>
          <a:p>
            <a:pPr marL="457200" lvl="0" indent="-304800" algn="l" rtl="0">
              <a:spcBef>
                <a:spcPts val="0"/>
              </a:spcBef>
              <a:spcAft>
                <a:spcPts val="0"/>
              </a:spcAft>
              <a:buClr>
                <a:schemeClr val="dk1"/>
              </a:buClr>
              <a:buSzPts val="1200"/>
              <a:buFont typeface="Calibri"/>
              <a:buChar char="●"/>
            </a:pPr>
            <a:r>
              <a:rPr lang="en-US" dirty="0"/>
              <a:t>Res</a:t>
            </a:r>
            <a:r>
              <a:rPr lang="en-US" b="1" dirty="0"/>
              <a:t>earcher’s Roadmap anchor chart</a:t>
            </a:r>
            <a:r>
              <a:rPr lang="en-US" dirty="0"/>
              <a:t> (from Lesson 2; one large copy to display and students’ own copies)</a:t>
            </a:r>
            <a:endParaRPr dirty="0"/>
          </a:p>
          <a:p>
            <a:pPr marL="457200" lvl="0" indent="-304800" algn="l" rtl="0">
              <a:spcBef>
                <a:spcPts val="0"/>
              </a:spcBef>
              <a:spcAft>
                <a:spcPts val="0"/>
              </a:spcAft>
              <a:buClr>
                <a:schemeClr val="dk1"/>
              </a:buClr>
              <a:buSzPts val="1200"/>
              <a:buFont typeface="Calibri"/>
              <a:buChar char="●"/>
            </a:pPr>
            <a:r>
              <a:rPr lang="en-US" dirty="0"/>
              <a:t>Document camera, if available</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Review these protocols before teaching</a:t>
            </a:r>
            <a:r>
              <a:rPr lang="en-US" i="0" u="none" strike="noStrike" cap="none" dirty="0" smtClean="0">
                <a:solidFill>
                  <a:schemeClr val="dk1"/>
                </a:solidFill>
              </a:rPr>
              <a:t>:</a:t>
            </a:r>
            <a:r>
              <a:rPr lang="en-US" i="0" u="none" strike="noStrike" cap="none" baseline="0" dirty="0">
                <a:solidFill>
                  <a:schemeClr val="dk1"/>
                </a:solidFill>
              </a:rPr>
              <a:t> </a:t>
            </a:r>
            <a:r>
              <a:rPr lang="en-US" dirty="0" smtClean="0"/>
              <a:t>None</a:t>
            </a:r>
            <a:endParaRPr i="0" u="none" strike="noStrike" cap="none" dirty="0">
              <a:solidFill>
                <a:schemeClr val="dk1"/>
              </a:solidFill>
            </a:endParaRPr>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a:t>
            </a:r>
            <a:endParaRPr i="0" u="none" strike="noStrike" cap="none" dirty="0">
              <a:solidFill>
                <a:schemeClr val="dk1"/>
              </a:solidFill>
            </a:endParaRPr>
          </a:p>
          <a:p>
            <a:pPr marL="457200" lvl="0" indent="-304800" algn="l" rtl="0">
              <a:lnSpc>
                <a:spcPct val="115000"/>
              </a:lnSpc>
              <a:spcBef>
                <a:spcPts val="0"/>
              </a:spcBef>
              <a:spcAft>
                <a:spcPts val="0"/>
              </a:spcAft>
              <a:buClr>
                <a:schemeClr val="dk1"/>
              </a:buClr>
              <a:buSzPts val="1200"/>
              <a:buFont typeface="Calibri"/>
              <a:buChar char="●"/>
            </a:pPr>
            <a:r>
              <a:rPr lang="en-US" dirty="0"/>
              <a:t>Depending on the teacher model you will be using, ready the technology you will need. </a:t>
            </a:r>
            <a:endParaRPr dirty="0"/>
          </a:p>
          <a:p>
            <a:pPr marL="0" marR="0" lvl="0" indent="0" algn="l" rtl="0">
              <a:lnSpc>
                <a:spcPct val="100000"/>
              </a:lnSpc>
              <a:spcBef>
                <a:spcPts val="0"/>
              </a:spcBef>
              <a:spcAft>
                <a:spcPts val="0"/>
              </a:spcAft>
              <a:buNone/>
            </a:pPr>
            <a:endParaRPr dirty="0"/>
          </a:p>
        </p:txBody>
      </p:sp>
      <p:sp>
        <p:nvSpPr>
          <p:cNvPr id="196" name="Google Shape;196;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3</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42b4cfd7b7_0_8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200">
                <a:latin typeface="Calibri"/>
                <a:ea typeface="Calibri"/>
                <a:cs typeface="Calibri"/>
                <a:sym typeface="Calibri"/>
              </a:rPr>
              <a:t>Add notes</a:t>
            </a:r>
            <a:endParaRPr sz="1200">
              <a:latin typeface="Calibri"/>
              <a:ea typeface="Calibri"/>
              <a:cs typeface="Calibri"/>
              <a:sym typeface="Calibri"/>
            </a:endParaRPr>
          </a:p>
        </p:txBody>
      </p:sp>
      <p:sp>
        <p:nvSpPr>
          <p:cNvPr id="202" name="Google Shape;202;g42b4cfd7b7_0_8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smtClean="0">
                <a:solidFill>
                  <a:schemeClr val="dk1"/>
                </a:solidFill>
                <a:latin typeface="Calibri"/>
                <a:ea typeface="Calibri"/>
                <a:cs typeface="Calibri"/>
                <a:sym typeface="Calibri"/>
              </a:rPr>
              <a:t>Student </a:t>
            </a:r>
            <a:r>
              <a:rPr lang="en-US"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shouldn’t worry that the </a:t>
            </a:r>
            <a:r>
              <a:rPr lang="en-US" b="1" dirty="0"/>
              <a:t>End of Unit Assessment </a:t>
            </a:r>
            <a:r>
              <a:rPr lang="en-US" dirty="0"/>
              <a:t>is tricking them in any way; it is simply an extension of what they’ve already been doing.</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Read the slide aloud</a:t>
            </a:r>
            <a:r>
              <a:rPr lang="en-US" dirty="0"/>
              <a:t>.</a:t>
            </a:r>
            <a:endParaRPr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 </a:t>
            </a:r>
            <a:r>
              <a:rPr lang="en-US" sz="1200" i="0" u="none" strike="noStrike" cap="none" dirty="0" err="1">
                <a:solidFill>
                  <a:schemeClr val="dk1"/>
                </a:solidFill>
              </a:rPr>
              <a:t>Fors</a:t>
            </a:r>
            <a:r>
              <a:rPr lang="en-US" sz="1200" i="0" u="none" strike="noStrike" cap="none" dirty="0">
                <a:solidFill>
                  <a:schemeClr val="dk1"/>
                </a:solidFill>
              </a:rPr>
              <a:t>/Listen </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endParaRPr dirty="0"/>
          </a:p>
          <a:p>
            <a:pPr marL="457200" marR="0" lvl="0" indent="-317500" algn="l" rtl="0">
              <a:lnSpc>
                <a:spcPct val="100000"/>
              </a:lnSpc>
              <a:spcBef>
                <a:spcPts val="0"/>
              </a:spcBef>
              <a:spcAft>
                <a:spcPts val="0"/>
              </a:spcAft>
              <a:buSzPts val="1400"/>
              <a:buChar char="●"/>
            </a:pPr>
            <a:r>
              <a:rPr lang="en-US" dirty="0"/>
              <a:t>Students should direct their attention to the slide.</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lvl="0" indent="0" algn="l" rtl="0">
              <a:spcBef>
                <a:spcPts val="0"/>
              </a:spcBef>
              <a:spcAft>
                <a:spcPts val="0"/>
              </a:spcAft>
              <a:buClr>
                <a:schemeClr val="dk1"/>
              </a:buClr>
              <a:buSzPts val="1100"/>
              <a:buFont typeface="Arial"/>
              <a:buNone/>
            </a:pPr>
            <a:r>
              <a:rPr lang="en-US" dirty="0"/>
              <a:t>Support for Any Students Who Need It: </a:t>
            </a:r>
            <a:r>
              <a:rPr lang="en-US" dirty="0" smtClean="0"/>
              <a:t>None</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212" name="Google Shape;212;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9" name="Google Shape;219;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sz="1200" b="1" i="0" u="none" strike="noStrike" cap="none" dirty="0">
                <a:solidFill>
                  <a:schemeClr val="dk1"/>
                </a:solidFill>
                <a:latin typeface="Calibri"/>
                <a:ea typeface="Calibri"/>
                <a:cs typeface="Calibri"/>
                <a:sym typeface="Calibri"/>
              </a:rPr>
              <a:t>: 5-8 minutes</a:t>
            </a:r>
            <a:endParaRPr dirty="0"/>
          </a:p>
          <a:p>
            <a:pPr marL="0" marR="0" lvl="0" indent="0" algn="l" rtl="0">
              <a:lnSpc>
                <a:spcPct val="100000"/>
              </a:lnSpc>
              <a:spcBef>
                <a:spcPts val="0"/>
              </a:spcBef>
              <a:spcAft>
                <a:spcPts val="0"/>
              </a:spcAft>
              <a:buClr>
                <a:schemeClr val="dk1"/>
              </a:buClr>
              <a:buSzPts val="1200"/>
              <a:buFont typeface="Calibri"/>
              <a:buNone/>
            </a:pPr>
            <a:r>
              <a:rPr lang="en-US" sz="1200" b="1" i="0" u="none" strike="noStrike" cap="none" dirty="0">
                <a:solidFill>
                  <a:schemeClr val="dk1"/>
                </a:solidFill>
                <a:latin typeface="Calibri"/>
                <a:ea typeface="Calibri"/>
                <a:cs typeface="Calibri"/>
                <a:sym typeface="Calibri"/>
              </a:rPr>
              <a:t>Student Grouping: </a:t>
            </a:r>
            <a:r>
              <a:rPr lang="en-US" b="1" dirty="0"/>
              <a:t>Individual</a:t>
            </a:r>
            <a:endParaRPr dirty="0"/>
          </a:p>
          <a:p>
            <a:pPr marL="0" marR="0" lvl="0" indent="0" algn="l" rtl="0">
              <a:lnSpc>
                <a:spcPct val="100000"/>
              </a:lnSpc>
              <a:spcBef>
                <a:spcPts val="0"/>
              </a:spcBef>
              <a:spcAft>
                <a:spcPts val="0"/>
              </a:spcAft>
              <a:buClr>
                <a:schemeClr val="dk1"/>
              </a:buClr>
              <a:buSzPts val="1200"/>
              <a:buFont typeface="Calibri"/>
              <a:buNone/>
            </a:pPr>
            <a:endParaRPr sz="1200"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sz="1200" b="1" i="0" u="none" strike="noStrike" cap="none" dirty="0">
                <a:solidFill>
                  <a:schemeClr val="dk1"/>
                </a:solidFill>
              </a:rPr>
              <a:t>Opening  A. E</a:t>
            </a:r>
            <a:r>
              <a:rPr lang="en-US" b="1" dirty="0"/>
              <a:t>ntry Task: Planning the End of Unit Assessment</a:t>
            </a:r>
            <a:r>
              <a:rPr lang="en-US" sz="1200" b="1"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sz="1200"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For this activity, students must look back over work they have already done and think about how they will use that work to demonstrate cohesive knowledge about the topic.</a:t>
            </a:r>
            <a:endParaRPr dirty="0"/>
          </a:p>
          <a:p>
            <a:pPr marL="457200" marR="0" lvl="0" indent="-317500" algn="l" rtl="0">
              <a:lnSpc>
                <a:spcPct val="100000"/>
              </a:lnSpc>
              <a:spcBef>
                <a:spcPts val="0"/>
              </a:spcBef>
              <a:spcAft>
                <a:spcPts val="0"/>
              </a:spcAft>
              <a:buSzPts val="1400"/>
              <a:buChar char="●"/>
            </a:pPr>
            <a:r>
              <a:rPr lang="en-US" dirty="0"/>
              <a:t>The </a:t>
            </a:r>
            <a:r>
              <a:rPr lang="en-US" b="1" dirty="0"/>
              <a:t>Researcher’s Notebook </a:t>
            </a:r>
            <a:r>
              <a:rPr lang="en-US" dirty="0"/>
              <a:t>asks for a “paragraph” (one), but the actual task in the supporting materials says “paragraphs” (more than one). The intent is for students to write more than one paragraph, like the teacher model from Lesson 6.</a:t>
            </a:r>
            <a:endParaRPr i="1" dirty="0"/>
          </a:p>
          <a:p>
            <a:pPr marL="0" marR="0" lvl="0" indent="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Read the slide aloud.</a:t>
            </a:r>
            <a:endParaRPr dirty="0"/>
          </a:p>
          <a:p>
            <a:pPr marL="0" marR="0" lvl="0" indent="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sz="1200" i="0" u="none" strike="noStrike" cap="none" dirty="0">
                <a:solidFill>
                  <a:schemeClr val="dk1"/>
                </a:solidFill>
              </a:rPr>
              <a:t>Student Look </a:t>
            </a:r>
            <a:r>
              <a:rPr lang="en-US" sz="1200" i="0" u="none" strike="noStrike" cap="none" dirty="0" err="1">
                <a:solidFill>
                  <a:schemeClr val="dk1"/>
                </a:solidFill>
              </a:rPr>
              <a:t>Fors</a:t>
            </a:r>
            <a:r>
              <a:rPr lang="en-US" sz="1200" i="0" u="none" strike="noStrike" cap="none" dirty="0">
                <a:solidFill>
                  <a:schemeClr val="dk1"/>
                </a:solidFill>
              </a:rPr>
              <a:t>/Listen </a:t>
            </a:r>
            <a:r>
              <a:rPr lang="en-US" sz="1200" i="0" u="none" strike="noStrike" cap="none" dirty="0" err="1">
                <a:solidFill>
                  <a:schemeClr val="dk1"/>
                </a:solidFill>
              </a:rPr>
              <a:t>Fors</a:t>
            </a:r>
            <a:r>
              <a:rPr lang="en-US" sz="1200" i="0" u="none" strike="noStrike" cap="none" dirty="0">
                <a:solidFill>
                  <a:schemeClr val="dk1"/>
                </a:solidFill>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will look back over their </a:t>
            </a:r>
            <a:r>
              <a:rPr lang="en-US" b="1" dirty="0"/>
              <a:t>Researcher’s Notebook </a:t>
            </a:r>
            <a:r>
              <a:rPr lang="en-US" dirty="0"/>
              <a:t>for guidance in their planning.</a:t>
            </a:r>
            <a:endParaRPr sz="1200" i="0" u="none" strike="noStrike" cap="none" dirty="0">
              <a:solidFill>
                <a:schemeClr val="dk1"/>
              </a:solidFill>
            </a:endParaRPr>
          </a:p>
          <a:p>
            <a:pPr marL="0" marR="0" lvl="0" indent="0" algn="l" rtl="0">
              <a:lnSpc>
                <a:spcPct val="100000"/>
              </a:lnSpc>
              <a:spcBef>
                <a:spcPts val="0"/>
              </a:spcBef>
              <a:spcAft>
                <a:spcPts val="0"/>
              </a:spcAft>
              <a:buNone/>
            </a:pPr>
            <a:endParaRPr dirty="0"/>
          </a:p>
          <a:p>
            <a:pPr marL="0" lvl="0" indent="0" algn="l" rtl="0">
              <a:spcBef>
                <a:spcPts val="0"/>
              </a:spcBef>
              <a:spcAft>
                <a:spcPts val="0"/>
              </a:spcAft>
              <a:buClr>
                <a:schemeClr val="dk1"/>
              </a:buClr>
              <a:buSzPts val="1400"/>
              <a:buFont typeface="Arial"/>
              <a:buNone/>
            </a:pPr>
            <a:r>
              <a:rPr lang="en-US" dirty="0"/>
              <a:t>Support for Any Students Who Need It: </a:t>
            </a:r>
            <a:endParaRPr dirty="0"/>
          </a:p>
          <a:p>
            <a:pPr marL="457200" lvl="0" indent="-317500" algn="l" rtl="0">
              <a:spcBef>
                <a:spcPts val="0"/>
              </a:spcBef>
              <a:spcAft>
                <a:spcPts val="0"/>
              </a:spcAft>
              <a:buSzPts val="1400"/>
              <a:buChar char="●"/>
            </a:pPr>
            <a:r>
              <a:rPr lang="en-US" dirty="0"/>
              <a:t>Circulate as needed to provide further guidance or support for students who need it. For example, some students might be able to identify their supporting research questions but will struggle to decide in what order they will address those questions. Or, they might be able to organize their questions but will struggle to identify information they need to answer each question, or how their information actually answers that question. </a:t>
            </a:r>
            <a:endParaRPr dirty="0"/>
          </a:p>
        </p:txBody>
      </p:sp>
      <p:sp>
        <p:nvSpPr>
          <p:cNvPr id="220" name="Google Shape;220;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Google Shape;228;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a:t>Suggested slide pacing</a:t>
            </a:r>
            <a:r>
              <a:rPr lang="en-US" sz="1200" b="1" i="0" u="none" strike="noStrike" cap="none">
                <a:solidFill>
                  <a:schemeClr val="dk1"/>
                </a:solidFill>
                <a:latin typeface="Calibri"/>
                <a:ea typeface="Calibri"/>
                <a:cs typeface="Calibri"/>
                <a:sym typeface="Calibri"/>
              </a:rPr>
              <a:t>: </a:t>
            </a:r>
            <a:r>
              <a:rPr lang="en-US" b="1"/>
              <a:t>2-4</a:t>
            </a:r>
            <a:r>
              <a:rPr lang="en-US" sz="1200" b="1" i="0" u="none" strike="noStrike" cap="none">
                <a:solidFill>
                  <a:schemeClr val="dk1"/>
                </a:solidFill>
                <a:latin typeface="Calibri"/>
                <a:ea typeface="Calibri"/>
                <a:cs typeface="Calibri"/>
                <a:sym typeface="Calibri"/>
              </a:rPr>
              <a:t> minutes</a:t>
            </a:r>
            <a:endParaRPr/>
          </a:p>
          <a:p>
            <a:pPr marL="0" marR="0" lvl="0" indent="0" algn="l" rtl="0">
              <a:lnSpc>
                <a:spcPct val="100000"/>
              </a:lnSpc>
              <a:spcBef>
                <a:spcPts val="0"/>
              </a:spcBef>
              <a:spcAft>
                <a:spcPts val="0"/>
              </a:spcAft>
              <a:buClr>
                <a:schemeClr val="dk1"/>
              </a:buClr>
              <a:buSzPts val="1200"/>
              <a:buFont typeface="Calibri"/>
              <a:buNone/>
            </a:pPr>
            <a:r>
              <a:rPr lang="en-US" sz="1200" b="1" i="0" u="none" strike="noStrike" cap="none">
                <a:solidFill>
                  <a:schemeClr val="dk1"/>
                </a:solidFill>
                <a:latin typeface="Calibri"/>
                <a:ea typeface="Calibri"/>
                <a:cs typeface="Calibri"/>
                <a:sym typeface="Calibri"/>
              </a:rPr>
              <a:t>Student Grouping: </a:t>
            </a:r>
            <a:r>
              <a:rPr lang="en-US" b="1"/>
              <a:t>Whole Group</a:t>
            </a: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b="1"/>
          </a:p>
          <a:p>
            <a:pPr marL="0" marR="0" lvl="0" indent="0" algn="l" rtl="0">
              <a:lnSpc>
                <a:spcPct val="100000"/>
              </a:lnSpc>
              <a:spcBef>
                <a:spcPts val="0"/>
              </a:spcBef>
              <a:spcAft>
                <a:spcPts val="0"/>
              </a:spcAft>
              <a:buClr>
                <a:schemeClr val="dk1"/>
              </a:buClr>
              <a:buSzPts val="1200"/>
              <a:buFont typeface="Calibri"/>
              <a:buNone/>
            </a:pPr>
            <a:r>
              <a:rPr lang="en-US" sz="1200" b="1" i="0" u="none" strike="noStrike" cap="none">
                <a:solidFill>
                  <a:schemeClr val="dk1"/>
                </a:solidFill>
                <a:latin typeface="Calibri"/>
                <a:ea typeface="Calibri"/>
                <a:cs typeface="Calibri"/>
                <a:sym typeface="Calibri"/>
              </a:rPr>
              <a:t>Opening  </a:t>
            </a:r>
            <a:r>
              <a:rPr lang="en-US" b="1"/>
              <a:t>B</a:t>
            </a:r>
            <a:r>
              <a:rPr lang="en-US" sz="1200" b="1" i="0" u="none" strike="noStrike" cap="none">
                <a:solidFill>
                  <a:schemeClr val="dk1"/>
                </a:solidFill>
                <a:latin typeface="Calibri"/>
                <a:ea typeface="Calibri"/>
                <a:cs typeface="Calibri"/>
                <a:sym typeface="Calibri"/>
              </a:rPr>
              <a:t>. </a:t>
            </a:r>
            <a:r>
              <a:rPr lang="en-US" b="1"/>
              <a:t>Reviewing the Learning Target</a:t>
            </a:r>
            <a:r>
              <a:rPr lang="en-US" sz="1200" b="1" i="0" u="none" strike="noStrike" cap="none">
                <a:solidFill>
                  <a:schemeClr val="dk1"/>
                </a:solidFill>
                <a:latin typeface="Calibri"/>
                <a:ea typeface="Calibri"/>
                <a:cs typeface="Calibri"/>
                <a:sym typeface="Calibri"/>
              </a:rPr>
              <a:t>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a:t>Teaching Notes</a:t>
            </a:r>
            <a:r>
              <a:rPr lang="en-US" sz="1200" i="0" u="none" strike="noStrike" cap="none">
                <a:solidFill>
                  <a:schemeClr val="dk1"/>
                </a:solidFill>
              </a:rPr>
              <a:t>:</a:t>
            </a:r>
            <a:endParaRPr/>
          </a:p>
          <a:p>
            <a:pPr marL="457200" marR="0" lvl="0" indent="-304800" algn="l" rtl="0">
              <a:lnSpc>
                <a:spcPct val="100000"/>
              </a:lnSpc>
              <a:spcBef>
                <a:spcPts val="0"/>
              </a:spcBef>
              <a:spcAft>
                <a:spcPts val="0"/>
              </a:spcAft>
              <a:buSzPts val="1200"/>
              <a:buFont typeface="Calibri"/>
              <a:buChar char="●"/>
            </a:pPr>
            <a:r>
              <a:rPr lang="en-US"/>
              <a:t>Students have done this kind of cumulative work before, and it might be worth reminding them that they are accustomed already to looking back over their work and drawing conclusions from it. The research unit is an extension of that work.</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Calibri"/>
              <a:buNone/>
            </a:pPr>
            <a:r>
              <a:rPr lang="en-US" sz="1200" i="0" u="none" strike="noStrike" cap="none">
                <a:solidFill>
                  <a:schemeClr val="dk1"/>
                </a:solidFill>
              </a:rPr>
              <a:t>Teacher Actions: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a:solidFill>
                  <a:schemeClr val="dk1"/>
                </a:solidFill>
                <a:latin typeface="Calibri"/>
                <a:ea typeface="Calibri"/>
                <a:cs typeface="Calibri"/>
                <a:sym typeface="Calibri"/>
              </a:rPr>
              <a:t>Read the slide</a:t>
            </a:r>
            <a:r>
              <a:rPr lang="en-US"/>
              <a:t> aloud.</a:t>
            </a:r>
            <a:endParaRPr/>
          </a:p>
          <a:p>
            <a:pPr marL="0" marR="0" lvl="0" indent="0" algn="l" rtl="0">
              <a:lnSpc>
                <a:spcPct val="100000"/>
              </a:lnSpc>
              <a:spcBef>
                <a:spcPts val="0"/>
              </a:spcBef>
              <a:spcAft>
                <a:spcPts val="0"/>
              </a:spcAft>
              <a:buClr>
                <a:schemeClr val="dk1"/>
              </a:buClr>
              <a:buSzPts val="12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US" sz="1200" i="0" u="none" strike="noStrike" cap="none">
                <a:solidFill>
                  <a:schemeClr val="dk1"/>
                </a:solidFill>
              </a:rPr>
              <a:t>Student Look Fors/Listen Fors:</a:t>
            </a:r>
            <a:endParaRPr sz="1200" i="0" u="none" strike="noStrike" cap="none">
              <a:solidFill>
                <a:schemeClr val="dk1"/>
              </a:solidFill>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a:solidFill>
                  <a:schemeClr val="dk1"/>
                </a:solidFill>
                <a:latin typeface="Calibri"/>
                <a:ea typeface="Calibri"/>
                <a:cs typeface="Calibri"/>
                <a:sym typeface="Calibri"/>
              </a:rPr>
              <a:t>Students </a:t>
            </a:r>
            <a:r>
              <a:rPr lang="en-US"/>
              <a:t>will direct their attention to the slide.</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a:p>
          <a:p>
            <a:pPr marL="0" lvl="0" indent="0" algn="l" rtl="0">
              <a:spcBef>
                <a:spcPts val="0"/>
              </a:spcBef>
              <a:spcAft>
                <a:spcPts val="0"/>
              </a:spcAft>
              <a:buNone/>
            </a:pPr>
            <a:r>
              <a:rPr lang="en-US"/>
              <a:t>Support for Any Students Who Need It:</a:t>
            </a:r>
            <a:endParaRPr/>
          </a:p>
          <a:p>
            <a:pPr marL="457200" lvl="0" indent="-304800" algn="l" rtl="0">
              <a:lnSpc>
                <a:spcPct val="100000"/>
              </a:lnSpc>
              <a:spcBef>
                <a:spcPts val="0"/>
              </a:spcBef>
              <a:spcAft>
                <a:spcPts val="0"/>
              </a:spcAft>
              <a:buSzPts val="1200"/>
              <a:buChar char="●"/>
            </a:pPr>
            <a:r>
              <a:rPr lang="en-US"/>
              <a:t>Some students might need a reminder of what it means to </a:t>
            </a:r>
            <a:r>
              <a:rPr lang="en-US" i="1"/>
              <a:t>synthesize. </a:t>
            </a:r>
            <a:r>
              <a:rPr lang="en-US"/>
              <a:t>Explain that </a:t>
            </a:r>
            <a:r>
              <a:rPr lang="en-US" i="1"/>
              <a:t>synthesizing </a:t>
            </a:r>
            <a:r>
              <a:rPr lang="en-US"/>
              <a:t>means combining a number of things (in this case, sources) into a coherent whole (in this case, a summary of what they’ve learned about working conditions).</a:t>
            </a:r>
            <a:endParaRPr/>
          </a:p>
          <a:p>
            <a:pPr marL="457200" lvl="0" indent="-304800" algn="l" rtl="0">
              <a:lnSpc>
                <a:spcPct val="100000"/>
              </a:lnSpc>
              <a:spcBef>
                <a:spcPts val="0"/>
              </a:spcBef>
              <a:spcAft>
                <a:spcPts val="0"/>
              </a:spcAft>
              <a:buSzPts val="1200"/>
              <a:buChar char="●"/>
            </a:pPr>
            <a:r>
              <a:rPr lang="en-US"/>
              <a:t>Some students might also need a reminder that </a:t>
            </a:r>
            <a:r>
              <a:rPr lang="en-US" i="1"/>
              <a:t>cohesive </a:t>
            </a:r>
            <a:r>
              <a:rPr lang="en-US"/>
              <a:t>means able to form a united whole. Their end product will be </a:t>
            </a:r>
            <a:r>
              <a:rPr lang="en-US" i="1"/>
              <a:t>cohesive </a:t>
            </a:r>
            <a:r>
              <a:rPr lang="en-US"/>
              <a:t>because the paragraphs will all relate to one another and build off of one another. </a:t>
            </a:r>
            <a:endParaRPr/>
          </a:p>
        </p:txBody>
      </p:sp>
      <p:sp>
        <p:nvSpPr>
          <p:cNvPr id="229" name="Google Shape;229;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6" name="Google Shape;236;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a:t>Suggested slide pacing</a:t>
            </a:r>
            <a:r>
              <a:rPr lang="en-US" b="1" i="0" u="none" strike="noStrike" cap="none">
                <a:solidFill>
                  <a:schemeClr val="dk1"/>
                </a:solidFill>
              </a:rPr>
              <a:t>: </a:t>
            </a:r>
            <a:r>
              <a:rPr lang="en-US" b="1"/>
              <a:t>25-30</a:t>
            </a:r>
            <a:r>
              <a:rPr lang="en-US" b="1" i="0" u="none" strike="noStrike" cap="none">
                <a:solidFill>
                  <a:schemeClr val="dk1"/>
                </a:solidFill>
              </a:rPr>
              <a:t> minutes</a:t>
            </a:r>
            <a:endParaRPr i="0" u="none" strike="noStrike" cap="none">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b="1" i="0" u="none" strike="noStrike" cap="none">
                <a:solidFill>
                  <a:schemeClr val="dk1"/>
                </a:solidFill>
              </a:rPr>
              <a:t>Student Grouping:</a:t>
            </a:r>
            <a:r>
              <a:rPr lang="en-US" b="1"/>
              <a:t> Individual</a:t>
            </a:r>
            <a:endParaRPr/>
          </a:p>
          <a:p>
            <a:pPr marL="0" marR="0" lvl="0" indent="0" algn="l" rtl="0">
              <a:lnSpc>
                <a:spcPct val="100000"/>
              </a:lnSpc>
              <a:spcBef>
                <a:spcPts val="0"/>
              </a:spcBef>
              <a:spcAft>
                <a:spcPts val="0"/>
              </a:spcAft>
              <a:buClr>
                <a:srgbClr val="000000"/>
              </a:buClr>
              <a:buSzPts val="1400"/>
              <a:buFont typeface="Arial"/>
              <a:buNone/>
            </a:pPr>
            <a:endParaRPr b="1"/>
          </a:p>
          <a:p>
            <a:pPr marL="0" marR="0" lvl="0" indent="0" algn="l" rtl="0">
              <a:lnSpc>
                <a:spcPct val="100000"/>
              </a:lnSpc>
              <a:spcBef>
                <a:spcPts val="0"/>
              </a:spcBef>
              <a:spcAft>
                <a:spcPts val="0"/>
              </a:spcAft>
              <a:buClr>
                <a:srgbClr val="000000"/>
              </a:buClr>
              <a:buSzPts val="1400"/>
              <a:buFont typeface="Arial"/>
              <a:buNone/>
            </a:pPr>
            <a:r>
              <a:rPr lang="en-US" b="1"/>
              <a:t>Work Time A: Writing End of Unit 3 Assessment</a:t>
            </a:r>
            <a:r>
              <a:rPr lang="en-US" b="1" i="0" u="none" strike="noStrike" cap="none">
                <a:solidFill>
                  <a:schemeClr val="dk1"/>
                </a:solidFill>
              </a:rPr>
              <a:t> </a:t>
            </a:r>
            <a:r>
              <a:rPr lang="en-US" i="0" u="none" strike="noStrike" cap="none">
                <a:solidFill>
                  <a:schemeClr val="dk1"/>
                </a:solidFill>
              </a:rPr>
              <a:t> </a:t>
            </a:r>
            <a:endParaRPr i="0" u="none" strike="noStrike" cap="none">
              <a:solidFill>
                <a:schemeClr val="dk1"/>
              </a:solidFill>
            </a:endParaRPr>
          </a:p>
          <a:p>
            <a:pPr marL="171450" marR="0" lvl="0" indent="-95250" algn="l" rtl="0">
              <a:lnSpc>
                <a:spcPct val="100000"/>
              </a:lnSpc>
              <a:spcBef>
                <a:spcPts val="0"/>
              </a:spcBef>
              <a:spcAft>
                <a:spcPts val="0"/>
              </a:spcAft>
              <a:buClr>
                <a:schemeClr val="dk1"/>
              </a:buClr>
              <a:buSzPts val="1200"/>
              <a:buFont typeface="Arial"/>
              <a:buNone/>
            </a:pPr>
            <a:endParaRPr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a:t>Teaching Notes</a:t>
            </a:r>
            <a:r>
              <a:rPr lang="en-US" i="0" u="none" strike="noStrike" cap="none">
                <a:solidFill>
                  <a:schemeClr val="dk1"/>
                </a:solidFill>
              </a:rPr>
              <a:t>:</a:t>
            </a:r>
            <a:endParaRPr/>
          </a:p>
          <a:p>
            <a:pPr marL="457200" marR="0" lvl="0" indent="-304800" algn="l" rtl="0">
              <a:lnSpc>
                <a:spcPct val="100000"/>
              </a:lnSpc>
              <a:spcBef>
                <a:spcPts val="0"/>
              </a:spcBef>
              <a:spcAft>
                <a:spcPts val="0"/>
              </a:spcAft>
              <a:buClr>
                <a:schemeClr val="dk1"/>
              </a:buClr>
              <a:buSzPts val="1200"/>
              <a:buFont typeface="Calibri"/>
              <a:buChar char="●"/>
            </a:pPr>
            <a:r>
              <a:rPr lang="en-US"/>
              <a:t>Students will utilize their hard work in the </a:t>
            </a:r>
            <a:r>
              <a:rPr lang="en-US" b="1"/>
              <a:t>Researcher’s Notebook </a:t>
            </a:r>
            <a:r>
              <a:rPr lang="en-US"/>
              <a:t>to complete this assessment.</a:t>
            </a:r>
            <a:endParaRPr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b="1"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a:solidFill>
                  <a:schemeClr val="dk1"/>
                </a:solidFill>
              </a:rPr>
              <a:t>Teacher Actions:</a:t>
            </a:r>
            <a:endParaRPr i="0" u="none" strike="noStrike" cap="none">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a:t>Distribute the </a:t>
            </a:r>
            <a:r>
              <a:rPr lang="en-US" b="1"/>
              <a:t>End of Unit 3 Assessment Prompt</a:t>
            </a:r>
            <a:r>
              <a:rPr lang="en-US"/>
              <a:t>. Ask students to read along silently as you read aloud. Ask if there are any clarifying questions. </a:t>
            </a:r>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a:t>Direct students to complete the assessment silently and individually. Let them know that while they are writing, you will come around to check in on their independent reading. If they finish early, they may read their independent reading book. </a:t>
            </a:r>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a:t>While students are working, circulate to check in on their independent reading progress.</a:t>
            </a:r>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a:t>When students are done, collect their assessments and </a:t>
            </a:r>
            <a:r>
              <a:rPr lang="en-US" b="1"/>
              <a:t>Researcher’s Notebooks</a:t>
            </a:r>
            <a:r>
              <a:rPr lang="en-US"/>
              <a:t> (see Teaching Note on Slide 13).</a:t>
            </a:r>
            <a:endParaRPr/>
          </a:p>
          <a:p>
            <a:pPr marL="0" marR="0" lvl="0" indent="0" algn="l" rtl="0">
              <a:lnSpc>
                <a:spcPct val="100000"/>
              </a:lnSpc>
              <a:spcBef>
                <a:spcPts val="0"/>
              </a:spcBef>
              <a:spcAft>
                <a:spcPts val="0"/>
              </a:spcAft>
              <a:buClr>
                <a:schemeClr val="dk1"/>
              </a:buClr>
              <a:buSzPts val="1200"/>
              <a:buFont typeface="Calibri"/>
              <a:buNone/>
            </a:pPr>
            <a:endParaRPr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a:solidFill>
                  <a:schemeClr val="dk1"/>
                </a:solidFill>
              </a:rPr>
              <a:t>Student Look Fors/Listen Fors:</a:t>
            </a:r>
            <a:endParaRPr/>
          </a:p>
          <a:p>
            <a:pPr marL="457200" marR="0" lvl="0" indent="-304800" algn="l" rtl="0">
              <a:lnSpc>
                <a:spcPct val="100000"/>
              </a:lnSpc>
              <a:spcBef>
                <a:spcPts val="0"/>
              </a:spcBef>
              <a:spcAft>
                <a:spcPts val="0"/>
              </a:spcAft>
              <a:buSzPts val="1200"/>
              <a:buFont typeface="Calibri"/>
              <a:buChar char="●"/>
            </a:pPr>
            <a:r>
              <a:rPr lang="en-US"/>
              <a:t>Students will direct their attention to the slide as you read aloud.</a:t>
            </a:r>
            <a:endParaRPr/>
          </a:p>
          <a:p>
            <a:pPr marL="457200" marR="0" lvl="0" indent="-304800" algn="l" rtl="0">
              <a:lnSpc>
                <a:spcPct val="100000"/>
              </a:lnSpc>
              <a:spcBef>
                <a:spcPts val="0"/>
              </a:spcBef>
              <a:spcAft>
                <a:spcPts val="0"/>
              </a:spcAft>
              <a:buSzPts val="1200"/>
              <a:buFont typeface="Calibri"/>
              <a:buChar char="●"/>
            </a:pPr>
            <a:r>
              <a:rPr lang="en-US"/>
              <a:t>Students will work silently and individually, referring to their </a:t>
            </a:r>
            <a:r>
              <a:rPr lang="en-US" b="1"/>
              <a:t>Researcher’s Notebooks</a:t>
            </a:r>
            <a:r>
              <a:rPr lang="en-US"/>
              <a:t>.</a:t>
            </a:r>
            <a:endParaRPr/>
          </a:p>
          <a:p>
            <a:pPr marL="0" marR="0" lvl="0" indent="0" algn="l" rtl="0">
              <a:lnSpc>
                <a:spcPct val="100000"/>
              </a:lnSpc>
              <a:spcBef>
                <a:spcPts val="0"/>
              </a:spcBef>
              <a:spcAft>
                <a:spcPts val="0"/>
              </a:spcAft>
              <a:buNone/>
            </a:pPr>
            <a:endParaRPr/>
          </a:p>
          <a:p>
            <a:pPr marL="0" lvl="0" indent="0" algn="l" rtl="0">
              <a:spcBef>
                <a:spcPts val="0"/>
              </a:spcBef>
              <a:spcAft>
                <a:spcPts val="0"/>
              </a:spcAft>
              <a:buNone/>
            </a:pPr>
            <a:r>
              <a:rPr lang="en-US"/>
              <a:t>Support for Any Students Who Need It:</a:t>
            </a:r>
            <a:endParaRPr/>
          </a:p>
          <a:p>
            <a:pPr marL="457200" lvl="0" indent="-304800" algn="l" rtl="0">
              <a:lnSpc>
                <a:spcPct val="100000"/>
              </a:lnSpc>
              <a:spcBef>
                <a:spcPts val="0"/>
              </a:spcBef>
              <a:spcAft>
                <a:spcPts val="0"/>
              </a:spcAft>
              <a:buSzPts val="1200"/>
              <a:buFont typeface="Calibri"/>
              <a:buChar char="●"/>
            </a:pPr>
            <a:r>
              <a:rPr lang="en-US"/>
              <a:t>For students who struggle, consider asking them to answer one or two supporting research questions in their research synthesis.</a:t>
            </a:r>
            <a:endParaRPr/>
          </a:p>
          <a:p>
            <a:pPr marL="457200" lvl="0" indent="-304800" algn="l" rtl="0">
              <a:lnSpc>
                <a:spcPct val="100000"/>
              </a:lnSpc>
              <a:spcBef>
                <a:spcPts val="0"/>
              </a:spcBef>
              <a:spcAft>
                <a:spcPts val="0"/>
              </a:spcAft>
              <a:buSzPts val="1200"/>
              <a:buFont typeface="Calibri"/>
              <a:buChar char="●"/>
            </a:pPr>
            <a:r>
              <a:rPr lang="en-US"/>
              <a:t>For students who need a challenge, consider encouraging them to answer more than three supporting research questions in their synthesis. </a:t>
            </a:r>
            <a:endParaRPr/>
          </a:p>
        </p:txBody>
      </p:sp>
      <p:sp>
        <p:nvSpPr>
          <p:cNvPr id="237" name="Google Shape;237;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6" name="Google Shape;246;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sz="1200" b="1" i="0" u="none" strike="noStrike" cap="none" dirty="0">
                <a:solidFill>
                  <a:schemeClr val="dk1"/>
                </a:solidFill>
              </a:rPr>
              <a:t>: </a:t>
            </a:r>
            <a:r>
              <a:rPr lang="en-US" b="1" dirty="0"/>
              <a:t>15</a:t>
            </a:r>
            <a:r>
              <a:rPr lang="en-US" sz="1200" b="1" i="0" u="none" strike="noStrike" cap="none" dirty="0">
                <a:solidFill>
                  <a:schemeClr val="dk1"/>
                </a:solidFill>
              </a:rPr>
              <a:t>-</a:t>
            </a:r>
            <a:r>
              <a:rPr lang="en-US" b="1" dirty="0"/>
              <a:t>20</a:t>
            </a:r>
            <a:r>
              <a:rPr lang="en-US" sz="1200" b="1" i="0" u="none" strike="noStrike" cap="none" dirty="0">
                <a:solidFill>
                  <a:schemeClr val="dk1"/>
                </a:solidFill>
              </a:rPr>
              <a:t> minutes for this activity (this slide, </a:t>
            </a:r>
            <a:r>
              <a:rPr lang="en-US" b="1" dirty="0"/>
              <a:t>3-5 minutes)</a:t>
            </a:r>
            <a:endParaRPr sz="1200" b="1"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rPr>
              <a:t>Student Grouping: Whole </a:t>
            </a:r>
            <a:r>
              <a:rPr lang="en-US" sz="1200" b="1" i="0" u="none" strike="noStrike" cap="none" dirty="0" smtClean="0">
                <a:solidFill>
                  <a:schemeClr val="dk1"/>
                </a:solidFill>
              </a:rPr>
              <a:t>Group</a:t>
            </a: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b="1" dirty="0"/>
              <a:t>Slide 1 of 3</a:t>
            </a:r>
            <a:endParaRPr b="1" dirty="0"/>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rPr>
              <a:t>Opening B</a:t>
            </a:r>
            <a:r>
              <a:rPr lang="en-US" sz="1200" i="0" u="none" strike="noStrike" cap="none" dirty="0">
                <a:solidFill>
                  <a:schemeClr val="dk1"/>
                </a:solidFill>
              </a:rPr>
              <a:t>. </a:t>
            </a:r>
            <a:r>
              <a:rPr lang="en-US" b="1" dirty="0"/>
              <a:t>Creating the Rubric</a:t>
            </a:r>
            <a:r>
              <a:rPr lang="en-US" sz="1200" b="1" i="0" u="none" strike="noStrike" cap="none" dirty="0">
                <a:solidFill>
                  <a:schemeClr val="dk1"/>
                </a:solidFill>
              </a:rPr>
              <a:t> </a:t>
            </a:r>
            <a:endParaRPr sz="1200"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 </a:t>
            </a:r>
            <a:endParaRPr dirty="0"/>
          </a:p>
          <a:p>
            <a:pPr marL="457200" marR="0" lvl="0" indent="-317500" algn="l" rtl="0">
              <a:lnSpc>
                <a:spcPct val="100000"/>
              </a:lnSpc>
              <a:spcBef>
                <a:spcPts val="0"/>
              </a:spcBef>
              <a:spcAft>
                <a:spcPts val="0"/>
              </a:spcAft>
              <a:buSzPts val="1400"/>
              <a:buFont typeface="Calibri"/>
              <a:buChar char="●"/>
            </a:pPr>
            <a:r>
              <a:rPr lang="en-US" dirty="0"/>
              <a:t>This is the first of three slides related to this activity.</a:t>
            </a:r>
            <a:endParaRPr dirty="0"/>
          </a:p>
          <a:p>
            <a:pPr marL="457200" marR="0" lvl="0" indent="-317500" algn="l" rtl="0">
              <a:lnSpc>
                <a:spcPct val="100000"/>
              </a:lnSpc>
              <a:spcBef>
                <a:spcPts val="0"/>
              </a:spcBef>
              <a:spcAft>
                <a:spcPts val="0"/>
              </a:spcAft>
              <a:buSzPts val="1400"/>
              <a:buChar char="●"/>
            </a:pPr>
            <a:r>
              <a:rPr lang="en-US" dirty="0"/>
              <a:t>Students will be constructing the rubric as a class.</a:t>
            </a:r>
            <a:endParaRPr dirty="0"/>
          </a:p>
          <a:p>
            <a:pPr marL="457200" marR="0" lvl="0" indent="-317500" algn="l" rtl="0">
              <a:lnSpc>
                <a:spcPct val="100000"/>
              </a:lnSpc>
              <a:spcBef>
                <a:spcPts val="0"/>
              </a:spcBef>
              <a:spcAft>
                <a:spcPts val="0"/>
              </a:spcAft>
              <a:buSzPts val="1400"/>
              <a:buFont typeface="Calibri"/>
              <a:buChar char="●"/>
            </a:pPr>
            <a:r>
              <a:rPr lang="en-US" dirty="0"/>
              <a:t>If you have made an electronic version of the performance task, project it now (see </a:t>
            </a:r>
            <a:r>
              <a:rPr lang="en-US" b="1" dirty="0"/>
              <a:t>Unit Overview Preparation and Materials</a:t>
            </a:r>
            <a:r>
              <a:rPr lang="en-US" dirty="0"/>
              <a:t>). Otherwise, use the projected image of the </a:t>
            </a:r>
            <a:r>
              <a:rPr lang="en-US" b="1" dirty="0"/>
              <a:t>Model Performance Task. </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Read the slide aloud.</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a:t>
            </a:r>
            <a:r>
              <a:rPr lang="en-US" b="1" dirty="0"/>
              <a:t>Model Performance Task </a:t>
            </a:r>
            <a:r>
              <a:rPr lang="en-US" dirty="0"/>
              <a:t>aloud, pausing to ask students what they notice about this model and how the writing differs from what they’ve typically done in class.</a:t>
            </a:r>
            <a:endParaRPr dirty="0"/>
          </a:p>
          <a:p>
            <a:pPr marL="628650" marR="0" lvl="1" indent="-95250" algn="l" rtl="0">
              <a:lnSpc>
                <a:spcPct val="100000"/>
              </a:lnSpc>
              <a:spcBef>
                <a:spcPts val="0"/>
              </a:spcBef>
              <a:spcAft>
                <a:spcPts val="0"/>
              </a:spcAft>
              <a:buClr>
                <a:schemeClr val="dk1"/>
              </a:buClr>
              <a:buSzPts val="1200"/>
              <a:buFont typeface="Arial"/>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Arial"/>
              <a:buNone/>
            </a:pPr>
            <a:r>
              <a:rPr lang="en-US" sz="1200" i="0" u="none" strike="noStrike" cap="none" dirty="0">
                <a:solidFill>
                  <a:schemeClr val="dk1"/>
                </a:solidFill>
              </a:rPr>
              <a:t>Student Look </a:t>
            </a:r>
            <a:r>
              <a:rPr lang="en-US" sz="1200" i="0" u="none" strike="noStrike" cap="none" dirty="0" err="1">
                <a:solidFill>
                  <a:schemeClr val="dk1"/>
                </a:solidFill>
              </a:rPr>
              <a:t>Fors</a:t>
            </a:r>
            <a:r>
              <a:rPr lang="en-US" sz="1200" i="0" u="none" strike="noStrike" cap="none" dirty="0">
                <a:solidFill>
                  <a:schemeClr val="dk1"/>
                </a:solidFill>
              </a:rPr>
              <a:t>/Listen </a:t>
            </a:r>
            <a:r>
              <a:rPr lang="en-US" sz="1200" i="0" u="none" strike="noStrike" cap="none" dirty="0" err="1">
                <a:solidFill>
                  <a:schemeClr val="dk1"/>
                </a:solidFill>
              </a:rPr>
              <a:t>Fors</a:t>
            </a:r>
            <a:r>
              <a:rPr lang="en-US" sz="1200"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In Teacher Action Step 2, listen for students to say: </a:t>
            </a:r>
            <a:r>
              <a:rPr lang="en-US" b="0" dirty="0"/>
              <a:t>“It is addressed directly to the reader” or “It is presenting information in bullet points and short sentences” or “It is trying to convince readers to do something to make their voice heard about working conditions.”</a:t>
            </a:r>
            <a:endParaRPr sz="1200" b="0" i="0" u="none" strike="noStrike" cap="none" dirty="0">
              <a:solidFill>
                <a:schemeClr val="dk1"/>
              </a:solidFill>
            </a:endParaRPr>
          </a:p>
          <a:p>
            <a:pPr marL="0" marR="0" lvl="0" indent="0" algn="l" rtl="0">
              <a:lnSpc>
                <a:spcPct val="100000"/>
              </a:lnSpc>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Support for Any Students Who Need It: </a:t>
            </a:r>
            <a:r>
              <a:rPr lang="en-US" dirty="0" smtClean="0"/>
              <a:t>None</a:t>
            </a:r>
            <a:endParaRPr dirty="0"/>
          </a:p>
          <a:p>
            <a:pPr marL="0" marR="0" lvl="0" indent="0" algn="l" rtl="0">
              <a:lnSpc>
                <a:spcPct val="100000"/>
              </a:lnSpc>
              <a:spcBef>
                <a:spcPts val="0"/>
              </a:spcBef>
              <a:spcAft>
                <a:spcPts val="0"/>
              </a:spcAft>
              <a:buNone/>
            </a:pPr>
            <a:endParaRPr dirty="0"/>
          </a:p>
        </p:txBody>
      </p:sp>
      <p:sp>
        <p:nvSpPr>
          <p:cNvPr id="247" name="Google Shape;247;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4"/>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01" name="Google Shape;101;p14"/>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02" name="Google Shape;102;p1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03" name="Google Shape;103;p1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04" name="Google Shape;104;p1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05" name="Google Shape;105;p14"/>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106" name="Google Shape;106;p14"/>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107" name="Google Shape;107;p14"/>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0" name="Google Shape;110;p15"/>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2" name="Google Shape;112;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3" name="Google Shape;113;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6"/>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6" name="Google Shape;116;p16"/>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17" name="Google Shape;117;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8" name="Google Shape;118;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9" name="Google Shape;119;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2" name="Google Shape;122;p17"/>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3" name="Google Shape;123;p17"/>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4" name="Google Shape;124;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5" name="Google Shape;125;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6" name="Google Shape;126;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8"/>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9" name="Google Shape;129;p18"/>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32" name="Google Shape;132;p18"/>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33" name="Google Shape;133;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4" name="Google Shape;134;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5" name="Google Shape;135;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8" name="Google Shape;138;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9" name="Google Shape;139;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0" name="Google Shape;140;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3" name="Google Shape;143;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4" name="Google Shape;144;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1"/>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7" name="Google Shape;147;p21"/>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48" name="Google Shape;148;p21"/>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49" name="Google Shape;149;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0" name="Google Shape;150;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1" name="Google Shape;151;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2"/>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4" name="Google Shape;154;p22"/>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55" name="Google Shape;155;p22"/>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56" name="Google Shape;156;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7" name="Google Shape;157;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8" name="Google Shape;158;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1" name="Google Shape;161;p23"/>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62" name="Google Shape;162;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3" name="Google Shape;163;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4" name="Google Shape;164;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4"/>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7" name="Google Shape;167;p24"/>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68" name="Google Shape;168;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9" name="Google Shape;169;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0" name="Google Shape;170;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5"/>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500"/>
              <a:buFont typeface="Century Gothic"/>
              <a:buNone/>
              <a:defRPr sz="45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73" name="Google Shape;173;p25"/>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marR="0" lvl="0" indent="-381000" algn="l" rtl="0">
              <a:lnSpc>
                <a:spcPct val="100000"/>
              </a:lnSpc>
              <a:spcBef>
                <a:spcPts val="0"/>
              </a:spcBef>
              <a:spcAft>
                <a:spcPts val="0"/>
              </a:spcAft>
              <a:buClr>
                <a:srgbClr val="000000"/>
              </a:buClr>
              <a:buSzPts val="2400"/>
              <a:buFont typeface="Century Gothic"/>
              <a:buChar char="●"/>
              <a:defRPr sz="2400" b="0" i="0" u="none" strike="noStrike" cap="none">
                <a:solidFill>
                  <a:srgbClr val="000000"/>
                </a:solidFill>
                <a:latin typeface="Century Gothic"/>
                <a:ea typeface="Century Gothic"/>
                <a:cs typeface="Century Gothic"/>
                <a:sym typeface="Century Gothic"/>
              </a:defRPr>
            </a:lvl1pPr>
            <a:lvl2pPr marL="914400" marR="0" lvl="1"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2pPr>
            <a:lvl3pPr marL="1371600" marR="0" lvl="2"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3pPr>
            <a:lvl4pPr marL="1828800" marR="0" lvl="3"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4pPr>
            <a:lvl5pPr marL="2286000" marR="0" lvl="4"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5pPr>
            <a:lvl6pPr marL="2743200" marR="0" lvl="5"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6pPr>
            <a:lvl7pPr marL="3200400" marR="0" lvl="6"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7pPr>
            <a:lvl8pPr marL="3657600" marR="0" lvl="7"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8pPr>
            <a:lvl9pPr marL="4114800" marR="0" lvl="8"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9pPr>
          </a:lstStyle>
          <a:p>
            <a:endParaRPr/>
          </a:p>
        </p:txBody>
      </p:sp>
      <p:sp>
        <p:nvSpPr>
          <p:cNvPr id="174" name="Google Shape;174;p25"/>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5"/>
        <p:cNvGrpSpPr/>
        <p:nvPr/>
      </p:nvGrpSpPr>
      <p:grpSpPr>
        <a:xfrm>
          <a:off x="0" y="0"/>
          <a:ext cx="0" cy="0"/>
          <a:chOff x="0" y="0"/>
          <a:chExt cx="0" cy="0"/>
        </a:xfrm>
      </p:grpSpPr>
      <p:sp>
        <p:nvSpPr>
          <p:cNvPr id="176" name="Google Shape;176;p26"/>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77" name="Google Shape;177;p26"/>
          <p:cNvSpPr txBox="1">
            <a:spLocks noGrp="1"/>
          </p:cNvSpPr>
          <p:nvPr>
            <p:ph type="body" idx="1"/>
          </p:nvPr>
        </p:nvSpPr>
        <p:spPr>
          <a:xfrm>
            <a:off x="4156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78" name="Google Shape;178;p26"/>
          <p:cNvSpPr txBox="1">
            <a:spLocks noGrp="1"/>
          </p:cNvSpPr>
          <p:nvPr>
            <p:ph type="body" idx="2"/>
          </p:nvPr>
        </p:nvSpPr>
        <p:spPr>
          <a:xfrm>
            <a:off x="64432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79" name="Google Shape;179;p26"/>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Relationship Id="rId14" Type="http://schemas.openxmlformats.org/officeDocument/2006/relationships/theme" Target="../theme/theme2.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3">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4">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5">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92" name="Google Shape;92;p1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96" name="Google Shape;96;p13"/>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97" name="Google Shape;97;p13"/>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98" name="Google Shape;98;p13"/>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8.jp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9.jpg"/><Relationship Id="rId5" Type="http://schemas.openxmlformats.org/officeDocument/2006/relationships/image" Target="../media/image10.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9.jp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jp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6.jp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7.jp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7"/>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3: Lesson 7</a:t>
            </a:r>
            <a:endParaRPr sz="4200">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185" name="Google Shape;185;p27"/>
          <p:cNvSpPr txBox="1">
            <a:spLocks noGrp="1"/>
          </p:cNvSpPr>
          <p:nvPr>
            <p:ph type="body" idx="1"/>
          </p:nvPr>
        </p:nvSpPr>
        <p:spPr>
          <a:xfrm>
            <a:off x="706850" y="1680200"/>
            <a:ext cx="10965600" cy="4440900"/>
          </a:xfrm>
          <a:prstGeom prst="rect">
            <a:avLst/>
          </a:prstGeom>
          <a:noFill/>
          <a:ln>
            <a:noFill/>
          </a:ln>
        </p:spPr>
        <p:txBody>
          <a:bodyPr spcFirstLastPara="1" wrap="square" lIns="91425" tIns="45700" rIns="91425" bIns="45700" anchor="t" anchorCtr="0">
            <a:noAutofit/>
          </a:bodyPr>
          <a:lstStyle/>
          <a:p>
            <a:pPr marL="457200" marR="0" lvl="0" indent="-355600" algn="l" rtl="0">
              <a:lnSpc>
                <a:spcPct val="100000"/>
              </a:lnSpc>
              <a:spcBef>
                <a:spcPts val="0"/>
              </a:spcBef>
              <a:spcAft>
                <a:spcPts val="0"/>
              </a:spcAft>
              <a:buClr>
                <a:schemeClr val="dk1"/>
              </a:buClr>
              <a:buSzPts val="2000"/>
              <a:buFont typeface="Century Gothic"/>
              <a:buChar char="•"/>
            </a:pPr>
            <a:r>
              <a:rPr lang="en-US" sz="2000" i="0" u="none" strike="noStrike" cap="none" dirty="0">
                <a:solidFill>
                  <a:schemeClr val="dk1"/>
                </a:solidFill>
                <a:latin typeface="Century Gothic"/>
                <a:ea typeface="Century Gothic"/>
                <a:cs typeface="Century Gothic"/>
                <a:sym typeface="Century Gothic"/>
              </a:rPr>
              <a:t>This lesson will take approximately 50-60 minutes to complete. </a:t>
            </a:r>
            <a:endParaRPr sz="2000" i="0" u="none" strike="noStrike" cap="none" dirty="0">
              <a:solidFill>
                <a:schemeClr val="dk1"/>
              </a:solidFill>
              <a:latin typeface="Century Gothic"/>
              <a:ea typeface="Century Gothic"/>
              <a:cs typeface="Century Gothic"/>
              <a:sym typeface="Century Gothic"/>
            </a:endParaRPr>
          </a:p>
          <a:p>
            <a:pPr marL="457200" marR="0" lvl="0" indent="-355600" algn="l" rtl="0">
              <a:lnSpc>
                <a:spcPct val="100000"/>
              </a:lnSpc>
              <a:spcBef>
                <a:spcPts val="1000"/>
              </a:spcBef>
              <a:spcAft>
                <a:spcPts val="0"/>
              </a:spcAft>
              <a:buClr>
                <a:schemeClr val="dk1"/>
              </a:buClr>
              <a:buSzPts val="2000"/>
              <a:buFont typeface="Century Gothic"/>
              <a:buChar char="•"/>
            </a:pPr>
            <a:r>
              <a:rPr lang="en-US" sz="2000" i="0" u="none" strike="noStrike" cap="none" dirty="0">
                <a:solidFill>
                  <a:schemeClr val="dk1"/>
                </a:solidFill>
                <a:latin typeface="Century Gothic"/>
                <a:ea typeface="Century Gothic"/>
                <a:cs typeface="Century Gothic"/>
                <a:sym typeface="Century Gothic"/>
              </a:rPr>
              <a:t>The purpose of today’s lesson is </a:t>
            </a:r>
            <a:r>
              <a:rPr lang="en-US" sz="2000" dirty="0">
                <a:latin typeface="Century Gothic"/>
                <a:ea typeface="Century Gothic"/>
                <a:cs typeface="Century Gothic"/>
                <a:sym typeface="Century Gothic"/>
              </a:rPr>
              <a:t>for students to complete an </a:t>
            </a:r>
            <a:r>
              <a:rPr lang="en-US" sz="2000" b="1" dirty="0">
                <a:latin typeface="Century Gothic"/>
                <a:ea typeface="Century Gothic"/>
                <a:cs typeface="Century Gothic"/>
                <a:sym typeface="Century Gothic"/>
              </a:rPr>
              <a:t>End of Unit Assessment </a:t>
            </a:r>
            <a:r>
              <a:rPr lang="en-US" sz="2000" dirty="0">
                <a:latin typeface="Century Gothic"/>
                <a:ea typeface="Century Gothic"/>
                <a:cs typeface="Century Gothic"/>
                <a:sym typeface="Century Gothic"/>
              </a:rPr>
              <a:t>for which they write several paragraphs synthesizing their learning and demonstrating what they know about working conditions.</a:t>
            </a:r>
            <a:endParaRPr sz="2000" i="1"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1000"/>
              </a:spcBef>
              <a:spcAft>
                <a:spcPts val="0"/>
              </a:spcAft>
              <a:buNone/>
            </a:pPr>
            <a:endParaRPr sz="2000" i="1" dirty="0">
              <a:latin typeface="Century Gothic"/>
              <a:ea typeface="Century Gothic"/>
              <a:cs typeface="Century Gothic"/>
              <a:sym typeface="Century Gothic"/>
            </a:endParaRPr>
          </a:p>
          <a:p>
            <a:pPr marL="0" marR="0" lvl="0" indent="0" algn="l" rtl="0">
              <a:lnSpc>
                <a:spcPct val="100000"/>
              </a:lnSpc>
              <a:spcBef>
                <a:spcPts val="1000"/>
              </a:spcBef>
              <a:spcAft>
                <a:spcPts val="0"/>
              </a:spcAft>
              <a:buNone/>
            </a:pPr>
            <a:r>
              <a:rPr lang="en-US" sz="2000" b="1" i="0" u="none" strike="noStrike" cap="none" dirty="0">
                <a:solidFill>
                  <a:schemeClr val="dk1"/>
                </a:solidFill>
                <a:latin typeface="Century Gothic"/>
                <a:ea typeface="Century Gothic"/>
                <a:cs typeface="Century Gothic"/>
                <a:sym typeface="Century Gothic"/>
              </a:rPr>
              <a:t>The Learning Target for students today </a:t>
            </a:r>
            <a:r>
              <a:rPr lang="en-US" sz="2000" b="1" dirty="0">
                <a:latin typeface="Century Gothic"/>
                <a:ea typeface="Century Gothic"/>
                <a:cs typeface="Century Gothic"/>
                <a:sym typeface="Century Gothic"/>
              </a:rPr>
              <a:t>is</a:t>
            </a:r>
            <a:r>
              <a:rPr lang="en-US" sz="2000" b="1" i="0" u="none" strike="noStrike" cap="none" dirty="0">
                <a:solidFill>
                  <a:schemeClr val="dk1"/>
                </a:solidFill>
                <a:latin typeface="Century Gothic"/>
                <a:ea typeface="Century Gothic"/>
                <a:cs typeface="Century Gothic"/>
                <a:sym typeface="Century Gothic"/>
              </a:rPr>
              <a:t>:</a:t>
            </a:r>
            <a:endParaRPr sz="2000" b="1" dirty="0">
              <a:latin typeface="Century Gothic"/>
              <a:ea typeface="Century Gothic"/>
              <a:cs typeface="Century Gothic"/>
              <a:sym typeface="Century Gothic"/>
            </a:endParaRPr>
          </a:p>
          <a:p>
            <a:pPr marL="457200" marR="0" lvl="0" indent="-355600" algn="l" rtl="0">
              <a:lnSpc>
                <a:spcPct val="100000"/>
              </a:lnSpc>
              <a:spcBef>
                <a:spcPts val="1000"/>
              </a:spcBef>
              <a:spcAft>
                <a:spcPts val="1000"/>
              </a:spcAft>
              <a:buClr>
                <a:schemeClr val="dk1"/>
              </a:buClr>
              <a:buSzPts val="2000"/>
              <a:buFont typeface="Century Gothic"/>
              <a:buChar char="•"/>
            </a:pPr>
            <a:r>
              <a:rPr lang="en-US" sz="2000" dirty="0">
                <a:latin typeface="Century Gothic"/>
                <a:ea typeface="Century Gothic"/>
                <a:cs typeface="Century Gothic"/>
                <a:sym typeface="Century Gothic"/>
              </a:rPr>
              <a:t>“I can synthesize the information I learned from several sources into cohesive paragraphs.”</a:t>
            </a:r>
            <a:endParaRPr sz="200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36"/>
          <p:cNvSpPr txBox="1">
            <a:spLocks noGrp="1"/>
          </p:cNvSpPr>
          <p:nvPr>
            <p:ph type="title"/>
          </p:nvPr>
        </p:nvSpPr>
        <p:spPr>
          <a:xfrm>
            <a:off x="663150" y="759725"/>
            <a:ext cx="10135500" cy="807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200" b="1">
                <a:latin typeface="Century Gothic"/>
                <a:ea typeface="Century Gothic"/>
                <a:cs typeface="Century Gothic"/>
                <a:sym typeface="Century Gothic"/>
              </a:rPr>
              <a:t>Let’s review the Performance Task Prompt</a:t>
            </a:r>
            <a:endParaRPr sz="3200" b="1">
              <a:latin typeface="Century Gothic"/>
              <a:ea typeface="Century Gothic"/>
              <a:cs typeface="Century Gothic"/>
              <a:sym typeface="Century Gothic"/>
            </a:endParaRPr>
          </a:p>
        </p:txBody>
      </p:sp>
      <p:pic>
        <p:nvPicPr>
          <p:cNvPr id="259" name="Google Shape;259;p36"/>
          <p:cNvPicPr preferRelativeResize="0"/>
          <p:nvPr/>
        </p:nvPicPr>
        <p:blipFill>
          <a:blip r:embed="rId3">
            <a:alphaModFix/>
          </a:blip>
          <a:stretch>
            <a:fillRect/>
          </a:stretch>
        </p:blipFill>
        <p:spPr>
          <a:xfrm>
            <a:off x="10104400" y="454925"/>
            <a:ext cx="1599100" cy="1269800"/>
          </a:xfrm>
          <a:prstGeom prst="rect">
            <a:avLst/>
          </a:prstGeom>
          <a:noFill/>
          <a:ln>
            <a:noFill/>
          </a:ln>
        </p:spPr>
      </p:pic>
      <p:sp>
        <p:nvSpPr>
          <p:cNvPr id="260" name="Google Shape;260;p36"/>
          <p:cNvSpPr txBox="1"/>
          <p:nvPr/>
        </p:nvSpPr>
        <p:spPr>
          <a:xfrm>
            <a:off x="786375" y="2090925"/>
            <a:ext cx="3145500" cy="3984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200">
                <a:latin typeface="Century Gothic"/>
                <a:ea typeface="Century Gothic"/>
                <a:cs typeface="Century Gothic"/>
                <a:sym typeface="Century Gothic"/>
              </a:rPr>
              <a:t>Read the </a:t>
            </a:r>
            <a:r>
              <a:rPr lang="en-US" sz="2200" b="1">
                <a:latin typeface="Century Gothic"/>
                <a:ea typeface="Century Gothic"/>
                <a:cs typeface="Century Gothic"/>
                <a:sym typeface="Century Gothic"/>
              </a:rPr>
              <a:t>Performance Task Prompt</a:t>
            </a:r>
            <a:r>
              <a:rPr lang="en-US" sz="2200">
                <a:latin typeface="Century Gothic"/>
                <a:ea typeface="Century Gothic"/>
                <a:cs typeface="Century Gothic"/>
                <a:sym typeface="Century Gothic"/>
              </a:rPr>
              <a:t> from Lesson 2 as your teacher reads it aloud. How is the audience for this task different from other writing you’ve done, and how might that change how you write this project?</a:t>
            </a:r>
            <a:endParaRPr sz="2200">
              <a:latin typeface="Century Gothic"/>
              <a:ea typeface="Century Gothic"/>
              <a:cs typeface="Century Gothic"/>
              <a:sym typeface="Century Gothic"/>
            </a:endParaRPr>
          </a:p>
        </p:txBody>
      </p:sp>
      <p:pic>
        <p:nvPicPr>
          <p:cNvPr id="261" name="Google Shape;261;p36"/>
          <p:cNvPicPr preferRelativeResize="0"/>
          <p:nvPr/>
        </p:nvPicPr>
        <p:blipFill>
          <a:blip r:embed="rId4">
            <a:alphaModFix/>
          </a:blip>
          <a:stretch>
            <a:fillRect/>
          </a:stretch>
        </p:blipFill>
        <p:spPr>
          <a:xfrm>
            <a:off x="4102550" y="2000250"/>
            <a:ext cx="7600951" cy="319329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37"/>
          <p:cNvSpPr txBox="1">
            <a:spLocks noGrp="1"/>
          </p:cNvSpPr>
          <p:nvPr>
            <p:ph type="title"/>
          </p:nvPr>
        </p:nvSpPr>
        <p:spPr>
          <a:xfrm>
            <a:off x="663150" y="759725"/>
            <a:ext cx="10135500" cy="807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200" b="1">
                <a:latin typeface="Century Gothic"/>
                <a:ea typeface="Century Gothic"/>
                <a:cs typeface="Century Gothic"/>
                <a:sym typeface="Century Gothic"/>
              </a:rPr>
              <a:t>Let’s look at the Performance Task Rubric</a:t>
            </a:r>
            <a:endParaRPr sz="3200" b="1">
              <a:latin typeface="Century Gothic"/>
              <a:ea typeface="Century Gothic"/>
              <a:cs typeface="Century Gothic"/>
              <a:sym typeface="Century Gothic"/>
            </a:endParaRPr>
          </a:p>
        </p:txBody>
      </p:sp>
      <p:pic>
        <p:nvPicPr>
          <p:cNvPr id="268" name="Google Shape;268;p37"/>
          <p:cNvPicPr preferRelativeResize="0"/>
          <p:nvPr/>
        </p:nvPicPr>
        <p:blipFill>
          <a:blip r:embed="rId3">
            <a:alphaModFix/>
          </a:blip>
          <a:stretch>
            <a:fillRect/>
          </a:stretch>
        </p:blipFill>
        <p:spPr>
          <a:xfrm>
            <a:off x="10104400" y="454925"/>
            <a:ext cx="1599100" cy="1269800"/>
          </a:xfrm>
          <a:prstGeom prst="rect">
            <a:avLst/>
          </a:prstGeom>
          <a:noFill/>
          <a:ln>
            <a:noFill/>
          </a:ln>
        </p:spPr>
      </p:pic>
      <p:pic>
        <p:nvPicPr>
          <p:cNvPr id="269" name="Google Shape;269;p37"/>
          <p:cNvPicPr preferRelativeResize="0"/>
          <p:nvPr/>
        </p:nvPicPr>
        <p:blipFill>
          <a:blip r:embed="rId4">
            <a:alphaModFix/>
          </a:blip>
          <a:stretch>
            <a:fillRect/>
          </a:stretch>
        </p:blipFill>
        <p:spPr>
          <a:xfrm>
            <a:off x="7175550" y="1724726"/>
            <a:ext cx="3996175" cy="4362924"/>
          </a:xfrm>
          <a:prstGeom prst="rect">
            <a:avLst/>
          </a:prstGeom>
          <a:noFill/>
          <a:ln>
            <a:noFill/>
          </a:ln>
        </p:spPr>
      </p:pic>
      <p:sp>
        <p:nvSpPr>
          <p:cNvPr id="270" name="Google Shape;270;p37"/>
          <p:cNvSpPr txBox="1"/>
          <p:nvPr/>
        </p:nvSpPr>
        <p:spPr>
          <a:xfrm>
            <a:off x="859525" y="1956825"/>
            <a:ext cx="6315900" cy="4754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271" name="Google Shape;271;p37"/>
          <p:cNvSpPr txBox="1"/>
          <p:nvPr/>
        </p:nvSpPr>
        <p:spPr>
          <a:xfrm>
            <a:off x="749800" y="1719075"/>
            <a:ext cx="5358300" cy="4506361"/>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000" dirty="0">
                <a:latin typeface="Century Gothic"/>
                <a:ea typeface="Century Gothic"/>
                <a:cs typeface="Century Gothic"/>
                <a:sym typeface="Century Gothic"/>
              </a:rPr>
              <a:t>Together, we will work to create a rubric. First, your teacher will demonstrate their thinking about the Content and Analysis row. </a:t>
            </a:r>
            <a:endParaRPr sz="2000" dirty="0">
              <a:latin typeface="Century Gothic"/>
              <a:ea typeface="Century Gothic"/>
              <a:cs typeface="Century Gothic"/>
              <a:sym typeface="Century Gothic"/>
            </a:endParaRPr>
          </a:p>
          <a:p>
            <a:pPr marL="0" lvl="0" indent="0" algn="l" rtl="0">
              <a:spcBef>
                <a:spcPts val="0"/>
              </a:spcBef>
              <a:spcAft>
                <a:spcPts val="0"/>
              </a:spcAft>
              <a:buNone/>
            </a:pPr>
            <a:endParaRPr sz="2000" dirty="0">
              <a:latin typeface="Century Gothic"/>
              <a:ea typeface="Century Gothic"/>
              <a:cs typeface="Century Gothic"/>
              <a:sym typeface="Century Gothic"/>
            </a:endParaRPr>
          </a:p>
          <a:p>
            <a:pPr marL="0" lvl="0" indent="0" algn="l" rtl="0">
              <a:spcBef>
                <a:spcPts val="0"/>
              </a:spcBef>
              <a:spcAft>
                <a:spcPts val="0"/>
              </a:spcAft>
              <a:buNone/>
            </a:pPr>
            <a:r>
              <a:rPr lang="en-US" sz="2000" dirty="0">
                <a:latin typeface="Century Gothic"/>
                <a:ea typeface="Century Gothic"/>
                <a:cs typeface="Century Gothic"/>
                <a:sym typeface="Century Gothic"/>
              </a:rPr>
              <a:t>Next, </a:t>
            </a:r>
            <a:r>
              <a:rPr lang="en-US" sz="2000" b="1" dirty="0">
                <a:latin typeface="Century Gothic"/>
                <a:ea typeface="Century Gothic"/>
                <a:cs typeface="Century Gothic"/>
                <a:sym typeface="Century Gothic"/>
              </a:rPr>
              <a:t>Turn and Talk </a:t>
            </a:r>
            <a:r>
              <a:rPr lang="en-US" sz="2000" dirty="0">
                <a:latin typeface="Century Gothic"/>
                <a:ea typeface="Century Gothic"/>
                <a:cs typeface="Century Gothic"/>
                <a:sym typeface="Century Gothic"/>
              </a:rPr>
              <a:t>with a partner about the second row. Remember to use the questions provided in the middle column to write the bullet points. </a:t>
            </a:r>
            <a:endParaRPr sz="2000" dirty="0">
              <a:latin typeface="Century Gothic"/>
              <a:ea typeface="Century Gothic"/>
              <a:cs typeface="Century Gothic"/>
              <a:sym typeface="Century Gothic"/>
            </a:endParaRPr>
          </a:p>
          <a:p>
            <a:pPr marL="0" lvl="0" indent="0" algn="l" rtl="0">
              <a:spcBef>
                <a:spcPts val="0"/>
              </a:spcBef>
              <a:spcAft>
                <a:spcPts val="0"/>
              </a:spcAft>
              <a:buNone/>
            </a:pPr>
            <a:endParaRPr sz="2000" dirty="0">
              <a:latin typeface="Century Gothic"/>
              <a:ea typeface="Century Gothic"/>
              <a:cs typeface="Century Gothic"/>
              <a:sym typeface="Century Gothic"/>
            </a:endParaRPr>
          </a:p>
          <a:p>
            <a:pPr marL="0" lvl="0" indent="0" algn="l" rtl="0">
              <a:spcBef>
                <a:spcPts val="0"/>
              </a:spcBef>
              <a:spcAft>
                <a:spcPts val="0"/>
              </a:spcAft>
              <a:buNone/>
            </a:pPr>
            <a:r>
              <a:rPr lang="en-US" sz="2000" dirty="0">
                <a:latin typeface="Century Gothic"/>
                <a:ea typeface="Century Gothic"/>
                <a:cs typeface="Century Gothic"/>
                <a:sym typeface="Century Gothic"/>
              </a:rPr>
              <a:t>When your teacher prompts you, write bullet points for the remaining two rows on sticky notes.</a:t>
            </a:r>
            <a:endParaRPr sz="2000" dirty="0">
              <a:latin typeface="Century Gothic"/>
              <a:ea typeface="Century Gothic"/>
              <a:cs typeface="Century Gothic"/>
              <a:sym typeface="Century Gothic"/>
            </a:endParaRPr>
          </a:p>
        </p:txBody>
      </p:sp>
      <p:pic>
        <p:nvPicPr>
          <p:cNvPr id="272" name="Google Shape;272;p37"/>
          <p:cNvPicPr preferRelativeResize="0"/>
          <p:nvPr/>
        </p:nvPicPr>
        <p:blipFill>
          <a:blip r:embed="rId5">
            <a:alphaModFix/>
          </a:blip>
          <a:stretch>
            <a:fillRect/>
          </a:stretch>
        </p:blipFill>
        <p:spPr>
          <a:xfrm>
            <a:off x="5894850" y="3473561"/>
            <a:ext cx="807000" cy="8070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38"/>
          <p:cNvSpPr txBox="1">
            <a:spLocks noGrp="1"/>
          </p:cNvSpPr>
          <p:nvPr>
            <p:ph type="title"/>
          </p:nvPr>
        </p:nvSpPr>
        <p:spPr>
          <a:xfrm>
            <a:off x="663150" y="759725"/>
            <a:ext cx="10135500" cy="807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200" b="1">
                <a:latin typeface="Century Gothic"/>
                <a:ea typeface="Century Gothic"/>
                <a:cs typeface="Century Gothic"/>
                <a:sym typeface="Century Gothic"/>
              </a:rPr>
              <a:t>Let’s finish our Class Rubric</a:t>
            </a:r>
            <a:endParaRPr sz="3200" b="1">
              <a:latin typeface="Century Gothic"/>
              <a:ea typeface="Century Gothic"/>
              <a:cs typeface="Century Gothic"/>
              <a:sym typeface="Century Gothic"/>
            </a:endParaRPr>
          </a:p>
        </p:txBody>
      </p:sp>
      <p:pic>
        <p:nvPicPr>
          <p:cNvPr id="279" name="Google Shape;279;p38"/>
          <p:cNvPicPr preferRelativeResize="0"/>
          <p:nvPr/>
        </p:nvPicPr>
        <p:blipFill>
          <a:blip r:embed="rId3">
            <a:alphaModFix/>
          </a:blip>
          <a:stretch>
            <a:fillRect/>
          </a:stretch>
        </p:blipFill>
        <p:spPr>
          <a:xfrm>
            <a:off x="10104400" y="454925"/>
            <a:ext cx="1599100" cy="1269800"/>
          </a:xfrm>
          <a:prstGeom prst="rect">
            <a:avLst/>
          </a:prstGeom>
          <a:noFill/>
          <a:ln>
            <a:noFill/>
          </a:ln>
        </p:spPr>
      </p:pic>
      <p:pic>
        <p:nvPicPr>
          <p:cNvPr id="280" name="Google Shape;280;p38"/>
          <p:cNvPicPr preferRelativeResize="0"/>
          <p:nvPr/>
        </p:nvPicPr>
        <p:blipFill>
          <a:blip r:embed="rId4">
            <a:alphaModFix/>
          </a:blip>
          <a:stretch>
            <a:fillRect/>
          </a:stretch>
        </p:blipFill>
        <p:spPr>
          <a:xfrm>
            <a:off x="7175551" y="1724725"/>
            <a:ext cx="3947562" cy="4474775"/>
          </a:xfrm>
          <a:prstGeom prst="rect">
            <a:avLst/>
          </a:prstGeom>
          <a:noFill/>
          <a:ln>
            <a:noFill/>
          </a:ln>
        </p:spPr>
      </p:pic>
      <p:sp>
        <p:nvSpPr>
          <p:cNvPr id="281" name="Google Shape;281;p38"/>
          <p:cNvSpPr txBox="1"/>
          <p:nvPr/>
        </p:nvSpPr>
        <p:spPr>
          <a:xfrm>
            <a:off x="663150" y="1847100"/>
            <a:ext cx="6286500" cy="4352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200">
                <a:latin typeface="Century Gothic"/>
                <a:ea typeface="Century Gothic"/>
                <a:cs typeface="Century Gothic"/>
                <a:sym typeface="Century Gothic"/>
              </a:rPr>
              <a:t>Please come and place your sticky note bullet points on the </a:t>
            </a:r>
            <a:r>
              <a:rPr lang="en-US" sz="2200" b="1">
                <a:latin typeface="Century Gothic"/>
                <a:ea typeface="Century Gothic"/>
                <a:cs typeface="Century Gothic"/>
                <a:sym typeface="Century Gothic"/>
              </a:rPr>
              <a:t>Class Rubric. </a:t>
            </a:r>
            <a:r>
              <a:rPr lang="en-US" sz="2200">
                <a:latin typeface="Century Gothic"/>
                <a:ea typeface="Century Gothic"/>
                <a:cs typeface="Century Gothic"/>
                <a:sym typeface="Century Gothic"/>
              </a:rPr>
              <a:t>Your teacher will use these bullet points to create the final rubric. </a:t>
            </a:r>
            <a:endParaRPr sz="2200">
              <a:latin typeface="Century Gothic"/>
              <a:ea typeface="Century Gothic"/>
              <a:cs typeface="Century Gothic"/>
              <a:sym typeface="Century Gothic"/>
            </a:endParaRPr>
          </a:p>
          <a:p>
            <a:pPr marL="0" lvl="0" indent="0" algn="l" rtl="0">
              <a:spcBef>
                <a:spcPts val="0"/>
              </a:spcBef>
              <a:spcAft>
                <a:spcPts val="0"/>
              </a:spcAft>
              <a:buNone/>
            </a:pPr>
            <a:endParaRPr sz="2200">
              <a:latin typeface="Century Gothic"/>
              <a:ea typeface="Century Gothic"/>
              <a:cs typeface="Century Gothic"/>
              <a:sym typeface="Century Gothic"/>
            </a:endParaRPr>
          </a:p>
          <a:p>
            <a:pPr marL="0" lvl="0" indent="0" algn="l" rtl="0">
              <a:spcBef>
                <a:spcPts val="0"/>
              </a:spcBef>
              <a:spcAft>
                <a:spcPts val="0"/>
              </a:spcAft>
              <a:buNone/>
            </a:pPr>
            <a:r>
              <a:rPr lang="en-US" sz="2200">
                <a:latin typeface="Century Gothic"/>
                <a:ea typeface="Century Gothic"/>
                <a:cs typeface="Century Gothic"/>
                <a:sym typeface="Century Gothic"/>
              </a:rPr>
              <a:t>Please also get ready to turn in your </a:t>
            </a:r>
            <a:r>
              <a:rPr lang="en-US" sz="2200" b="1">
                <a:latin typeface="Century Gothic"/>
                <a:ea typeface="Century Gothic"/>
                <a:cs typeface="Century Gothic"/>
                <a:sym typeface="Century Gothic"/>
              </a:rPr>
              <a:t>Researcher’s Notebook.</a:t>
            </a:r>
            <a:endParaRPr sz="2200" b="1">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39"/>
          <p:cNvSpPr txBox="1">
            <a:spLocks noGrp="1"/>
          </p:cNvSpPr>
          <p:nvPr>
            <p:ph type="title"/>
          </p:nvPr>
        </p:nvSpPr>
        <p:spPr>
          <a:xfrm>
            <a:off x="663150" y="759725"/>
            <a:ext cx="10135500" cy="807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200" b="1">
                <a:latin typeface="Century Gothic"/>
                <a:ea typeface="Century Gothic"/>
                <a:cs typeface="Century Gothic"/>
                <a:sym typeface="Century Gothic"/>
              </a:rPr>
              <a:t>Homework</a:t>
            </a:r>
            <a:endParaRPr sz="3200" b="1">
              <a:latin typeface="Century Gothic"/>
              <a:ea typeface="Century Gothic"/>
              <a:cs typeface="Century Gothic"/>
              <a:sym typeface="Century Gothic"/>
            </a:endParaRPr>
          </a:p>
        </p:txBody>
      </p:sp>
      <p:pic>
        <p:nvPicPr>
          <p:cNvPr id="288" name="Google Shape;288;p39"/>
          <p:cNvPicPr preferRelativeResize="0"/>
          <p:nvPr/>
        </p:nvPicPr>
        <p:blipFill>
          <a:blip r:embed="rId3">
            <a:alphaModFix/>
          </a:blip>
          <a:stretch>
            <a:fillRect/>
          </a:stretch>
        </p:blipFill>
        <p:spPr>
          <a:xfrm>
            <a:off x="10104400" y="454925"/>
            <a:ext cx="1599100" cy="1269800"/>
          </a:xfrm>
          <a:prstGeom prst="rect">
            <a:avLst/>
          </a:prstGeom>
          <a:noFill/>
          <a:ln>
            <a:noFill/>
          </a:ln>
        </p:spPr>
      </p:pic>
      <p:sp>
        <p:nvSpPr>
          <p:cNvPr id="289" name="Google Shape;289;p39"/>
          <p:cNvSpPr txBox="1"/>
          <p:nvPr/>
        </p:nvSpPr>
        <p:spPr>
          <a:xfrm>
            <a:off x="765050" y="1719075"/>
            <a:ext cx="10135500" cy="398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a:latin typeface="Century Gothic"/>
                <a:ea typeface="Century Gothic"/>
                <a:cs typeface="Century Gothic"/>
                <a:sym typeface="Century Gothic"/>
              </a:rPr>
              <a:t>Continue reading in your independent reading book for this unit.</a:t>
            </a:r>
            <a:endParaRPr sz="2400">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40"/>
          <p:cNvSpPr txBox="1"/>
          <p:nvPr/>
        </p:nvSpPr>
        <p:spPr>
          <a:xfrm>
            <a:off x="7810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296" name="Google Shape;296;p40"/>
          <p:cNvGraphicFramePr/>
          <p:nvPr/>
        </p:nvGraphicFramePr>
        <p:xfrm>
          <a:off x="781041" y="1555212"/>
          <a:ext cx="9569025" cy="4204775"/>
        </p:xfrm>
        <a:graphic>
          <a:graphicData uri="http://schemas.openxmlformats.org/drawingml/2006/table">
            <a:tbl>
              <a:tblPr firstRow="1" bandRow="1">
                <a:noFill/>
                <a:tableStyleId>{F6453779-6696-4444-8B78-24F03C755A3D}</a:tableStyleId>
              </a:tblPr>
              <a:tblGrid>
                <a:gridCol w="3352850">
                  <a:extLst>
                    <a:ext uri="{9D8B030D-6E8A-4147-A177-3AD203B41FA5}">
                      <a16:colId xmlns:a16="http://schemas.microsoft.com/office/drawing/2014/main" xmlns="" val="20000"/>
                    </a:ext>
                  </a:extLst>
                </a:gridCol>
                <a:gridCol w="3026500">
                  <a:extLst>
                    <a:ext uri="{9D8B030D-6E8A-4147-A177-3AD203B41FA5}">
                      <a16:colId xmlns:a16="http://schemas.microsoft.com/office/drawing/2014/main" xmlns="" val="20001"/>
                    </a:ext>
                  </a:extLst>
                </a:gridCol>
                <a:gridCol w="3189675">
                  <a:extLst>
                    <a:ext uri="{9D8B030D-6E8A-4147-A177-3AD203B41FA5}">
                      <a16:colId xmlns:a16="http://schemas.microsoft.com/office/drawing/2014/main" xmlns="" val="20002"/>
                    </a:ext>
                  </a:extLst>
                </a:gridCol>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xmlns="" val="10000"/>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xmlns="" val="10001"/>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xmlns="" val="10002"/>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xmlns="" val="10003"/>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xmlns=""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8"/>
          <p:cNvSpPr txBox="1">
            <a:spLocks noGrp="1"/>
          </p:cNvSpPr>
          <p:nvPr>
            <p:ph type="subTitle" idx="1"/>
          </p:nvPr>
        </p:nvSpPr>
        <p:spPr>
          <a:xfrm>
            <a:off x="635625" y="1851650"/>
            <a:ext cx="10954500" cy="450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1000"/>
              </a:spcBef>
              <a:spcAft>
                <a:spcPts val="0"/>
              </a:spcAft>
              <a:buClr>
                <a:schemeClr val="dk1"/>
              </a:buClr>
              <a:buSzPts val="3330"/>
              <a:buFont typeface="Arial"/>
              <a:buNone/>
            </a:pPr>
            <a:r>
              <a:rPr lang="en-US" b="1" i="0" u="none" strike="noStrike" cap="none" dirty="0">
                <a:solidFill>
                  <a:schemeClr val="dk1"/>
                </a:solidFill>
                <a:latin typeface="Century Gothic"/>
                <a:ea typeface="Century Gothic"/>
                <a:cs typeface="Century Gothic"/>
                <a:sym typeface="Century Gothic"/>
              </a:rPr>
              <a:t>Preparing for Unit One: </a:t>
            </a:r>
            <a:r>
              <a:rPr lang="en-US" b="1" i="1" u="none" strike="noStrike" cap="none" dirty="0">
                <a:solidFill>
                  <a:schemeClr val="dk1"/>
                </a:solidFill>
                <a:latin typeface="Century Gothic"/>
                <a:ea typeface="Century Gothic"/>
                <a:cs typeface="Century Gothic"/>
                <a:sym typeface="Century Gothic"/>
              </a:rPr>
              <a:t>Pre-reading</a:t>
            </a:r>
            <a:endParaRPr b="1" i="1"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330"/>
              <a:buFont typeface="Arial"/>
              <a:buNone/>
            </a:pPr>
            <a:endParaRPr b="1" i="1" dirty="0">
              <a:latin typeface="Century Gothic"/>
              <a:ea typeface="Century Gothic"/>
              <a:cs typeface="Century Gothic"/>
              <a:sym typeface="Century Gothic"/>
            </a:endParaRPr>
          </a:p>
          <a:p>
            <a:pPr marL="0" marR="0" lvl="0" indent="0" algn="l" rtl="0">
              <a:lnSpc>
                <a:spcPct val="100000"/>
              </a:lnSpc>
              <a:spcBef>
                <a:spcPts val="1000"/>
              </a:spcBef>
              <a:spcAft>
                <a:spcPts val="0"/>
              </a:spcAft>
              <a:buNone/>
            </a:pPr>
            <a:r>
              <a:rPr lang="en-US" b="0" i="0" u="none" strike="noStrike" cap="none" dirty="0">
                <a:solidFill>
                  <a:schemeClr val="dk1"/>
                </a:solidFill>
                <a:latin typeface="Century Gothic"/>
                <a:ea typeface="Century Gothic"/>
                <a:cs typeface="Century Gothic"/>
                <a:sym typeface="Century Gothic"/>
              </a:rPr>
              <a:t>Before students come, please prepare by doing these things:</a:t>
            </a:r>
            <a:endParaRPr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1000"/>
              </a:spcBef>
              <a:spcAft>
                <a:spcPts val="0"/>
              </a:spcAft>
              <a:buSzPts val="2400"/>
              <a:buFont typeface="Century Gothic"/>
              <a:buAutoNum type="arabicPeriod"/>
            </a:pPr>
            <a:r>
              <a:rPr lang="en-US" b="0" i="0" u="none" strike="noStrike" cap="none" dirty="0">
                <a:solidFill>
                  <a:schemeClr val="dk1"/>
                </a:solidFill>
                <a:latin typeface="Century Gothic"/>
                <a:ea typeface="Century Gothic"/>
                <a:cs typeface="Century Gothic"/>
                <a:sym typeface="Century Gothic"/>
              </a:rPr>
              <a:t>Read the </a:t>
            </a:r>
            <a:r>
              <a:rPr lang="en-US" b="1" dirty="0">
                <a:latin typeface="Century Gothic"/>
                <a:ea typeface="Century Gothic"/>
                <a:cs typeface="Century Gothic"/>
                <a:sym typeface="Century Gothic"/>
              </a:rPr>
              <a:t>End of Unit 3 Assessment Prompt</a:t>
            </a:r>
            <a:r>
              <a:rPr lang="en-US" dirty="0">
                <a:latin typeface="Century Gothic"/>
                <a:ea typeface="Century Gothic"/>
                <a:cs typeface="Century Gothic"/>
                <a:sym typeface="Century Gothic"/>
              </a:rPr>
              <a:t>.</a:t>
            </a:r>
            <a:endParaRPr dirty="0">
              <a:latin typeface="Century Gothic"/>
              <a:ea typeface="Century Gothic"/>
              <a:cs typeface="Century Gothic"/>
              <a:sym typeface="Century Gothic"/>
            </a:endParaRPr>
          </a:p>
          <a:p>
            <a:pPr marL="457200" marR="0" lvl="0" indent="-381000" algn="l" rtl="0">
              <a:lnSpc>
                <a:spcPct val="100000"/>
              </a:lnSpc>
              <a:spcBef>
                <a:spcPts val="1000"/>
              </a:spcBef>
              <a:spcAft>
                <a:spcPts val="0"/>
              </a:spcAft>
              <a:buSzPts val="2400"/>
              <a:buFont typeface="Century Gothic"/>
              <a:buAutoNum type="arabicPeriod"/>
            </a:pPr>
            <a:r>
              <a:rPr lang="en-US" dirty="0">
                <a:latin typeface="Century Gothic"/>
                <a:ea typeface="Century Gothic"/>
                <a:cs typeface="Century Gothic"/>
                <a:sym typeface="Century Gothic"/>
              </a:rPr>
              <a:t>Read the </a:t>
            </a:r>
            <a:r>
              <a:rPr lang="en-US" b="1" dirty="0">
                <a:latin typeface="Century Gothic"/>
                <a:ea typeface="Century Gothic"/>
                <a:cs typeface="Century Gothic"/>
                <a:sym typeface="Century Gothic"/>
              </a:rPr>
              <a:t>Module 2A Performance Task Rubric</a:t>
            </a:r>
            <a:r>
              <a:rPr lang="en-US" dirty="0">
                <a:latin typeface="Century Gothic"/>
                <a:ea typeface="Century Gothic"/>
                <a:cs typeface="Century Gothic"/>
                <a:sym typeface="Century Gothic"/>
              </a:rPr>
              <a:t>.</a:t>
            </a:r>
            <a:endParaRPr dirty="0">
              <a:latin typeface="Century Gothic"/>
              <a:ea typeface="Century Gothic"/>
              <a:cs typeface="Century Gothic"/>
              <a:sym typeface="Century Gothic"/>
            </a:endParaRPr>
          </a:p>
          <a:p>
            <a:pPr marL="457200" marR="0" lvl="0" indent="-381000" algn="l" rtl="0">
              <a:lnSpc>
                <a:spcPct val="100000"/>
              </a:lnSpc>
              <a:spcBef>
                <a:spcPts val="1000"/>
              </a:spcBef>
              <a:spcAft>
                <a:spcPts val="1000"/>
              </a:spcAft>
              <a:buSzPts val="2400"/>
              <a:buFont typeface="Century Gothic"/>
              <a:buAutoNum type="arabicPeriod"/>
            </a:pPr>
            <a:r>
              <a:rPr lang="en-US" dirty="0">
                <a:latin typeface="Century Gothic"/>
                <a:ea typeface="Century Gothic"/>
                <a:cs typeface="Century Gothic"/>
                <a:sym typeface="Century Gothic"/>
              </a:rPr>
              <a:t>Review the </a:t>
            </a:r>
            <a:r>
              <a:rPr lang="en-US" b="1" dirty="0">
                <a:latin typeface="Century Gothic"/>
                <a:ea typeface="Century Gothic"/>
                <a:cs typeface="Century Gothic"/>
                <a:sym typeface="Century Gothic"/>
              </a:rPr>
              <a:t>Performance Task Prompt </a:t>
            </a:r>
            <a:r>
              <a:rPr lang="en-US" dirty="0">
                <a:latin typeface="Century Gothic"/>
                <a:ea typeface="Century Gothic"/>
                <a:cs typeface="Century Gothic"/>
                <a:sym typeface="Century Gothic"/>
              </a:rPr>
              <a:t>from Lesson 2 (also displayed on Slide 10)</a:t>
            </a:r>
            <a:endParaRPr dirty="0">
              <a:latin typeface="Century Gothic"/>
              <a:ea typeface="Century Gothic"/>
              <a:cs typeface="Century Gothic"/>
              <a:sym typeface="Century Gothic"/>
            </a:endParaRPr>
          </a:p>
        </p:txBody>
      </p:sp>
      <p:sp>
        <p:nvSpPr>
          <p:cNvPr id="192" name="Google Shape;192;p28"/>
          <p:cNvSpPr txBox="1">
            <a:spLocks noGrp="1"/>
          </p:cNvSpPr>
          <p:nvPr>
            <p:ph type="ctr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3: Lesson 7</a:t>
            </a:r>
            <a:endParaRPr sz="4200">
              <a:latin typeface="Century Gothic"/>
              <a:ea typeface="Century Gothic"/>
              <a:cs typeface="Century Gothic"/>
              <a:sym typeface="Century Gothic"/>
            </a:endParaRPr>
          </a:p>
          <a:p>
            <a:pPr marL="0" lvl="0" indent="0" algn="ctr"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29"/>
          <p:cNvSpPr txBox="1">
            <a:spLocks noGrp="1"/>
          </p:cNvSpPr>
          <p:nvPr>
            <p:ph type="subTitle" idx="1"/>
          </p:nvPr>
        </p:nvSpPr>
        <p:spPr>
          <a:xfrm>
            <a:off x="793650" y="1835025"/>
            <a:ext cx="10604700" cy="4221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330"/>
              <a:buFont typeface="Arial"/>
              <a:buNone/>
            </a:pPr>
            <a:r>
              <a:rPr lang="en-US" sz="2200" b="1" i="0" u="none" strike="noStrike" cap="none" dirty="0">
                <a:solidFill>
                  <a:schemeClr val="dk1"/>
                </a:solidFill>
                <a:latin typeface="Century Gothic"/>
                <a:ea typeface="Century Gothic"/>
                <a:cs typeface="Century Gothic"/>
                <a:sym typeface="Century Gothic"/>
              </a:rPr>
              <a:t>Preparing for Unit </a:t>
            </a:r>
            <a:r>
              <a:rPr lang="en-US" sz="2200" b="1" dirty="0">
                <a:latin typeface="Century Gothic"/>
                <a:ea typeface="Century Gothic"/>
                <a:cs typeface="Century Gothic"/>
                <a:sym typeface="Century Gothic"/>
              </a:rPr>
              <a:t>Three</a:t>
            </a:r>
            <a:r>
              <a:rPr lang="en-US" sz="2200" b="1" i="0" u="none" strike="noStrike" cap="none" dirty="0">
                <a:solidFill>
                  <a:schemeClr val="dk1"/>
                </a:solidFill>
                <a:latin typeface="Century Gothic"/>
                <a:ea typeface="Century Gothic"/>
                <a:cs typeface="Century Gothic"/>
                <a:sym typeface="Century Gothic"/>
              </a:rPr>
              <a:t>: </a:t>
            </a:r>
            <a:r>
              <a:rPr lang="en-US" sz="2200" i="1" u="none" strike="noStrike" cap="none" dirty="0">
                <a:solidFill>
                  <a:schemeClr val="dk1"/>
                </a:solidFill>
                <a:latin typeface="Century Gothic"/>
                <a:ea typeface="Century Gothic"/>
                <a:cs typeface="Century Gothic"/>
                <a:sym typeface="Century Gothic"/>
              </a:rPr>
              <a:t>Materials and Student Pairings</a:t>
            </a:r>
            <a:endParaRPr sz="2200" i="1"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330"/>
              <a:buFont typeface="Arial"/>
              <a:buNone/>
            </a:pPr>
            <a:endParaRPr sz="2200" i="1"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Researcher’s Notebook </a:t>
            </a:r>
            <a:r>
              <a:rPr lang="en-US" sz="1800" dirty="0">
                <a:latin typeface="Century Gothic"/>
                <a:ea typeface="Century Gothic"/>
                <a:cs typeface="Century Gothic"/>
                <a:sym typeface="Century Gothic"/>
              </a:rPr>
              <a:t>(from Lesson 1; one per student)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Researcher’s Roadmap anchor chart </a:t>
            </a:r>
            <a:r>
              <a:rPr lang="en-US" sz="1800" dirty="0">
                <a:latin typeface="Century Gothic"/>
                <a:ea typeface="Century Gothic"/>
                <a:cs typeface="Century Gothic"/>
                <a:sym typeface="Century Gothic"/>
              </a:rPr>
              <a:t>(from Lesson 2; one large copy to display and students’ own copies)</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End of Unit 3 Assessment prompt </a:t>
            </a:r>
            <a:r>
              <a:rPr lang="en-US" sz="1800" dirty="0">
                <a:latin typeface="Century Gothic"/>
                <a:ea typeface="Century Gothic"/>
                <a:cs typeface="Century Gothic"/>
                <a:sym typeface="Century Gothic"/>
              </a:rPr>
              <a:t>(one per student and one for display)</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Model Performance Task: “iCare about the iPhone” </a:t>
            </a:r>
            <a:r>
              <a:rPr lang="en-US" sz="1800" dirty="0">
                <a:latin typeface="Century Gothic"/>
                <a:ea typeface="Century Gothic"/>
                <a:cs typeface="Century Gothic"/>
                <a:sym typeface="Century Gothic"/>
              </a:rPr>
              <a:t>(from Lesson 2; one to display; see the fourth Teaching Note on Slide 1-- you </a:t>
            </a:r>
            <a:r>
              <a:rPr lang="en-US" sz="1800" dirty="0" smtClean="0">
                <a:latin typeface="Century Gothic"/>
                <a:ea typeface="Century Gothic"/>
                <a:cs typeface="Century Gothic"/>
                <a:sym typeface="Century Gothic"/>
              </a:rPr>
              <a:t>can use </a:t>
            </a:r>
            <a:r>
              <a:rPr lang="en-US" sz="1800" dirty="0">
                <a:latin typeface="Century Gothic"/>
                <a:ea typeface="Century Gothic"/>
                <a:cs typeface="Century Gothic"/>
                <a:sym typeface="Century Gothic"/>
              </a:rPr>
              <a:t>your own Model Performance Task instead if you choose)</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Module 2A Performance Task rubric </a:t>
            </a:r>
            <a:r>
              <a:rPr lang="en-US" sz="1800" dirty="0">
                <a:latin typeface="Century Gothic"/>
                <a:ea typeface="Century Gothic"/>
                <a:cs typeface="Century Gothic"/>
                <a:sym typeface="Century Gothic"/>
              </a:rPr>
              <a:t>(one per student and one to display; create a blank </a:t>
            </a:r>
            <a:r>
              <a:rPr lang="en-US" sz="1800" b="1" dirty="0">
                <a:latin typeface="Century Gothic"/>
                <a:ea typeface="Century Gothic"/>
                <a:cs typeface="Century Gothic"/>
                <a:sym typeface="Century Gothic"/>
              </a:rPr>
              <a:t>Module 2A Performance Task rubric on chart paper</a:t>
            </a:r>
            <a:r>
              <a:rPr lang="en-US" sz="1800" dirty="0">
                <a:latin typeface="Century Gothic"/>
                <a:ea typeface="Century Gothic"/>
                <a:cs typeface="Century Gothic"/>
                <a:sym typeface="Century Gothic"/>
              </a:rPr>
              <a:t>-- see Work Time </a:t>
            </a:r>
            <a:r>
              <a:rPr lang="en-US" sz="1800" dirty="0" smtClean="0">
                <a:latin typeface="Century Gothic"/>
                <a:ea typeface="Century Gothic"/>
                <a:cs typeface="Century Gothic"/>
                <a:sym typeface="Century Gothic"/>
              </a:rPr>
              <a:t>B</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Module 2A Performance Task rubric (sample responses, for teacher reference)</a:t>
            </a:r>
            <a:endParaRPr sz="1800" b="1"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1800" dirty="0">
                <a:latin typeface="Century Gothic"/>
                <a:ea typeface="Century Gothic"/>
                <a:cs typeface="Century Gothic"/>
                <a:sym typeface="Century Gothic"/>
              </a:rPr>
              <a:t>Document camera, if available</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1800" dirty="0">
                <a:latin typeface="Century Gothic"/>
                <a:ea typeface="Century Gothic"/>
                <a:cs typeface="Century Gothic"/>
                <a:sym typeface="Century Gothic"/>
              </a:rPr>
              <a:t>Sticky notes (about 4 per student)</a:t>
            </a:r>
            <a:endParaRPr sz="18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Module 2A Performance Task rubric (for Teacher Reference)</a:t>
            </a:r>
            <a:endParaRPr sz="1800" b="1" dirty="0">
              <a:latin typeface="Century Gothic"/>
              <a:ea typeface="Century Gothic"/>
              <a:cs typeface="Century Gothic"/>
              <a:sym typeface="Century Gothic"/>
            </a:endParaRPr>
          </a:p>
          <a:p>
            <a:pPr marL="571500" marR="0" lvl="0" indent="-360045" algn="l" rtl="0">
              <a:lnSpc>
                <a:spcPct val="100000"/>
              </a:lnSpc>
              <a:spcBef>
                <a:spcPts val="1000"/>
              </a:spcBef>
              <a:spcAft>
                <a:spcPts val="0"/>
              </a:spcAft>
              <a:buClr>
                <a:schemeClr val="dk1"/>
              </a:buClr>
              <a:buSzPts val="3330"/>
              <a:buFont typeface="Arial"/>
              <a:buNone/>
            </a:pPr>
            <a:endParaRPr sz="3330" b="0" i="0" u="none" strike="noStrike" cap="none" dirty="0">
              <a:solidFill>
                <a:schemeClr val="dk1"/>
              </a:solidFill>
              <a:latin typeface="Overlock"/>
              <a:ea typeface="Overlock"/>
              <a:cs typeface="Overlock"/>
              <a:sym typeface="Overlock"/>
            </a:endParaRPr>
          </a:p>
          <a:p>
            <a:pPr marL="0" marR="0" lvl="0" indent="0" algn="l" rtl="0">
              <a:lnSpc>
                <a:spcPct val="100000"/>
              </a:lnSpc>
              <a:spcBef>
                <a:spcPts val="1000"/>
              </a:spcBef>
              <a:spcAft>
                <a:spcPts val="0"/>
              </a:spcAft>
              <a:buClr>
                <a:schemeClr val="dk1"/>
              </a:buClr>
              <a:buSzPts val="3330"/>
              <a:buFont typeface="Arial"/>
              <a:buNone/>
            </a:pPr>
            <a:endParaRPr sz="3330" b="0" i="0" u="none" strike="noStrike" cap="none" dirty="0">
              <a:solidFill>
                <a:schemeClr val="dk1"/>
              </a:solidFill>
              <a:latin typeface="Overlock"/>
              <a:ea typeface="Overlock"/>
              <a:cs typeface="Overlock"/>
              <a:sym typeface="Overlock"/>
            </a:endParaRPr>
          </a:p>
        </p:txBody>
      </p:sp>
      <p:sp>
        <p:nvSpPr>
          <p:cNvPr id="199" name="Google Shape;199;p29"/>
          <p:cNvSpPr txBox="1">
            <a:spLocks noGrp="1"/>
          </p:cNvSpPr>
          <p:nvPr>
            <p:ph type="ctr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3: Lesson 7</a:t>
            </a:r>
            <a:endParaRPr sz="4200">
              <a:latin typeface="Century Gothic"/>
              <a:ea typeface="Century Gothic"/>
              <a:cs typeface="Century Gothic"/>
              <a:sym typeface="Century Gothic"/>
            </a:endParaRPr>
          </a:p>
          <a:p>
            <a:pPr marL="0" lvl="0" indent="0" algn="ctr"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3"/>
        <p:cNvGrpSpPr/>
        <p:nvPr/>
      </p:nvGrpSpPr>
      <p:grpSpPr>
        <a:xfrm>
          <a:off x="0" y="0"/>
          <a:ext cx="0" cy="0"/>
          <a:chOff x="0" y="0"/>
          <a:chExt cx="0" cy="0"/>
        </a:xfrm>
      </p:grpSpPr>
      <p:pic>
        <p:nvPicPr>
          <p:cNvPr id="204" name="Google Shape;204;p30"/>
          <p:cNvPicPr preferRelativeResize="0"/>
          <p:nvPr/>
        </p:nvPicPr>
        <p:blipFill rotWithShape="1">
          <a:blip r:embed="rId3">
            <a:alphaModFix/>
          </a:blip>
          <a:srcRect/>
          <a:stretch/>
        </p:blipFill>
        <p:spPr>
          <a:xfrm>
            <a:off x="1739143" y="468977"/>
            <a:ext cx="8738431" cy="3539067"/>
          </a:xfrm>
          <a:prstGeom prst="rect">
            <a:avLst/>
          </a:prstGeom>
          <a:noFill/>
          <a:ln>
            <a:noFill/>
          </a:ln>
        </p:spPr>
      </p:pic>
      <p:sp>
        <p:nvSpPr>
          <p:cNvPr id="205" name="Google Shape;205;p30"/>
          <p:cNvSpPr/>
          <p:nvPr/>
        </p:nvSpPr>
        <p:spPr>
          <a:xfrm>
            <a:off x="0" y="4918509"/>
            <a:ext cx="12192000" cy="1939500"/>
          </a:xfrm>
          <a:prstGeom prst="rect">
            <a:avLst/>
          </a:prstGeom>
          <a:solidFill>
            <a:srgbClr val="40404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b="0" i="0" u="none" strike="noStrike" cap="none">
              <a:solidFill>
                <a:schemeClr val="lt1"/>
              </a:solidFill>
              <a:latin typeface="Calibri"/>
              <a:ea typeface="Calibri"/>
              <a:cs typeface="Calibri"/>
              <a:sym typeface="Calibri"/>
            </a:endParaRPr>
          </a:p>
        </p:txBody>
      </p:sp>
      <p:sp>
        <p:nvSpPr>
          <p:cNvPr id="206" name="Google Shape;206;p30"/>
          <p:cNvSpPr txBox="1">
            <a:spLocks noGrp="1"/>
          </p:cNvSpPr>
          <p:nvPr>
            <p:ph type="ctrTitle"/>
          </p:nvPr>
        </p:nvSpPr>
        <p:spPr>
          <a:xfrm>
            <a:off x="1600200" y="4269282"/>
            <a:ext cx="8991600" cy="12648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5300"/>
              <a:buFont typeface="Arial"/>
              <a:buNone/>
            </a:pPr>
            <a:r>
              <a:rPr lang="en-US" sz="4000" b="1">
                <a:latin typeface="Century Gothic"/>
                <a:ea typeface="Century Gothic"/>
                <a:cs typeface="Century Gothic"/>
                <a:sym typeface="Century Gothic"/>
              </a:rPr>
              <a:t>Grade 7: Module 2: </a:t>
            </a:r>
            <a:endParaRPr sz="4000" b="1">
              <a:latin typeface="Century Gothic"/>
              <a:ea typeface="Century Gothic"/>
              <a:cs typeface="Century Gothic"/>
              <a:sym typeface="Century Gothic"/>
            </a:endParaRPr>
          </a:p>
          <a:p>
            <a:pPr marL="0" lvl="0" indent="0" algn="ctr" rtl="0">
              <a:spcBef>
                <a:spcPts val="0"/>
              </a:spcBef>
              <a:spcAft>
                <a:spcPts val="0"/>
              </a:spcAft>
              <a:buClr>
                <a:schemeClr val="dk1"/>
              </a:buClr>
              <a:buSzPts val="5300"/>
              <a:buFont typeface="Arial"/>
              <a:buNone/>
            </a:pPr>
            <a:r>
              <a:rPr lang="en-US" sz="4000" b="1">
                <a:latin typeface="Century Gothic"/>
                <a:ea typeface="Century Gothic"/>
                <a:cs typeface="Century Gothic"/>
                <a:sym typeface="Century Gothic"/>
              </a:rPr>
              <a:t>Unit 3: Lesson 7</a:t>
            </a:r>
            <a:endParaRPr sz="4000" b="1">
              <a:solidFill>
                <a:srgbClr val="404040"/>
              </a:solidFill>
              <a:latin typeface="Century Gothic"/>
              <a:ea typeface="Century Gothic"/>
              <a:cs typeface="Century Gothic"/>
              <a:sym typeface="Century Gothic"/>
            </a:endParaRPr>
          </a:p>
        </p:txBody>
      </p:sp>
      <p:pic>
        <p:nvPicPr>
          <p:cNvPr id="207" name="Google Shape;207;p30"/>
          <p:cNvPicPr preferRelativeResize="0"/>
          <p:nvPr/>
        </p:nvPicPr>
        <p:blipFill rotWithShape="1">
          <a:blip r:embed="rId4">
            <a:alphaModFix/>
          </a:blip>
          <a:srcRect/>
          <a:stretch/>
        </p:blipFill>
        <p:spPr>
          <a:xfrm>
            <a:off x="0" y="6197691"/>
            <a:ext cx="792374" cy="660311"/>
          </a:xfrm>
          <a:prstGeom prst="rect">
            <a:avLst/>
          </a:prstGeom>
          <a:noFill/>
          <a:ln>
            <a:noFill/>
          </a:ln>
        </p:spPr>
      </p:pic>
      <p:pic>
        <p:nvPicPr>
          <p:cNvPr id="208" name="Google Shape;208;p30"/>
          <p:cNvPicPr preferRelativeResize="0"/>
          <p:nvPr/>
        </p:nvPicPr>
        <p:blipFill rotWithShape="1">
          <a:blip r:embed="rId5">
            <a:alphaModFix/>
          </a:blip>
          <a:srcRect/>
          <a:stretch/>
        </p:blipFill>
        <p:spPr>
          <a:xfrm>
            <a:off x="10956584" y="6601309"/>
            <a:ext cx="1238848" cy="23228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1"/>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dirty="0">
                <a:latin typeface="Century Gothic"/>
                <a:ea typeface="Century Gothic"/>
                <a:cs typeface="Century Gothic"/>
                <a:sym typeface="Century Gothic"/>
              </a:rPr>
              <a:t>Hello</a:t>
            </a:r>
            <a:r>
              <a:rPr lang="en-US" sz="4200" b="1" i="0" u="none" strike="noStrike" cap="none" dirty="0">
                <a:solidFill>
                  <a:schemeClr val="dk1"/>
                </a:solidFill>
                <a:latin typeface="Century Gothic"/>
                <a:ea typeface="Century Gothic"/>
                <a:cs typeface="Century Gothic"/>
                <a:sym typeface="Century Gothic"/>
              </a:rPr>
              <a:t>, </a:t>
            </a:r>
            <a:r>
              <a:rPr lang="en-US" sz="4200" b="1" i="0" u="none" strike="noStrike" cap="none" dirty="0" smtClean="0">
                <a:solidFill>
                  <a:schemeClr val="dk1"/>
                </a:solidFill>
                <a:latin typeface="Century Gothic"/>
                <a:ea typeface="Century Gothic"/>
                <a:cs typeface="Century Gothic"/>
                <a:sym typeface="Century Gothic"/>
              </a:rPr>
              <a:t>Students</a:t>
            </a:r>
            <a:r>
              <a:rPr lang="en-US" sz="4200" b="1" i="0" u="none" strike="noStrike" cap="none" dirty="0">
                <a:solidFill>
                  <a:schemeClr val="dk1"/>
                </a:solidFill>
                <a:latin typeface="Century Gothic"/>
                <a:ea typeface="Century Gothic"/>
                <a:cs typeface="Century Gothic"/>
                <a:sym typeface="Century Gothic"/>
              </a:rPr>
              <a:t>!</a:t>
            </a:r>
            <a:endParaRPr sz="4200" b="1" i="0" u="none" strike="noStrike" cap="none" dirty="0">
              <a:solidFill>
                <a:schemeClr val="dk1"/>
              </a:solidFill>
              <a:latin typeface="Century Gothic"/>
              <a:ea typeface="Century Gothic"/>
              <a:cs typeface="Century Gothic"/>
              <a:sym typeface="Century Gothic"/>
            </a:endParaRPr>
          </a:p>
        </p:txBody>
      </p:sp>
      <p:sp>
        <p:nvSpPr>
          <p:cNvPr id="215" name="Google Shape;215;p31"/>
          <p:cNvSpPr txBox="1">
            <a:spLocks noGrp="1"/>
          </p:cNvSpPr>
          <p:nvPr>
            <p:ph type="subTitle" idx="1"/>
          </p:nvPr>
        </p:nvSpPr>
        <p:spPr>
          <a:xfrm>
            <a:off x="869795" y="1722431"/>
            <a:ext cx="10484005" cy="4187715"/>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960"/>
              <a:buFont typeface="Arial"/>
              <a:buNone/>
            </a:pPr>
            <a:r>
              <a:rPr lang="en-US" dirty="0">
                <a:latin typeface="Century Gothic"/>
                <a:ea typeface="Century Gothic"/>
                <a:cs typeface="Century Gothic"/>
                <a:sym typeface="Century Gothic"/>
              </a:rPr>
              <a:t>You’ve done a lot of work on paraphrasing and choosing facts. Now you’ll have an opportunity to demonstrate what you’ve learned about working conditions.</a:t>
            </a:r>
            <a:endParaRPr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endParaRPr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i="0" u="none" strike="noStrike" cap="none" dirty="0">
                <a:solidFill>
                  <a:schemeClr val="dk1"/>
                </a:solidFill>
                <a:latin typeface="Century Gothic"/>
                <a:ea typeface="Century Gothic"/>
                <a:cs typeface="Century Gothic"/>
                <a:sym typeface="Century Gothic"/>
              </a:rPr>
              <a:t>Here is what you’ll do today:</a:t>
            </a:r>
            <a:endParaRPr i="0" u="none" strike="noStrike" cap="none" dirty="0">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plan your </a:t>
            </a:r>
            <a:r>
              <a:rPr lang="en-US" b="1" dirty="0">
                <a:latin typeface="Century Gothic"/>
                <a:ea typeface="Century Gothic"/>
                <a:cs typeface="Century Gothic"/>
                <a:sym typeface="Century Gothic"/>
              </a:rPr>
              <a:t>End of Unit Assessment</a:t>
            </a:r>
            <a:endParaRPr b="1"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complete your </a:t>
            </a:r>
            <a:r>
              <a:rPr lang="en-US" b="1" dirty="0">
                <a:latin typeface="Century Gothic"/>
                <a:ea typeface="Century Gothic"/>
                <a:cs typeface="Century Gothic"/>
                <a:sym typeface="Century Gothic"/>
              </a:rPr>
              <a:t>End of Unit Assessment</a:t>
            </a:r>
            <a:endParaRPr b="1" dirty="0">
              <a:latin typeface="Century Gothic"/>
              <a:ea typeface="Century Gothic"/>
              <a:cs typeface="Century Gothic"/>
              <a:sym typeface="Century Gothic"/>
            </a:endParaRPr>
          </a:p>
          <a:p>
            <a:pPr marL="457200" marR="0" lvl="0" indent="-381000" algn="l" rtl="0">
              <a:lnSpc>
                <a:spcPct val="80000"/>
              </a:lnSpc>
              <a:spcBef>
                <a:spcPts val="1000"/>
              </a:spcBef>
              <a:spcAft>
                <a:spcPts val="1000"/>
              </a:spcAft>
              <a:buSzPts val="2400"/>
              <a:buFont typeface="Century Gothic"/>
              <a:buChar char="●"/>
            </a:pPr>
            <a:r>
              <a:rPr lang="en-US" dirty="0">
                <a:latin typeface="Century Gothic"/>
                <a:ea typeface="Century Gothic"/>
                <a:cs typeface="Century Gothic"/>
                <a:sym typeface="Century Gothic"/>
              </a:rPr>
              <a:t>create a rubric for your </a:t>
            </a:r>
            <a:r>
              <a:rPr lang="en-US" b="1" dirty="0">
                <a:latin typeface="Century Gothic"/>
                <a:ea typeface="Century Gothic"/>
                <a:cs typeface="Century Gothic"/>
                <a:sym typeface="Century Gothic"/>
              </a:rPr>
              <a:t>Performance Task</a:t>
            </a:r>
            <a:endParaRPr b="1" dirty="0">
              <a:latin typeface="Century Gothic"/>
              <a:ea typeface="Century Gothic"/>
              <a:cs typeface="Century Gothic"/>
              <a:sym typeface="Century Gothic"/>
            </a:endParaRPr>
          </a:p>
        </p:txBody>
      </p:sp>
      <p:pic>
        <p:nvPicPr>
          <p:cNvPr id="216" name="Google Shape;216;p31"/>
          <p:cNvPicPr preferRelativeResize="0"/>
          <p:nvPr/>
        </p:nvPicPr>
        <p:blipFill>
          <a:blip r:embed="rId3">
            <a:alphaModFix/>
          </a:blip>
          <a:stretch>
            <a:fillRect/>
          </a:stretch>
        </p:blipFill>
        <p:spPr>
          <a:xfrm>
            <a:off x="10104400" y="125125"/>
            <a:ext cx="1599100" cy="1269800"/>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pic>
        <p:nvPicPr>
          <p:cNvPr id="222" name="Google Shape;222;p32"/>
          <p:cNvPicPr preferRelativeResize="0"/>
          <p:nvPr/>
        </p:nvPicPr>
        <p:blipFill>
          <a:blip r:embed="rId3">
            <a:alphaModFix/>
          </a:blip>
          <a:stretch>
            <a:fillRect/>
          </a:stretch>
        </p:blipFill>
        <p:spPr>
          <a:xfrm>
            <a:off x="10104400" y="125125"/>
            <a:ext cx="1599100" cy="1269800"/>
          </a:xfrm>
          <a:prstGeom prst="rect">
            <a:avLst/>
          </a:prstGeom>
          <a:noFill/>
          <a:ln>
            <a:noFill/>
          </a:ln>
        </p:spPr>
      </p:pic>
      <p:sp>
        <p:nvSpPr>
          <p:cNvPr id="223" name="Google Shape;223;p32"/>
          <p:cNvSpPr txBox="1"/>
          <p:nvPr/>
        </p:nvSpPr>
        <p:spPr>
          <a:xfrm>
            <a:off x="530350" y="402350"/>
            <a:ext cx="9787800" cy="713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b="1">
                <a:latin typeface="Century Gothic"/>
                <a:ea typeface="Century Gothic"/>
                <a:cs typeface="Century Gothic"/>
                <a:sym typeface="Century Gothic"/>
              </a:rPr>
              <a:t>Let’s plan our End of Unit Assessment</a:t>
            </a:r>
            <a:endParaRPr sz="3000">
              <a:latin typeface="Century Gothic"/>
              <a:ea typeface="Century Gothic"/>
              <a:cs typeface="Century Gothic"/>
              <a:sym typeface="Century Gothic"/>
            </a:endParaRPr>
          </a:p>
        </p:txBody>
      </p:sp>
      <p:sp>
        <p:nvSpPr>
          <p:cNvPr id="224" name="Google Shape;224;p32"/>
          <p:cNvSpPr txBox="1"/>
          <p:nvPr/>
        </p:nvSpPr>
        <p:spPr>
          <a:xfrm>
            <a:off x="621800" y="1572775"/>
            <a:ext cx="11081700" cy="384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000">
                <a:latin typeface="Century Gothic"/>
                <a:ea typeface="Century Gothic"/>
                <a:cs typeface="Century Gothic"/>
                <a:sym typeface="Century Gothic"/>
              </a:rPr>
              <a:t>Please turn to </a:t>
            </a:r>
            <a:r>
              <a:rPr lang="en-US" sz="2000" b="1">
                <a:latin typeface="Century Gothic"/>
                <a:ea typeface="Century Gothic"/>
                <a:cs typeface="Century Gothic"/>
                <a:sym typeface="Century Gothic"/>
              </a:rPr>
              <a:t>Section III</a:t>
            </a:r>
            <a:r>
              <a:rPr lang="en-US" sz="2000">
                <a:latin typeface="Century Gothic"/>
                <a:ea typeface="Century Gothic"/>
                <a:cs typeface="Century Gothic"/>
                <a:sym typeface="Century Gothic"/>
              </a:rPr>
              <a:t> in your </a:t>
            </a:r>
            <a:r>
              <a:rPr lang="en-US" sz="2000" b="1">
                <a:latin typeface="Century Gothic"/>
                <a:ea typeface="Century Gothic"/>
                <a:cs typeface="Century Gothic"/>
                <a:sym typeface="Century Gothic"/>
              </a:rPr>
              <a:t>Researcher’s Notebook</a:t>
            </a:r>
            <a:r>
              <a:rPr lang="en-US" sz="2000">
                <a:latin typeface="Century Gothic"/>
                <a:ea typeface="Century Gothic"/>
                <a:cs typeface="Century Gothic"/>
                <a:sym typeface="Century Gothic"/>
              </a:rPr>
              <a:t> and complete it.</a:t>
            </a:r>
            <a:endParaRPr sz="2000">
              <a:latin typeface="Century Gothic"/>
              <a:ea typeface="Century Gothic"/>
              <a:cs typeface="Century Gothic"/>
              <a:sym typeface="Century Gothic"/>
            </a:endParaRPr>
          </a:p>
        </p:txBody>
      </p:sp>
      <p:pic>
        <p:nvPicPr>
          <p:cNvPr id="225" name="Google Shape;225;p32"/>
          <p:cNvPicPr preferRelativeResize="0"/>
          <p:nvPr/>
        </p:nvPicPr>
        <p:blipFill>
          <a:blip r:embed="rId4">
            <a:alphaModFix/>
          </a:blip>
          <a:stretch>
            <a:fillRect/>
          </a:stretch>
        </p:blipFill>
        <p:spPr>
          <a:xfrm>
            <a:off x="621800" y="2072600"/>
            <a:ext cx="8110675" cy="4200175"/>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33"/>
          <p:cNvSpPr txBox="1">
            <a:spLocks noGrp="1"/>
          </p:cNvSpPr>
          <p:nvPr>
            <p:ph type="title"/>
          </p:nvPr>
        </p:nvSpPr>
        <p:spPr>
          <a:xfrm>
            <a:off x="663150" y="683525"/>
            <a:ext cx="9441300" cy="7155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000" b="1">
                <a:latin typeface="Century Gothic"/>
                <a:ea typeface="Century Gothic"/>
                <a:cs typeface="Century Gothic"/>
                <a:sym typeface="Century Gothic"/>
              </a:rPr>
              <a:t>Let’s review our learning target</a:t>
            </a:r>
            <a:endParaRPr sz="3000" b="1" u="none" strike="noStrike" cap="none">
              <a:solidFill>
                <a:schemeClr val="dk1"/>
              </a:solidFill>
              <a:latin typeface="Century Gothic"/>
              <a:ea typeface="Century Gothic"/>
              <a:cs typeface="Century Gothic"/>
              <a:sym typeface="Century Gothic"/>
            </a:endParaRPr>
          </a:p>
        </p:txBody>
      </p:sp>
      <p:pic>
        <p:nvPicPr>
          <p:cNvPr id="232" name="Google Shape;232;p33"/>
          <p:cNvPicPr preferRelativeResize="0"/>
          <p:nvPr/>
        </p:nvPicPr>
        <p:blipFill>
          <a:blip r:embed="rId3">
            <a:alphaModFix/>
          </a:blip>
          <a:stretch>
            <a:fillRect/>
          </a:stretch>
        </p:blipFill>
        <p:spPr>
          <a:xfrm>
            <a:off x="10104400" y="454925"/>
            <a:ext cx="1599100" cy="1269800"/>
          </a:xfrm>
          <a:prstGeom prst="rect">
            <a:avLst/>
          </a:prstGeom>
          <a:noFill/>
          <a:ln>
            <a:noFill/>
          </a:ln>
        </p:spPr>
      </p:pic>
      <p:sp>
        <p:nvSpPr>
          <p:cNvPr id="233" name="Google Shape;233;p33"/>
          <p:cNvSpPr txBox="1"/>
          <p:nvPr/>
        </p:nvSpPr>
        <p:spPr>
          <a:xfrm>
            <a:off x="804800" y="1724725"/>
            <a:ext cx="10898700" cy="4169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US" sz="2400">
                <a:solidFill>
                  <a:schemeClr val="dk1"/>
                </a:solidFill>
                <a:latin typeface="Century Gothic"/>
                <a:ea typeface="Century Gothic"/>
                <a:cs typeface="Century Gothic"/>
                <a:sym typeface="Century Gothic"/>
              </a:rPr>
              <a:t>Although we have only one learning target today, it is an important one!</a:t>
            </a:r>
            <a:endParaRPr sz="240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Clr>
                <a:schemeClr val="dk1"/>
              </a:buClr>
              <a:buSzPts val="1100"/>
              <a:buFont typeface="Arial"/>
              <a:buNone/>
            </a:pPr>
            <a:endParaRPr sz="2400" b="1">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Clr>
                <a:schemeClr val="dk1"/>
              </a:buClr>
              <a:buSzPts val="1100"/>
              <a:buFont typeface="Arial"/>
              <a:buNone/>
            </a:pPr>
            <a:r>
              <a:rPr lang="en-US" sz="2400" b="1">
                <a:solidFill>
                  <a:schemeClr val="dk1"/>
                </a:solidFill>
                <a:latin typeface="Century Gothic"/>
                <a:ea typeface="Century Gothic"/>
                <a:cs typeface="Century Gothic"/>
                <a:sym typeface="Century Gothic"/>
              </a:rPr>
              <a:t>Our Learning Target for today is:</a:t>
            </a:r>
            <a:endParaRPr sz="2400" b="1">
              <a:solidFill>
                <a:schemeClr val="dk1"/>
              </a:solidFill>
              <a:latin typeface="Century Gothic"/>
              <a:ea typeface="Century Gothic"/>
              <a:cs typeface="Century Gothic"/>
              <a:sym typeface="Century Gothic"/>
            </a:endParaRPr>
          </a:p>
          <a:p>
            <a:pPr marL="457200" lvl="0" indent="-381000" algn="l" rtl="0">
              <a:lnSpc>
                <a:spcPct val="90000"/>
              </a:lnSpc>
              <a:spcBef>
                <a:spcPts val="1000"/>
              </a:spcBef>
              <a:spcAft>
                <a:spcPts val="1000"/>
              </a:spcAft>
              <a:buClr>
                <a:schemeClr val="dk1"/>
              </a:buClr>
              <a:buSzPts val="2400"/>
              <a:buFont typeface="Century Gothic"/>
              <a:buChar char="•"/>
            </a:pPr>
            <a:r>
              <a:rPr lang="en-US" sz="2400">
                <a:solidFill>
                  <a:schemeClr val="dk1"/>
                </a:solidFill>
                <a:latin typeface="Century Gothic"/>
                <a:ea typeface="Century Gothic"/>
                <a:cs typeface="Century Gothic"/>
                <a:sym typeface="Century Gothic"/>
              </a:rPr>
              <a:t>“I can synthesize the information I learned from several sources into cohesive paragraphs.”</a:t>
            </a:r>
            <a:endParaRPr sz="2400"/>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40" name="Google Shape;240;p34"/>
          <p:cNvSpPr txBox="1">
            <a:spLocks noGrp="1"/>
          </p:cNvSpPr>
          <p:nvPr>
            <p:ph type="body" idx="1"/>
          </p:nvPr>
        </p:nvSpPr>
        <p:spPr>
          <a:xfrm>
            <a:off x="647700" y="2258925"/>
            <a:ext cx="4564500" cy="44067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dk1"/>
              </a:buClr>
              <a:buSzPts val="3200"/>
              <a:buFont typeface="Arial"/>
              <a:buNone/>
            </a:pPr>
            <a:r>
              <a:rPr lang="en-US" sz="2400">
                <a:latin typeface="Century Gothic"/>
                <a:ea typeface="Century Gothic"/>
                <a:cs typeface="Century Gothic"/>
                <a:sym typeface="Century Gothic"/>
              </a:rPr>
              <a:t>You will now receive the </a:t>
            </a:r>
            <a:r>
              <a:rPr lang="en-US" sz="2400" b="1">
                <a:latin typeface="Century Gothic"/>
                <a:ea typeface="Century Gothic"/>
                <a:cs typeface="Century Gothic"/>
                <a:sym typeface="Century Gothic"/>
              </a:rPr>
              <a:t>End of Unit 3 Assessment Prompt. </a:t>
            </a:r>
            <a:r>
              <a:rPr lang="en-US" sz="2400">
                <a:latin typeface="Century Gothic"/>
                <a:ea typeface="Century Gothic"/>
                <a:cs typeface="Century Gothic"/>
                <a:sym typeface="Century Gothic"/>
              </a:rPr>
              <a:t>Please read it in your heads as your teacher reads aloud. Then, work to complete the assessment silently and individually.</a:t>
            </a:r>
            <a:endParaRPr sz="2400">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200"/>
              <a:buFont typeface="Arial"/>
              <a:buNone/>
            </a:pPr>
            <a:endParaRPr sz="2400">
              <a:latin typeface="Century Gothic"/>
              <a:ea typeface="Century Gothic"/>
              <a:cs typeface="Century Gothic"/>
              <a:sym typeface="Century Gothic"/>
            </a:endParaRPr>
          </a:p>
          <a:p>
            <a:pPr marL="0" marR="0" lvl="0" indent="0" algn="ctr" rtl="0">
              <a:lnSpc>
                <a:spcPct val="90000"/>
              </a:lnSpc>
              <a:spcBef>
                <a:spcPts val="0"/>
              </a:spcBef>
              <a:spcAft>
                <a:spcPts val="0"/>
              </a:spcAft>
              <a:buClr>
                <a:schemeClr val="dk1"/>
              </a:buClr>
              <a:buSzPts val="3200"/>
              <a:buFont typeface="Arial"/>
              <a:buNone/>
            </a:pPr>
            <a:r>
              <a:rPr lang="en-US" sz="2400">
                <a:latin typeface="Century Gothic"/>
                <a:ea typeface="Century Gothic"/>
                <a:cs typeface="Century Gothic"/>
                <a:sym typeface="Century Gothic"/>
              </a:rPr>
              <a:t>If you finish early, you may read your independent reading book.</a:t>
            </a:r>
            <a:endParaRPr sz="2400">
              <a:latin typeface="Century Gothic"/>
              <a:ea typeface="Century Gothic"/>
              <a:cs typeface="Century Gothic"/>
              <a:sym typeface="Century Gothic"/>
            </a:endParaRPr>
          </a:p>
          <a:p>
            <a:pPr marL="0" marR="0" lvl="0" indent="0" algn="ctr" rtl="0">
              <a:lnSpc>
                <a:spcPct val="90000"/>
              </a:lnSpc>
              <a:spcBef>
                <a:spcPts val="1000"/>
              </a:spcBef>
              <a:spcAft>
                <a:spcPts val="0"/>
              </a:spcAft>
              <a:buClr>
                <a:schemeClr val="dk1"/>
              </a:buClr>
              <a:buSzPts val="3200"/>
              <a:buFont typeface="Arial"/>
              <a:buNone/>
            </a:pPr>
            <a:endParaRPr sz="3400" i="0" u="none" strike="noStrike" cap="none">
              <a:solidFill>
                <a:schemeClr val="dk1"/>
              </a:solidFill>
              <a:latin typeface="Century Gothic"/>
              <a:ea typeface="Century Gothic"/>
              <a:cs typeface="Century Gothic"/>
              <a:sym typeface="Century Gothic"/>
            </a:endParaRPr>
          </a:p>
        </p:txBody>
      </p:sp>
      <p:sp>
        <p:nvSpPr>
          <p:cNvPr id="241" name="Google Shape;241;p34"/>
          <p:cNvSpPr txBox="1">
            <a:spLocks noGrp="1"/>
          </p:cNvSpPr>
          <p:nvPr>
            <p:ph type="title"/>
          </p:nvPr>
        </p:nvSpPr>
        <p:spPr>
          <a:xfrm>
            <a:off x="663150" y="759725"/>
            <a:ext cx="10135500" cy="807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200" b="1">
                <a:latin typeface="Century Gothic"/>
                <a:ea typeface="Century Gothic"/>
                <a:cs typeface="Century Gothic"/>
                <a:sym typeface="Century Gothic"/>
              </a:rPr>
              <a:t>Let’s work on our End of Unit 3 Assessment</a:t>
            </a:r>
            <a:endParaRPr sz="3200" b="1">
              <a:latin typeface="Century Gothic"/>
              <a:ea typeface="Century Gothic"/>
              <a:cs typeface="Century Gothic"/>
              <a:sym typeface="Century Gothic"/>
            </a:endParaRPr>
          </a:p>
        </p:txBody>
      </p:sp>
      <p:pic>
        <p:nvPicPr>
          <p:cNvPr id="242" name="Google Shape;242;p34"/>
          <p:cNvPicPr preferRelativeResize="0"/>
          <p:nvPr/>
        </p:nvPicPr>
        <p:blipFill>
          <a:blip r:embed="rId3">
            <a:alphaModFix/>
          </a:blip>
          <a:stretch>
            <a:fillRect/>
          </a:stretch>
        </p:blipFill>
        <p:spPr>
          <a:xfrm>
            <a:off x="10104400" y="454925"/>
            <a:ext cx="1599100" cy="1269800"/>
          </a:xfrm>
          <a:prstGeom prst="rect">
            <a:avLst/>
          </a:prstGeom>
          <a:noFill/>
          <a:ln>
            <a:noFill/>
          </a:ln>
        </p:spPr>
      </p:pic>
      <p:pic>
        <p:nvPicPr>
          <p:cNvPr id="243" name="Google Shape;243;p34"/>
          <p:cNvPicPr preferRelativeResize="0"/>
          <p:nvPr/>
        </p:nvPicPr>
        <p:blipFill>
          <a:blip r:embed="rId4">
            <a:alphaModFix/>
          </a:blip>
          <a:stretch>
            <a:fillRect/>
          </a:stretch>
        </p:blipFill>
        <p:spPr>
          <a:xfrm>
            <a:off x="5364600" y="2060525"/>
            <a:ext cx="6675000" cy="423425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35"/>
          <p:cNvSpPr txBox="1">
            <a:spLocks noGrp="1"/>
          </p:cNvSpPr>
          <p:nvPr>
            <p:ph type="title"/>
          </p:nvPr>
        </p:nvSpPr>
        <p:spPr>
          <a:xfrm>
            <a:off x="663150" y="759725"/>
            <a:ext cx="10135500" cy="807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200" b="1">
                <a:latin typeface="Century Gothic"/>
                <a:ea typeface="Century Gothic"/>
                <a:cs typeface="Century Gothic"/>
                <a:sym typeface="Century Gothic"/>
              </a:rPr>
              <a:t>Let’s look at a Model Performance Task</a:t>
            </a:r>
            <a:endParaRPr sz="3200" b="1">
              <a:latin typeface="Century Gothic"/>
              <a:ea typeface="Century Gothic"/>
              <a:cs typeface="Century Gothic"/>
              <a:sym typeface="Century Gothic"/>
            </a:endParaRPr>
          </a:p>
        </p:txBody>
      </p:sp>
      <p:pic>
        <p:nvPicPr>
          <p:cNvPr id="250" name="Google Shape;250;p35"/>
          <p:cNvPicPr preferRelativeResize="0"/>
          <p:nvPr/>
        </p:nvPicPr>
        <p:blipFill>
          <a:blip r:embed="rId3">
            <a:alphaModFix/>
          </a:blip>
          <a:stretch>
            <a:fillRect/>
          </a:stretch>
        </p:blipFill>
        <p:spPr>
          <a:xfrm>
            <a:off x="10104400" y="454925"/>
            <a:ext cx="1599100" cy="1269800"/>
          </a:xfrm>
          <a:prstGeom prst="rect">
            <a:avLst/>
          </a:prstGeom>
          <a:noFill/>
          <a:ln>
            <a:noFill/>
          </a:ln>
        </p:spPr>
      </p:pic>
      <p:pic>
        <p:nvPicPr>
          <p:cNvPr id="251" name="Google Shape;251;p35"/>
          <p:cNvPicPr preferRelativeResize="0"/>
          <p:nvPr/>
        </p:nvPicPr>
        <p:blipFill>
          <a:blip r:embed="rId4">
            <a:alphaModFix/>
          </a:blip>
          <a:stretch>
            <a:fillRect/>
          </a:stretch>
        </p:blipFill>
        <p:spPr>
          <a:xfrm>
            <a:off x="4023350" y="1932000"/>
            <a:ext cx="7680149" cy="3598225"/>
          </a:xfrm>
          <a:prstGeom prst="rect">
            <a:avLst/>
          </a:prstGeom>
          <a:noFill/>
          <a:ln>
            <a:noFill/>
          </a:ln>
        </p:spPr>
      </p:pic>
      <p:sp>
        <p:nvSpPr>
          <p:cNvPr id="252" name="Google Shape;252;p35"/>
          <p:cNvSpPr txBox="1"/>
          <p:nvPr/>
        </p:nvSpPr>
        <p:spPr>
          <a:xfrm>
            <a:off x="786375" y="1862325"/>
            <a:ext cx="3145500" cy="4700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800" dirty="0">
                <a:latin typeface="Century Gothic"/>
                <a:ea typeface="Century Gothic"/>
                <a:cs typeface="Century Gothic"/>
                <a:sym typeface="Century Gothic"/>
              </a:rPr>
              <a:t>Do you remember the </a:t>
            </a:r>
            <a:r>
              <a:rPr lang="en-US" sz="1800" b="1" dirty="0">
                <a:latin typeface="Century Gothic"/>
                <a:ea typeface="Century Gothic"/>
                <a:cs typeface="Century Gothic"/>
                <a:sym typeface="Century Gothic"/>
              </a:rPr>
              <a:t>Model Performance Task </a:t>
            </a:r>
            <a:r>
              <a:rPr lang="en-US" sz="1800" dirty="0">
                <a:latin typeface="Century Gothic"/>
                <a:ea typeface="Century Gothic"/>
                <a:cs typeface="Century Gothic"/>
                <a:sym typeface="Century Gothic"/>
              </a:rPr>
              <a:t>we looked at in Lesson 2? We are going to look at it again and use it to create a rubric together that you will use to evaluate your own Performance Task.</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Read in your heads as your teacher reads the </a:t>
            </a:r>
            <a:r>
              <a:rPr lang="en-US" sz="1800" b="1" dirty="0">
                <a:latin typeface="Century Gothic"/>
                <a:ea typeface="Century Gothic"/>
                <a:cs typeface="Century Gothic"/>
                <a:sym typeface="Century Gothic"/>
              </a:rPr>
              <a:t>Model Performance Task </a:t>
            </a:r>
            <a:r>
              <a:rPr lang="en-US" sz="1800" dirty="0">
                <a:latin typeface="Century Gothic"/>
                <a:ea typeface="Century Gothic"/>
                <a:cs typeface="Century Gothic"/>
                <a:sym typeface="Century Gothic"/>
              </a:rPr>
              <a:t>aloud. How is it different from other writing you’ve done in class?</a:t>
            </a:r>
            <a:endParaRPr sz="1800" dirty="0">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33E20FA-7933-4E4B-A939-7517B2DE6E70}"/>
</file>

<file path=customXml/itemProps2.xml><?xml version="1.0" encoding="utf-8"?>
<ds:datastoreItem xmlns:ds="http://schemas.openxmlformats.org/officeDocument/2006/customXml" ds:itemID="{9A776DF2-D753-436A-A1B5-DB6B319A920E}"/>
</file>

<file path=customXml/itemProps3.xml><?xml version="1.0" encoding="utf-8"?>
<ds:datastoreItem xmlns:ds="http://schemas.openxmlformats.org/officeDocument/2006/customXml" ds:itemID="{F789C582-7B78-4A9C-BCAE-B7892782A261}"/>
</file>

<file path=docProps/app.xml><?xml version="1.0" encoding="utf-8"?>
<Properties xmlns="http://schemas.openxmlformats.org/officeDocument/2006/extended-properties" xmlns:vt="http://schemas.openxmlformats.org/officeDocument/2006/docPropsVTypes">
  <TotalTime>28</TotalTime>
  <Words>3508</Words>
  <Application>Microsoft Macintosh PowerPoint</Application>
  <PresentationFormat>Custom</PresentationFormat>
  <Paragraphs>291</Paragraphs>
  <Slides>14</Slides>
  <Notes>14</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14</vt:i4>
      </vt:variant>
    </vt:vector>
  </HeadingPairs>
  <TitlesOfParts>
    <vt:vector size="18" baseType="lpstr">
      <vt:lpstr>Century Gothic</vt:lpstr>
      <vt:lpstr>Overlock</vt:lpstr>
      <vt:lpstr>Office Theme</vt:lpstr>
      <vt:lpstr>Office Theme</vt:lpstr>
      <vt:lpstr>Grade 7: Module 2: Unit 3: Lesson 7 Teacher slide, before teaching.</vt:lpstr>
      <vt:lpstr>Grade 7: Module 2: Unit 3: Lesson 7 Teacher slide, before teaching.</vt:lpstr>
      <vt:lpstr>Grade 7: Module 2: Unit 3: Lesson 7 Teacher slide, before teaching.</vt:lpstr>
      <vt:lpstr>Grade 7: Module 2:  Unit 3: Lesson 7</vt:lpstr>
      <vt:lpstr>Hello, Students!</vt:lpstr>
      <vt:lpstr>PowerPoint Presentation</vt:lpstr>
      <vt:lpstr>Let’s review our learning target</vt:lpstr>
      <vt:lpstr>       </vt:lpstr>
      <vt:lpstr>Let’s look at a Model Performance Task</vt:lpstr>
      <vt:lpstr>Let’s review the Performance Task Prompt</vt:lpstr>
      <vt:lpstr>Let’s look at the Performance Task Rubric</vt:lpstr>
      <vt:lpstr>Let’s finish our Class Rubric</vt:lpstr>
      <vt:lpstr>Homework</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2: Unit 3: Lesson 7 Teacher slide, before teaching.</dc:title>
  <cp:lastModifiedBy>Alexander Specht</cp:lastModifiedBy>
  <cp:revision>3</cp:revision>
  <dcterms:modified xsi:type="dcterms:W3CDTF">2018-09-25T18:27:39Z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