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27"/>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Lst>
  <p:sldSz cx="9144000" cy="5143500" type="screen16x9"/>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38354F3-7ED0-2492-2E25-9285CB8E71BC}" v="458" dt="2019-03-15T18:58:41.880"/>
  </p1510:revLst>
</p1510:revInfo>
</file>

<file path=ppt/tableStyles.xml><?xml version="1.0" encoding="utf-8"?>
<a:tblStyleLst xmlns:a="http://schemas.openxmlformats.org/drawingml/2006/main" def="{7869A387-F760-4D27-8137-0187BB417225}">
  <a:tblStyle styleId="{7869A387-F760-4D27-8137-0187BB417225}"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9B433750-FF50-4090-9BB7-89649C345DD4}" styleName="Table_1">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tableStyles" Target="tableStyles.xml"/><Relationship Id="rId21" Type="http://schemas.openxmlformats.org/officeDocument/2006/relationships/slide" Target="slides/slide15.xml"/><Relationship Id="rId34" Type="http://schemas.openxmlformats.org/officeDocument/2006/relationships/font" Target="fonts/font7.fntdata"/><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font" Target="fonts/font2.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6.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15E9E743-8086-46BA-AD0E-34D4AA21E8C9}"/>
    <pc:docChg chg="modSld">
      <pc:chgData name="Jennifer Snapp" userId="S::jennifer.snapp@detroitk12.org::42622253-5fe4-47d2-9c8f-1ef2d995c939" providerId="AD" clId="Web-{15E9E743-8086-46BA-AD0E-34D4AA21E8C9}" dt="2018-10-03T15:21:09.022" v="1" actId="1076"/>
      <pc:docMkLst>
        <pc:docMk/>
      </pc:docMkLst>
      <pc:sldChg chg="addSp modSp">
        <pc:chgData name="Jennifer Snapp" userId="S::jennifer.snapp@detroitk12.org::42622253-5fe4-47d2-9c8f-1ef2d995c939" providerId="AD" clId="Web-{15E9E743-8086-46BA-AD0E-34D4AA21E8C9}" dt="2018-10-03T15:21:09.022" v="1" actId="1076"/>
        <pc:sldMkLst>
          <pc:docMk/>
          <pc:sldMk cId="0" sldId="263"/>
        </pc:sldMkLst>
        <pc:picChg chg="add mod">
          <ac:chgData name="Jennifer Snapp" userId="S::jennifer.snapp@detroitk12.org::42622253-5fe4-47d2-9c8f-1ef2d995c939" providerId="AD" clId="Web-{15E9E743-8086-46BA-AD0E-34D4AA21E8C9}" dt="2018-10-03T15:21:09.022" v="1" actId="1076"/>
          <ac:picMkLst>
            <pc:docMk/>
            <pc:sldMk cId="0" sldId="263"/>
            <ac:picMk id="2" creationId="{B7336040-ADC0-4BAF-89A2-430A501D58C9}"/>
          </ac:picMkLst>
        </pc:picChg>
      </pc:sldChg>
    </pc:docChg>
  </pc:docChgLst>
  <pc:docChgLst>
    <pc:chgData name="Jennifer Snapp" userId="S::jennifer.snapp@detroitk12.org::42622253-5fe4-47d2-9c8f-1ef2d995c939" providerId="AD" clId="Web-{AA2460D8-CE94-494A-8D56-6D425151CF3C}"/>
    <pc:docChg chg="addSld modSld">
      <pc:chgData name="Jennifer Snapp" userId="S::jennifer.snapp@detroitk12.org::42622253-5fe4-47d2-9c8f-1ef2d995c939" providerId="AD" clId="Web-{AA2460D8-CE94-494A-8D56-6D425151CF3C}" dt="2019-03-13T13:22:50.176" v="247" actId="14100"/>
      <pc:docMkLst>
        <pc:docMk/>
      </pc:docMkLst>
      <pc:sldChg chg="modSp">
        <pc:chgData name="Jennifer Snapp" userId="S::jennifer.snapp@detroitk12.org::42622253-5fe4-47d2-9c8f-1ef2d995c939" providerId="AD" clId="Web-{AA2460D8-CE94-494A-8D56-6D425151CF3C}" dt="2019-03-13T13:12:07.699" v="65" actId="20577"/>
        <pc:sldMkLst>
          <pc:docMk/>
          <pc:sldMk cId="0" sldId="257"/>
        </pc:sldMkLst>
        <pc:spChg chg="mod">
          <ac:chgData name="Jennifer Snapp" userId="S::jennifer.snapp@detroitk12.org::42622253-5fe4-47d2-9c8f-1ef2d995c939" providerId="AD" clId="Web-{AA2460D8-CE94-494A-8D56-6D425151CF3C}" dt="2019-03-13T13:12:07.699" v="65" actId="20577"/>
          <ac:spMkLst>
            <pc:docMk/>
            <pc:sldMk cId="0" sldId="257"/>
            <ac:spMk id="211" creationId="{00000000-0000-0000-0000-000000000000}"/>
          </ac:spMkLst>
        </pc:spChg>
      </pc:sldChg>
      <pc:sldChg chg="addSp modSp new">
        <pc:chgData name="Jennifer Snapp" userId="S::jennifer.snapp@detroitk12.org::42622253-5fe4-47d2-9c8f-1ef2d995c939" providerId="AD" clId="Web-{AA2460D8-CE94-494A-8D56-6D425151CF3C}" dt="2019-03-13T13:22:50.176" v="247" actId="14100"/>
        <pc:sldMkLst>
          <pc:docMk/>
          <pc:sldMk cId="2284012267" sldId="276"/>
        </pc:sldMkLst>
        <pc:spChg chg="add mod">
          <ac:chgData name="Jennifer Snapp" userId="S::jennifer.snapp@detroitk12.org::42622253-5fe4-47d2-9c8f-1ef2d995c939" providerId="AD" clId="Web-{AA2460D8-CE94-494A-8D56-6D425151CF3C}" dt="2019-03-13T13:22:50.176" v="247" actId="14100"/>
          <ac:spMkLst>
            <pc:docMk/>
            <pc:sldMk cId="2284012267" sldId="276"/>
            <ac:spMk id="2" creationId="{0A9EDE7B-8612-48FA-BA42-FF065076C44D}"/>
          </ac:spMkLst>
        </pc:spChg>
        <pc:spChg chg="add mod">
          <ac:chgData name="Jennifer Snapp" userId="S::jennifer.snapp@detroitk12.org::42622253-5fe4-47d2-9c8f-1ef2d995c939" providerId="AD" clId="Web-{AA2460D8-CE94-494A-8D56-6D425151CF3C}" dt="2019-03-13T13:22:42.785" v="245" actId="20577"/>
          <ac:spMkLst>
            <pc:docMk/>
            <pc:sldMk cId="2284012267" sldId="276"/>
            <ac:spMk id="3" creationId="{C038D91B-DB1A-4166-B263-FCF7FCCA6DA7}"/>
          </ac:spMkLst>
        </pc:spChg>
      </pc:sldChg>
    </pc:docChg>
  </pc:docChgLst>
  <pc:docChgLst>
    <pc:chgData name="Jennifer Snapp" userId="S::jennifer.snapp@detroitk12.org::42622253-5fe4-47d2-9c8f-1ef2d995c939" providerId="AD" clId="Web-{F4EDB1AD-C54A-151B-BA11-09C4E27EA3F1}"/>
    <pc:docChg chg="delSld">
      <pc:chgData name="Jennifer Snapp" userId="S::jennifer.snapp@detroitk12.org::42622253-5fe4-47d2-9c8f-1ef2d995c939" providerId="AD" clId="Web-{F4EDB1AD-C54A-151B-BA11-09C4E27EA3F1}" dt="2019-03-13T13:36:30.775" v="0"/>
      <pc:docMkLst>
        <pc:docMk/>
      </pc:docMkLst>
      <pc:sldChg chg="del">
        <pc:chgData name="Jennifer Snapp" userId="S::jennifer.snapp@detroitk12.org::42622253-5fe4-47d2-9c8f-1ef2d995c939" providerId="AD" clId="Web-{F4EDB1AD-C54A-151B-BA11-09C4E27EA3F1}" dt="2019-03-13T13:36:30.775" v="0"/>
        <pc:sldMkLst>
          <pc:docMk/>
          <pc:sldMk cId="2284012267" sldId="276"/>
        </pc:sldMkLst>
      </pc:sldChg>
    </pc:docChg>
  </pc:docChgLst>
  <pc:docChgLst>
    <pc:chgData name="Jennifer Snapp" userId="S::jennifer.snapp@detroitk12.org::42622253-5fe4-47d2-9c8f-1ef2d995c939" providerId="AD" clId="Web-{F0669E5B-E65B-5FC0-471D-EA4CA1928DB7}"/>
    <pc:docChg chg="modSld">
      <pc:chgData name="Jennifer Snapp" userId="S::jennifer.snapp@detroitk12.org::42622253-5fe4-47d2-9c8f-1ef2d995c939" providerId="AD" clId="Web-{F0669E5B-E65B-5FC0-471D-EA4CA1928DB7}" dt="2019-03-26T14:23:58.435" v="14" actId="20577"/>
      <pc:docMkLst>
        <pc:docMk/>
      </pc:docMkLst>
      <pc:sldChg chg="modSp">
        <pc:chgData name="Jennifer Snapp" userId="S::jennifer.snapp@detroitk12.org::42622253-5fe4-47d2-9c8f-1ef2d995c939" providerId="AD" clId="Web-{F0669E5B-E65B-5FC0-471D-EA4CA1928DB7}" dt="2019-03-26T14:23:58.435" v="13" actId="20577"/>
        <pc:sldMkLst>
          <pc:docMk/>
          <pc:sldMk cId="0" sldId="257"/>
        </pc:sldMkLst>
        <pc:spChg chg="mod">
          <ac:chgData name="Jennifer Snapp" userId="S::jennifer.snapp@detroitk12.org::42622253-5fe4-47d2-9c8f-1ef2d995c939" providerId="AD" clId="Web-{F0669E5B-E65B-5FC0-471D-EA4CA1928DB7}" dt="2019-03-26T14:23:58.435" v="13" actId="20577"/>
          <ac:spMkLst>
            <pc:docMk/>
            <pc:sldMk cId="0" sldId="257"/>
            <ac:spMk id="4" creationId="{4CB686C3-D6C7-4955-8223-80B1F4E4EDCD}"/>
          </ac:spMkLst>
        </pc:spChg>
        <pc:spChg chg="mod">
          <ac:chgData name="Jennifer Snapp" userId="S::jennifer.snapp@detroitk12.org::42622253-5fe4-47d2-9c8f-1ef2d995c939" providerId="AD" clId="Web-{F0669E5B-E65B-5FC0-471D-EA4CA1928DB7}" dt="2019-03-26T14:23:48.310" v="8" actId="20577"/>
          <ac:spMkLst>
            <pc:docMk/>
            <pc:sldMk cId="0" sldId="257"/>
            <ac:spMk id="211" creationId="{00000000-0000-0000-0000-000000000000}"/>
          </ac:spMkLst>
        </pc:spChg>
      </pc:sldChg>
    </pc:docChg>
  </pc:docChgLst>
  <pc:docChgLst>
    <pc:chgData name="Jennifer Snapp" userId="S::jennifer.snapp@detroitk12.org::42622253-5fe4-47d2-9c8f-1ef2d995c939" providerId="AD" clId="Web-{838354F3-7ED0-2492-2E25-9285CB8E71BC}"/>
    <pc:docChg chg="modSld">
      <pc:chgData name="Jennifer Snapp" userId="S::jennifer.snapp@detroitk12.org::42622253-5fe4-47d2-9c8f-1ef2d995c939" providerId="AD" clId="Web-{838354F3-7ED0-2492-2E25-9285CB8E71BC}" dt="2019-03-15T18:58:41.880" v="460" actId="20577"/>
      <pc:docMkLst>
        <pc:docMk/>
      </pc:docMkLst>
      <pc:sldChg chg="addSp modSp">
        <pc:chgData name="Jennifer Snapp" userId="S::jennifer.snapp@detroitk12.org::42622253-5fe4-47d2-9c8f-1ef2d995c939" providerId="AD" clId="Web-{838354F3-7ED0-2492-2E25-9285CB8E71BC}" dt="2019-03-15T18:58:41.880" v="459" actId="20577"/>
        <pc:sldMkLst>
          <pc:docMk/>
          <pc:sldMk cId="0" sldId="257"/>
        </pc:sldMkLst>
        <pc:spChg chg="add mod">
          <ac:chgData name="Jennifer Snapp" userId="S::jennifer.snapp@detroitk12.org::42622253-5fe4-47d2-9c8f-1ef2d995c939" providerId="AD" clId="Web-{838354F3-7ED0-2492-2E25-9285CB8E71BC}" dt="2019-03-15T18:58:41.880" v="459" actId="20577"/>
          <ac:spMkLst>
            <pc:docMk/>
            <pc:sldMk cId="0" sldId="257"/>
            <ac:spMk id="4" creationId="{4CB686C3-D6C7-4955-8223-80B1F4E4EDCD}"/>
          </ac:spMkLst>
        </pc:spChg>
        <pc:spChg chg="mod">
          <ac:chgData name="Jennifer Snapp" userId="S::jennifer.snapp@detroitk12.org::42622253-5fe4-47d2-9c8f-1ef2d995c939" providerId="AD" clId="Web-{838354F3-7ED0-2492-2E25-9285CB8E71BC}" dt="2019-03-15T18:21:47.935" v="243" actId="20577"/>
          <ac:spMkLst>
            <pc:docMk/>
            <pc:sldMk cId="0" sldId="257"/>
            <ac:spMk id="211" creationId="{00000000-0000-0000-0000-000000000000}"/>
          </ac:spMkLst>
        </pc:spChg>
        <pc:picChg chg="add mod">
          <ac:chgData name="Jennifer Snapp" userId="S::jennifer.snapp@detroitk12.org::42622253-5fe4-47d2-9c8f-1ef2d995c939" providerId="AD" clId="Web-{838354F3-7ED0-2492-2E25-9285CB8E71BC}" dt="2019-03-15T18:21:51.732" v="244" actId="14100"/>
          <ac:picMkLst>
            <pc:docMk/>
            <pc:sldMk cId="0" sldId="257"/>
            <ac:picMk id="2" creationId="{8E7A58EC-4EA3-4DC0-969D-92DBF257707F}"/>
          </ac:picMkLst>
        </pc:picChg>
      </pc:sldChg>
    </pc:docChg>
  </pc:docChgLst>
  <pc:docChgLst>
    <pc:chgData name="Jennifer Snapp" userId="42622253-5fe4-47d2-9c8f-1ef2d995c939" providerId="ADAL" clId="{DAD8F87D-9B9E-4459-8BA2-6668D7E6DBB8}"/>
    <pc:docChg chg="modSld modMainMaster">
      <pc:chgData name="Jennifer Snapp" userId="42622253-5fe4-47d2-9c8f-1ef2d995c939" providerId="ADAL" clId="{DAD8F87D-9B9E-4459-8BA2-6668D7E6DBB8}" dt="2018-10-03T15:28:14.288" v="7" actId="1076"/>
      <pc:docMkLst>
        <pc:docMk/>
      </pc:docMkLst>
      <pc:sldChg chg="addSp delSp modSp">
        <pc:chgData name="Jennifer Snapp" userId="42622253-5fe4-47d2-9c8f-1ef2d995c939" providerId="ADAL" clId="{DAD8F87D-9B9E-4459-8BA2-6668D7E6DBB8}" dt="2018-10-03T15:21:36.698" v="1" actId="931"/>
        <pc:sldMkLst>
          <pc:docMk/>
          <pc:sldMk cId="0" sldId="256"/>
        </pc:sldMkLst>
        <pc:picChg chg="add del mod">
          <ac:chgData name="Jennifer Snapp" userId="42622253-5fe4-47d2-9c8f-1ef2d995c939" providerId="ADAL" clId="{DAD8F87D-9B9E-4459-8BA2-6668D7E6DBB8}" dt="2018-10-03T15:21:36.698" v="1" actId="931"/>
          <ac:picMkLst>
            <pc:docMk/>
            <pc:sldMk cId="0" sldId="256"/>
            <ac:picMk id="3" creationId="{0CE7F785-0D4D-468D-B773-429C2876BBE5}"/>
          </ac:picMkLst>
        </pc:picChg>
      </pc:sldChg>
      <pc:sldMasterChg chg="addSp modSp">
        <pc:chgData name="Jennifer Snapp" userId="42622253-5fe4-47d2-9c8f-1ef2d995c939" providerId="ADAL" clId="{DAD8F87D-9B9E-4459-8BA2-6668D7E6DBB8}" dt="2018-10-03T15:27:46.423" v="3" actId="1076"/>
        <pc:sldMasterMkLst>
          <pc:docMk/>
          <pc:sldMasterMk cId="0" sldId="2147483681"/>
        </pc:sldMasterMkLst>
        <pc:picChg chg="add mod">
          <ac:chgData name="Jennifer Snapp" userId="42622253-5fe4-47d2-9c8f-1ef2d995c939" providerId="ADAL" clId="{DAD8F87D-9B9E-4459-8BA2-6668D7E6DBB8}" dt="2018-10-03T15:27:46.423" v="3" actId="1076"/>
          <ac:picMkLst>
            <pc:docMk/>
            <pc:sldMasterMk cId="0" sldId="2147483681"/>
            <ac:picMk id="3" creationId="{BF5BA658-0152-4187-AC4A-4DC6625D5234}"/>
          </ac:picMkLst>
        </pc:picChg>
      </pc:sldMasterChg>
      <pc:sldMasterChg chg="addSp modSp">
        <pc:chgData name="Jennifer Snapp" userId="42622253-5fe4-47d2-9c8f-1ef2d995c939" providerId="ADAL" clId="{DAD8F87D-9B9E-4459-8BA2-6668D7E6DBB8}" dt="2018-10-03T15:28:02.706" v="5" actId="1076"/>
        <pc:sldMasterMkLst>
          <pc:docMk/>
          <pc:sldMasterMk cId="0" sldId="2147483682"/>
        </pc:sldMasterMkLst>
        <pc:picChg chg="add mod">
          <ac:chgData name="Jennifer Snapp" userId="42622253-5fe4-47d2-9c8f-1ef2d995c939" providerId="ADAL" clId="{DAD8F87D-9B9E-4459-8BA2-6668D7E6DBB8}" dt="2018-10-03T15:28:02.706" v="5" actId="1076"/>
          <ac:picMkLst>
            <pc:docMk/>
            <pc:sldMasterMk cId="0" sldId="2147483682"/>
            <ac:picMk id="3" creationId="{C15AFC7B-5FA8-4461-8F60-6274A2436C76}"/>
          </ac:picMkLst>
        </pc:picChg>
      </pc:sldMasterChg>
      <pc:sldMasterChg chg="addSp modSp">
        <pc:chgData name="Jennifer Snapp" userId="42622253-5fe4-47d2-9c8f-1ef2d995c939" providerId="ADAL" clId="{DAD8F87D-9B9E-4459-8BA2-6668D7E6DBB8}" dt="2018-10-03T15:28:14.288" v="7" actId="1076"/>
        <pc:sldMasterMkLst>
          <pc:docMk/>
          <pc:sldMasterMk cId="0" sldId="2147483683"/>
        </pc:sldMasterMkLst>
        <pc:picChg chg="add mod">
          <ac:chgData name="Jennifer Snapp" userId="42622253-5fe4-47d2-9c8f-1ef2d995c939" providerId="ADAL" clId="{DAD8F87D-9B9E-4459-8BA2-6668D7E6DBB8}" dt="2018-10-03T15:28:14.288" v="7" actId="1076"/>
          <ac:picMkLst>
            <pc:docMk/>
            <pc:sldMasterMk cId="0" sldId="2147483683"/>
            <ac:picMk id="3" creationId="{497383D3-0918-414F-BD9E-2DF468B7C79F}"/>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6636127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8" Type="http://schemas.openxmlformats.org/officeDocument/2006/relationships/hyperlink" Target="http://curriculum.eleducation.org/curriculum/ela/grade-4/module-2/unit-2/www.safeshare.tv" TargetMode="External"/><Relationship Id="rId3" Type="http://schemas.openxmlformats.org/officeDocument/2006/relationships/hyperlink" Target="https://www.youtube.com/watch?v=Ik1xfSDmfxc" TargetMode="External"/><Relationship Id="rId7" Type="http://schemas.openxmlformats.org/officeDocument/2006/relationships/hyperlink" Target="https://youtu.be/dBXhZAciT8Q" TargetMode="External"/><Relationship Id="rId2" Type="http://schemas.openxmlformats.org/officeDocument/2006/relationships/slide" Target="../slides/slide2.xml"/><Relationship Id="rId1" Type="http://schemas.openxmlformats.org/officeDocument/2006/relationships/notesMaster" Target="../notesMasters/notesMaster1.xml"/><Relationship Id="rId6" Type="http://schemas.openxmlformats.org/officeDocument/2006/relationships/hyperlink" Target="http://www.arkive.org/monarch-butterfly/danaus-plexippus/video-00.html" TargetMode="External"/><Relationship Id="rId5" Type="http://schemas.openxmlformats.org/officeDocument/2006/relationships/hyperlink" Target="http://www.arkive.org/springbok/antidorcas-marsupialis/video-00.html" TargetMode="External"/><Relationship Id="rId4" Type="http://schemas.openxmlformats.org/officeDocument/2006/relationships/hyperlink" Target="http://www.arkive.org/ostrich/struthio-camelus/video-00.html" TargetMode="External"/><Relationship Id="rId9" Type="http://schemas.openxmlformats.org/officeDocument/2006/relationships/hyperlink" Target="http://curriculum.eleducation.org/curriculum/ela/grade-4/module-2/unit-2/lesson-1" TargetMode="Externa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curriculum.eleducation.org/sites/default/files/g4m2u1_all-block_091417.pdf" TargetMode="External"/><Relationship Id="rId2" Type="http://schemas.openxmlformats.org/officeDocument/2006/relationships/slide" Target="../slides/slide20.xml"/><Relationship Id="rId1" Type="http://schemas.openxmlformats.org/officeDocument/2006/relationships/notesMaster" Target="../notesMasters/notesMaster1.xml"/><Relationship Id="rId4" Type="http://schemas.openxmlformats.org/officeDocument/2006/relationships/hyperlink" Target="http://curriculum.eleducation.org/sites/default/files/g4m2u2_all-block_091317.pdf" TargetMode="Externa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2" name="Google Shape;20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200">
                <a:solidFill>
                  <a:schemeClr val="dk1"/>
                </a:solidFill>
                <a:latin typeface="Calibri"/>
                <a:ea typeface="Calibri"/>
                <a:cs typeface="Calibri"/>
                <a:sym typeface="Calibri"/>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a:t>
            </a:r>
            <a:endParaRPr sz="1200">
              <a:solidFill>
                <a:schemeClr val="dk1"/>
              </a:solidFill>
              <a:latin typeface="Calibri"/>
              <a:ea typeface="Calibri"/>
              <a:cs typeface="Calibri"/>
              <a:sym typeface="Calibri"/>
            </a:endParaRPr>
          </a:p>
          <a:p>
            <a:pPr marL="0" lvl="0" indent="0" algn="l" rtl="0">
              <a:lnSpc>
                <a:spcPct val="9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80000"/>
              </a:lnSpc>
              <a:spcBef>
                <a:spcPts val="0"/>
              </a:spcBef>
              <a:spcAft>
                <a:spcPts val="0"/>
              </a:spcAft>
              <a:buNone/>
            </a:pPr>
            <a:r>
              <a:rPr lang="en" sz="1200">
                <a:solidFill>
                  <a:schemeClr val="dk1"/>
                </a:solidFill>
                <a:latin typeface="Calibri"/>
                <a:ea typeface="Calibri"/>
                <a:cs typeface="Calibri"/>
                <a:sym typeface="Calibri"/>
              </a:rPr>
              <a:t>In this second unit, students research their expert group animal and its defense mechanisms. Close reading of informational texts and web pages about their expert group animal prepares students for the </a:t>
            </a:r>
            <a:r>
              <a:rPr lang="en" sz="1200" b="1">
                <a:solidFill>
                  <a:schemeClr val="dk1"/>
                </a:solidFill>
                <a:latin typeface="Calibri"/>
                <a:ea typeface="Calibri"/>
                <a:cs typeface="Calibri"/>
                <a:sym typeface="Calibri"/>
              </a:rPr>
              <a:t>mid-unit assessment</a:t>
            </a:r>
            <a:r>
              <a:rPr lang="en" sz="1200">
                <a:solidFill>
                  <a:schemeClr val="dk1"/>
                </a:solidFill>
                <a:latin typeface="Calibri"/>
                <a:ea typeface="Calibri"/>
                <a:cs typeface="Calibri"/>
                <a:sym typeface="Calibri"/>
              </a:rPr>
              <a:t>, in which they cite evidence, determine the main idea, and then summarize and organize their research. </a:t>
            </a:r>
            <a:endParaRPr sz="1200">
              <a:solidFill>
                <a:schemeClr val="dk1"/>
              </a:solidFill>
              <a:latin typeface="Calibri"/>
              <a:ea typeface="Calibri"/>
              <a:cs typeface="Calibri"/>
              <a:sym typeface="Calibri"/>
            </a:endParaRPr>
          </a:p>
          <a:p>
            <a:pPr marL="0" lvl="0" indent="0" algn="l" rtl="0">
              <a:lnSpc>
                <a:spcPct val="8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80000"/>
              </a:lnSpc>
              <a:spcBef>
                <a:spcPts val="0"/>
              </a:spcBef>
              <a:spcAft>
                <a:spcPts val="0"/>
              </a:spcAft>
              <a:buClr>
                <a:schemeClr val="dk1"/>
              </a:buClr>
              <a:buSzPts val="2000"/>
              <a:buFont typeface="Arial"/>
              <a:buNone/>
            </a:pPr>
            <a:r>
              <a:rPr lang="en" sz="1200">
                <a:solidFill>
                  <a:schemeClr val="dk1"/>
                </a:solidFill>
                <a:latin typeface="Calibri"/>
                <a:ea typeface="Calibri"/>
                <a:cs typeface="Calibri"/>
                <a:sym typeface="Calibri"/>
              </a:rPr>
              <a:t>In the second half of the unit, students synthesize information from their research by writing an informative piece detailing their expert group animal’s physical characteristics, habitat, predators, and defense mechanisms. </a:t>
            </a:r>
            <a:endParaRPr sz="1200">
              <a:solidFill>
                <a:schemeClr val="dk1"/>
              </a:solidFill>
              <a:latin typeface="Calibri"/>
              <a:ea typeface="Calibri"/>
              <a:cs typeface="Calibri"/>
              <a:sym typeface="Calibri"/>
            </a:endParaRPr>
          </a:p>
          <a:p>
            <a:pPr marL="0" lvl="0" indent="0" algn="l" rtl="0">
              <a:lnSpc>
                <a:spcPct val="90000"/>
              </a:lnSpc>
              <a:spcBef>
                <a:spcPts val="0"/>
              </a:spcBef>
              <a:spcAft>
                <a:spcPts val="0"/>
              </a:spcAft>
              <a:buClr>
                <a:schemeClr val="dk1"/>
              </a:buClr>
              <a:buSzPts val="1615"/>
              <a:buFont typeface="Arial"/>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99601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2" name="Google Shape;26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15</a:t>
            </a:r>
            <a:r>
              <a:rPr lang="en-US" sz="1200" b="1">
                <a:solidFill>
                  <a:schemeClr val="dk1"/>
                </a:solidFill>
                <a:latin typeface="Calibri"/>
                <a:ea typeface="Calibri"/>
                <a:cs typeface="Calibri"/>
                <a:sym typeface="Calibri"/>
              </a:rPr>
              <a:t>-17</a:t>
            </a:r>
            <a:r>
              <a:rPr lang="en" sz="1200" b="1">
                <a:solidFill>
                  <a:schemeClr val="dk1"/>
                </a:solidFill>
                <a:latin typeface="Calibri"/>
                <a:ea typeface="Calibri"/>
                <a:cs typeface="Calibri"/>
                <a:sym typeface="Calibri"/>
              </a:rPr>
              <a:t>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Groups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Build up excitement for this unit by reminding students that they ranked their animal choices for additional research in Unit 1, Lesson 10. Tell them their expert groups and animals will be revealed later in the lesson. Remind students that in Unit 1, they began to explore animal defenses by closely reading texts about them.</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the </a:t>
            </a:r>
            <a:r>
              <a:rPr lang="en" sz="1200" b="1">
                <a:solidFill>
                  <a:schemeClr val="dk1"/>
                </a:solidFill>
                <a:latin typeface="Calibri"/>
                <a:ea typeface="Calibri"/>
                <a:cs typeface="Calibri"/>
                <a:sym typeface="Calibri"/>
              </a:rPr>
              <a:t>Poster Walk posters </a:t>
            </a:r>
            <a:r>
              <a:rPr lang="en" sz="1200">
                <a:solidFill>
                  <a:schemeClr val="dk1"/>
                </a:solidFill>
                <a:latin typeface="Calibri"/>
                <a:ea typeface="Calibri"/>
                <a:cs typeface="Calibri"/>
                <a:sym typeface="Calibri"/>
              </a:rPr>
              <a:t>from Unit 1,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Display the </a:t>
            </a:r>
            <a:r>
              <a:rPr lang="en" sz="1200" b="1">
                <a:solidFill>
                  <a:schemeClr val="dk1"/>
                </a:solidFill>
                <a:latin typeface="Calibri"/>
                <a:ea typeface="Calibri"/>
                <a:cs typeface="Calibri"/>
                <a:sym typeface="Calibri"/>
              </a:rPr>
              <a:t>Directions for Poster Walk Review</a:t>
            </a:r>
            <a:r>
              <a:rPr lang="en" sz="1200">
                <a:solidFill>
                  <a:schemeClr val="dk1"/>
                </a:solidFill>
                <a:latin typeface="Calibri"/>
                <a:ea typeface="Calibri"/>
                <a:cs typeface="Calibri"/>
                <a:sym typeface="Calibri"/>
              </a:rPr>
              <a:t> and ask for volunteers to read them aloud while the rest of the group follows along and reads silently in their heads.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today they will be in the same groups they were in for the original </a:t>
            </a:r>
            <a:r>
              <a:rPr lang="en" sz="1200" b="0">
                <a:solidFill>
                  <a:schemeClr val="dk1"/>
                </a:solidFill>
                <a:latin typeface="Calibri"/>
                <a:ea typeface="Calibri"/>
                <a:cs typeface="Calibri"/>
                <a:sym typeface="Calibri"/>
              </a:rPr>
              <a:t>Poster Walk </a:t>
            </a:r>
            <a:r>
              <a:rPr lang="en" sz="1200">
                <a:solidFill>
                  <a:schemeClr val="dk1"/>
                </a:solidFill>
                <a:latin typeface="Calibri"/>
                <a:ea typeface="Calibri"/>
                <a:cs typeface="Calibri"/>
                <a:sym typeface="Calibri"/>
              </a:rPr>
              <a:t>in Unit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of their groups and ask them to move to sit with them.</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different colored </a:t>
            </a:r>
            <a:r>
              <a:rPr lang="en" sz="1200" b="0">
                <a:solidFill>
                  <a:schemeClr val="dk1"/>
                </a:solidFill>
                <a:latin typeface="Calibri"/>
                <a:ea typeface="Calibri"/>
                <a:cs typeface="Calibri"/>
                <a:sym typeface="Calibri"/>
              </a:rPr>
              <a:t>markers to each group and assign the groups a starting place. </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Ask students to begin. Give them 2 minutes to work on each chart, and then rotate. </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At the end of 10 minutes, invite students to go back to the poster where they began and read through all of the new comments on the poster.</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Use equity sticks to call on groups to share what they notice about their learning from Unit 1 compared to what they know now. </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If productive, use a Goal 3 Conversation </a:t>
            </a:r>
            <a:r>
              <a:rPr lang="en" sz="1200">
                <a:solidFill>
                  <a:schemeClr val="dk1"/>
                </a:solidFill>
                <a:latin typeface="Calibri"/>
                <a:ea typeface="Calibri"/>
                <a:cs typeface="Calibri"/>
                <a:sym typeface="Calibri"/>
              </a:rPr>
              <a:t>Cue to encourage students to think about their thinking:</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a:solidFill>
                  <a:schemeClr val="dk1"/>
                </a:solidFill>
                <a:latin typeface="Calibri"/>
                <a:ea typeface="Calibri"/>
                <a:cs typeface="Calibri"/>
                <a:sym typeface="Calibri"/>
              </a:rPr>
              <a:t>“How did our work in Unit 1—research notebooks, informational texts, discussions about diagrams, and Science Talk—add to your understanding of animal defense mechanisms? I’ll give you time to think and discuss with a partner.” (</a:t>
            </a:r>
            <a:r>
              <a:rPr lang="en" sz="1200" b="1">
                <a:solidFill>
                  <a:schemeClr val="dk1"/>
                </a:solidFill>
                <a:latin typeface="Calibri"/>
                <a:ea typeface="Calibri"/>
                <a:cs typeface="Calibri"/>
                <a:sym typeface="Calibri"/>
              </a:rPr>
              <a:t>Responses will vary.)</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Celebrate these achievements! Then, ask students to return to their seats.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following along as the directions are read aloud.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staying on task, and working through each chart of the poster walk.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Provide students who need heavier support with a sentence starter or frame to aid in language production. For example: </a:t>
            </a:r>
            <a:r>
              <a:rPr lang="en" sz="1200" i="1">
                <a:solidFill>
                  <a:schemeClr val="dk1"/>
                </a:solidFill>
                <a:latin typeface="Calibri"/>
                <a:ea typeface="Calibri"/>
                <a:cs typeface="Calibri"/>
                <a:sym typeface="Calibri"/>
              </a:rPr>
              <a:t>“In the photograph, I see.…”</a:t>
            </a:r>
            <a:r>
              <a:rPr lang="en" sz="1200">
                <a:solidFill>
                  <a:schemeClr val="dk1"/>
                </a:solidFill>
                <a:latin typeface="Calibri"/>
                <a:ea typeface="Calibri"/>
                <a:cs typeface="Calibri"/>
                <a:sym typeface="Calibri"/>
              </a:rPr>
              <a:t> Provide students who need lighter support with different frames, such as: </a:t>
            </a:r>
            <a:r>
              <a:rPr lang="en" sz="1200" i="1">
                <a:solidFill>
                  <a:schemeClr val="dk1"/>
                </a:solidFill>
                <a:latin typeface="Calibri"/>
                <a:ea typeface="Calibri"/>
                <a:cs typeface="Calibri"/>
                <a:sym typeface="Calibri"/>
              </a:rPr>
              <a:t>“In Unit 1, I learned.…”</a:t>
            </a:r>
            <a:endParaRPr sz="1200" i="1">
              <a:latin typeface="Calibri"/>
              <a:ea typeface="Calibri"/>
              <a:cs typeface="Calibri"/>
              <a:sym typeface="Calibri"/>
            </a:endParaRPr>
          </a:p>
        </p:txBody>
      </p:sp>
    </p:spTree>
    <p:extLst>
      <p:ext uri="{BB962C8B-B14F-4D97-AF65-F5344CB8AC3E}">
        <p14:creationId xmlns:p14="http://schemas.microsoft.com/office/powerpoint/2010/main" val="7620695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d94b06933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3d94b069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3-4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posted learning targets. Invite students to read the first learning target silently in their heads as you read it aloud:</a:t>
            </a:r>
            <a:endParaRPr sz="120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a:solidFill>
                  <a:schemeClr val="dk1"/>
                </a:solidFill>
                <a:latin typeface="Calibri"/>
                <a:ea typeface="Calibri"/>
                <a:cs typeface="Calibri"/>
                <a:sym typeface="Calibri"/>
              </a:rPr>
              <a:t>“I can generate norms for effective collaboration with my expert animal group.”</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 following question and then use </a:t>
            </a:r>
            <a:r>
              <a:rPr lang="en" sz="1200" b="0">
                <a:solidFill>
                  <a:schemeClr val="dk1"/>
                </a:solidFill>
                <a:latin typeface="Calibri"/>
                <a:ea typeface="Calibri"/>
                <a:cs typeface="Calibri"/>
                <a:sym typeface="Calibri"/>
              </a:rPr>
              <a:t>equity sticks </a:t>
            </a:r>
            <a:r>
              <a:rPr lang="en" sz="1200">
                <a:solidFill>
                  <a:schemeClr val="dk1"/>
                </a:solidFill>
                <a:latin typeface="Calibri"/>
                <a:ea typeface="Calibri"/>
                <a:cs typeface="Calibri"/>
                <a:sym typeface="Calibri"/>
              </a:rPr>
              <a:t>to call on students to share:</a:t>
            </a:r>
            <a:endParaRPr sz="120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a:solidFill>
                  <a:schemeClr val="dk1"/>
                </a:solidFill>
                <a:latin typeface="Calibri"/>
                <a:ea typeface="Calibri"/>
                <a:cs typeface="Calibri"/>
                <a:sym typeface="Calibri"/>
              </a:rPr>
              <a:t>“What is collaboration?” (</a:t>
            </a:r>
            <a:r>
              <a:rPr lang="en" sz="1200" b="1">
                <a:solidFill>
                  <a:schemeClr val="dk1"/>
                </a:solidFill>
                <a:latin typeface="Calibri"/>
                <a:ea typeface="Calibri"/>
                <a:cs typeface="Calibri"/>
                <a:sym typeface="Calibri"/>
              </a:rPr>
              <a:t>Collaboration is working with others.</a:t>
            </a:r>
            <a:r>
              <a:rPr lang="en" sz="1200" i="1">
                <a:solidFill>
                  <a:schemeClr val="dk1"/>
                </a:solidFill>
                <a:latin typeface="Calibri"/>
                <a:ea typeface="Calibri"/>
                <a:cs typeface="Calibri"/>
                <a:sym typeface="Calibri"/>
              </a:rPr>
              <a:t>)</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and then use </a:t>
            </a:r>
            <a:r>
              <a:rPr lang="en" sz="1200" b="0">
                <a:solidFill>
                  <a:schemeClr val="dk1"/>
                </a:solidFill>
                <a:latin typeface="Calibri"/>
                <a:ea typeface="Calibri"/>
                <a:cs typeface="Calibri"/>
                <a:sym typeface="Calibri"/>
              </a:rPr>
              <a:t>equity sticks </a:t>
            </a:r>
            <a:r>
              <a:rPr lang="en" sz="1200">
                <a:solidFill>
                  <a:schemeClr val="dk1"/>
                </a:solidFill>
                <a:latin typeface="Calibri"/>
                <a:ea typeface="Calibri"/>
                <a:cs typeface="Calibri"/>
                <a:sym typeface="Calibri"/>
              </a:rPr>
              <a:t>to call on students to share:</a:t>
            </a:r>
            <a:endParaRPr sz="120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a:solidFill>
                  <a:schemeClr val="dk1"/>
                </a:solidFill>
                <a:latin typeface="Calibri"/>
                <a:ea typeface="Calibri"/>
                <a:cs typeface="Calibri"/>
                <a:sym typeface="Calibri"/>
              </a:rPr>
              <a:t>“What does effective mean? So what is effective collaboration?” (</a:t>
            </a:r>
            <a:r>
              <a:rPr lang="en" sz="1200" b="1">
                <a:solidFill>
                  <a:schemeClr val="dk1"/>
                </a:solidFill>
                <a:latin typeface="Calibri"/>
                <a:ea typeface="Calibri"/>
                <a:cs typeface="Calibri"/>
                <a:sym typeface="Calibri"/>
              </a:rPr>
              <a:t>Effective means successful in achieving the desired outcome, and effective collaboration is successful collaboration that results in achieving the desired outcome.)</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and then use </a:t>
            </a:r>
            <a:r>
              <a:rPr lang="en" sz="1200" b="0">
                <a:solidFill>
                  <a:schemeClr val="dk1"/>
                </a:solidFill>
                <a:latin typeface="Calibri"/>
                <a:ea typeface="Calibri"/>
                <a:cs typeface="Calibri"/>
                <a:sym typeface="Calibri"/>
              </a:rPr>
              <a:t>equity sticks</a:t>
            </a:r>
            <a:r>
              <a:rPr lang="en" sz="1200">
                <a:solidFill>
                  <a:schemeClr val="dk1"/>
                </a:solidFill>
                <a:latin typeface="Calibri"/>
                <a:ea typeface="Calibri"/>
                <a:cs typeface="Calibri"/>
                <a:sym typeface="Calibri"/>
              </a:rPr>
              <a:t> to call on students to share:</a:t>
            </a:r>
            <a:endParaRPr sz="120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a:solidFill>
                  <a:schemeClr val="dk1"/>
                </a:solidFill>
                <a:latin typeface="Calibri"/>
                <a:ea typeface="Calibri"/>
                <a:cs typeface="Calibri"/>
                <a:sym typeface="Calibri"/>
              </a:rPr>
              <a:t>“So knowing what the rest of the learning target means now, what do you think norms might be?” </a:t>
            </a:r>
            <a:r>
              <a:rPr lang="en" sz="1200" b="1">
                <a:solidFill>
                  <a:schemeClr val="dk1"/>
                </a:solidFill>
                <a:latin typeface="Calibri"/>
                <a:ea typeface="Calibri"/>
                <a:cs typeface="Calibri"/>
                <a:sym typeface="Calibri"/>
              </a:rPr>
              <a:t>(Norms are a list of rules that will guide them in how to interact with one another as they work in their expert animal groups.)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Add any new academic vocabulary to the permanent </a:t>
            </a:r>
            <a:r>
              <a:rPr lang="en" sz="1200" b="1">
                <a:solidFill>
                  <a:schemeClr val="dk1"/>
                </a:solidFill>
                <a:latin typeface="Calibri"/>
                <a:ea typeface="Calibri"/>
                <a:cs typeface="Calibri"/>
                <a:sym typeface="Calibri"/>
              </a:rPr>
              <a:t>Academic Word Wall</a:t>
            </a:r>
            <a:r>
              <a:rPr lang="en" sz="1200">
                <a:solidFill>
                  <a:schemeClr val="dk1"/>
                </a:solidFill>
                <a:latin typeface="Calibri"/>
                <a:ea typeface="Calibri"/>
                <a:cs typeface="Calibri"/>
                <a:sym typeface="Calibri"/>
              </a:rPr>
              <a:t> (begun in Module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the second learning target aloud as students follow along:</a:t>
            </a:r>
            <a:endParaRPr sz="120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a:solidFill>
                  <a:schemeClr val="dk1"/>
                </a:solidFill>
                <a:latin typeface="Calibri"/>
                <a:ea typeface="Calibri"/>
                <a:cs typeface="Calibri"/>
                <a:sym typeface="Calibri"/>
              </a:rPr>
              <a:t>“I can write what I know and questions about things I would like to know about my expert group animal.”</a:t>
            </a:r>
            <a:endParaRPr sz="1200" i="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participating in elbow partner discussions at appropriate times.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need additional support with auditory processing: As students respond to questions, write key words they use on the board.</a:t>
            </a:r>
            <a:endParaRPr sz="1200">
              <a:latin typeface="Calibri"/>
              <a:ea typeface="Calibri"/>
              <a:cs typeface="Calibri"/>
              <a:sym typeface="Calibri"/>
            </a:endParaRPr>
          </a:p>
        </p:txBody>
      </p:sp>
    </p:spTree>
    <p:extLst>
      <p:ext uri="{BB962C8B-B14F-4D97-AF65-F5344CB8AC3E}">
        <p14:creationId xmlns:p14="http://schemas.microsoft.com/office/powerpoint/2010/main" val="241976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0ed41df12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40ed41df12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5-6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Draw students’ attention to the </a:t>
            </a:r>
            <a:r>
              <a:rPr lang="en" sz="1200" b="1">
                <a:solidFill>
                  <a:schemeClr val="dk1"/>
                </a:solidFill>
                <a:latin typeface="Calibri"/>
                <a:ea typeface="Calibri"/>
                <a:cs typeface="Calibri"/>
                <a:sym typeface="Calibri"/>
              </a:rPr>
              <a:t>Performance Task anchor chart</a:t>
            </a:r>
            <a:r>
              <a:rPr lang="en" sz="1200">
                <a:solidFill>
                  <a:schemeClr val="dk1"/>
                </a:solidFill>
                <a:latin typeface="Calibri"/>
                <a:ea typeface="Calibri"/>
                <a:cs typeface="Calibri"/>
                <a:sym typeface="Calibri"/>
              </a:rPr>
              <a:t> and read the prompt aloud. Remind them that they are working toward writing a choose-your-own-adventure narrative. Point out the added bullet points below the performance task prompt. Review each of the bullet points with students. Explain that students may not understand these components now, but that these things will be a focus of class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before they can write about their expert group animal, they need to research more about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to the second bullet point of the prompt (“an informational page …”) on the </a:t>
            </a:r>
            <a:r>
              <a:rPr lang="en" sz="1200" b="1">
                <a:solidFill>
                  <a:schemeClr val="dk1"/>
                </a:solidFill>
                <a:latin typeface="Calibri"/>
                <a:ea typeface="Calibri"/>
                <a:cs typeface="Calibri"/>
                <a:sym typeface="Calibri"/>
              </a:rPr>
              <a:t>Performance Task anchor chart</a:t>
            </a:r>
            <a:r>
              <a:rPr lang="en" sz="1200">
                <a:solidFill>
                  <a:schemeClr val="dk1"/>
                </a:solidFill>
                <a:latin typeface="Calibri"/>
                <a:ea typeface="Calibri"/>
                <a:cs typeface="Calibri"/>
                <a:sym typeface="Calibri"/>
              </a:rPr>
              <a:t> and ask for a volunteer to read it aloud: </a:t>
            </a:r>
            <a:r>
              <a:rPr lang="en" sz="1200" b="1" i="0">
                <a:solidFill>
                  <a:schemeClr val="dk1"/>
                </a:solidFill>
                <a:latin typeface="Calibri"/>
                <a:ea typeface="Calibri"/>
                <a:cs typeface="Calibri"/>
                <a:sym typeface="Calibri"/>
              </a:rPr>
              <a:t>“An informational page with a physical description of your animal, its habitat, its defense mechanisms, and predators”</a:t>
            </a:r>
            <a:endParaRPr sz="1200" b="1" i="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they will work on this part of the performance task in this unit. Underline the words </a:t>
            </a:r>
            <a:r>
              <a:rPr lang="en" sz="1200" i="1">
                <a:solidFill>
                  <a:schemeClr val="dk1"/>
                </a:solidFill>
                <a:latin typeface="Calibri"/>
                <a:ea typeface="Calibri"/>
                <a:cs typeface="Calibri"/>
                <a:sym typeface="Calibri"/>
              </a:rPr>
              <a:t>informational</a:t>
            </a:r>
            <a:r>
              <a:rPr lang="en"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physical</a:t>
            </a:r>
            <a:r>
              <a:rPr lang="en"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habitat</a:t>
            </a:r>
            <a:r>
              <a:rPr lang="en"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defense mechanisms</a:t>
            </a:r>
            <a:r>
              <a:rPr lang="en" sz="1200">
                <a:solidFill>
                  <a:schemeClr val="dk1"/>
                </a:solidFill>
                <a:latin typeface="Calibri"/>
                <a:ea typeface="Calibri"/>
                <a:cs typeface="Calibri"/>
                <a:sym typeface="Calibri"/>
              </a:rPr>
              <a:t>, and </a:t>
            </a:r>
            <a:r>
              <a:rPr lang="en" sz="1200" i="1">
                <a:solidFill>
                  <a:schemeClr val="dk1"/>
                </a:solidFill>
                <a:latin typeface="Calibri"/>
                <a:ea typeface="Calibri"/>
                <a:cs typeface="Calibri"/>
                <a:sym typeface="Calibri"/>
              </a:rPr>
              <a:t>predators</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of the affixes and root work they did in Unit 1. Ask them to discuss with an elbow partner, and then cold call students to share responses:</a:t>
            </a:r>
            <a:endParaRPr sz="120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a:solidFill>
                  <a:schemeClr val="dk1"/>
                </a:solidFill>
                <a:latin typeface="Calibri"/>
                <a:ea typeface="Calibri"/>
                <a:cs typeface="Calibri"/>
                <a:sym typeface="Calibri"/>
              </a:rPr>
              <a:t>“What word(s) do you recognize in the word informational that may help you understand what this word means?” </a:t>
            </a:r>
            <a:r>
              <a:rPr lang="en" sz="1200" b="1">
                <a:solidFill>
                  <a:schemeClr val="dk1"/>
                </a:solidFill>
                <a:latin typeface="Calibri"/>
                <a:ea typeface="Calibri"/>
                <a:cs typeface="Calibri"/>
                <a:sym typeface="Calibri"/>
              </a:rPr>
              <a:t>(Identify the words inform and information and what they mean: Inform means to give facts or information; information means facts provided or learned about something)</a:t>
            </a:r>
            <a:r>
              <a:rPr lang="en" sz="1200" i="1">
                <a:solidFill>
                  <a:schemeClr val="dk1"/>
                </a:solidFill>
                <a:latin typeface="Calibri"/>
                <a:ea typeface="Calibri"/>
                <a:cs typeface="Calibri"/>
                <a:sym typeface="Calibri"/>
              </a:rPr>
              <a:t>. </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discuss with an elbow partner, and then cold call students to share responses:</a:t>
            </a:r>
            <a:endParaRPr sz="1200">
              <a:solidFill>
                <a:schemeClr val="dk1"/>
              </a:solidFill>
              <a:latin typeface="Calibri"/>
              <a:ea typeface="Calibri"/>
              <a:cs typeface="Calibri"/>
              <a:sym typeface="Calibri"/>
            </a:endParaRPr>
          </a:p>
          <a:p>
            <a:pPr marL="914400" lvl="1" indent="-298450" algn="l" rtl="0">
              <a:spcBef>
                <a:spcPts val="0"/>
              </a:spcBef>
              <a:spcAft>
                <a:spcPts val="0"/>
              </a:spcAft>
              <a:buClr>
                <a:schemeClr val="dk1"/>
              </a:buClr>
              <a:buSzPts val="1100"/>
              <a:buChar char="○"/>
            </a:pPr>
            <a:r>
              <a:rPr lang="en" sz="1200" i="1">
                <a:solidFill>
                  <a:schemeClr val="dk1"/>
                </a:solidFill>
                <a:latin typeface="Calibri"/>
                <a:ea typeface="Calibri"/>
                <a:cs typeface="Calibri"/>
                <a:sym typeface="Calibri"/>
              </a:rPr>
              <a:t>“So you know what inform and information mean, but what do you think informational writing might be?” </a:t>
            </a:r>
            <a:r>
              <a:rPr lang="en" sz="1200" b="1">
                <a:solidFill>
                  <a:schemeClr val="dk1"/>
                </a:solidFill>
                <a:latin typeface="Calibri"/>
                <a:ea typeface="Calibri"/>
                <a:cs typeface="Calibri"/>
                <a:sym typeface="Calibri"/>
              </a:rPr>
              <a:t>(Informational writing is writing that provides information or an explanation.)</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the suffix -</a:t>
            </a:r>
            <a:r>
              <a:rPr lang="en" sz="1200" i="1">
                <a:solidFill>
                  <a:schemeClr val="dk1"/>
                </a:solidFill>
                <a:latin typeface="Calibri"/>
                <a:ea typeface="Calibri"/>
                <a:cs typeface="Calibri"/>
                <a:sym typeface="Calibri"/>
              </a:rPr>
              <a:t>al</a:t>
            </a:r>
            <a:r>
              <a:rPr lang="en" sz="1200">
                <a:solidFill>
                  <a:schemeClr val="dk1"/>
                </a:solidFill>
                <a:latin typeface="Calibri"/>
                <a:ea typeface="Calibri"/>
                <a:cs typeface="Calibri"/>
                <a:sym typeface="Calibri"/>
              </a:rPr>
              <a:t> comes from Latin and means “relating to” or “character of”; so, in this instance, </a:t>
            </a:r>
            <a:r>
              <a:rPr lang="en" sz="1200" i="1">
                <a:solidFill>
                  <a:schemeClr val="dk1"/>
                </a:solidFill>
                <a:latin typeface="Calibri"/>
                <a:ea typeface="Calibri"/>
                <a:cs typeface="Calibri"/>
                <a:sym typeface="Calibri"/>
              </a:rPr>
              <a:t>informational</a:t>
            </a:r>
            <a:r>
              <a:rPr lang="en" sz="1200">
                <a:solidFill>
                  <a:schemeClr val="dk1"/>
                </a:solidFill>
                <a:latin typeface="Calibri"/>
                <a:ea typeface="Calibri"/>
                <a:cs typeface="Calibri"/>
                <a:sym typeface="Calibri"/>
              </a:rPr>
              <a:t> means relating to information.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Add </a:t>
            </a:r>
            <a:r>
              <a:rPr lang="en" sz="1200" i="1">
                <a:solidFill>
                  <a:schemeClr val="dk1"/>
                </a:solidFill>
                <a:latin typeface="Calibri"/>
                <a:ea typeface="Calibri"/>
                <a:cs typeface="Calibri"/>
                <a:sym typeface="Calibri"/>
              </a:rPr>
              <a:t>informational</a:t>
            </a:r>
            <a:r>
              <a:rPr lang="en" sz="1200">
                <a:solidFill>
                  <a:schemeClr val="dk1"/>
                </a:solidFill>
                <a:latin typeface="Calibri"/>
                <a:ea typeface="Calibri"/>
                <a:cs typeface="Calibri"/>
                <a:sym typeface="Calibri"/>
              </a:rPr>
              <a:t> to the </a:t>
            </a:r>
            <a:r>
              <a:rPr lang="en" sz="1200" b="1">
                <a:solidFill>
                  <a:schemeClr val="dk1"/>
                </a:solidFill>
                <a:latin typeface="Calibri"/>
                <a:ea typeface="Calibri"/>
                <a:cs typeface="Calibri"/>
                <a:sym typeface="Calibri"/>
              </a:rPr>
              <a:t>Academic Vocabulary Word Wall</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students on the other underlined words and remind them that they encountered these words in Unit 1. Refer students to the temporary </a:t>
            </a:r>
            <a:r>
              <a:rPr lang="en" sz="1200" b="1">
                <a:solidFill>
                  <a:schemeClr val="dk1"/>
                </a:solidFill>
                <a:latin typeface="Calibri"/>
                <a:ea typeface="Calibri"/>
                <a:cs typeface="Calibri"/>
                <a:sym typeface="Calibri"/>
              </a:rPr>
              <a:t>Domain-Specific Word Wall</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them to discuss with an elbow partner what each of those words means.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Select students to share the meaning of each word with the whole group and correct and clarify any inaccuracies.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t>
            </a:r>
            <a:r>
              <a:rPr lang="en" sz="1200" i="1">
                <a:solidFill>
                  <a:schemeClr val="dk1"/>
                </a:solidFill>
                <a:latin typeface="Calibri"/>
                <a:ea typeface="Calibri"/>
                <a:cs typeface="Calibri"/>
                <a:sym typeface="Calibri"/>
              </a:rPr>
              <a:t>“So, based on the anchor chart, what kind of information will we be looking for during our research?” </a:t>
            </a:r>
            <a:r>
              <a:rPr lang="en" sz="1200" b="1">
                <a:solidFill>
                  <a:schemeClr val="dk1"/>
                </a:solidFill>
                <a:latin typeface="Calibri"/>
                <a:ea typeface="Calibri"/>
                <a:cs typeface="Calibri"/>
                <a:sym typeface="Calibri"/>
              </a:rPr>
              <a:t>(We need to find information about what the animal looks like, where it lives, and how it defends itself.)</a:t>
            </a:r>
            <a:endParaRPr sz="1200" b="1">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are participating in elbow partner discussions at appropriate times.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need additional support with auditory processing: As students respond to questions, write key words they use on the board.</a:t>
            </a:r>
            <a:endParaRPr sz="1200">
              <a:latin typeface="Calibri"/>
              <a:ea typeface="Calibri"/>
              <a:cs typeface="Calibri"/>
              <a:sym typeface="Calibri"/>
            </a:endParaRPr>
          </a:p>
        </p:txBody>
      </p:sp>
    </p:spTree>
    <p:extLst>
      <p:ext uri="{BB962C8B-B14F-4D97-AF65-F5344CB8AC3E}">
        <p14:creationId xmlns:p14="http://schemas.microsoft.com/office/powerpoint/2010/main" val="585373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a425ba501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8-</a:t>
            </a:r>
            <a:r>
              <a:rPr lang="en" sz="1200" b="1">
                <a:solidFill>
                  <a:schemeClr val="dk1"/>
                </a:solidFill>
                <a:latin typeface="Calibri"/>
                <a:ea typeface="Calibri"/>
                <a:cs typeface="Calibri"/>
                <a:sym typeface="Calibri"/>
              </a:rPr>
              <a:t>10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Groups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the moment they have been waiting for is here—they will now find out the animal they will research and write about for the performance task. Share assigned animals and expert groups with students. Invite them to move to sit with their groups.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Set the purpose for researching for the performance task by pointing out the </a:t>
            </a:r>
            <a:r>
              <a:rPr lang="en" sz="1200" b="1">
                <a:solidFill>
                  <a:schemeClr val="dk1"/>
                </a:solidFill>
                <a:latin typeface="Calibri"/>
                <a:ea typeface="Calibri"/>
                <a:cs typeface="Calibri"/>
                <a:sym typeface="Calibri"/>
              </a:rPr>
              <a:t>Researchers Do These Things anchor chart</a:t>
            </a:r>
            <a:r>
              <a:rPr lang="en" sz="1200">
                <a:solidFill>
                  <a:schemeClr val="dk1"/>
                </a:solidFill>
                <a:latin typeface="Calibri"/>
                <a:ea typeface="Calibri"/>
                <a:cs typeface="Calibri"/>
                <a:sym typeface="Calibri"/>
              </a:rPr>
              <a:t>. Invite students to popcorn-read the bullet points on the chart.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a:t>
            </a:r>
            <a:r>
              <a:rPr lang="en-US"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“What things did we do on this list when researching general animal defense mechanisms and the defense mechanisms of the millipede in Unit 1?” </a:t>
            </a:r>
            <a:r>
              <a:rPr lang="en" sz="1200" b="1">
                <a:solidFill>
                  <a:schemeClr val="dk1"/>
                </a:solidFill>
                <a:latin typeface="Calibri"/>
                <a:ea typeface="Calibri"/>
                <a:cs typeface="Calibri"/>
                <a:sym typeface="Calibri"/>
              </a:rPr>
              <a:t>(We researched the question “How do animals’ bodies and behaviors help them survive?” or We researched by reading different informational texts about animal defense mechanisms and gathered notes in our research notebooks, or We participated in Science Talks.</a:t>
            </a:r>
            <a:r>
              <a:rPr lang="en" sz="1200" i="1">
                <a:solidFill>
                  <a:schemeClr val="dk1"/>
                </a:solidFill>
                <a:latin typeface="Calibri"/>
                <a:ea typeface="Calibri"/>
                <a:cs typeface="Calibri"/>
                <a:sym typeface="Calibri"/>
              </a:rPr>
              <a:t>)</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a:t>
            </a:r>
            <a:r>
              <a:rPr lang="en" sz="1200" i="1">
                <a:solidFill>
                  <a:schemeClr val="dk1"/>
                </a:solidFill>
                <a:latin typeface="Calibri"/>
                <a:ea typeface="Calibri"/>
                <a:cs typeface="Calibri"/>
                <a:sym typeface="Calibri"/>
              </a:rPr>
              <a:t>“How did engaging in these activities help us learn more about animal defense mechanisms?” </a:t>
            </a:r>
            <a:r>
              <a:rPr lang="en" sz="1200" b="1">
                <a:solidFill>
                  <a:schemeClr val="dk1"/>
                </a:solidFill>
                <a:latin typeface="Calibri"/>
                <a:ea typeface="Calibri"/>
                <a:cs typeface="Calibri"/>
                <a:sym typeface="Calibri"/>
              </a:rPr>
              <a:t>(When we researched, we were able to learn about different examples of defense mechanisms that animals use, or Science Talks helped us to talk about what we learned with others and helped us understand things that might have been confusing to us.)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out these bullet points:</a:t>
            </a:r>
            <a:endParaRPr sz="120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0">
                <a:solidFill>
                  <a:schemeClr val="dk1"/>
                </a:solidFill>
                <a:latin typeface="Calibri"/>
                <a:ea typeface="Calibri"/>
                <a:cs typeface="Calibri"/>
                <a:sym typeface="Calibri"/>
              </a:rPr>
              <a:t>“Analyze data and facts, and draw a conclusion.”</a:t>
            </a:r>
            <a:endParaRPr sz="1200" i="0">
              <a:solidFill>
                <a:schemeClr val="dk1"/>
              </a:solidFill>
              <a:latin typeface="Calibri"/>
              <a:ea typeface="Calibri"/>
              <a:cs typeface="Calibri"/>
              <a:sym typeface="Calibri"/>
            </a:endParaRPr>
          </a:p>
          <a:p>
            <a:pPr marL="914400" lvl="0" indent="-304800" algn="l" rtl="0">
              <a:spcBef>
                <a:spcPts val="0"/>
              </a:spcBef>
              <a:spcAft>
                <a:spcPts val="0"/>
              </a:spcAft>
              <a:buClr>
                <a:schemeClr val="dk1"/>
              </a:buClr>
              <a:buSzPts val="1200"/>
              <a:buFont typeface="Calibri"/>
              <a:buChar char="○"/>
            </a:pPr>
            <a:r>
              <a:rPr lang="en" sz="1200" i="0">
                <a:solidFill>
                  <a:schemeClr val="dk1"/>
                </a:solidFill>
                <a:latin typeface="Calibri"/>
                <a:ea typeface="Calibri"/>
                <a:cs typeface="Calibri"/>
                <a:sym typeface="Calibri"/>
              </a:rPr>
              <a:t>“Think about how new ideas or learning connect to what they already know.”</a:t>
            </a:r>
            <a:endParaRPr sz="1200" i="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 participation in classroom discussion at appropriate time.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need additional support with reading: Pre-read the </a:t>
            </a:r>
            <a:r>
              <a:rPr lang="en" sz="1200" b="1">
                <a:solidFill>
                  <a:schemeClr val="dk1"/>
                </a:solidFill>
                <a:latin typeface="Calibri"/>
                <a:ea typeface="Calibri"/>
                <a:cs typeface="Calibri"/>
                <a:sym typeface="Calibri"/>
              </a:rPr>
              <a:t>Researchers Do These Things anchor chart</a:t>
            </a:r>
            <a:r>
              <a:rPr lang="en" sz="1200">
                <a:solidFill>
                  <a:schemeClr val="dk1"/>
                </a:solidFill>
                <a:latin typeface="Calibri"/>
                <a:ea typeface="Calibri"/>
                <a:cs typeface="Calibri"/>
                <a:sym typeface="Calibri"/>
              </a:rPr>
              <a:t> and share with them the discussion questions about this anchor chart in advance. </a:t>
            </a:r>
            <a:endParaRPr sz="1200">
              <a:latin typeface="Calibri"/>
              <a:ea typeface="Calibri"/>
              <a:cs typeface="Calibri"/>
              <a:sym typeface="Calibri"/>
            </a:endParaRPr>
          </a:p>
        </p:txBody>
      </p:sp>
    </p:spTree>
    <p:extLst>
      <p:ext uri="{BB962C8B-B14F-4D97-AF65-F5344CB8AC3E}">
        <p14:creationId xmlns:p14="http://schemas.microsoft.com/office/powerpoint/2010/main" val="39164994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d94b06933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d94b0693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13-</a:t>
            </a:r>
            <a:r>
              <a:rPr lang="en" sz="1200" b="1">
                <a:solidFill>
                  <a:schemeClr val="dk1"/>
                </a:solidFill>
                <a:latin typeface="Calibri"/>
                <a:ea typeface="Calibri"/>
                <a:cs typeface="Calibri"/>
                <a:sym typeface="Calibri"/>
              </a:rPr>
              <a:t>15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Partners/Groups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in order to effectively work in groups, they will find it helpful to generate a set of norms. Remind them that norms are a list of rules that guide them in how to interact with one another as they work. Focus students on the </a:t>
            </a:r>
            <a:r>
              <a:rPr lang="en" sz="1200" b="1">
                <a:solidFill>
                  <a:schemeClr val="dk1"/>
                </a:solidFill>
                <a:latin typeface="Calibri"/>
                <a:ea typeface="Calibri"/>
                <a:cs typeface="Calibri"/>
                <a:sym typeface="Calibri"/>
              </a:rPr>
              <a:t>Working to Contribute to a Better World anchor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the habit of character recorded.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tell an elbow partner what </a:t>
            </a:r>
            <a:r>
              <a:rPr lang="en" sz="1200" i="1">
                <a:solidFill>
                  <a:schemeClr val="dk1"/>
                </a:solidFill>
                <a:latin typeface="Calibri"/>
                <a:ea typeface="Calibri"/>
                <a:cs typeface="Calibri"/>
                <a:sym typeface="Calibri"/>
              </a:rPr>
              <a:t>using my strengths</a:t>
            </a:r>
            <a:r>
              <a:rPr lang="en" sz="1200">
                <a:solidFill>
                  <a:schemeClr val="dk1"/>
                </a:solidFill>
                <a:latin typeface="Calibri"/>
                <a:ea typeface="Calibri"/>
                <a:cs typeface="Calibri"/>
                <a:sym typeface="Calibri"/>
              </a:rPr>
              <a:t> means in their own words using the anchor chart as a guide.</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discuss with an elbow partner and cold call students to share their responses with the whole group:</a:t>
            </a:r>
          </a:p>
          <a:p>
            <a:pPr marL="914400" lvl="1" indent="-304800" algn="l" rtl="0">
              <a:spcBef>
                <a:spcPts val="0"/>
              </a:spcBef>
              <a:spcAft>
                <a:spcPts val="0"/>
              </a:spcAft>
              <a:buClr>
                <a:schemeClr val="dk1"/>
              </a:buClr>
              <a:buSzPts val="1200"/>
            </a:pPr>
            <a:r>
              <a:rPr lang="en" sz="1200" i="1">
                <a:solidFill>
                  <a:schemeClr val="dk1"/>
                </a:solidFill>
                <a:latin typeface="Calibri"/>
                <a:ea typeface="Calibri"/>
                <a:cs typeface="Calibri"/>
                <a:sym typeface="Calibri"/>
              </a:rPr>
              <a:t>“What does using your strengths look like? What might you see when someone is using his or her strengths?” </a:t>
            </a:r>
            <a:r>
              <a:rPr lang="en" sz="1200" b="1">
                <a:solidFill>
                  <a:schemeClr val="dk1"/>
                </a:solidFill>
                <a:latin typeface="Calibri"/>
                <a:ea typeface="Calibri"/>
                <a:cs typeface="Calibri"/>
                <a:sym typeface="Calibri"/>
              </a:rPr>
              <a:t>(</a:t>
            </a:r>
            <a:r>
              <a:rPr lang="en" sz="1200" b="0">
                <a:solidFill>
                  <a:schemeClr val="dk1"/>
                </a:solidFill>
                <a:latin typeface="Calibri"/>
                <a:ea typeface="Calibri"/>
                <a:cs typeface="Calibri"/>
                <a:sym typeface="Calibri"/>
              </a:rPr>
              <a:t>see</a:t>
            </a:r>
            <a:r>
              <a:rPr lang="en" sz="1200" b="1">
                <a:solidFill>
                  <a:schemeClr val="dk1"/>
                </a:solidFill>
                <a:latin typeface="Calibri"/>
                <a:ea typeface="Calibri"/>
                <a:cs typeface="Calibri"/>
                <a:sym typeface="Calibri"/>
              </a:rPr>
              <a:t> Working to Contribute to a Better World anchor chart example, for teacher reference).</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Record student responses in the appropriate column on the </a:t>
            </a:r>
            <a:r>
              <a:rPr lang="en" sz="1200" b="1">
                <a:solidFill>
                  <a:schemeClr val="dk1"/>
                </a:solidFill>
                <a:latin typeface="Calibri"/>
                <a:ea typeface="Calibri"/>
                <a:cs typeface="Calibri"/>
                <a:sym typeface="Calibri"/>
              </a:rPr>
              <a:t>Working to Contribute to a Better World anchor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Record </a:t>
            </a:r>
            <a:r>
              <a:rPr lang="en" sz="1200" i="1">
                <a:solidFill>
                  <a:schemeClr val="dk1"/>
                </a:solidFill>
                <a:latin typeface="Calibri"/>
                <a:ea typeface="Calibri"/>
                <a:cs typeface="Calibri"/>
                <a:sym typeface="Calibri"/>
              </a:rPr>
              <a:t>use my strengths</a:t>
            </a:r>
            <a:r>
              <a:rPr lang="en" sz="1200">
                <a:solidFill>
                  <a:schemeClr val="dk1"/>
                </a:solidFill>
                <a:latin typeface="Calibri"/>
                <a:ea typeface="Calibri"/>
                <a:cs typeface="Calibri"/>
                <a:sym typeface="Calibri"/>
              </a:rPr>
              <a:t> on the </a:t>
            </a:r>
            <a:r>
              <a:rPr lang="en" sz="1200" b="1">
                <a:solidFill>
                  <a:schemeClr val="dk1"/>
                </a:solidFill>
                <a:latin typeface="Calibri"/>
                <a:ea typeface="Calibri"/>
                <a:cs typeface="Calibri"/>
                <a:sym typeface="Calibri"/>
              </a:rPr>
              <a:t>academic word wall</a:t>
            </a:r>
            <a:r>
              <a:rPr lang="en" sz="1200">
                <a:solidFill>
                  <a:schemeClr val="dk1"/>
                </a:solidFill>
                <a:latin typeface="Calibri"/>
                <a:ea typeface="Calibri"/>
                <a:cs typeface="Calibri"/>
                <a:sym typeface="Calibri"/>
              </a:rPr>
              <a:t>. Invite students to add translations of the words in their home languages in a different color next to the target vocabulary.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Once again, remind students of the habit of character of focus: </a:t>
            </a:r>
            <a:r>
              <a:rPr lang="en" sz="1200" i="1">
                <a:solidFill>
                  <a:schemeClr val="dk1"/>
                </a:solidFill>
                <a:latin typeface="Calibri"/>
                <a:ea typeface="Calibri"/>
                <a:cs typeface="Calibri"/>
                <a:sym typeface="Calibri"/>
              </a:rPr>
              <a:t>using my strengths</a:t>
            </a:r>
            <a:r>
              <a:rPr lang="en" sz="1200">
                <a:solidFill>
                  <a:schemeClr val="dk1"/>
                </a:solidFill>
                <a:latin typeface="Calibri"/>
                <a:ea typeface="Calibri"/>
                <a:cs typeface="Calibri"/>
                <a:sym typeface="Calibri"/>
              </a:rPr>
              <a:t>. Tell students they will need to use their strengths as they work with their peers in their expert groups.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Explain that when we think about norms for a group, it is a good idea to consider these questions: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a:solidFill>
                  <a:schemeClr val="dk1"/>
                </a:solidFill>
                <a:latin typeface="Calibri"/>
                <a:ea typeface="Calibri"/>
                <a:cs typeface="Calibri"/>
                <a:sym typeface="Calibri"/>
              </a:rPr>
              <a:t>What do you need from everyone else to do your best work?</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a:solidFill>
                  <a:schemeClr val="dk1"/>
                </a:solidFill>
                <a:latin typeface="Calibri"/>
                <a:ea typeface="Calibri"/>
                <a:cs typeface="Calibri"/>
                <a:sym typeface="Calibri"/>
              </a:rPr>
              <a:t>How should the group resolve conflict or disagreements?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a:solidFill>
                  <a:schemeClr val="dk1"/>
                </a:solidFill>
                <a:latin typeface="Calibri"/>
                <a:ea typeface="Calibri"/>
                <a:cs typeface="Calibri"/>
                <a:sym typeface="Calibri"/>
              </a:rPr>
              <a:t>How can we listen to and include everyone’s ideas in our group?</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See questions on the slide; consider suggesting some norms that would go with each one. For example: </a:t>
            </a:r>
            <a:r>
              <a:rPr lang="en-US" sz="120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Everyone in the group has a chance to speak during discussions. When a disagreement arises, someone else in the group should say back both points of view, and the group should discuss.</a:t>
            </a:r>
            <a:r>
              <a:rPr lang="en-US" sz="1200" i="1">
                <a:solidFill>
                  <a:schemeClr val="dk1"/>
                </a:solidFill>
                <a:latin typeface="Calibri"/>
                <a:ea typeface="Calibri"/>
                <a:cs typeface="Calibri"/>
                <a:sym typeface="Calibri"/>
              </a:rPr>
              <a:t>”</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one</a:t>
            </a:r>
            <a:r>
              <a:rPr lang="en" sz="1200" b="1">
                <a:solidFill>
                  <a:schemeClr val="dk1"/>
                </a:solidFill>
                <a:latin typeface="Calibri"/>
                <a:ea typeface="Calibri"/>
                <a:cs typeface="Calibri"/>
                <a:sym typeface="Calibri"/>
              </a:rPr>
              <a:t> </a:t>
            </a:r>
            <a:r>
              <a:rPr lang="en" sz="1200" b="0">
                <a:solidFill>
                  <a:schemeClr val="dk1"/>
                </a:solidFill>
                <a:latin typeface="Calibri"/>
                <a:ea typeface="Calibri"/>
                <a:cs typeface="Calibri"/>
                <a:sym typeface="Calibri"/>
              </a:rPr>
              <a:t>piece of paper to each student.</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Give students 5 minutes to independently think about and write down two norms they might suggest to their group.</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Use equity sticks to select students to share their norms with the whole group. Help students make adjustments to make their norms more effective for the group.</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a:solidFill>
                  <a:schemeClr val="dk1"/>
                </a:solidFill>
                <a:latin typeface="Calibri"/>
                <a:ea typeface="Calibri"/>
                <a:cs typeface="Calibri"/>
                <a:sym typeface="Calibri"/>
              </a:rPr>
              <a:t>Distribute one piece of paper </a:t>
            </a:r>
            <a:r>
              <a:rPr lang="en" sz="1200">
                <a:solidFill>
                  <a:schemeClr val="dk1"/>
                </a:solidFill>
                <a:latin typeface="Calibri"/>
                <a:ea typeface="Calibri"/>
                <a:cs typeface="Calibri"/>
                <a:sym typeface="Calibri"/>
              </a:rPr>
              <a:t>to each expert group. Tell groups to select someone as recorder and ask the recorder to write the expert group animal and group members’ names on the piece of paper.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share their norms with their group and to record them on the paper.</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As you circulate, support groups in choosing and recording norms.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need additional support with organizing ideas for written expression: Provide sentence frames to record their ideas about group norms. For instance: </a:t>
            </a:r>
            <a:r>
              <a:rPr lang="en" sz="1200" i="1">
                <a:solidFill>
                  <a:schemeClr val="dk1"/>
                </a:solidFill>
                <a:latin typeface="Calibri"/>
                <a:ea typeface="Calibri"/>
                <a:cs typeface="Calibri"/>
                <a:sym typeface="Calibri"/>
              </a:rPr>
              <a:t>“To do my best work, I need everyone to …”</a:t>
            </a:r>
            <a:r>
              <a:rPr lang="en" sz="1200">
                <a:solidFill>
                  <a:schemeClr val="dk1"/>
                </a:solidFill>
                <a:latin typeface="Calibri"/>
                <a:ea typeface="Calibri"/>
                <a:cs typeface="Calibri"/>
                <a:sym typeface="Calibri"/>
              </a:rPr>
              <a:t> and </a:t>
            </a:r>
            <a:r>
              <a:rPr lang="en" sz="1200" i="1">
                <a:solidFill>
                  <a:schemeClr val="dk1"/>
                </a:solidFill>
                <a:latin typeface="Calibri"/>
                <a:ea typeface="Calibri"/>
                <a:cs typeface="Calibri"/>
                <a:sym typeface="Calibri"/>
              </a:rPr>
              <a:t>“When we disagree, my group should.…”</a:t>
            </a:r>
            <a:r>
              <a:rPr lang="en" sz="1200">
                <a:solidFill>
                  <a:schemeClr val="dk1"/>
                </a:solidFill>
                <a:latin typeface="Calibri"/>
                <a:ea typeface="Calibri"/>
                <a:cs typeface="Calibri"/>
                <a:sym typeface="Calibri"/>
              </a:rPr>
              <a:t> </a:t>
            </a:r>
            <a:endParaRPr sz="1200">
              <a:latin typeface="Calibri"/>
              <a:ea typeface="Calibri"/>
              <a:cs typeface="Calibri"/>
              <a:sym typeface="Calibri"/>
            </a:endParaRPr>
          </a:p>
        </p:txBody>
      </p:sp>
    </p:spTree>
    <p:extLst>
      <p:ext uri="{BB962C8B-B14F-4D97-AF65-F5344CB8AC3E}">
        <p14:creationId xmlns:p14="http://schemas.microsoft.com/office/powerpoint/2010/main" val="34829067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3d94b06933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3d94b0693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5</a:t>
            </a:r>
            <a:r>
              <a:rPr lang="en-US" sz="1200" b="1">
                <a:solidFill>
                  <a:schemeClr val="dk1"/>
                </a:solidFill>
                <a:latin typeface="Calibri"/>
                <a:ea typeface="Calibri"/>
                <a:cs typeface="Calibri"/>
                <a:sym typeface="Calibri"/>
              </a:rPr>
              <a:t>-7</a:t>
            </a:r>
            <a:r>
              <a:rPr lang="en" sz="1200" b="1">
                <a:solidFill>
                  <a:schemeClr val="dk1"/>
                </a:solidFill>
                <a:latin typeface="Calibri"/>
                <a:ea typeface="Calibri"/>
                <a:cs typeface="Calibri"/>
                <a:sym typeface="Calibri"/>
              </a:rPr>
              <a:t>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Partners/Groups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Distribute </a:t>
            </a:r>
            <a:r>
              <a:rPr lang="en" sz="1200" b="1">
                <a:solidFill>
                  <a:schemeClr val="dk1"/>
                </a:solidFill>
                <a:latin typeface="Calibri"/>
                <a:ea typeface="Calibri"/>
                <a:cs typeface="Calibri"/>
                <a:sym typeface="Calibri"/>
              </a:rPr>
              <a:t>Expert Group Animal research notebooks</a:t>
            </a:r>
            <a:r>
              <a:rPr lang="en" sz="1200">
                <a:solidFill>
                  <a:schemeClr val="dk1"/>
                </a:solidFill>
                <a:latin typeface="Calibri"/>
                <a:ea typeface="Calibri"/>
                <a:cs typeface="Calibri"/>
                <a:sym typeface="Calibri"/>
              </a:rPr>
              <a:t>. Tell students that their notebook is specific to their expert group animal and this is the place where they will record their notes and thinking about their animal. Give students a couple of minutes to look through the notebook.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Refocus whole group and invite students to open to the </a:t>
            </a:r>
            <a:r>
              <a:rPr lang="en" sz="1200" b="1">
                <a:solidFill>
                  <a:schemeClr val="dk1"/>
                </a:solidFill>
                <a:latin typeface="Calibri"/>
                <a:ea typeface="Calibri"/>
                <a:cs typeface="Calibri"/>
                <a:sym typeface="Calibri"/>
              </a:rPr>
              <a:t>KWEL chart</a:t>
            </a:r>
            <a:r>
              <a:rPr lang="en" sz="1200">
                <a:solidFill>
                  <a:schemeClr val="dk1"/>
                </a:solidFill>
                <a:latin typeface="Calibri"/>
                <a:ea typeface="Calibri"/>
                <a:cs typeface="Calibri"/>
                <a:sym typeface="Calibri"/>
              </a:rPr>
              <a:t> on page 1 of their notebook. Focus students on the questions at the top of the chart and read them aloud as students follow along, reading silently in their heads:</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a:solidFill>
                  <a:schemeClr val="dk1"/>
                </a:solidFill>
                <a:latin typeface="Calibri"/>
                <a:ea typeface="Calibri"/>
                <a:cs typeface="Calibri"/>
                <a:sym typeface="Calibri"/>
              </a:rPr>
              <a:t>“What does your expert group animal look like?”</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a:solidFill>
                  <a:schemeClr val="dk1"/>
                </a:solidFill>
                <a:latin typeface="Calibri"/>
                <a:ea typeface="Calibri"/>
                <a:cs typeface="Calibri"/>
                <a:sym typeface="Calibri"/>
              </a:rPr>
              <a:t>“Where is its habitat?”</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a:solidFill>
                  <a:schemeClr val="dk1"/>
                </a:solidFill>
                <a:latin typeface="Calibri"/>
                <a:ea typeface="Calibri"/>
                <a:cs typeface="Calibri"/>
                <a:sym typeface="Calibri"/>
              </a:rPr>
              <a:t>“What are its predators?”</a:t>
            </a:r>
            <a:endParaRPr sz="1200" i="1">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1">
                <a:solidFill>
                  <a:schemeClr val="dk1"/>
                </a:solidFill>
                <a:latin typeface="Calibri"/>
                <a:ea typeface="Calibri"/>
                <a:cs typeface="Calibri"/>
                <a:sym typeface="Calibri"/>
              </a:rPr>
              <a:t>“How does it use its body and behaviors to help it survive?”</a:t>
            </a:r>
            <a:endParaRPr sz="1200" i="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according to the </a:t>
            </a:r>
            <a:r>
              <a:rPr lang="en" sz="1200" b="1">
                <a:solidFill>
                  <a:schemeClr val="dk1"/>
                </a:solidFill>
                <a:latin typeface="Calibri"/>
                <a:ea typeface="Calibri"/>
                <a:cs typeface="Calibri"/>
                <a:sym typeface="Calibri"/>
              </a:rPr>
              <a:t>Performance Task anchor chart</a:t>
            </a:r>
            <a:r>
              <a:rPr lang="en" sz="1200">
                <a:solidFill>
                  <a:schemeClr val="dk1"/>
                </a:solidFill>
                <a:latin typeface="Calibri"/>
                <a:ea typeface="Calibri"/>
                <a:cs typeface="Calibri"/>
                <a:sym typeface="Calibri"/>
              </a:rPr>
              <a:t>, these things must be included in their </a:t>
            </a:r>
            <a:r>
              <a:rPr lang="en" sz="1200" b="0">
                <a:solidFill>
                  <a:schemeClr val="dk1"/>
                </a:solidFill>
                <a:latin typeface="Calibri"/>
                <a:ea typeface="Calibri"/>
                <a:cs typeface="Calibri"/>
                <a:sym typeface="Calibri"/>
              </a:rPr>
              <a:t>informative piece. Exp</a:t>
            </a:r>
            <a:r>
              <a:rPr lang="en" sz="1200">
                <a:solidFill>
                  <a:schemeClr val="dk1"/>
                </a:solidFill>
                <a:latin typeface="Calibri"/>
                <a:ea typeface="Calibri"/>
                <a:cs typeface="Calibri"/>
                <a:sym typeface="Calibri"/>
              </a:rPr>
              <a:t>lain that the final question is in bold because that is the focus of the research.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similar to Unit 1, they will record their knowledge, questions, evidence, and learning about their expert group animal on this </a:t>
            </a:r>
            <a:r>
              <a:rPr lang="en" sz="1200" b="1">
                <a:solidFill>
                  <a:schemeClr val="dk1"/>
                </a:solidFill>
                <a:latin typeface="Calibri"/>
                <a:ea typeface="Calibri"/>
                <a:cs typeface="Calibri"/>
                <a:sym typeface="Calibri"/>
              </a:rPr>
              <a:t>KWEL chart</a:t>
            </a:r>
            <a:r>
              <a:rPr lang="en" sz="1200">
                <a:solidFill>
                  <a:schemeClr val="dk1"/>
                </a:solidFill>
                <a:latin typeface="Calibri"/>
                <a:ea typeface="Calibri"/>
                <a:cs typeface="Calibri"/>
                <a:sym typeface="Calibri"/>
              </a:rPr>
              <a:t>. Invite them to record the name of their expert group animal at the top of the chart.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take several minutes to independently list what they think they already know about their expert group animal and its defense mechanisms in the K column.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share what they recorded with their expert groups, referring to their group norms as necessary.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they will continue to learn about animal defense mechanisms and will look for evidence from various texts to either confirm or revise their current knowledge. As a result, this </a:t>
            </a:r>
            <a:r>
              <a:rPr lang="en" sz="1200" b="1">
                <a:solidFill>
                  <a:schemeClr val="dk1"/>
                </a:solidFill>
                <a:latin typeface="Calibri"/>
                <a:ea typeface="Calibri"/>
                <a:cs typeface="Calibri"/>
                <a:sym typeface="Calibri"/>
              </a:rPr>
              <a:t>KWEL chart</a:t>
            </a:r>
            <a:r>
              <a:rPr lang="en" sz="1200">
                <a:solidFill>
                  <a:schemeClr val="dk1"/>
                </a:solidFill>
                <a:latin typeface="Calibri"/>
                <a:ea typeface="Calibri"/>
                <a:cs typeface="Calibri"/>
                <a:sym typeface="Calibri"/>
              </a:rPr>
              <a:t> will grow throughout the unit as a way to document their growing knowledge. </a:t>
            </a:r>
            <a:endParaRPr sz="1200">
              <a:solidFill>
                <a:schemeClr val="dk1"/>
              </a:solidFill>
              <a:latin typeface="Calibri"/>
              <a:ea typeface="Calibri"/>
              <a:cs typeface="Calibri"/>
              <a:sym typeface="Calibri"/>
            </a:endParaRPr>
          </a:p>
          <a:p>
            <a:pPr marL="45720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participate in discussions appropriately.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latin typeface="Calibri"/>
              <a:ea typeface="Calibri"/>
              <a:cs typeface="Calibri"/>
              <a:sym typeface="Calibri"/>
            </a:endParaRPr>
          </a:p>
        </p:txBody>
      </p:sp>
    </p:spTree>
    <p:extLst>
      <p:ext uri="{BB962C8B-B14F-4D97-AF65-F5344CB8AC3E}">
        <p14:creationId xmlns:p14="http://schemas.microsoft.com/office/powerpoint/2010/main" val="8308173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1"/>
        <p:cNvGrpSpPr/>
        <p:nvPr/>
      </p:nvGrpSpPr>
      <p:grpSpPr>
        <a:xfrm>
          <a:off x="0" y="0"/>
          <a:ext cx="0" cy="0"/>
          <a:chOff x="0" y="0"/>
          <a:chExt cx="0" cy="0"/>
        </a:xfrm>
      </p:grpSpPr>
      <p:sp>
        <p:nvSpPr>
          <p:cNvPr id="312" name="Google Shape;312;g40ed41df12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3" name="Google Shape;313;g40ed41df12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a:solidFill>
                  <a:schemeClr val="dk1"/>
                </a:solidFill>
                <a:latin typeface="Calibri"/>
                <a:ea typeface="Calibri"/>
                <a:cs typeface="Calibri"/>
                <a:sym typeface="Calibri"/>
              </a:rPr>
              <a:t>Suggested slide pacing: </a:t>
            </a:r>
            <a:r>
              <a:rPr lang="en-US" sz="1200" b="1">
                <a:solidFill>
                  <a:schemeClr val="dk1"/>
                </a:solidFill>
                <a:latin typeface="Calibri"/>
                <a:ea typeface="Calibri"/>
                <a:cs typeface="Calibri"/>
                <a:sym typeface="Calibri"/>
              </a:rPr>
              <a:t>8-</a:t>
            </a:r>
            <a:r>
              <a:rPr lang="en" sz="1200" b="1">
                <a:solidFill>
                  <a:schemeClr val="dk1"/>
                </a:solidFill>
                <a:latin typeface="Calibri"/>
                <a:ea typeface="Calibri"/>
                <a:cs typeface="Calibri"/>
                <a:sym typeface="Calibri"/>
              </a:rPr>
              <a:t>10 minutes </a:t>
            </a: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b="1">
                <a:solidFill>
                  <a:schemeClr val="dk1"/>
                </a:solidFill>
                <a:latin typeface="Calibri"/>
                <a:ea typeface="Calibri"/>
                <a:cs typeface="Calibri"/>
                <a:sym typeface="Calibri"/>
              </a:rPr>
              <a:t>Grouping: Partners/Groups</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this process with the W column. Remind students that scientists often ask “Why?” or “How come?” or “What if?” This questioning process helps motivate them to conduct experiments or research a topic.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Introduce students to the student version of two new cues that will help motivate them to research a topic and “Challenge thinking” (Goal 3 Conversation Cues) as they discuss animal defense mechanisms and other topics in Grade 4 and beyond:</a:t>
            </a:r>
            <a:endParaRPr sz="120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0">
                <a:solidFill>
                  <a:schemeClr val="dk1"/>
                </a:solidFill>
                <a:latin typeface="Calibri"/>
                <a:ea typeface="Calibri"/>
                <a:cs typeface="Calibri"/>
                <a:sym typeface="Calibri"/>
              </a:rPr>
              <a:t>“What if _____?” </a:t>
            </a:r>
            <a:endParaRPr sz="1200" i="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Char char="○"/>
            </a:pPr>
            <a:r>
              <a:rPr lang="en" sz="1200" i="0">
                <a:solidFill>
                  <a:schemeClr val="dk1"/>
                </a:solidFill>
                <a:latin typeface="Calibri"/>
                <a:ea typeface="Calibri"/>
                <a:cs typeface="Calibri"/>
                <a:sym typeface="Calibri"/>
              </a:rPr>
              <a:t>“I wonder why _____.”</a:t>
            </a:r>
            <a:endParaRPr sz="1200" i="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these two new cues will be added to the </a:t>
            </a:r>
            <a:r>
              <a:rPr lang="en" sz="1200" b="1">
                <a:solidFill>
                  <a:schemeClr val="dk1"/>
                </a:solidFill>
                <a:latin typeface="Calibri"/>
                <a:ea typeface="Calibri"/>
                <a:cs typeface="Calibri"/>
                <a:sym typeface="Calibri"/>
              </a:rPr>
              <a:t>Discussion Norms anchor chart</a:t>
            </a:r>
            <a:r>
              <a:rPr lang="en" sz="1200">
                <a:solidFill>
                  <a:schemeClr val="dk1"/>
                </a:solidFill>
                <a:latin typeface="Calibri"/>
                <a:ea typeface="Calibri"/>
                <a:cs typeface="Calibri"/>
                <a:sym typeface="Calibri"/>
              </a:rPr>
              <a:t> today. Focus student attention on the </a:t>
            </a:r>
            <a:r>
              <a:rPr lang="en" sz="1200" b="1">
                <a:solidFill>
                  <a:schemeClr val="dk1"/>
                </a:solidFill>
                <a:latin typeface="Calibri"/>
                <a:ea typeface="Calibri"/>
                <a:cs typeface="Calibri"/>
                <a:sym typeface="Calibri"/>
              </a:rPr>
              <a:t>Discussion Norms anchor chart </a:t>
            </a:r>
            <a:r>
              <a:rPr lang="en" sz="1200">
                <a:solidFill>
                  <a:schemeClr val="dk1"/>
                </a:solidFill>
                <a:latin typeface="Calibri"/>
                <a:ea typeface="Calibri"/>
                <a:cs typeface="Calibri"/>
                <a:sym typeface="Calibri"/>
              </a:rPr>
              <a:t>and add the “Challenge thinking” cues. See the </a:t>
            </a:r>
            <a:r>
              <a:rPr lang="en" sz="1200" b="1">
                <a:solidFill>
                  <a:schemeClr val="dk1"/>
                </a:solidFill>
                <a:latin typeface="Calibri"/>
                <a:ea typeface="Calibri"/>
                <a:cs typeface="Calibri"/>
                <a:sym typeface="Calibri"/>
              </a:rPr>
              <a:t>Discussion Norms anchor chart (example, for teacher reference)</a:t>
            </a:r>
            <a:r>
              <a:rPr lang="en" sz="1200">
                <a:solidFill>
                  <a:schemeClr val="dk1"/>
                </a:solidFill>
                <a:latin typeface="Calibri"/>
                <a:ea typeface="Calibri"/>
                <a:cs typeface="Calibri"/>
                <a:sym typeface="Calibri"/>
              </a:rPr>
              <a:t>. Ensure students understand how to use these cues.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students struggle to formulate questions, encourage them to refer to the </a:t>
            </a:r>
            <a:r>
              <a:rPr lang="en" sz="1200" b="1">
                <a:solidFill>
                  <a:schemeClr val="dk1"/>
                </a:solidFill>
                <a:latin typeface="Calibri"/>
                <a:ea typeface="Calibri"/>
                <a:cs typeface="Calibri"/>
                <a:sym typeface="Calibri"/>
              </a:rPr>
              <a:t>Performance Task anchor chart</a:t>
            </a:r>
            <a:r>
              <a:rPr lang="en" sz="1200">
                <a:solidFill>
                  <a:schemeClr val="dk1"/>
                </a:solidFill>
                <a:latin typeface="Calibri"/>
                <a:ea typeface="Calibri"/>
                <a:cs typeface="Calibri"/>
                <a:sym typeface="Calibri"/>
              </a:rPr>
              <a:t> to see what kinds of information they will need to include on their informational page and in their narratives. Remind them to try to use the new cues added to the </a:t>
            </a:r>
            <a:r>
              <a:rPr lang="en" sz="1200" b="1">
                <a:solidFill>
                  <a:schemeClr val="dk1"/>
                </a:solidFill>
                <a:latin typeface="Calibri"/>
                <a:ea typeface="Calibri"/>
                <a:cs typeface="Calibri"/>
                <a:sym typeface="Calibri"/>
              </a:rPr>
              <a:t>Discussion Norms anchor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inviting students to self-assess against how well they used their strengths in this lesson.</a:t>
            </a:r>
            <a:endParaRPr sz="1200">
              <a:solidFill>
                <a:schemeClr val="dk1"/>
              </a:solidFill>
              <a:latin typeface="Calibri"/>
              <a:ea typeface="Calibri"/>
              <a:cs typeface="Calibri"/>
              <a:sym typeface="Calibri"/>
            </a:endParaRPr>
          </a:p>
          <a:p>
            <a:pPr marL="228600" lvl="0" indent="-15240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participate in discussions appropriately.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need additional support with comprehension: Write the questions that scientists often ask themselves (</a:t>
            </a:r>
            <a:r>
              <a:rPr lang="en" sz="1200" i="1">
                <a:solidFill>
                  <a:schemeClr val="dk1"/>
                </a:solidFill>
                <a:latin typeface="Calibri"/>
                <a:ea typeface="Calibri"/>
                <a:cs typeface="Calibri"/>
                <a:sym typeface="Calibri"/>
              </a:rPr>
              <a:t>“Why?” “What if?” and “How come?”</a:t>
            </a:r>
            <a:r>
              <a:rPr lang="en" sz="1200">
                <a:solidFill>
                  <a:schemeClr val="dk1"/>
                </a:solidFill>
                <a:latin typeface="Calibri"/>
                <a:ea typeface="Calibri"/>
                <a:cs typeface="Calibri"/>
                <a:sym typeface="Calibri"/>
              </a:rPr>
              <a:t>) at the top of the W column of the </a:t>
            </a:r>
            <a:r>
              <a:rPr lang="en" sz="1200" b="1">
                <a:solidFill>
                  <a:schemeClr val="dk1"/>
                </a:solidFill>
                <a:latin typeface="Calibri"/>
                <a:ea typeface="Calibri"/>
                <a:cs typeface="Calibri"/>
                <a:sym typeface="Calibri"/>
              </a:rPr>
              <a:t>KWEL chart</a:t>
            </a:r>
            <a:r>
              <a:rPr lang="en" sz="1200">
                <a:solidFill>
                  <a:schemeClr val="dk1"/>
                </a:solidFill>
                <a:latin typeface="Calibri"/>
                <a:ea typeface="Calibri"/>
                <a:cs typeface="Calibri"/>
                <a:sym typeface="Calibri"/>
              </a:rPr>
              <a:t> to refer to as they come up with their own wonders about their expert group animal. </a:t>
            </a:r>
            <a:endParaRPr sz="1200">
              <a:latin typeface="Calibri"/>
              <a:ea typeface="Calibri"/>
              <a:cs typeface="Calibri"/>
              <a:sym typeface="Calibri"/>
            </a:endParaRPr>
          </a:p>
        </p:txBody>
      </p:sp>
    </p:spTree>
    <p:extLst>
      <p:ext uri="{BB962C8B-B14F-4D97-AF65-F5344CB8AC3E}">
        <p14:creationId xmlns:p14="http://schemas.microsoft.com/office/powerpoint/2010/main" val="5955485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0"/>
        <p:cNvGrpSpPr/>
        <p:nvPr/>
      </p:nvGrpSpPr>
      <p:grpSpPr>
        <a:xfrm>
          <a:off x="0" y="0"/>
          <a:ext cx="0" cy="0"/>
          <a:chOff x="0" y="0"/>
          <a:chExt cx="0" cy="0"/>
        </a:xfrm>
      </p:grpSpPr>
      <p:sp>
        <p:nvSpPr>
          <p:cNvPr id="321" name="Google Shape;321;g40b3ea3df5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2" name="Google Shape;322;g40b3ea3df5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2-3 minutes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Individual </a:t>
            </a: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Teacher Actions: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students on the learning targets. Read each one aloud, pausing after each to use a checking for understanding protocol for students to reflect on their comfort level with or show how close they are to meeting each target. Make note of students who may need additional support with each of the learning targets moving forward.</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inviting students to self-assess against how well they used their strengths in this lesson.</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Student Look-fors/Listen-fors: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Monitor student responses concerning their comfort level with each target.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Support for Any Students Who Need It: None </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62909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40e38f70c8_0_1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40e38f70c8_0_19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832358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5"/>
        <p:cNvGrpSpPr/>
        <p:nvPr/>
      </p:nvGrpSpPr>
      <p:grpSpPr>
        <a:xfrm>
          <a:off x="0" y="0"/>
          <a:ext cx="0" cy="0"/>
          <a:chOff x="0" y="0"/>
          <a:chExt cx="0" cy="0"/>
        </a:xfrm>
      </p:grpSpPr>
      <p:sp>
        <p:nvSpPr>
          <p:cNvPr id="336" name="Google Shape;336;g3d834d5ecf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7" name="Google Shape;337;g3d834d5ec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Whole Group</a:t>
            </a:r>
            <a:endParaRPr sz="1200" b="1">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Ensure that students have a system for recording homework assignments (journal, notebook, agenda, etc.) and a text to complete the assignment.</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Refocus whole group.  </a:t>
            </a:r>
            <a:endParaRPr sz="120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Ask students to take out their Independent Reading Journals.</a:t>
            </a:r>
            <a:endParaRPr sz="120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Read homework assignment aloud and ask students if they have any questions about the assignments.</a:t>
            </a:r>
            <a:endParaRPr sz="120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a:latin typeface="Calibri"/>
                <a:ea typeface="Calibri"/>
                <a:cs typeface="Calibri"/>
                <a:sym typeface="Calibri"/>
              </a:rPr>
              <a:t>Direct student</a:t>
            </a:r>
            <a:r>
              <a:rPr lang="en-US" sz="1200">
                <a:latin typeface="Calibri"/>
                <a:ea typeface="Calibri"/>
                <a:cs typeface="Calibri"/>
                <a:sym typeface="Calibri"/>
              </a:rPr>
              <a:t>s</a:t>
            </a:r>
            <a:r>
              <a:rPr lang="en" sz="1200">
                <a:latin typeface="Calibri"/>
                <a:ea typeface="Calibri"/>
                <a:cs typeface="Calibri"/>
                <a:sym typeface="Calibri"/>
              </a:rPr>
              <a:t> to select a prompt and write it in the front of their Independent Reading Journal.</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Student Look-fors/Listen-fors:</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Students record assignments and have materials needed to complete it.</a:t>
            </a: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latin typeface="Calibri"/>
                <a:ea typeface="Calibri"/>
                <a:cs typeface="Calibri"/>
                <a:sym typeface="Calibri"/>
              </a:rPr>
              <a:t>Support for Any Students Who Need It:</a:t>
            </a:r>
            <a:endParaRPr sz="120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a:latin typeface="Calibri"/>
              <a:ea typeface="Calibri"/>
              <a:cs typeface="Calibri"/>
              <a:sym typeface="Calibri"/>
            </a:endParaRPr>
          </a:p>
          <a:p>
            <a:pPr marL="0" lvl="0" indent="0" algn="l"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71102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Technology supports to consider:</a:t>
            </a:r>
            <a:endParaRPr sz="1200">
              <a:latin typeface="Calibri"/>
              <a:ea typeface="Calibri"/>
              <a:cs typeface="Calibri"/>
              <a:sym typeface="Calibri"/>
            </a:endParaRPr>
          </a:p>
          <a:p>
            <a:pPr marL="457200" lvl="0" indent="-304800" algn="l" rtl="0">
              <a:lnSpc>
                <a:spcPct val="100000"/>
              </a:lnSpc>
              <a:spcBef>
                <a:spcPts val="1800"/>
              </a:spcBef>
              <a:spcAft>
                <a:spcPts val="0"/>
              </a:spcAft>
              <a:buClr>
                <a:srgbClr val="000000"/>
              </a:buClr>
              <a:buSzPts val="1200"/>
              <a:buFont typeface="Calibri"/>
              <a:buChar char="●"/>
            </a:pPr>
            <a:r>
              <a:rPr lang="en" sz="1200">
                <a:latin typeface="Calibri"/>
                <a:ea typeface="Calibri"/>
                <a:cs typeface="Calibri"/>
                <a:sym typeface="Calibri"/>
              </a:rPr>
              <a:t>Opening A: Set up Poster Walk on Google Docs in a folder. Students type their thinking into the Google Doc.</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Opening A: Each of the web pages for the animals that students study in their expert groups in the rest of this unit has a slideshow option. As in Unit 1, Lesson 1, set up slideshows for each of the animals on technology around the classroom with an option for note-taking, or embed the links in a Google Doc.</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Opening A: Set up these videos with a note-taking option as part of the poster walk: </a:t>
            </a:r>
            <a:endParaRPr sz="1200">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buFont typeface="Calibri"/>
              <a:buNone/>
            </a:pPr>
            <a:r>
              <a:rPr lang="en" sz="1200" u="none">
                <a:solidFill>
                  <a:srgbClr val="2200CC"/>
                </a:solidFill>
                <a:latin typeface="Calibri"/>
                <a:ea typeface="Calibri"/>
                <a:cs typeface="Calibri"/>
                <a:sym typeface="Calibri"/>
                <a:hlinkClick r:id="rId3"/>
              </a:rPr>
              <a:t>Three-banded armadillo: ‘Part 1</a:t>
            </a:r>
            <a:r>
              <a:rPr lang="en" sz="1200" u="none">
                <a:solidFill>
                  <a:srgbClr val="2200CC"/>
                </a:solidFill>
                <a:latin typeface="Calibri"/>
                <a:ea typeface="Calibri"/>
                <a:cs typeface="Calibri"/>
                <a:sym typeface="Calibri"/>
              </a:rPr>
              <a:t>: Three-Banded Armadillo Keeper Chat </a:t>
            </a:r>
            <a:r>
              <a:rPr lang="en" sz="1200" u="none">
                <a:latin typeface="Calibri"/>
                <a:ea typeface="Calibri"/>
                <a:cs typeface="Calibri"/>
                <a:sym typeface="Calibri"/>
              </a:rPr>
              <a:t>at the Houston Zoo.’ Video. Houston Zoo. YouTube. 3 March, 2009. Web. 9 Apr, 2015. </a:t>
            </a:r>
            <a:endParaRPr sz="1200" u="none">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buFont typeface="Calibri"/>
              <a:buNone/>
            </a:pPr>
            <a:r>
              <a:rPr lang="en" sz="1200" u="none">
                <a:solidFill>
                  <a:srgbClr val="2200CC"/>
                </a:solidFill>
                <a:latin typeface="Calibri"/>
                <a:ea typeface="Calibri"/>
                <a:cs typeface="Calibri"/>
                <a:sym typeface="Calibri"/>
                <a:hlinkClick r:id="rId4"/>
              </a:rPr>
              <a:t>Ostrich: ‘Ostrich.’</a:t>
            </a:r>
            <a:r>
              <a:rPr lang="en" sz="1200" u="none">
                <a:solidFill>
                  <a:srgbClr val="2200CC"/>
                </a:solidFill>
                <a:latin typeface="Calibri"/>
                <a:ea typeface="Calibri"/>
                <a:cs typeface="Calibri"/>
                <a:sym typeface="Calibri"/>
              </a:rPr>
              <a:t> Video.</a:t>
            </a:r>
            <a:r>
              <a:rPr lang="en" sz="1200" u="none">
                <a:latin typeface="Calibri"/>
                <a:ea typeface="Calibri"/>
                <a:cs typeface="Calibri"/>
                <a:sym typeface="Calibri"/>
              </a:rPr>
              <a:t> Wildscreen Arkive. Web. 9 Apr, 2015. </a:t>
            </a:r>
            <a:endParaRPr sz="1200" u="none">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buFont typeface="Calibri"/>
              <a:buNone/>
            </a:pPr>
            <a:r>
              <a:rPr lang="en" sz="1200" u="none">
                <a:solidFill>
                  <a:srgbClr val="2200CC"/>
                </a:solidFill>
                <a:latin typeface="Calibri"/>
                <a:ea typeface="Calibri"/>
                <a:cs typeface="Calibri"/>
                <a:sym typeface="Calibri"/>
                <a:hlinkClick r:id="rId5"/>
              </a:rPr>
              <a:t>Springbok: ‘Springbok.’</a:t>
            </a:r>
            <a:r>
              <a:rPr lang="en" sz="1200" u="none">
                <a:solidFill>
                  <a:srgbClr val="2200CC"/>
                </a:solidFill>
                <a:latin typeface="Calibri"/>
                <a:ea typeface="Calibri"/>
                <a:cs typeface="Calibri"/>
                <a:sym typeface="Calibri"/>
              </a:rPr>
              <a:t> Video.</a:t>
            </a:r>
            <a:r>
              <a:rPr lang="en" sz="1200" u="none">
                <a:latin typeface="Calibri"/>
                <a:ea typeface="Calibri"/>
                <a:cs typeface="Calibri"/>
                <a:sym typeface="Calibri"/>
              </a:rPr>
              <a:t> Wildscreen Arkive. Web. 9 Apr, 2015. </a:t>
            </a:r>
            <a:endParaRPr sz="1200" u="none">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buFont typeface="Calibri"/>
              <a:buNone/>
            </a:pPr>
            <a:r>
              <a:rPr lang="en" sz="1200" u="none">
                <a:solidFill>
                  <a:srgbClr val="0000FF"/>
                </a:solidFill>
                <a:latin typeface="Calibri"/>
                <a:ea typeface="Calibri"/>
                <a:cs typeface="Calibri"/>
                <a:sym typeface="Calibri"/>
                <a:hlinkClick r:id="rId6"/>
              </a:rPr>
              <a:t>Monarch butterfly: ‘Monarch Butterfly.’</a:t>
            </a:r>
            <a:r>
              <a:rPr lang="en" sz="1200" u="none">
                <a:solidFill>
                  <a:srgbClr val="0000FF"/>
                </a:solidFill>
                <a:latin typeface="Calibri"/>
                <a:ea typeface="Calibri"/>
                <a:cs typeface="Calibri"/>
                <a:sym typeface="Calibri"/>
              </a:rPr>
              <a:t> Video.</a:t>
            </a:r>
            <a:r>
              <a:rPr lang="en" sz="1200" u="none">
                <a:latin typeface="Calibri"/>
                <a:ea typeface="Calibri"/>
                <a:cs typeface="Calibri"/>
                <a:sym typeface="Calibri"/>
              </a:rPr>
              <a:t> Wildscreen Arkive. Web. 9 Apr, 2015.  </a:t>
            </a:r>
            <a:endParaRPr sz="1200" u="none">
              <a:latin typeface="Calibri"/>
              <a:ea typeface="Calibri"/>
              <a:cs typeface="Calibri"/>
              <a:sym typeface="Calibri"/>
            </a:endParaRPr>
          </a:p>
          <a:p>
            <a:pPr marL="914400" lvl="1" indent="-228600" algn="l" rtl="0">
              <a:lnSpc>
                <a:spcPct val="100000"/>
              </a:lnSpc>
              <a:spcBef>
                <a:spcPts val="0"/>
              </a:spcBef>
              <a:spcAft>
                <a:spcPts val="0"/>
              </a:spcAft>
              <a:buClr>
                <a:srgbClr val="000000"/>
              </a:buClr>
              <a:buSzPts val="1200"/>
              <a:buFont typeface="Calibri"/>
              <a:buNone/>
            </a:pPr>
            <a:r>
              <a:rPr lang="en" sz="1200" u="none">
                <a:solidFill>
                  <a:srgbClr val="0000FF"/>
                </a:solidFill>
                <a:latin typeface="Calibri"/>
                <a:ea typeface="Calibri"/>
                <a:cs typeface="Calibri"/>
                <a:sym typeface="Calibri"/>
                <a:hlinkClick r:id="rId7"/>
              </a:rPr>
              <a:t>Pufferfish: ‘World’s Weirdest - Poisonous Pufferfish vs. Eel.</a:t>
            </a:r>
            <a:r>
              <a:rPr lang="en" sz="1200" u="none">
                <a:solidFill>
                  <a:srgbClr val="0000FF"/>
                </a:solidFill>
                <a:latin typeface="Calibri"/>
                <a:ea typeface="Calibri"/>
                <a:cs typeface="Calibri"/>
                <a:sym typeface="Calibri"/>
              </a:rPr>
              <a:t>Video.</a:t>
            </a:r>
            <a:r>
              <a:rPr lang="en" sz="1200" u="none">
                <a:latin typeface="Calibri"/>
                <a:ea typeface="Calibri"/>
                <a:cs typeface="Calibri"/>
                <a:sym typeface="Calibri"/>
              </a:rPr>
              <a:t> </a:t>
            </a:r>
            <a:r>
              <a:rPr lang="en" sz="1200">
                <a:latin typeface="Calibri"/>
                <a:ea typeface="Calibri"/>
                <a:cs typeface="Calibri"/>
                <a:sym typeface="Calibri"/>
              </a:rPr>
              <a:t>NatGeoWild. YouTube. 7 Nov, 2012. Web. 9 Apr, 2015. </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Work Time B: Students create group norms on a group Google Doc. They each type in their individual norms and then discuss in expert groups and revise.</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Closing and Assessment A: </a:t>
            </a:r>
            <a:r>
              <a:rPr lang="en" sz="1200" b="1">
                <a:latin typeface="Calibri"/>
                <a:ea typeface="Calibri"/>
                <a:cs typeface="Calibri"/>
                <a:sym typeface="Calibri"/>
              </a:rPr>
              <a:t>Expert Group Animal Defense Mechanisms KWEL chart </a:t>
            </a:r>
            <a:r>
              <a:rPr lang="en" sz="1200">
                <a:latin typeface="Calibri"/>
                <a:ea typeface="Calibri"/>
                <a:cs typeface="Calibri"/>
                <a:sym typeface="Calibri"/>
              </a:rPr>
              <a:t>is set up as a collaborative team document that all students in the team add to—for example, a Google Doc.</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Consider that YouTube, social media video sites, and other website links may incorporate inappropriate content via comment banks and ads. Although some lessons include these links as the most efficient means to view content in preparation for the lesson, be sure to preview links and/or use a filter service, such as </a:t>
            </a:r>
            <a:r>
              <a:rPr lang="en" sz="1200">
                <a:uFill>
                  <a:noFill/>
                </a:uFill>
                <a:latin typeface="Calibri"/>
                <a:ea typeface="Calibri"/>
                <a:cs typeface="Calibri"/>
                <a:sym typeface="Calibri"/>
                <a:hlinkClick r:id="rId8"/>
              </a:rPr>
              <a:t>Safe Share TV</a:t>
            </a:r>
            <a:r>
              <a:rPr lang="en" sz="1200">
                <a:latin typeface="Calibri"/>
                <a:ea typeface="Calibri"/>
                <a:cs typeface="Calibri"/>
                <a:sym typeface="Calibri"/>
              </a:rPr>
              <a:t>, for actually viewing these links in the classroom.</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Materials and resources can be viewed and downloaded at </a:t>
            </a:r>
            <a:r>
              <a:rPr lang="en" sz="1200" u="sng">
                <a:solidFill>
                  <a:schemeClr val="accent5"/>
                </a:solidFill>
                <a:latin typeface="Calibri"/>
                <a:ea typeface="Calibri"/>
                <a:cs typeface="Calibri"/>
                <a:sym typeface="Calibri"/>
                <a:hlinkClick r:id="rId9"/>
              </a:rPr>
              <a:t>http://curriculum.eleducation.org/curriculum/ela/grade-4/module-2/unit-2/lesson-1</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a:t>
            </a:r>
            <a:r>
              <a:rPr lang="en" sz="1200" b="1">
                <a:solidFill>
                  <a:schemeClr val="dk1"/>
                </a:solidFill>
                <a:latin typeface="Calibri"/>
                <a:ea typeface="Calibri"/>
                <a:cs typeface="Calibri"/>
                <a:sym typeface="Calibri"/>
              </a:rPr>
              <a:t>Performance Task anchor chart</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What Do Scientists Do? anchor chart</a:t>
            </a:r>
            <a:r>
              <a:rPr lang="en" sz="1200">
                <a:solidFill>
                  <a:schemeClr val="dk1"/>
                </a:solidFill>
                <a:latin typeface="Calibri"/>
                <a:ea typeface="Calibri"/>
                <a:cs typeface="Calibri"/>
                <a:sym typeface="Calibri"/>
              </a:rPr>
              <a:t>, learning targets</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126849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834d5ecf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3" name="Google Shape;343;g3d834d5ecf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endParaRPr sz="120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a:solidFill>
                  <a:schemeClr val="dk1"/>
                </a:solidFill>
                <a:latin typeface="Calibri"/>
                <a:ea typeface="Calibri"/>
                <a:cs typeface="Calibri"/>
                <a:sym typeface="Calibri"/>
              </a:rPr>
              <a:t>Grade 4 M2 U2:</a:t>
            </a:r>
            <a:r>
              <a:rPr lang="en" sz="1200">
                <a:solidFill>
                  <a:schemeClr val="dk1"/>
                </a:solidFill>
                <a:uFill>
                  <a:noFill/>
                </a:uFill>
                <a:latin typeface="Calibri"/>
                <a:ea typeface="Calibri"/>
                <a:cs typeface="Calibri"/>
                <a:sym typeface="Calibri"/>
                <a:hlinkClick r:id="rId3"/>
              </a:rPr>
              <a:t> </a:t>
            </a:r>
            <a:r>
              <a:rPr lang="en" sz="1200" u="sng">
                <a:solidFill>
                  <a:srgbClr val="2200CC"/>
                </a:solidFill>
                <a:latin typeface="Calibri"/>
                <a:ea typeface="Calibri"/>
                <a:cs typeface="Calibri"/>
                <a:sym typeface="Calibri"/>
                <a:hlinkClick r:id="rId4"/>
              </a:rPr>
              <a:t>http://curriculum.eleducation.org/sites/default/files/g4m2u2_all-block_091317.pdf</a:t>
            </a:r>
            <a:endParaRPr sz="1200" u="sng">
              <a:solidFill>
                <a:srgbClr val="2200CC"/>
              </a:solidFill>
              <a:latin typeface="Calibri"/>
              <a:ea typeface="Calibri"/>
              <a:cs typeface="Calibri"/>
              <a:sym typeface="Calibri"/>
              <a:hlinkClick r:id="rId4"/>
            </a:endParaRPr>
          </a:p>
          <a:p>
            <a:pPr marL="0" lvl="0" indent="0" algn="l" rtl="0">
              <a:lnSpc>
                <a:spcPct val="115000"/>
              </a:lnSpc>
              <a:spcBef>
                <a:spcPts val="0"/>
              </a:spcBef>
              <a:spcAft>
                <a:spcPts val="0"/>
              </a:spcAft>
              <a:buNone/>
            </a:pPr>
            <a:endParaRPr sz="1200">
              <a:solidFill>
                <a:schemeClr val="dk1"/>
              </a:solidFill>
              <a:latin typeface="Calibri"/>
              <a:ea typeface="Calibri"/>
              <a:cs typeface="Calibri"/>
              <a:sym typeface="Calibri"/>
            </a:endParaRPr>
          </a:p>
        </p:txBody>
      </p:sp>
      <p:sp>
        <p:nvSpPr>
          <p:cNvPr id="344" name="Google Shape;344;g3d834d5ecf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012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3d94b069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3d94b06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Expert Group Animal research notebooks </a:t>
            </a:r>
            <a:r>
              <a:rPr lang="en" sz="1200">
                <a:solidFill>
                  <a:schemeClr val="dk1"/>
                </a:solidFill>
                <a:latin typeface="Calibri"/>
                <a:ea typeface="Calibri"/>
                <a:cs typeface="Calibri"/>
                <a:sym typeface="Calibri"/>
              </a:rPr>
              <a:t>(one per student and one to display; see Teaching Notes)</a:t>
            </a:r>
            <a:endParaRPr sz="1200">
              <a:solidFill>
                <a:schemeClr val="dk1"/>
              </a:solidFill>
              <a:latin typeface="Calibri"/>
              <a:ea typeface="Calibri"/>
              <a:cs typeface="Calibri"/>
              <a:sym typeface="Calibri"/>
            </a:endParaRPr>
          </a:p>
          <a:p>
            <a:pPr marL="914400" lvl="1" indent="-298450" algn="l" rtl="0">
              <a:lnSpc>
                <a:spcPct val="115000"/>
              </a:lnSpc>
              <a:spcBef>
                <a:spcPts val="0"/>
              </a:spcBef>
              <a:spcAft>
                <a:spcPts val="0"/>
              </a:spcAft>
              <a:buClr>
                <a:schemeClr val="dk1"/>
              </a:buClr>
              <a:buSzPts val="1100"/>
              <a:buChar char="○"/>
            </a:pPr>
            <a:r>
              <a:rPr lang="en" sz="1200" b="1">
                <a:solidFill>
                  <a:schemeClr val="dk1"/>
                </a:solidFill>
                <a:latin typeface="Calibri"/>
                <a:ea typeface="Calibri"/>
                <a:cs typeface="Calibri"/>
                <a:sym typeface="Calibri"/>
              </a:rPr>
              <a:t>KWEL chart</a:t>
            </a:r>
            <a:r>
              <a:rPr lang="en" sz="1200">
                <a:solidFill>
                  <a:schemeClr val="dk1"/>
                </a:solidFill>
                <a:latin typeface="Calibri"/>
                <a:ea typeface="Calibri"/>
                <a:cs typeface="Calibri"/>
                <a:sym typeface="Calibri"/>
              </a:rPr>
              <a:t> (page 1 of </a:t>
            </a:r>
            <a:r>
              <a:rPr lang="en" sz="1200" b="1">
                <a:solidFill>
                  <a:schemeClr val="dk1"/>
                </a:solidFill>
                <a:latin typeface="Calibri"/>
                <a:ea typeface="Calibri"/>
                <a:cs typeface="Calibri"/>
                <a:sym typeface="Calibri"/>
              </a:rPr>
              <a:t>Expert Group Animal research notebook</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Performance Task anchor chart</a:t>
            </a:r>
            <a:r>
              <a:rPr lang="en" sz="1200">
                <a:solidFill>
                  <a:schemeClr val="dk1"/>
                </a:solidFill>
                <a:latin typeface="Calibri"/>
                <a:ea typeface="Calibri"/>
                <a:cs typeface="Calibri"/>
                <a:sym typeface="Calibri"/>
              </a:rPr>
              <a:t> (see Unit 1,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Researchers Do These Things anchor chart</a:t>
            </a:r>
            <a:r>
              <a:rPr lang="en" sz="1200">
                <a:solidFill>
                  <a:schemeClr val="dk1"/>
                </a:solidFill>
                <a:latin typeface="Calibri"/>
                <a:ea typeface="Calibri"/>
                <a:cs typeface="Calibri"/>
                <a:sym typeface="Calibri"/>
              </a:rPr>
              <a:t> (from Unit 1, Lesson 2)</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Working to Contribute to a Better World anchor chart</a:t>
            </a:r>
            <a:r>
              <a:rPr lang="en" sz="1200">
                <a:solidFill>
                  <a:schemeClr val="dk1"/>
                </a:solidFill>
                <a:latin typeface="Calibri"/>
                <a:ea typeface="Calibri"/>
                <a:cs typeface="Calibri"/>
                <a:sym typeface="Calibri"/>
              </a:rPr>
              <a:t> (from Unit 1, Lesson 1; teacher-created and added to in Work Time B; see supporting materials)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Working to Contribute to a Better World anchor chart</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(example, for teacher reference)</a:t>
            </a:r>
            <a:endParaRPr sz="1200" b="1">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Poster Walk posters </a:t>
            </a:r>
            <a:r>
              <a:rPr lang="en" sz="1200">
                <a:solidFill>
                  <a:schemeClr val="dk1"/>
                </a:solidFill>
                <a:latin typeface="Calibri"/>
                <a:ea typeface="Calibri"/>
                <a:cs typeface="Calibri"/>
                <a:sym typeface="Calibri"/>
              </a:rPr>
              <a:t>(from Unit 1, Lesson 1)</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Directions for Poster Walk Review</a:t>
            </a:r>
            <a:r>
              <a:rPr lang="en" sz="1200">
                <a:solidFill>
                  <a:schemeClr val="dk1"/>
                </a:solidFill>
                <a:latin typeface="Calibri"/>
                <a:ea typeface="Calibri"/>
                <a:cs typeface="Calibri"/>
                <a:sym typeface="Calibri"/>
              </a:rPr>
              <a:t> (one for display)</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Markers</a:t>
            </a:r>
            <a:r>
              <a:rPr lang="en" sz="1200">
                <a:solidFill>
                  <a:schemeClr val="dk1"/>
                </a:solidFill>
                <a:latin typeface="Calibri"/>
                <a:ea typeface="Calibri"/>
                <a:cs typeface="Calibri"/>
                <a:sym typeface="Calibri"/>
              </a:rPr>
              <a:t> (a different color for each group) </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a:solidFill>
                  <a:schemeClr val="dk1"/>
                </a:solidFill>
                <a:latin typeface="Calibri"/>
                <a:ea typeface="Calibri"/>
                <a:cs typeface="Calibri"/>
                <a:sym typeface="Calibri"/>
              </a:rPr>
              <a:t>Equity sticks</a:t>
            </a:r>
            <a:endParaRPr sz="1200" b="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Discussion Norms anchor chart</a:t>
            </a:r>
            <a:r>
              <a:rPr lang="en" sz="1200">
                <a:solidFill>
                  <a:schemeClr val="dk1"/>
                </a:solidFill>
                <a:latin typeface="Calibri"/>
                <a:ea typeface="Calibri"/>
                <a:cs typeface="Calibri"/>
                <a:sym typeface="Calibri"/>
              </a:rPr>
              <a:t> (begun in Module 1; added to with students during Closing and Assessment A)</a:t>
            </a:r>
            <a:endParaRPr sz="1200">
              <a:solidFill>
                <a:schemeClr val="dk1"/>
              </a:solidFill>
              <a:latin typeface="Calibri"/>
              <a:ea typeface="Calibri"/>
              <a:cs typeface="Calibri"/>
              <a:sym typeface="Calibri"/>
            </a:endParaRPr>
          </a:p>
          <a:p>
            <a:pPr marL="457200" lvl="0" indent="-298450" algn="l" rtl="0">
              <a:lnSpc>
                <a:spcPct val="115000"/>
              </a:lnSpc>
              <a:spcBef>
                <a:spcPts val="0"/>
              </a:spcBef>
              <a:spcAft>
                <a:spcPts val="0"/>
              </a:spcAft>
              <a:buClr>
                <a:schemeClr val="dk1"/>
              </a:buClr>
              <a:buSzPts val="1100"/>
              <a:buChar char="●"/>
            </a:pPr>
            <a:r>
              <a:rPr lang="en" sz="1200" b="1">
                <a:solidFill>
                  <a:schemeClr val="dk1"/>
                </a:solidFill>
                <a:latin typeface="Calibri"/>
                <a:ea typeface="Calibri"/>
                <a:cs typeface="Calibri"/>
                <a:sym typeface="Calibri"/>
              </a:rPr>
              <a:t>Discussion Norms anchor chart</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(example, for teacher reference</a:t>
            </a:r>
            <a:r>
              <a:rPr lang="en-US" sz="1200" b="1">
                <a:solidFill>
                  <a:schemeClr val="dk1"/>
                </a:solidFill>
                <a:latin typeface="Calibri"/>
                <a:ea typeface="Calibri"/>
                <a:cs typeface="Calibri"/>
                <a:sym typeface="Calibri"/>
              </a:rPr>
              <a:t>)</a:t>
            </a:r>
            <a:endParaRPr sz="1200" b="1">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Materials and resources can be viewed and downloaded at </a:t>
            </a:r>
            <a:r>
              <a:rPr lang="en" sz="1200" u="sng">
                <a:solidFill>
                  <a:schemeClr val="accent5"/>
                </a:solidFill>
                <a:latin typeface="Calibri"/>
                <a:ea typeface="Calibri"/>
                <a:cs typeface="Calibri"/>
                <a:sym typeface="Calibri"/>
                <a:hlinkClick r:id="rId3"/>
              </a:rPr>
              <a:t>http://curriculum.eleducation.org/curriculum/ela/grade-4/module-2/unit-2/lesson-1</a:t>
            </a:r>
            <a:endParaRPr sz="1200">
              <a:solidFill>
                <a:schemeClr val="dk1"/>
              </a:solidFill>
              <a:latin typeface="Calibri"/>
              <a:ea typeface="Calibri"/>
              <a:cs typeface="Calibri"/>
              <a:sym typeface="Calibri"/>
            </a:endParaRPr>
          </a:p>
          <a:p>
            <a:pPr marL="0" lvl="0" indent="0" algn="l" rtl="0">
              <a:lnSpc>
                <a:spcPct val="12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90000"/>
              </a:lnSpc>
              <a:spcBef>
                <a:spcPts val="100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68413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Equity Sticks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Expert Groups</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Interactive Word Wall</a:t>
            </a:r>
            <a:endParaRPr sz="120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u="sng">
                <a:solidFill>
                  <a:schemeClr val="accent5"/>
                </a:solidFill>
                <a:latin typeface="Calibri"/>
                <a:ea typeface="Calibri"/>
                <a:cs typeface="Calibri"/>
                <a:sym typeface="Calibri"/>
                <a:hlinkClick r:id="rId3"/>
              </a:rPr>
              <a:t>https://eleducation.org/resources/general-protocols-and-strategies-from-management-in-the-active-classroom</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980869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ffa05add4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ffa05add4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i="1">
                <a:latin typeface="Calibri"/>
                <a:ea typeface="Calibri"/>
                <a:cs typeface="Calibri"/>
                <a:sym typeface="Calibri"/>
              </a:rPr>
              <a:t>For lighter support:</a:t>
            </a:r>
            <a:endParaRPr sz="1200" i="1">
              <a:latin typeface="Calibri"/>
              <a:ea typeface="Calibri"/>
              <a:cs typeface="Calibri"/>
              <a:sym typeface="Calibri"/>
            </a:endParaRPr>
          </a:p>
          <a:p>
            <a:pPr marL="457200" lvl="0" indent="-304800" algn="l" rtl="0">
              <a:lnSpc>
                <a:spcPct val="100000"/>
              </a:lnSpc>
              <a:spcBef>
                <a:spcPts val="1800"/>
              </a:spcBef>
              <a:spcAft>
                <a:spcPts val="0"/>
              </a:spcAft>
              <a:buClr>
                <a:srgbClr val="000000"/>
              </a:buClr>
              <a:buSzPts val="1200"/>
              <a:buFont typeface="Calibri"/>
              <a:buChar char="●"/>
            </a:pPr>
            <a:r>
              <a:rPr lang="en" sz="1200">
                <a:latin typeface="Calibri"/>
                <a:ea typeface="Calibri"/>
                <a:cs typeface="Calibri"/>
                <a:sym typeface="Calibri"/>
              </a:rPr>
              <a:t>Invite students to identify Conversation Cues that encourage active listening. Ask how they might routinely embed these practices into their conversations.</a:t>
            </a:r>
            <a:endParaRPr sz="120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Encourage students to brainstorm language that will help them elaborate on an idea in order to persuade classmates. Example: If a student wants to persuade the group to resolve conflict or disagreement first by having a few moments of silence, he or she might use phrases such as: </a:t>
            </a:r>
            <a:r>
              <a:rPr lang="en" sz="1200" i="0" u="none">
                <a:latin typeface="Calibri"/>
                <a:ea typeface="Calibri"/>
                <a:cs typeface="Calibri"/>
                <a:sym typeface="Calibri"/>
              </a:rPr>
              <a:t>“The benefit to being </a:t>
            </a:r>
            <a:r>
              <a:rPr lang="en" sz="1200" i="1">
                <a:latin typeface="Calibri"/>
                <a:ea typeface="Calibri"/>
                <a:cs typeface="Calibri"/>
                <a:sym typeface="Calibri"/>
              </a:rPr>
              <a:t>silent for a few moments is _____.” “</a:t>
            </a:r>
            <a:r>
              <a:rPr lang="en" sz="1200" i="1" u="none">
                <a:latin typeface="Calibri"/>
                <a:ea typeface="Calibri"/>
                <a:cs typeface="Calibri"/>
                <a:sym typeface="Calibri"/>
              </a:rPr>
              <a:t>I hope you’ll consider _____.”</a:t>
            </a:r>
            <a:endParaRPr sz="1200" i="1" u="none">
              <a:latin typeface="Calibri"/>
              <a:ea typeface="Calibri"/>
              <a:cs typeface="Calibri"/>
              <a:sym typeface="Calibri"/>
            </a:endParaRPr>
          </a:p>
          <a:p>
            <a:pPr marL="0" lvl="0" indent="0" algn="l" rtl="0">
              <a:lnSpc>
                <a:spcPct val="100000"/>
              </a:lnSpc>
              <a:spcBef>
                <a:spcPts val="0"/>
              </a:spcBef>
              <a:spcAft>
                <a:spcPts val="0"/>
              </a:spcAft>
              <a:buNone/>
            </a:pPr>
            <a:endParaRPr sz="1200" i="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i="1">
                <a:latin typeface="Calibri"/>
                <a:ea typeface="Calibri"/>
                <a:cs typeface="Calibri"/>
                <a:sym typeface="Calibri"/>
              </a:rPr>
              <a:t>For heavier support:</a:t>
            </a:r>
            <a:endParaRPr sz="1200" i="1">
              <a:latin typeface="Calibri"/>
              <a:ea typeface="Calibri"/>
              <a:cs typeface="Calibri"/>
              <a:sym typeface="Calibri"/>
            </a:endParaRPr>
          </a:p>
          <a:p>
            <a:pPr marL="457200" lvl="0" indent="-304800" algn="l" rtl="0">
              <a:lnSpc>
                <a:spcPct val="100000"/>
              </a:lnSpc>
              <a:spcBef>
                <a:spcPts val="1800"/>
              </a:spcBef>
              <a:spcAft>
                <a:spcPts val="0"/>
              </a:spcAft>
              <a:buClr>
                <a:srgbClr val="000000"/>
              </a:buClr>
              <a:buSzPts val="1200"/>
              <a:buFont typeface="Calibri"/>
              <a:buChar char="●"/>
            </a:pPr>
            <a:r>
              <a:rPr lang="en" sz="1200">
                <a:latin typeface="Calibri"/>
                <a:ea typeface="Calibri"/>
                <a:cs typeface="Calibri"/>
                <a:sym typeface="Calibri"/>
              </a:rPr>
              <a:t>Ask students to return to the first poster and restate particular sentences about what was learned. Example:</a:t>
            </a:r>
            <a:r>
              <a:rPr lang="en" sz="1200" i="1">
                <a:latin typeface="Calibri"/>
                <a:ea typeface="Calibri"/>
                <a:cs typeface="Calibri"/>
                <a:sym typeface="Calibri"/>
              </a:rPr>
              <a:t> </a:t>
            </a:r>
            <a:r>
              <a:rPr lang="en" sz="1200" i="0">
                <a:latin typeface="Calibri"/>
                <a:ea typeface="Calibri"/>
                <a:cs typeface="Calibri"/>
                <a:sym typeface="Calibri"/>
              </a:rPr>
              <a:t>“Some animals live in burrows. Some animals live in nests.”</a:t>
            </a:r>
            <a:endParaRPr sz="1200" i="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a:latin typeface="Calibri"/>
                <a:ea typeface="Calibri"/>
                <a:cs typeface="Calibri"/>
                <a:sym typeface="Calibri"/>
              </a:rPr>
              <a:t>As students continue to work in groups, remind them how to speak about general group norms. Examples: </a:t>
            </a:r>
            <a:endParaRPr sz="1200">
              <a:latin typeface="Calibri"/>
              <a:ea typeface="Calibri"/>
              <a:cs typeface="Calibri"/>
              <a:sym typeface="Calibri"/>
            </a:endParaRPr>
          </a:p>
          <a:p>
            <a:pPr marL="292100" lvl="0" indent="165100" algn="l" rtl="0">
              <a:lnSpc>
                <a:spcPct val="100000"/>
              </a:lnSpc>
              <a:spcBef>
                <a:spcPts val="1800"/>
              </a:spcBef>
              <a:spcAft>
                <a:spcPts val="0"/>
              </a:spcAft>
              <a:buNone/>
            </a:pPr>
            <a:r>
              <a:rPr lang="en" sz="1200" i="1">
                <a:latin typeface="Calibri"/>
                <a:ea typeface="Calibri"/>
                <a:cs typeface="Calibri"/>
                <a:sym typeface="Calibri"/>
              </a:rPr>
              <a:t>“I should listen carefully to my group mates.”</a:t>
            </a:r>
            <a:endParaRPr sz="1200" i="1">
              <a:latin typeface="Calibri"/>
              <a:ea typeface="Calibri"/>
              <a:cs typeface="Calibri"/>
              <a:sym typeface="Calibri"/>
            </a:endParaRPr>
          </a:p>
          <a:p>
            <a:pPr marL="292100" lvl="0" indent="165100" algn="l" rtl="0">
              <a:lnSpc>
                <a:spcPct val="100000"/>
              </a:lnSpc>
              <a:spcBef>
                <a:spcPts val="1800"/>
              </a:spcBef>
              <a:spcAft>
                <a:spcPts val="0"/>
              </a:spcAft>
              <a:buClr>
                <a:schemeClr val="dk1"/>
              </a:buClr>
              <a:buSzPts val="1100"/>
              <a:buFont typeface="Arial"/>
              <a:buNone/>
            </a:pPr>
            <a:r>
              <a:rPr lang="en" sz="1200" i="1">
                <a:latin typeface="Calibri"/>
                <a:ea typeface="Calibri"/>
                <a:cs typeface="Calibri"/>
                <a:sym typeface="Calibri"/>
              </a:rPr>
              <a:t>“It is challenging for me to express my ideas in English. I need extra time to think of the words.”</a:t>
            </a:r>
            <a:endParaRPr sz="1200" i="1">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latin typeface="Calibri"/>
              <a:ea typeface="Calibri"/>
              <a:cs typeface="Calibri"/>
              <a:sym typeface="Calibri"/>
            </a:endParaRPr>
          </a:p>
          <a:p>
            <a:pPr marL="0" lvl="0" indent="0" algn="l" rtl="0">
              <a:lnSpc>
                <a:spcPct val="100000"/>
              </a:lnSpc>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6624226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0e38f70c8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g40e38f70c8_0_14: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38" name="Google Shape;238;g40e38f70c8_0_14: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01267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0e38f70c8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g40e38f70c8_0_95: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 sz="1200" b="0" i="0" u="none" strike="noStrike" cap="none">
                <a:solidFill>
                  <a:schemeClr val="dk1"/>
                </a:solidFill>
                <a:latin typeface="Calibri"/>
                <a:ea typeface="Calibri"/>
                <a:cs typeface="Calibri"/>
                <a:sym typeface="Calibri"/>
              </a:rPr>
              <a:t>This slide is for teacher use only.</a:t>
            </a:r>
            <a:endParaRPr sz="1200" b="0" i="0" u="none" strike="noStrike" cap="none">
              <a:solidFill>
                <a:schemeClr val="dk1"/>
              </a:solidFill>
              <a:latin typeface="Calibri"/>
              <a:ea typeface="Calibri"/>
              <a:cs typeface="Calibri"/>
              <a:sym typeface="Calibri"/>
            </a:endParaRPr>
          </a:p>
        </p:txBody>
      </p:sp>
      <p:sp>
        <p:nvSpPr>
          <p:cNvPr id="245" name="Google Shape;245;g40e38f70c8_0_95:notes"/>
          <p:cNvSpPr txBox="1">
            <a:spLocks noGrp="1"/>
          </p:cNvSpPr>
          <p:nvPr>
            <p:ph type="sldNum" idx="12"/>
          </p:nvPr>
        </p:nvSpPr>
        <p:spPr>
          <a:xfrm>
            <a:off x="3884613" y="8685213"/>
            <a:ext cx="2971800" cy="4572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71396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4557133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3a2ea51330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a:latin typeface="Calibri" panose="020F0502020204030204" pitchFamily="34" charset="0"/>
                <a:sym typeface="Calibri"/>
              </a:rPr>
              <a:t>Grouping: Whole Group </a:t>
            </a:r>
            <a:endParaRPr sz="1200" b="1">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a:latin typeface="Calibri" panose="020F0502020204030204" pitchFamily="34" charset="0"/>
                <a:sym typeface="Calibri"/>
              </a:rPr>
              <a:t>Teaching Notes:  None.</a:t>
            </a:r>
            <a:endParaRPr sz="120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a:latin typeface="Calibri" panose="020F0502020204030204" pitchFamily="34" charset="0"/>
                <a:sym typeface="Calibri"/>
              </a:rPr>
              <a:t>Teacher Actions:</a:t>
            </a:r>
            <a:endParaRPr sz="120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a:latin typeface="Calibri" panose="020F0502020204030204" pitchFamily="34" charset="0"/>
                <a:sym typeface="Calibri"/>
              </a:rPr>
              <a:t>Review the slide with the students and build excitement.</a:t>
            </a:r>
            <a:endParaRPr sz="120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AutoNum type="arabicPeriod"/>
            </a:pPr>
            <a:r>
              <a:rPr lang="en" sz="1200">
                <a:latin typeface="Calibri" panose="020F0502020204030204" pitchFamily="34" charset="0"/>
                <a:sym typeface="Calibri"/>
              </a:rPr>
              <a:t>Read aloud the agenda on the slide or have a fluent student read it aloud. </a:t>
            </a:r>
            <a:endParaRPr sz="120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a:latin typeface="Calibri" panose="020F0502020204030204" pitchFamily="34" charset="0"/>
                <a:sym typeface="Calibri"/>
              </a:rPr>
              <a:t>Student Look-fors/Listen-fors:</a:t>
            </a:r>
            <a:endParaRPr sz="120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a:latin typeface="Calibri" panose="020F0502020204030204" pitchFamily="34" charset="0"/>
                <a:sym typeface="Calibri"/>
              </a:rPr>
              <a:t>Students listen as the agenda is read aloud. </a:t>
            </a:r>
            <a:endParaRPr sz="120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endParaRPr sz="1200">
              <a:latin typeface="Calibri" panose="020F0502020204030204" pitchFamily="34" charset="0"/>
              <a:sym typeface="Calibri"/>
            </a:endParaRPr>
          </a:p>
          <a:p>
            <a:pPr marL="0" lvl="0" indent="0" algn="l" rtl="0">
              <a:spcBef>
                <a:spcPts val="0"/>
              </a:spcBef>
              <a:spcAft>
                <a:spcPts val="0"/>
              </a:spcAft>
              <a:buClr>
                <a:srgbClr val="000000"/>
              </a:buClr>
              <a:buSzPts val="1100"/>
              <a:buFont typeface="Arial"/>
              <a:buNone/>
            </a:pPr>
            <a:r>
              <a:rPr lang="en" sz="1200">
                <a:latin typeface="Calibri" panose="020F0502020204030204" pitchFamily="34" charset="0"/>
                <a:sym typeface="Calibri"/>
              </a:rPr>
              <a:t>Supports for Students Who Need It:  None.</a:t>
            </a:r>
            <a:endParaRPr sz="1200">
              <a:latin typeface="Calibri" panose="020F0502020204030204" pitchFamily="34" charset="0"/>
              <a:sym typeface="Calibri"/>
            </a:endParaRPr>
          </a:p>
        </p:txBody>
      </p:sp>
    </p:spTree>
    <p:extLst>
      <p:ext uri="{BB962C8B-B14F-4D97-AF65-F5344CB8AC3E}">
        <p14:creationId xmlns:p14="http://schemas.microsoft.com/office/powerpoint/2010/main" val="21691806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1"/>
        <p:cNvGrpSpPr/>
        <p:nvPr/>
      </p:nvGrpSpPr>
      <p:grpSpPr>
        <a:xfrm>
          <a:off x="0" y="0"/>
          <a:ext cx="0" cy="0"/>
          <a:chOff x="0" y="0"/>
          <a:chExt cx="0" cy="0"/>
        </a:xfrm>
      </p:grpSpPr>
      <p:sp>
        <p:nvSpPr>
          <p:cNvPr id="132" name="Google Shape;132;p26"/>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3" name="Google Shape;133;p26"/>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34" name="Google Shape;134;p26"/>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5" name="Google Shape;135;p2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6" name="Google Shape;136;p2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7"/>
        <p:cNvGrpSpPr/>
        <p:nvPr/>
      </p:nvGrpSpPr>
      <p:grpSpPr>
        <a:xfrm>
          <a:off x="0" y="0"/>
          <a:ext cx="0" cy="0"/>
          <a:chOff x="0" y="0"/>
          <a:chExt cx="0" cy="0"/>
        </a:xfrm>
      </p:grpSpPr>
      <p:sp>
        <p:nvSpPr>
          <p:cNvPr id="138" name="Google Shape;138;p27"/>
          <p:cNvSpPr txBox="1">
            <a:spLocks noGrp="1"/>
          </p:cNvSpPr>
          <p:nvPr>
            <p:ph type="ctrTitle"/>
          </p:nvPr>
        </p:nvSpPr>
        <p:spPr>
          <a:xfrm>
            <a:off x="685800" y="1597819"/>
            <a:ext cx="7772400" cy="11025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39" name="Google Shape;139;p27"/>
          <p:cNvSpPr txBox="1">
            <a:spLocks noGrp="1"/>
          </p:cNvSpPr>
          <p:nvPr>
            <p:ph type="subTitle" idx="1"/>
          </p:nvPr>
        </p:nvSpPr>
        <p:spPr>
          <a:xfrm>
            <a:off x="1371600" y="2914650"/>
            <a:ext cx="6400800" cy="1314600"/>
          </a:xfrm>
          <a:prstGeom prst="rect">
            <a:avLst/>
          </a:prstGeom>
          <a:noFill/>
          <a:ln>
            <a:noFill/>
          </a:ln>
        </p:spPr>
        <p:txBody>
          <a:bodyPr spcFirstLastPara="1" wrap="square" lIns="91425" tIns="45700" rIns="91425" bIns="45700" anchor="t" anchorCtr="0"/>
          <a:lstStyle>
            <a:lvl1pPr marR="0" lvl="0" algn="ctr" rtl="0">
              <a:spcBef>
                <a:spcPts val="640"/>
              </a:spcBef>
              <a:spcAft>
                <a:spcPts val="0"/>
              </a:spcAft>
              <a:buClr>
                <a:srgbClr val="888888"/>
              </a:buClr>
              <a:buSzPts val="3200"/>
              <a:buFont typeface="Arial"/>
              <a:buNone/>
              <a:defRPr sz="3200" b="0" i="0" u="none" strike="noStrike" cap="none">
                <a:solidFill>
                  <a:srgbClr val="888888"/>
                </a:solidFill>
                <a:latin typeface="Calibri"/>
                <a:ea typeface="Calibri"/>
                <a:cs typeface="Calibri"/>
                <a:sym typeface="Calibri"/>
              </a:defRPr>
            </a:lvl1pPr>
            <a:lvl2pPr marR="0" lvl="1" algn="ctr" rtl="0">
              <a:spcBef>
                <a:spcPts val="560"/>
              </a:spcBef>
              <a:spcAft>
                <a:spcPts val="0"/>
              </a:spcAft>
              <a:buClr>
                <a:srgbClr val="888888"/>
              </a:buClr>
              <a:buSzPts val="2800"/>
              <a:buFont typeface="Arial"/>
              <a:buNone/>
              <a:defRPr sz="2800" b="0" i="0" u="none" strike="noStrike" cap="none">
                <a:solidFill>
                  <a:srgbClr val="888888"/>
                </a:solidFill>
                <a:latin typeface="Calibri"/>
                <a:ea typeface="Calibri"/>
                <a:cs typeface="Calibri"/>
                <a:sym typeface="Calibri"/>
              </a:defRPr>
            </a:lvl2pPr>
            <a:lvl3pPr marR="0" lvl="2" algn="ctr" rtl="0">
              <a:spcBef>
                <a:spcPts val="48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3pPr>
            <a:lvl4pPr marR="0" lvl="3"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4pPr>
            <a:lvl5pPr marR="0" lvl="4"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5pPr>
            <a:lvl6pPr marR="0" lvl="5"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6pPr>
            <a:lvl7pPr marR="0" lvl="6"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7pPr>
            <a:lvl8pPr marR="0" lvl="7"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8pPr>
            <a:lvl9pPr marR="0" lvl="8" algn="ctr"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9pPr>
          </a:lstStyle>
          <a:p>
            <a:endParaRPr/>
          </a:p>
        </p:txBody>
      </p:sp>
      <p:sp>
        <p:nvSpPr>
          <p:cNvPr id="140" name="Google Shape;140;p27"/>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1" name="Google Shape;141;p27"/>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2" name="Google Shape;142;p27"/>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43"/>
        <p:cNvGrpSpPr/>
        <p:nvPr/>
      </p:nvGrpSpPr>
      <p:grpSpPr>
        <a:xfrm>
          <a:off x="0" y="0"/>
          <a:ext cx="0" cy="0"/>
          <a:chOff x="0" y="0"/>
          <a:chExt cx="0" cy="0"/>
        </a:xfrm>
      </p:grpSpPr>
      <p:sp>
        <p:nvSpPr>
          <p:cNvPr id="144" name="Google Shape;144;p28"/>
          <p:cNvSpPr txBox="1">
            <a:spLocks noGrp="1"/>
          </p:cNvSpPr>
          <p:nvPr>
            <p:ph type="title"/>
          </p:nvPr>
        </p:nvSpPr>
        <p:spPr>
          <a:xfrm>
            <a:off x="722313" y="3305175"/>
            <a:ext cx="7772400" cy="1021500"/>
          </a:xfrm>
          <a:prstGeom prst="rect">
            <a:avLst/>
          </a:prstGeom>
          <a:noFill/>
          <a:ln>
            <a:noFill/>
          </a:ln>
        </p:spPr>
        <p:txBody>
          <a:bodyPr spcFirstLastPara="1" wrap="square" lIns="91425" tIns="45700" rIns="91425" bIns="45700" anchor="t" anchorCtr="0"/>
          <a:lstStyle>
            <a:lvl1pPr marR="0" lvl="0" algn="l" rtl="0">
              <a:spcBef>
                <a:spcPts val="0"/>
              </a:spcBef>
              <a:spcAft>
                <a:spcPts val="0"/>
              </a:spcAft>
              <a:buClr>
                <a:schemeClr val="dk1"/>
              </a:buClr>
              <a:buSzPts val="4000"/>
              <a:buFont typeface="Calibri"/>
              <a:buNone/>
              <a:defRPr sz="4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45" name="Google Shape;145;p28"/>
          <p:cNvSpPr txBox="1">
            <a:spLocks noGrp="1"/>
          </p:cNvSpPr>
          <p:nvPr>
            <p:ph type="body" idx="1"/>
          </p:nvPr>
        </p:nvSpPr>
        <p:spPr>
          <a:xfrm>
            <a:off x="722313" y="2180035"/>
            <a:ext cx="7772400" cy="1125300"/>
          </a:xfrm>
          <a:prstGeom prst="rect">
            <a:avLst/>
          </a:prstGeom>
          <a:noFill/>
          <a:ln>
            <a:noFill/>
          </a:ln>
        </p:spPr>
        <p:txBody>
          <a:bodyPr spcFirstLastPara="1" wrap="square" lIns="91425" tIns="45700" rIns="91425" bIns="45700" anchor="b" anchorCtr="0"/>
          <a:lstStyle>
            <a:lvl1pPr marL="457200" marR="0" lvl="0" indent="-228600" algn="l" rtl="0">
              <a:spcBef>
                <a:spcPts val="4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1pPr>
            <a:lvl2pPr marL="914400" marR="0" lvl="1" indent="-228600" algn="l" rtl="0">
              <a:spcBef>
                <a:spcPts val="36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2pPr>
            <a:lvl3pPr marL="1371600" marR="0" lvl="2" indent="-228600" algn="l" rtl="0">
              <a:spcBef>
                <a:spcPts val="32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3pPr>
            <a:lvl4pPr marL="1828800" marR="0" lvl="3"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4pPr>
            <a:lvl5pPr marL="2286000" marR="0" lvl="4"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5pPr>
            <a:lvl6pPr marL="2743200" marR="0" lvl="5"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6pPr>
            <a:lvl7pPr marL="3200400" marR="0" lvl="6"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7pPr>
            <a:lvl8pPr marL="3657600" marR="0" lvl="7"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8pPr>
            <a:lvl9pPr marL="4114800" marR="0" lvl="8" indent="-228600" algn="l" rtl="0">
              <a:spcBef>
                <a:spcPts val="28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9pPr>
          </a:lstStyle>
          <a:p>
            <a:endParaRPr/>
          </a:p>
        </p:txBody>
      </p:sp>
      <p:sp>
        <p:nvSpPr>
          <p:cNvPr id="146" name="Google Shape;146;p28"/>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7" name="Google Shape;147;p28"/>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8" name="Google Shape;148;p28"/>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9"/>
        <p:cNvGrpSpPr/>
        <p:nvPr/>
      </p:nvGrpSpPr>
      <p:grpSpPr>
        <a:xfrm>
          <a:off x="0" y="0"/>
          <a:ext cx="0" cy="0"/>
          <a:chOff x="0" y="0"/>
          <a:chExt cx="0" cy="0"/>
        </a:xfrm>
      </p:grpSpPr>
      <p:sp>
        <p:nvSpPr>
          <p:cNvPr id="150" name="Google Shape;150;p29"/>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1" name="Google Shape;151;p29"/>
          <p:cNvSpPr txBox="1">
            <a:spLocks noGrp="1"/>
          </p:cNvSpPr>
          <p:nvPr>
            <p:ph type="body" idx="1"/>
          </p:nvPr>
        </p:nvSpPr>
        <p:spPr>
          <a:xfrm>
            <a:off x="457200" y="1200150"/>
            <a:ext cx="4038600" cy="3394500"/>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2" name="Google Shape;152;p29"/>
          <p:cNvSpPr txBox="1">
            <a:spLocks noGrp="1"/>
          </p:cNvSpPr>
          <p:nvPr>
            <p:ph type="body" idx="2"/>
          </p:nvPr>
        </p:nvSpPr>
        <p:spPr>
          <a:xfrm>
            <a:off x="4648200" y="1200150"/>
            <a:ext cx="4038600" cy="3394500"/>
          </a:xfrm>
          <a:prstGeom prst="rect">
            <a:avLst/>
          </a:prstGeom>
          <a:noFill/>
          <a:ln>
            <a:noFill/>
          </a:ln>
        </p:spPr>
        <p:txBody>
          <a:bodyPr spcFirstLastPara="1" wrap="square" lIns="91425" tIns="45700" rIns="91425" bIns="45700" anchor="t" anchorCtr="0"/>
          <a:lstStyle>
            <a:lvl1pPr marL="457200" marR="0" lvl="0"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53" name="Google Shape;153;p29"/>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4" name="Google Shape;154;p29"/>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55" name="Google Shape;155;p29"/>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6"/>
        <p:cNvGrpSpPr/>
        <p:nvPr/>
      </p:nvGrpSpPr>
      <p:grpSpPr>
        <a:xfrm>
          <a:off x="0" y="0"/>
          <a:ext cx="0" cy="0"/>
          <a:chOff x="0" y="0"/>
          <a:chExt cx="0" cy="0"/>
        </a:xfrm>
      </p:grpSpPr>
      <p:sp>
        <p:nvSpPr>
          <p:cNvPr id="157" name="Google Shape;157;p30"/>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58" name="Google Shape;158;p30"/>
          <p:cNvSpPr txBox="1">
            <a:spLocks noGrp="1"/>
          </p:cNvSpPr>
          <p:nvPr>
            <p:ph type="body" idx="1"/>
          </p:nvPr>
        </p:nvSpPr>
        <p:spPr>
          <a:xfrm>
            <a:off x="457200" y="1151335"/>
            <a:ext cx="4040100" cy="480000"/>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9" name="Google Shape;159;p30"/>
          <p:cNvSpPr txBox="1">
            <a:spLocks noGrp="1"/>
          </p:cNvSpPr>
          <p:nvPr>
            <p:ph type="body" idx="2"/>
          </p:nvPr>
        </p:nvSpPr>
        <p:spPr>
          <a:xfrm>
            <a:off x="457200" y="1631156"/>
            <a:ext cx="4040100" cy="29634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60" name="Google Shape;160;p30"/>
          <p:cNvSpPr txBox="1">
            <a:spLocks noGrp="1"/>
          </p:cNvSpPr>
          <p:nvPr>
            <p:ph type="body" idx="3"/>
          </p:nvPr>
        </p:nvSpPr>
        <p:spPr>
          <a:xfrm>
            <a:off x="4645025" y="1151335"/>
            <a:ext cx="4041900" cy="480000"/>
          </a:xfrm>
          <a:prstGeom prst="rect">
            <a:avLst/>
          </a:prstGeom>
          <a:noFill/>
          <a:ln>
            <a:noFill/>
          </a:ln>
        </p:spPr>
        <p:txBody>
          <a:bodyPr spcFirstLastPara="1" wrap="square" lIns="91425" tIns="45700" rIns="91425" bIns="45700" anchor="b" anchorCtr="0"/>
          <a:lstStyle>
            <a:lvl1pPr marL="457200" marR="0" lvl="0" indent="-228600" algn="l" rtl="0">
              <a:spcBef>
                <a:spcPts val="48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spcBef>
                <a:spcPts val="4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spcBef>
                <a:spcPts val="36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3pPr>
            <a:lvl4pPr marL="1828800" marR="0" lvl="3"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spcBef>
                <a:spcPts val="32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61" name="Google Shape;161;p30"/>
          <p:cNvSpPr txBox="1">
            <a:spLocks noGrp="1"/>
          </p:cNvSpPr>
          <p:nvPr>
            <p:ph type="body" idx="4"/>
          </p:nvPr>
        </p:nvSpPr>
        <p:spPr>
          <a:xfrm>
            <a:off x="4645025" y="1631156"/>
            <a:ext cx="4041900" cy="2963400"/>
          </a:xfrm>
          <a:prstGeom prst="rect">
            <a:avLst/>
          </a:prstGeom>
          <a:noFill/>
          <a:ln>
            <a:noFill/>
          </a:ln>
        </p:spPr>
        <p:txBody>
          <a:bodyPr spcFirstLastPara="1" wrap="square" lIns="91425" tIns="45700" rIns="91425" bIns="45700" anchor="t" anchorCtr="0"/>
          <a:lstStyle>
            <a:lvl1pPr marL="457200" marR="0" lvl="0"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2pPr>
            <a:lvl3pPr marL="1371600" marR="0" lvl="2" indent="-342900" algn="l" rtl="0">
              <a:spcBef>
                <a:spcPts val="36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4pPr>
            <a:lvl5pPr marL="2286000" marR="0" lvl="4"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5pPr>
            <a:lvl6pPr marL="2743200" marR="0" lvl="5"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6pPr>
            <a:lvl7pPr marL="3200400" marR="0" lvl="6"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7pPr>
            <a:lvl8pPr marL="3657600" marR="0" lvl="7"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8pPr>
            <a:lvl9pPr marL="4114800" marR="0" lvl="8" indent="-330200" algn="l" rtl="0">
              <a:spcBef>
                <a:spcPts val="320"/>
              </a:spcBef>
              <a:spcAft>
                <a:spcPts val="0"/>
              </a:spcAft>
              <a:buClr>
                <a:schemeClr val="dk1"/>
              </a:buClr>
              <a:buSzPts val="1600"/>
              <a:buFont typeface="Arial"/>
              <a:buChar char="•"/>
              <a:defRPr sz="1600" b="0" i="0" u="none" strike="noStrike" cap="none">
                <a:solidFill>
                  <a:schemeClr val="dk1"/>
                </a:solidFill>
                <a:latin typeface="Calibri"/>
                <a:ea typeface="Calibri"/>
                <a:cs typeface="Calibri"/>
                <a:sym typeface="Calibri"/>
              </a:defRPr>
            </a:lvl9pPr>
          </a:lstStyle>
          <a:p>
            <a:endParaRPr/>
          </a:p>
        </p:txBody>
      </p:sp>
      <p:sp>
        <p:nvSpPr>
          <p:cNvPr id="162" name="Google Shape;162;p30"/>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3" name="Google Shape;163;p30"/>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4" name="Google Shape;164;p30"/>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5"/>
        <p:cNvGrpSpPr/>
        <p:nvPr/>
      </p:nvGrpSpPr>
      <p:grpSpPr>
        <a:xfrm>
          <a:off x="0" y="0"/>
          <a:ext cx="0" cy="0"/>
          <a:chOff x="0" y="0"/>
          <a:chExt cx="0" cy="0"/>
        </a:xfrm>
      </p:grpSpPr>
      <p:sp>
        <p:nvSpPr>
          <p:cNvPr id="166" name="Google Shape;166;p31"/>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67" name="Google Shape;167;p31"/>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8" name="Google Shape;168;p31"/>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69" name="Google Shape;169;p31"/>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70"/>
        <p:cNvGrpSpPr/>
        <p:nvPr/>
      </p:nvGrpSpPr>
      <p:grpSpPr>
        <a:xfrm>
          <a:off x="0" y="0"/>
          <a:ext cx="0" cy="0"/>
          <a:chOff x="0" y="0"/>
          <a:chExt cx="0" cy="0"/>
        </a:xfrm>
      </p:grpSpPr>
      <p:sp>
        <p:nvSpPr>
          <p:cNvPr id="171" name="Google Shape;171;p32"/>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2" name="Google Shape;172;p32"/>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3" name="Google Shape;173;p32"/>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74"/>
        <p:cNvGrpSpPr/>
        <p:nvPr/>
      </p:nvGrpSpPr>
      <p:grpSpPr>
        <a:xfrm>
          <a:off x="0" y="0"/>
          <a:ext cx="0" cy="0"/>
          <a:chOff x="0" y="0"/>
          <a:chExt cx="0" cy="0"/>
        </a:xfrm>
      </p:grpSpPr>
      <p:sp>
        <p:nvSpPr>
          <p:cNvPr id="175" name="Google Shape;175;p33"/>
          <p:cNvSpPr txBox="1">
            <a:spLocks noGrp="1"/>
          </p:cNvSpPr>
          <p:nvPr>
            <p:ph type="title"/>
          </p:nvPr>
        </p:nvSpPr>
        <p:spPr>
          <a:xfrm>
            <a:off x="457200" y="204788"/>
            <a:ext cx="3008400" cy="8715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76" name="Google Shape;176;p33"/>
          <p:cNvSpPr txBox="1">
            <a:spLocks noGrp="1"/>
          </p:cNvSpPr>
          <p:nvPr>
            <p:ph type="body" idx="1"/>
          </p:nvPr>
        </p:nvSpPr>
        <p:spPr>
          <a:xfrm>
            <a:off x="3575050" y="204788"/>
            <a:ext cx="5111700" cy="438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7" name="Google Shape;177;p33"/>
          <p:cNvSpPr txBox="1">
            <a:spLocks noGrp="1"/>
          </p:cNvSpPr>
          <p:nvPr>
            <p:ph type="body" idx="2"/>
          </p:nvPr>
        </p:nvSpPr>
        <p:spPr>
          <a:xfrm>
            <a:off x="457200" y="1076325"/>
            <a:ext cx="3008400" cy="3518400"/>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78" name="Google Shape;178;p33"/>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79" name="Google Shape;179;p33"/>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0" name="Google Shape;180;p33"/>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81"/>
        <p:cNvGrpSpPr/>
        <p:nvPr/>
      </p:nvGrpSpPr>
      <p:grpSpPr>
        <a:xfrm>
          <a:off x="0" y="0"/>
          <a:ext cx="0" cy="0"/>
          <a:chOff x="0" y="0"/>
          <a:chExt cx="0" cy="0"/>
        </a:xfrm>
      </p:grpSpPr>
      <p:sp>
        <p:nvSpPr>
          <p:cNvPr id="182" name="Google Shape;182;p34"/>
          <p:cNvSpPr txBox="1">
            <a:spLocks noGrp="1"/>
          </p:cNvSpPr>
          <p:nvPr>
            <p:ph type="title"/>
          </p:nvPr>
        </p:nvSpPr>
        <p:spPr>
          <a:xfrm>
            <a:off x="1792288" y="3600450"/>
            <a:ext cx="5486400" cy="425100"/>
          </a:xfrm>
          <a:prstGeom prst="rect">
            <a:avLst/>
          </a:prstGeom>
          <a:noFill/>
          <a:ln>
            <a:noFill/>
          </a:ln>
        </p:spPr>
        <p:txBody>
          <a:bodyPr spcFirstLastPara="1" wrap="square" lIns="91425" tIns="45700" rIns="91425" bIns="45700" anchor="b" anchorCtr="0"/>
          <a:lstStyle>
            <a:lvl1pPr marR="0" lvl="0" algn="l" rtl="0">
              <a:spcBef>
                <a:spcPts val="0"/>
              </a:spcBef>
              <a:spcAft>
                <a:spcPts val="0"/>
              </a:spcAft>
              <a:buClr>
                <a:schemeClr val="dk1"/>
              </a:buClr>
              <a:buSzPts val="2000"/>
              <a:buFont typeface="Calibri"/>
              <a:buNone/>
              <a:defRPr sz="2000" b="1"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83" name="Google Shape;183;p34"/>
          <p:cNvSpPr>
            <a:spLocks noGrp="1"/>
          </p:cNvSpPr>
          <p:nvPr>
            <p:ph type="pic" idx="2"/>
          </p:nvPr>
        </p:nvSpPr>
        <p:spPr>
          <a:xfrm>
            <a:off x="1792288" y="459581"/>
            <a:ext cx="5486400" cy="3086100"/>
          </a:xfrm>
          <a:prstGeom prst="rect">
            <a:avLst/>
          </a:prstGeom>
          <a:noFill/>
          <a:ln>
            <a:noFill/>
          </a:ln>
        </p:spPr>
        <p:txBody>
          <a:bodyPr spcFirstLastPara="1" wrap="square" lIns="91425" tIns="45700" rIns="91425" bIns="45700" anchor="t" anchorCtr="0"/>
          <a:lstStyle>
            <a:lvl1pPr marR="0" lvl="0" algn="l" rtl="0">
              <a:spcBef>
                <a:spcPts val="64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spcBef>
                <a:spcPts val="56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spcBef>
                <a:spcPts val="48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spcBef>
                <a:spcPts val="4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84" name="Google Shape;184;p34"/>
          <p:cNvSpPr txBox="1">
            <a:spLocks noGrp="1"/>
          </p:cNvSpPr>
          <p:nvPr>
            <p:ph type="body" idx="1"/>
          </p:nvPr>
        </p:nvSpPr>
        <p:spPr>
          <a:xfrm>
            <a:off x="1792288" y="4025503"/>
            <a:ext cx="5486400" cy="603600"/>
          </a:xfrm>
          <a:prstGeom prst="rect">
            <a:avLst/>
          </a:prstGeom>
          <a:noFill/>
          <a:ln>
            <a:noFill/>
          </a:ln>
        </p:spPr>
        <p:txBody>
          <a:bodyPr spcFirstLastPara="1" wrap="square" lIns="91425" tIns="45700" rIns="91425" bIns="45700" anchor="t" anchorCtr="0"/>
          <a:lstStyle>
            <a:lvl1pPr marL="457200" marR="0" lvl="0" indent="-228600" algn="l" rtl="0">
              <a:spcBef>
                <a:spcPts val="28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1pPr>
            <a:lvl2pPr marL="914400" marR="0" lvl="1" indent="-228600" algn="l" rtl="0">
              <a:spcBef>
                <a:spcPts val="24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spcBef>
                <a:spcPts val="2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3pPr>
            <a:lvl4pPr marL="1828800" marR="0" lvl="3"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4pPr>
            <a:lvl5pPr marL="2286000" marR="0" lvl="4"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5pPr>
            <a:lvl6pPr marL="2743200" marR="0" lvl="5"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6pPr>
            <a:lvl7pPr marL="3200400" marR="0" lvl="6"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7pPr>
            <a:lvl8pPr marL="3657600" marR="0" lvl="7"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8pPr>
            <a:lvl9pPr marL="4114800" marR="0" lvl="8" indent="-228600" algn="l" rtl="0">
              <a:spcBef>
                <a:spcPts val="18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9pPr>
          </a:lstStyle>
          <a:p>
            <a:endParaRPr/>
          </a:p>
        </p:txBody>
      </p:sp>
      <p:sp>
        <p:nvSpPr>
          <p:cNvPr id="185" name="Google Shape;185;p34"/>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6" name="Google Shape;186;p34"/>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87" name="Google Shape;187;p34"/>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8"/>
        <p:cNvGrpSpPr/>
        <p:nvPr/>
      </p:nvGrpSpPr>
      <p:grpSpPr>
        <a:xfrm>
          <a:off x="0" y="0"/>
          <a:ext cx="0" cy="0"/>
          <a:chOff x="0" y="0"/>
          <a:chExt cx="0" cy="0"/>
        </a:xfrm>
      </p:grpSpPr>
      <p:sp>
        <p:nvSpPr>
          <p:cNvPr id="189" name="Google Shape;189;p35"/>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90" name="Google Shape;190;p35"/>
          <p:cNvSpPr txBox="1">
            <a:spLocks noGrp="1"/>
          </p:cNvSpPr>
          <p:nvPr>
            <p:ph type="body" idx="1"/>
          </p:nvPr>
        </p:nvSpPr>
        <p:spPr>
          <a:xfrm rot="5400000">
            <a:off x="2874750" y="-1217400"/>
            <a:ext cx="3394500" cy="82296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1" name="Google Shape;191;p3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2" name="Google Shape;192;p3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3" name="Google Shape;193;p3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4"/>
        <p:cNvGrpSpPr/>
        <p:nvPr/>
      </p:nvGrpSpPr>
      <p:grpSpPr>
        <a:xfrm>
          <a:off x="0" y="0"/>
          <a:ext cx="0" cy="0"/>
          <a:chOff x="0" y="0"/>
          <a:chExt cx="0" cy="0"/>
        </a:xfrm>
      </p:grpSpPr>
      <p:sp>
        <p:nvSpPr>
          <p:cNvPr id="195" name="Google Shape;195;p36"/>
          <p:cNvSpPr txBox="1">
            <a:spLocks noGrp="1"/>
          </p:cNvSpPr>
          <p:nvPr>
            <p:ph type="title"/>
          </p:nvPr>
        </p:nvSpPr>
        <p:spPr>
          <a:xfrm rot="5400000">
            <a:off x="5463750" y="1371628"/>
            <a:ext cx="4388700" cy="20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96" name="Google Shape;196;p36"/>
          <p:cNvSpPr txBox="1">
            <a:spLocks noGrp="1"/>
          </p:cNvSpPr>
          <p:nvPr>
            <p:ph type="body" idx="1"/>
          </p:nvPr>
        </p:nvSpPr>
        <p:spPr>
          <a:xfrm rot="5400000">
            <a:off x="1272750" y="-609572"/>
            <a:ext cx="4388700" cy="60198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97" name="Google Shape;197;p36"/>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8" name="Google Shape;198;p36"/>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9" name="Google Shape;199;p36"/>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pn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BF5BA658-0152-4187-AC4A-4DC6625D5234}"/>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C15AFC7B-5FA8-4461-8F60-6274A2436C76}"/>
              </a:ext>
            </a:extLst>
          </p:cNvPr>
          <p:cNvPicPr>
            <a:picLocks noChangeAspect="1"/>
          </p:cNvPicPr>
          <p:nvPr userDrawn="1"/>
        </p:nvPicPr>
        <p:blipFill>
          <a:blip r:embed="rId13"/>
          <a:stretch>
            <a:fillRect/>
          </a:stretch>
        </p:blipFill>
        <p:spPr>
          <a:xfrm>
            <a:off x="-615"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400"/>
              <a:buNone/>
              <a:defRPr sz="1800"/>
            </a:lvl2pPr>
            <a:lvl3pPr lvl="2" rtl="0">
              <a:spcBef>
                <a:spcPts val="0"/>
              </a:spcBef>
              <a:spcAft>
                <a:spcPts val="0"/>
              </a:spcAft>
              <a:buSzPts val="1400"/>
              <a:buNone/>
              <a:defRPr sz="1800"/>
            </a:lvl3pPr>
            <a:lvl4pPr lvl="3" rtl="0">
              <a:spcBef>
                <a:spcPts val="0"/>
              </a:spcBef>
              <a:spcAft>
                <a:spcPts val="0"/>
              </a:spcAft>
              <a:buSzPts val="1400"/>
              <a:buNone/>
              <a:defRPr sz="1800"/>
            </a:lvl4pPr>
            <a:lvl5pPr lvl="4" rtl="0">
              <a:spcBef>
                <a:spcPts val="0"/>
              </a:spcBef>
              <a:spcAft>
                <a:spcPts val="0"/>
              </a:spcAft>
              <a:buSzPts val="1400"/>
              <a:buNone/>
              <a:defRPr sz="1800"/>
            </a:lvl5pPr>
            <a:lvl6pPr lvl="5" rtl="0">
              <a:spcBef>
                <a:spcPts val="0"/>
              </a:spcBef>
              <a:spcAft>
                <a:spcPts val="0"/>
              </a:spcAft>
              <a:buSzPts val="1400"/>
              <a:buNone/>
              <a:defRPr sz="1800"/>
            </a:lvl6pPr>
            <a:lvl7pPr lvl="6" rtl="0">
              <a:spcBef>
                <a:spcPts val="0"/>
              </a:spcBef>
              <a:spcAft>
                <a:spcPts val="0"/>
              </a:spcAft>
              <a:buSzPts val="1400"/>
              <a:buNone/>
              <a:defRPr sz="1800"/>
            </a:lvl7pPr>
            <a:lvl8pPr lvl="7" rtl="0">
              <a:spcBef>
                <a:spcPts val="0"/>
              </a:spcBef>
              <a:spcAft>
                <a:spcPts val="0"/>
              </a:spcAft>
              <a:buSzPts val="1400"/>
              <a:buNone/>
              <a:defRPr sz="1800"/>
            </a:lvl8pPr>
            <a:lvl9pPr lvl="8" rtl="0">
              <a:spcBef>
                <a:spcPts val="0"/>
              </a:spcBef>
              <a:spcAft>
                <a:spcPts val="0"/>
              </a:spcAft>
              <a:buSzPts val="1400"/>
              <a:buNone/>
              <a:defRPr sz="1800"/>
            </a:lvl9pPr>
          </a:lstStyle>
          <a:p>
            <a:endParaRPr/>
          </a:p>
        </p:txBody>
      </p:sp>
      <p:sp>
        <p:nvSpPr>
          <p:cNvPr id="127" name="Google Shape;127;p25"/>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lstStyle>
            <a:lvl1pPr marL="457200" marR="0" lvl="0" indent="-431800" algn="l" rtl="0">
              <a:spcBef>
                <a:spcPts val="64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spcBef>
                <a:spcPts val="56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spcBef>
                <a:spcPts val="48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spcBef>
                <a:spcPts val="4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28" name="Google Shape;128;p25"/>
          <p:cNvSpPr txBox="1">
            <a:spLocks noGrp="1"/>
          </p:cNvSpPr>
          <p:nvPr>
            <p:ph type="dt" idx="10"/>
          </p:nvPr>
        </p:nvSpPr>
        <p:spPr>
          <a:xfrm>
            <a:off x="457200" y="4767263"/>
            <a:ext cx="2133600" cy="2739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29" name="Google Shape;129;p25"/>
          <p:cNvSpPr txBox="1">
            <a:spLocks noGrp="1"/>
          </p:cNvSpPr>
          <p:nvPr>
            <p:ph type="ftr" idx="11"/>
          </p:nvPr>
        </p:nvSpPr>
        <p:spPr>
          <a:xfrm>
            <a:off x="3124200" y="4767263"/>
            <a:ext cx="2895600" cy="2739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0" name="Google Shape;130;p25"/>
          <p:cNvSpPr txBox="1">
            <a:spLocks noGrp="1"/>
          </p:cNvSpPr>
          <p:nvPr>
            <p:ph type="sldNum" idx="12"/>
          </p:nvPr>
        </p:nvSpPr>
        <p:spPr>
          <a:xfrm>
            <a:off x="6553200" y="4767263"/>
            <a:ext cx="2133600" cy="2739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497383D3-0918-414F-BD9E-2DF468B7C79F}"/>
              </a:ext>
            </a:extLst>
          </p:cNvPr>
          <p:cNvPicPr>
            <a:picLocks noChangeAspect="1"/>
          </p:cNvPicPr>
          <p:nvPr userDrawn="1"/>
        </p:nvPicPr>
        <p:blipFill>
          <a:blip r:embed="rId13"/>
          <a:stretch>
            <a:fillRect/>
          </a:stretch>
        </p:blipFill>
        <p:spPr>
          <a:xfrm>
            <a:off x="0" y="1174660"/>
            <a:ext cx="9083827" cy="3968840"/>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http://curriculum.eleducation.org/curriculum/ela/grade-4/module-2/unit-2/lesson-1" TargetMode="External"/><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03"/>
        <p:cNvGrpSpPr/>
        <p:nvPr/>
      </p:nvGrpSpPr>
      <p:grpSpPr>
        <a:xfrm>
          <a:off x="0" y="0"/>
          <a:ext cx="0" cy="0"/>
          <a:chOff x="0" y="0"/>
          <a:chExt cx="0" cy="0"/>
        </a:xfrm>
      </p:grpSpPr>
      <p:sp>
        <p:nvSpPr>
          <p:cNvPr id="204" name="Google Shape;204;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2</a:t>
            </a:r>
            <a:r>
              <a:rPr lang="en" sz="3400"/>
              <a:t>: Unit </a:t>
            </a:r>
            <a:r>
              <a:rPr lang="en"/>
              <a:t>2</a:t>
            </a:r>
            <a:r>
              <a:rPr lang="en" sz="3400"/>
              <a:t>: Lesson </a:t>
            </a:r>
            <a:r>
              <a:rPr lang="en"/>
              <a:t>1</a:t>
            </a:r>
            <a:endParaRPr sz="34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205" name="Google Shape;205;p37"/>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60-65 minutes to complete. </a:t>
            </a:r>
            <a:endParaRPr sz="1600">
              <a:solidFill>
                <a:schemeClr val="dk1"/>
              </a:solidFill>
            </a:endParaRPr>
          </a:p>
          <a:p>
            <a:pPr marL="0" lvl="0" indent="0" algn="l"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algn="l"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a:solidFill>
                  <a:schemeClr val="dk1"/>
                </a:solidFill>
              </a:rPr>
              <a:t>allow students to reflect on and celebrate their learning from Unit 1 by revisiting and adding to the Poster Walk posters from Unit 1, Lesson 1.</a:t>
            </a:r>
            <a:endParaRPr sz="160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a:solidFill>
                  <a:schemeClr val="dk1"/>
                </a:solidFill>
              </a:rPr>
              <a:t>put students into expert animal groups and generate team norms for effective collaboration.</a:t>
            </a:r>
            <a:endParaRPr sz="1600">
              <a:solidFill>
                <a:schemeClr val="dk1"/>
              </a:solidFill>
            </a:endParaRPr>
          </a:p>
          <a:p>
            <a:pPr marL="628650" lvl="1" indent="-95250" algn="l"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algn="l"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algn="l" rtl="0">
              <a:lnSpc>
                <a:spcPct val="90000"/>
              </a:lnSpc>
              <a:spcBef>
                <a:spcPts val="1000"/>
              </a:spcBef>
              <a:spcAft>
                <a:spcPts val="0"/>
              </a:spcAft>
              <a:buClr>
                <a:schemeClr val="dk1"/>
              </a:buClr>
              <a:buSzPts val="1600"/>
              <a:buAutoNum type="arabicPeriod"/>
            </a:pPr>
            <a:r>
              <a:rPr lang="en" sz="1600">
                <a:solidFill>
                  <a:schemeClr val="dk1"/>
                </a:solidFill>
              </a:rPr>
              <a:t>I can generate norms for effective collaboration with my expert animal group.</a:t>
            </a:r>
            <a:endParaRPr sz="1600">
              <a:solidFill>
                <a:schemeClr val="dk1"/>
              </a:solidFill>
            </a:endParaRPr>
          </a:p>
          <a:p>
            <a:pPr marL="457200" lvl="0" indent="-330200" algn="l" rtl="0">
              <a:lnSpc>
                <a:spcPct val="90000"/>
              </a:lnSpc>
              <a:spcBef>
                <a:spcPts val="0"/>
              </a:spcBef>
              <a:spcAft>
                <a:spcPts val="0"/>
              </a:spcAft>
              <a:buClr>
                <a:schemeClr val="dk1"/>
              </a:buClr>
              <a:buSzPts val="1600"/>
              <a:buAutoNum type="arabicPeriod"/>
            </a:pPr>
            <a:r>
              <a:rPr lang="en" sz="1600">
                <a:solidFill>
                  <a:schemeClr val="dk1"/>
                </a:solidFill>
              </a:rPr>
              <a:t>I can write what I know and questions about things I would like to know about my expert group animal.</a:t>
            </a: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46"/>
          <p:cNvSpPr txBox="1">
            <a:spLocks noGrp="1"/>
          </p:cNvSpPr>
          <p:nvPr>
            <p:ph type="title"/>
          </p:nvPr>
        </p:nvSpPr>
        <p:spPr>
          <a:xfrm>
            <a:off x="311700" y="203382"/>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Poster Walk Review </a:t>
            </a:r>
            <a:endParaRPr/>
          </a:p>
        </p:txBody>
      </p:sp>
      <p:pic>
        <p:nvPicPr>
          <p:cNvPr id="265" name="Google Shape;265;p46"/>
          <p:cNvPicPr preferRelativeResize="0"/>
          <p:nvPr/>
        </p:nvPicPr>
        <p:blipFill>
          <a:blip r:embed="rId3">
            <a:alphaModFix/>
          </a:blip>
          <a:stretch>
            <a:fillRect/>
          </a:stretch>
        </p:blipFill>
        <p:spPr>
          <a:xfrm>
            <a:off x="785302" y="1046627"/>
            <a:ext cx="4443972" cy="3774196"/>
          </a:xfrm>
          <a:prstGeom prst="rect">
            <a:avLst/>
          </a:prstGeom>
          <a:noFill/>
          <a:ln w="9525" cap="flat" cmpd="sng">
            <a:solidFill>
              <a:srgbClr val="000000"/>
            </a:solidFill>
            <a:prstDash val="solid"/>
            <a:round/>
            <a:headEnd type="none" w="sm" len="sm"/>
            <a:tailEnd type="none" w="sm" len="sm"/>
          </a:ln>
        </p:spPr>
      </p:pic>
      <p:sp>
        <p:nvSpPr>
          <p:cNvPr id="266" name="Google Shape;266;p46"/>
          <p:cNvSpPr txBox="1"/>
          <p:nvPr/>
        </p:nvSpPr>
        <p:spPr>
          <a:xfrm>
            <a:off x="5355772" y="1294314"/>
            <a:ext cx="3258604" cy="3278821"/>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latin typeface="Century Gothic"/>
                <a:ea typeface="Century Gothic"/>
                <a:cs typeface="Century Gothic"/>
                <a:sym typeface="Century Gothic"/>
              </a:rPr>
              <a:t>Directions</a:t>
            </a:r>
            <a:endParaRPr sz="1800" b="1">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 Move to your group that you were in for the original Poster Walk in Unit 1.</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For each poster, consider:  </a:t>
            </a:r>
            <a:r>
              <a:rPr lang="en" sz="1800" i="1">
                <a:latin typeface="Century Gothic"/>
                <a:ea typeface="Century Gothic"/>
                <a:cs typeface="Century Gothic"/>
                <a:sym typeface="Century Gothic"/>
              </a:rPr>
              <a:t>What do you now know about animal defense mechanisms that you can add to this poster?</a:t>
            </a:r>
            <a:endParaRPr sz="1800" i="1">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4" name="Google Shape;274;p47"/>
          <p:cNvPicPr preferRelativeResize="0"/>
          <p:nvPr/>
        </p:nvPicPr>
        <p:blipFill>
          <a:blip r:embed="rId3">
            <a:alphaModFix/>
          </a:blip>
          <a:stretch>
            <a:fillRect/>
          </a:stretch>
        </p:blipFill>
        <p:spPr>
          <a:xfrm>
            <a:off x="7889774" y="4424612"/>
            <a:ext cx="646550" cy="646575"/>
          </a:xfrm>
          <a:prstGeom prst="rect">
            <a:avLst/>
          </a:prstGeom>
          <a:noFill/>
          <a:ln>
            <a:noFill/>
          </a:ln>
        </p:spPr>
      </p:pic>
      <p:sp>
        <p:nvSpPr>
          <p:cNvPr id="271" name="Google Shape;271;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600"/>
              <a:t>Reviewing Performance Task &amp; </a:t>
            </a:r>
            <a:endParaRPr sz="2600"/>
          </a:p>
          <a:p>
            <a:pPr marL="0" lvl="0" indent="0" algn="ctr" rtl="0">
              <a:spcBef>
                <a:spcPts val="0"/>
              </a:spcBef>
              <a:spcAft>
                <a:spcPts val="0"/>
              </a:spcAft>
              <a:buNone/>
            </a:pPr>
            <a:r>
              <a:rPr lang="en" sz="2600"/>
              <a:t>Our Learning Targets</a:t>
            </a:r>
            <a:endParaRPr sz="2600"/>
          </a:p>
        </p:txBody>
      </p:sp>
      <p:sp>
        <p:nvSpPr>
          <p:cNvPr id="272" name="Google Shape;272;p47"/>
          <p:cNvSpPr txBox="1">
            <a:spLocks noGrp="1"/>
          </p:cNvSpPr>
          <p:nvPr>
            <p:ph type="body" idx="1"/>
          </p:nvPr>
        </p:nvSpPr>
        <p:spPr>
          <a:xfrm>
            <a:off x="382350" y="1323400"/>
            <a:ext cx="8379300" cy="3424500"/>
          </a:xfrm>
          <a:prstGeom prst="rect">
            <a:avLst/>
          </a:prstGeom>
        </p:spPr>
        <p:txBody>
          <a:bodyPr spcFirstLastPara="1" wrap="square" lIns="91425" tIns="91425" rIns="91425" bIns="91425" anchor="t" anchorCtr="0">
            <a:noAutofit/>
          </a:bodyPr>
          <a:lstStyle/>
          <a:p>
            <a:pPr marL="285750" indent="-285750">
              <a:lnSpc>
                <a:spcPct val="90000"/>
              </a:lnSpc>
              <a:spcBef>
                <a:spcPts val="1000"/>
              </a:spcBef>
              <a:buClr>
                <a:schemeClr val="dk1"/>
              </a:buClr>
            </a:pPr>
            <a:r>
              <a:rPr lang="en">
                <a:solidFill>
                  <a:schemeClr val="dk1"/>
                </a:solidFill>
              </a:rPr>
              <a:t>I can generate norms for effective collaboration with my expert animal group.</a:t>
            </a:r>
          </a:p>
          <a:p>
            <a:pPr marL="285750" indent="-285750">
              <a:lnSpc>
                <a:spcPct val="90000"/>
              </a:lnSpc>
              <a:spcBef>
                <a:spcPts val="1000"/>
              </a:spcBef>
              <a:buClr>
                <a:schemeClr val="dk1"/>
              </a:buClr>
            </a:pPr>
            <a:endParaRPr lang="en">
              <a:solidFill>
                <a:schemeClr val="dk1"/>
              </a:solidFill>
            </a:endParaRPr>
          </a:p>
          <a:p>
            <a:pPr marL="285750" indent="-285750">
              <a:lnSpc>
                <a:spcPct val="90000"/>
              </a:lnSpc>
              <a:spcBef>
                <a:spcPts val="1000"/>
              </a:spcBef>
              <a:buClr>
                <a:schemeClr val="dk1"/>
              </a:buClr>
            </a:pPr>
            <a:r>
              <a:rPr lang="en">
                <a:solidFill>
                  <a:schemeClr val="dk1"/>
                </a:solidFill>
              </a:rPr>
              <a:t>I can write what I know and questions about things I would like to know about my expert group animal.</a:t>
            </a:r>
            <a:endParaRPr>
              <a:solidFill>
                <a:schemeClr val="dk1"/>
              </a:solidFill>
            </a:endParaRPr>
          </a:p>
          <a:p>
            <a:pPr marL="182880" lvl="0" indent="0" algn="l" rtl="0">
              <a:lnSpc>
                <a:spcPct val="90000"/>
              </a:lnSpc>
              <a:spcBef>
                <a:spcPts val="1000"/>
              </a:spcBef>
              <a:spcAft>
                <a:spcPts val="0"/>
              </a:spcAft>
              <a:buNone/>
            </a:pPr>
            <a:endParaRPr>
              <a:solidFill>
                <a:schemeClr val="dk1"/>
              </a:solidFill>
            </a:endParaRPr>
          </a:p>
        </p:txBody>
      </p:sp>
      <p:pic>
        <p:nvPicPr>
          <p:cNvPr id="273" name="Google Shape;273;p47"/>
          <p:cNvPicPr preferRelativeResize="0"/>
          <p:nvPr/>
        </p:nvPicPr>
        <p:blipFill>
          <a:blip r:embed="rId4">
            <a:alphaModFix/>
          </a:blip>
          <a:stretch>
            <a:fillRect/>
          </a:stretch>
        </p:blipFill>
        <p:spPr>
          <a:xfrm>
            <a:off x="8337572" y="4508266"/>
            <a:ext cx="619975" cy="479268"/>
          </a:xfrm>
          <a:prstGeom prst="rect">
            <a:avLst/>
          </a:prstGeom>
          <a:noFill/>
          <a:ln>
            <a:noFill/>
          </a:ln>
        </p:spPr>
      </p:pic>
      <p:pic>
        <p:nvPicPr>
          <p:cNvPr id="275" name="Google Shape;275;p47"/>
          <p:cNvPicPr preferRelativeResize="0"/>
          <p:nvPr/>
        </p:nvPicPr>
        <p:blipFill>
          <a:blip r:embed="rId5">
            <a:alphaModFix/>
          </a:blip>
          <a:stretch>
            <a:fillRect/>
          </a:stretch>
        </p:blipFill>
        <p:spPr>
          <a:xfrm>
            <a:off x="7203652" y="4393168"/>
            <a:ext cx="812732" cy="70946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8"/>
          <p:cNvSpPr txBox="1">
            <a:spLocks noGrp="1"/>
          </p:cNvSpPr>
          <p:nvPr>
            <p:ph type="title"/>
          </p:nvPr>
        </p:nvSpPr>
        <p:spPr>
          <a:xfrm>
            <a:off x="311700" y="119125"/>
            <a:ext cx="8520600" cy="4662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600"/>
              <a:t>Reviewing the Performance Task </a:t>
            </a:r>
            <a:endParaRPr sz="2600"/>
          </a:p>
        </p:txBody>
      </p:sp>
      <p:pic>
        <p:nvPicPr>
          <p:cNvPr id="281" name="Google Shape;281;p48"/>
          <p:cNvPicPr preferRelativeResize="0"/>
          <p:nvPr/>
        </p:nvPicPr>
        <p:blipFill>
          <a:blip r:embed="rId3">
            <a:alphaModFix/>
          </a:blip>
          <a:stretch>
            <a:fillRect/>
          </a:stretch>
        </p:blipFill>
        <p:spPr>
          <a:xfrm>
            <a:off x="8418547" y="4407288"/>
            <a:ext cx="646550" cy="646575"/>
          </a:xfrm>
          <a:prstGeom prst="rect">
            <a:avLst/>
          </a:prstGeom>
          <a:noFill/>
          <a:ln>
            <a:noFill/>
          </a:ln>
        </p:spPr>
      </p:pic>
      <p:pic>
        <p:nvPicPr>
          <p:cNvPr id="282" name="Google Shape;282;p48"/>
          <p:cNvPicPr preferRelativeResize="0"/>
          <p:nvPr/>
        </p:nvPicPr>
        <p:blipFill rotWithShape="1">
          <a:blip r:embed="rId4">
            <a:alphaModFix/>
          </a:blip>
          <a:srcRect l="30050" t="19321" r="31906" b="8798"/>
          <a:stretch/>
        </p:blipFill>
        <p:spPr>
          <a:xfrm>
            <a:off x="3026229" y="840600"/>
            <a:ext cx="3837995" cy="4047086"/>
          </a:xfrm>
          <a:prstGeom prst="rect">
            <a:avLst/>
          </a:prstGeom>
          <a:noFill/>
          <a:ln w="19050" cap="flat" cmpd="sng">
            <a:solidFill>
              <a:srgbClr val="595959"/>
            </a:solidFill>
            <a:prstDash val="solid"/>
            <a:round/>
            <a:headEnd type="none" w="sm" len="sm"/>
            <a:tailEnd type="none" w="sm" len="sm"/>
          </a:ln>
        </p:spPr>
      </p:pic>
      <p:cxnSp>
        <p:nvCxnSpPr>
          <p:cNvPr id="283" name="Google Shape;283;p48"/>
          <p:cNvCxnSpPr/>
          <p:nvPr/>
        </p:nvCxnSpPr>
        <p:spPr>
          <a:xfrm>
            <a:off x="2075529" y="3198029"/>
            <a:ext cx="950700" cy="429900"/>
          </a:xfrm>
          <a:prstGeom prst="straightConnector1">
            <a:avLst/>
          </a:prstGeom>
          <a:noFill/>
          <a:ln w="9525" cap="flat" cmpd="sng">
            <a:solidFill>
              <a:srgbClr val="000000"/>
            </a:solidFill>
            <a:prstDash val="solid"/>
            <a:round/>
            <a:headEnd type="none" w="med" len="med"/>
            <a:tailEnd type="triangle" w="med" len="med"/>
          </a:ln>
        </p:spPr>
      </p:cxnSp>
      <p:pic>
        <p:nvPicPr>
          <p:cNvPr id="284" name="Google Shape;284;p48"/>
          <p:cNvPicPr preferRelativeResize="0"/>
          <p:nvPr/>
        </p:nvPicPr>
        <p:blipFill>
          <a:blip r:embed="rId5">
            <a:alphaModFix/>
          </a:blip>
          <a:stretch>
            <a:fillRect/>
          </a:stretch>
        </p:blipFill>
        <p:spPr>
          <a:xfrm>
            <a:off x="7750266" y="4407300"/>
            <a:ext cx="828709" cy="6465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500"/>
              <a:t>Revealing Expert Group Animals and Setting Purpose</a:t>
            </a:r>
            <a:endParaRPr sz="2500" i="1"/>
          </a:p>
        </p:txBody>
      </p:sp>
      <p:pic>
        <p:nvPicPr>
          <p:cNvPr id="290" name="Google Shape;290;p49"/>
          <p:cNvPicPr preferRelativeResize="0"/>
          <p:nvPr/>
        </p:nvPicPr>
        <p:blipFill>
          <a:blip r:embed="rId3">
            <a:alphaModFix/>
          </a:blip>
          <a:stretch>
            <a:fillRect/>
          </a:stretch>
        </p:blipFill>
        <p:spPr>
          <a:xfrm>
            <a:off x="576925" y="1336650"/>
            <a:ext cx="3243625" cy="3232225"/>
          </a:xfrm>
          <a:prstGeom prst="rect">
            <a:avLst/>
          </a:prstGeom>
          <a:noFill/>
          <a:ln w="9525" cap="flat" cmpd="sng">
            <a:solidFill>
              <a:srgbClr val="000000"/>
            </a:solidFill>
            <a:prstDash val="solid"/>
            <a:round/>
            <a:headEnd type="none" w="sm" len="sm"/>
            <a:tailEnd type="none" w="sm" len="sm"/>
          </a:ln>
        </p:spPr>
      </p:pic>
      <p:pic>
        <p:nvPicPr>
          <p:cNvPr id="291" name="Google Shape;291;p49"/>
          <p:cNvPicPr preferRelativeResize="0"/>
          <p:nvPr/>
        </p:nvPicPr>
        <p:blipFill>
          <a:blip r:embed="rId4">
            <a:alphaModFix/>
          </a:blip>
          <a:stretch>
            <a:fillRect/>
          </a:stretch>
        </p:blipFill>
        <p:spPr>
          <a:xfrm>
            <a:off x="8294915" y="4547214"/>
            <a:ext cx="628796" cy="476975"/>
          </a:xfrm>
          <a:prstGeom prst="rect">
            <a:avLst/>
          </a:prstGeom>
          <a:noFill/>
          <a:ln>
            <a:noFill/>
          </a:ln>
        </p:spPr>
      </p:pic>
      <p:sp>
        <p:nvSpPr>
          <p:cNvPr id="292" name="Google Shape;292;p49"/>
          <p:cNvSpPr txBox="1"/>
          <p:nvPr/>
        </p:nvSpPr>
        <p:spPr>
          <a:xfrm>
            <a:off x="4474975" y="1336650"/>
            <a:ext cx="3983700" cy="29472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We will find out what animals we will be researching!</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Answer these questions about the anchor chart:</a:t>
            </a:r>
            <a:endParaRPr>
              <a:latin typeface="Century Gothic"/>
              <a:ea typeface="Century Gothic"/>
              <a:cs typeface="Century Gothic"/>
              <a:sym typeface="Century Gothic"/>
            </a:endParaRPr>
          </a:p>
          <a:p>
            <a:pPr marL="914400" lvl="1" indent="-317500" algn="l" rtl="0">
              <a:spcBef>
                <a:spcPts val="0"/>
              </a:spcBef>
              <a:spcAft>
                <a:spcPts val="0"/>
              </a:spcAft>
              <a:buSzPts val="1400"/>
              <a:buFont typeface="Century Gothic"/>
              <a:buAutoNum type="alphaLcPeriod"/>
            </a:pPr>
            <a:r>
              <a:rPr lang="en">
                <a:latin typeface="Century Gothic"/>
                <a:ea typeface="Century Gothic"/>
                <a:cs typeface="Century Gothic"/>
                <a:sym typeface="Century Gothic"/>
              </a:rPr>
              <a:t>What things did we do on this list when researching general animal defense mechanisms and defense mechanisms of the millipede in Unit 1?</a:t>
            </a:r>
            <a:endParaRPr>
              <a:latin typeface="Century Gothic"/>
              <a:ea typeface="Century Gothic"/>
              <a:cs typeface="Century Gothic"/>
              <a:sym typeface="Century Gothic"/>
            </a:endParaRPr>
          </a:p>
          <a:p>
            <a:pPr marL="914400" lvl="1" indent="-317500" algn="l" rtl="0">
              <a:spcBef>
                <a:spcPts val="0"/>
              </a:spcBef>
              <a:spcAft>
                <a:spcPts val="0"/>
              </a:spcAft>
              <a:buSzPts val="1400"/>
              <a:buFont typeface="Century Gothic"/>
              <a:buAutoNum type="alphaLcPeriod"/>
            </a:pPr>
            <a:r>
              <a:rPr lang="en">
                <a:latin typeface="Century Gothic"/>
                <a:ea typeface="Century Gothic"/>
                <a:cs typeface="Century Gothic"/>
                <a:sym typeface="Century Gothic"/>
              </a:rPr>
              <a:t>How did engaging in these activities help us learn more about animal defense mechanisms?</a:t>
            </a:r>
            <a:endParaRPr>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pic>
        <p:nvPicPr>
          <p:cNvPr id="300" name="Google Shape;300;p50"/>
          <p:cNvPicPr preferRelativeResize="0"/>
          <p:nvPr/>
        </p:nvPicPr>
        <p:blipFill>
          <a:blip r:embed="rId3">
            <a:alphaModFix/>
          </a:blip>
          <a:stretch>
            <a:fillRect/>
          </a:stretch>
        </p:blipFill>
        <p:spPr>
          <a:xfrm>
            <a:off x="7886200" y="4455157"/>
            <a:ext cx="646550" cy="646575"/>
          </a:xfrm>
          <a:prstGeom prst="rect">
            <a:avLst/>
          </a:prstGeom>
          <a:noFill/>
          <a:ln>
            <a:noFill/>
          </a:ln>
        </p:spPr>
      </p:pic>
      <p:sp>
        <p:nvSpPr>
          <p:cNvPr id="297" name="Google Shape;297;p5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Generating Group Norms</a:t>
            </a:r>
            <a:r>
              <a:rPr lang="en" i="1"/>
              <a:t> </a:t>
            </a:r>
            <a:endParaRPr i="1"/>
          </a:p>
        </p:txBody>
      </p:sp>
      <p:sp>
        <p:nvSpPr>
          <p:cNvPr id="298" name="Google Shape;298;p50"/>
          <p:cNvSpPr txBox="1">
            <a:spLocks noGrp="1"/>
          </p:cNvSpPr>
          <p:nvPr>
            <p:ph type="body" idx="1"/>
          </p:nvPr>
        </p:nvSpPr>
        <p:spPr>
          <a:xfrm>
            <a:off x="5232150" y="1088000"/>
            <a:ext cx="3300600" cy="32469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AutoNum type="arabicPeriod"/>
            </a:pPr>
            <a:r>
              <a:rPr lang="en">
                <a:solidFill>
                  <a:schemeClr val="dk1"/>
                </a:solidFill>
              </a:rPr>
              <a:t>What do you need from everyone else to do your best work?</a:t>
            </a:r>
          </a:p>
          <a:p>
            <a:pPr marL="457200" lvl="0" indent="-342900" algn="l" rtl="0">
              <a:spcBef>
                <a:spcPts val="0"/>
              </a:spcBef>
              <a:spcAft>
                <a:spcPts val="0"/>
              </a:spcAft>
              <a:buClr>
                <a:schemeClr val="dk1"/>
              </a:buClr>
              <a:buSzPts val="1800"/>
              <a:buAutoNum type="arabicPeriod"/>
            </a:pPr>
            <a:endParaRPr lang="en">
              <a:solidFill>
                <a:schemeClr val="dk1"/>
              </a:solidFill>
            </a:endParaRPr>
          </a:p>
          <a:p>
            <a:pPr marL="457200" lvl="0" indent="-342900" algn="l" rtl="0">
              <a:spcBef>
                <a:spcPts val="0"/>
              </a:spcBef>
              <a:spcAft>
                <a:spcPts val="0"/>
              </a:spcAft>
              <a:buClr>
                <a:schemeClr val="dk1"/>
              </a:buClr>
              <a:buSzPts val="1800"/>
              <a:buAutoNum type="arabicPeriod"/>
            </a:pPr>
            <a:r>
              <a:rPr lang="en">
                <a:solidFill>
                  <a:schemeClr val="dk1"/>
                </a:solidFill>
              </a:rPr>
              <a:t>How should the group resolve conflict or disagreements?</a:t>
            </a:r>
          </a:p>
          <a:p>
            <a:pPr marL="457200" lvl="0" indent="-342900" algn="l" rtl="0">
              <a:spcBef>
                <a:spcPts val="0"/>
              </a:spcBef>
              <a:spcAft>
                <a:spcPts val="0"/>
              </a:spcAft>
              <a:buClr>
                <a:schemeClr val="dk1"/>
              </a:buClr>
              <a:buSzPts val="1800"/>
              <a:buAutoNum type="arabicPeriod"/>
            </a:pPr>
            <a:endParaRPr lang="en">
              <a:solidFill>
                <a:schemeClr val="dk1"/>
              </a:solidFill>
            </a:endParaRPr>
          </a:p>
          <a:p>
            <a:pPr marL="457200" lvl="0" indent="-342900" algn="l" rtl="0">
              <a:spcBef>
                <a:spcPts val="0"/>
              </a:spcBef>
              <a:spcAft>
                <a:spcPts val="0"/>
              </a:spcAft>
              <a:buClr>
                <a:schemeClr val="dk1"/>
              </a:buClr>
              <a:buSzPts val="1800"/>
              <a:buAutoNum type="arabicPeriod"/>
            </a:pPr>
            <a:r>
              <a:rPr lang="en">
                <a:solidFill>
                  <a:schemeClr val="dk1"/>
                </a:solidFill>
              </a:rPr>
              <a:t>How can we listen to and include everyone’s ideas in our group?</a:t>
            </a:r>
            <a:endParaRPr>
              <a:solidFill>
                <a:schemeClr val="dk1"/>
              </a:solidFill>
            </a:endParaRPr>
          </a:p>
        </p:txBody>
      </p:sp>
      <p:pic>
        <p:nvPicPr>
          <p:cNvPr id="299" name="Google Shape;299;p50"/>
          <p:cNvPicPr preferRelativeResize="0"/>
          <p:nvPr/>
        </p:nvPicPr>
        <p:blipFill>
          <a:blip r:embed="rId4">
            <a:alphaModFix/>
          </a:blip>
          <a:stretch>
            <a:fillRect/>
          </a:stretch>
        </p:blipFill>
        <p:spPr>
          <a:xfrm>
            <a:off x="8435197" y="4516025"/>
            <a:ext cx="572700" cy="572700"/>
          </a:xfrm>
          <a:prstGeom prst="rect">
            <a:avLst/>
          </a:prstGeom>
          <a:noFill/>
          <a:ln>
            <a:noFill/>
          </a:ln>
        </p:spPr>
      </p:pic>
      <p:graphicFrame>
        <p:nvGraphicFramePr>
          <p:cNvPr id="301" name="Google Shape;301;p50"/>
          <p:cNvGraphicFramePr/>
          <p:nvPr>
            <p:extLst>
              <p:ext uri="{D42A27DB-BD31-4B8C-83A1-F6EECF244321}">
                <p14:modId xmlns:p14="http://schemas.microsoft.com/office/powerpoint/2010/main" val="2556040740"/>
              </p:ext>
            </p:extLst>
          </p:nvPr>
        </p:nvGraphicFramePr>
        <p:xfrm>
          <a:off x="405552" y="1213189"/>
          <a:ext cx="4552100" cy="3599500"/>
        </p:xfrm>
        <a:graphic>
          <a:graphicData uri="http://schemas.openxmlformats.org/drawingml/2006/table">
            <a:tbl>
              <a:tblPr>
                <a:noFill/>
                <a:tableStyleId>{7869A387-F760-4D27-8137-0187BB417225}</a:tableStyleId>
              </a:tblPr>
              <a:tblGrid>
                <a:gridCol w="1512625">
                  <a:extLst>
                    <a:ext uri="{9D8B030D-6E8A-4147-A177-3AD203B41FA5}">
                      <a16:colId xmlns:a16="http://schemas.microsoft.com/office/drawing/2014/main" val="20000"/>
                    </a:ext>
                  </a:extLst>
                </a:gridCol>
                <a:gridCol w="1887925">
                  <a:extLst>
                    <a:ext uri="{9D8B030D-6E8A-4147-A177-3AD203B41FA5}">
                      <a16:colId xmlns:a16="http://schemas.microsoft.com/office/drawing/2014/main" val="20001"/>
                    </a:ext>
                  </a:extLst>
                </a:gridCol>
                <a:gridCol w="1151550">
                  <a:extLst>
                    <a:ext uri="{9D8B030D-6E8A-4147-A177-3AD203B41FA5}">
                      <a16:colId xmlns:a16="http://schemas.microsoft.com/office/drawing/2014/main" val="20002"/>
                    </a:ext>
                  </a:extLst>
                </a:gridCol>
              </a:tblGrid>
              <a:tr h="1265000">
                <a:tc>
                  <a:txBody>
                    <a:bodyPr/>
                    <a:lstStyle/>
                    <a:p>
                      <a:pPr marL="38100" lvl="0" indent="0" algn="l" rtl="0">
                        <a:lnSpc>
                          <a:spcPct val="115000"/>
                        </a:lnSpc>
                        <a:spcBef>
                          <a:spcPts val="0"/>
                        </a:spcBef>
                        <a:spcAft>
                          <a:spcPts val="0"/>
                        </a:spcAft>
                        <a:buNone/>
                      </a:pPr>
                      <a:r>
                        <a:rPr lang="en">
                          <a:latin typeface="Century Gothic" panose="020B0502020202020204" pitchFamily="34" charset="0"/>
                        </a:rPr>
                        <a:t>Habit of character</a:t>
                      </a:r>
                      <a:endParaRPr>
                        <a:latin typeface="Century Gothic" panose="020B0502020202020204" pitchFamily="34" charset="0"/>
                      </a:endParaRPr>
                    </a:p>
                  </a:txBody>
                  <a:tcPr marL="36825" marR="36825" marT="36825" marB="368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38100" lvl="0" indent="0" algn="l" rtl="0">
                        <a:lnSpc>
                          <a:spcPct val="115000"/>
                        </a:lnSpc>
                        <a:spcBef>
                          <a:spcPts val="0"/>
                        </a:spcBef>
                        <a:spcAft>
                          <a:spcPts val="0"/>
                        </a:spcAft>
                        <a:buNone/>
                      </a:pPr>
                      <a:r>
                        <a:rPr lang="en">
                          <a:latin typeface="Century Gothic" panose="020B0502020202020204" pitchFamily="34" charset="0"/>
                        </a:rPr>
                        <a:t>What does it look like?</a:t>
                      </a:r>
                      <a:endParaRPr>
                        <a:latin typeface="Century Gothic" panose="020B0502020202020204" pitchFamily="34" charset="0"/>
                      </a:endParaRPr>
                    </a:p>
                  </a:txBody>
                  <a:tcPr marL="36825" marR="36825" marT="36825" marB="368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38100" lvl="0" indent="0" algn="l" rtl="0">
                        <a:lnSpc>
                          <a:spcPct val="115000"/>
                        </a:lnSpc>
                        <a:spcBef>
                          <a:spcPts val="0"/>
                        </a:spcBef>
                        <a:spcAft>
                          <a:spcPts val="0"/>
                        </a:spcAft>
                        <a:buNone/>
                      </a:pPr>
                      <a:r>
                        <a:rPr lang="en">
                          <a:latin typeface="Century Gothic" panose="020B0502020202020204" pitchFamily="34" charset="0"/>
                        </a:rPr>
                        <a:t>What does it sound like?</a:t>
                      </a:r>
                      <a:endParaRPr>
                        <a:latin typeface="Century Gothic" panose="020B0502020202020204" pitchFamily="34" charset="0"/>
                      </a:endParaRPr>
                    </a:p>
                  </a:txBody>
                  <a:tcPr marL="36825" marR="36825" marT="36825" marB="368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334500">
                <a:tc>
                  <a:txBody>
                    <a:bodyPr/>
                    <a:lstStyle/>
                    <a:p>
                      <a:pPr marL="38100" lvl="0" indent="0" algn="l" rtl="0">
                        <a:lnSpc>
                          <a:spcPct val="115000"/>
                        </a:lnSpc>
                        <a:spcBef>
                          <a:spcPts val="0"/>
                        </a:spcBef>
                        <a:spcAft>
                          <a:spcPts val="0"/>
                        </a:spcAft>
                        <a:buNone/>
                      </a:pPr>
                      <a:r>
                        <a:rPr lang="en" sz="1100" b="1">
                          <a:latin typeface="Century Gothic" panose="020B0502020202020204" pitchFamily="34" charset="0"/>
                        </a:rPr>
                        <a:t>I use my strengths to help others grow.</a:t>
                      </a:r>
                      <a:endParaRPr sz="1100" b="1">
                        <a:latin typeface="Century Gothic" panose="020B0502020202020204" pitchFamily="34" charset="0"/>
                      </a:endParaRPr>
                    </a:p>
                  </a:txBody>
                  <a:tcPr marL="36825" marR="36825" marT="36825" marB="368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38100" lvl="0" indent="0" algn="l" rtl="0">
                        <a:lnSpc>
                          <a:spcPct val="115000"/>
                        </a:lnSpc>
                        <a:spcBef>
                          <a:spcPts val="0"/>
                        </a:spcBef>
                        <a:spcAft>
                          <a:spcPts val="0"/>
                        </a:spcAft>
                        <a:buNone/>
                      </a:pPr>
                      <a:r>
                        <a:rPr lang="en" sz="1000">
                          <a:latin typeface="Century Gothic" panose="020B0502020202020204" pitchFamily="34" charset="0"/>
                        </a:rPr>
                        <a:t> </a:t>
                      </a:r>
                      <a:endParaRPr sz="1000">
                        <a:latin typeface="Century Gothic" panose="020B0502020202020204" pitchFamily="34" charset="0"/>
                      </a:endParaRPr>
                    </a:p>
                  </a:txBody>
                  <a:tcPr marL="36825" marR="36825" marT="36825" marB="368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38100" lvl="0" indent="0" algn="l" rtl="0">
                        <a:lnSpc>
                          <a:spcPct val="115000"/>
                        </a:lnSpc>
                        <a:spcBef>
                          <a:spcPts val="0"/>
                        </a:spcBef>
                        <a:spcAft>
                          <a:spcPts val="0"/>
                        </a:spcAft>
                        <a:buNone/>
                      </a:pPr>
                      <a:r>
                        <a:rPr lang="en" sz="1000">
                          <a:latin typeface="Century Gothic" panose="020B0502020202020204" pitchFamily="34" charset="0"/>
                        </a:rPr>
                        <a:t> </a:t>
                      </a:r>
                      <a:endParaRPr sz="1000">
                        <a:latin typeface="Century Gothic" panose="020B0502020202020204" pitchFamily="34" charset="0"/>
                      </a:endParaRPr>
                    </a:p>
                  </a:txBody>
                  <a:tcPr marL="36825" marR="36825" marT="36825" marB="368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5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t>Engaging the Reader: Expert Group Animal Defense Mechanisms KWEL Charts </a:t>
            </a:r>
            <a:endParaRPr sz="1800"/>
          </a:p>
        </p:txBody>
      </p:sp>
      <p:sp>
        <p:nvSpPr>
          <p:cNvPr id="307" name="Google Shape;307;p51"/>
          <p:cNvSpPr txBox="1">
            <a:spLocks noGrp="1"/>
          </p:cNvSpPr>
          <p:nvPr>
            <p:ph type="body" idx="1"/>
          </p:nvPr>
        </p:nvSpPr>
        <p:spPr>
          <a:xfrm>
            <a:off x="6193825" y="1152475"/>
            <a:ext cx="26385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AutoNum type="alphaLcPeriod"/>
            </a:pPr>
            <a:r>
              <a:rPr lang="en">
                <a:solidFill>
                  <a:schemeClr val="dk1"/>
                </a:solidFill>
              </a:rPr>
              <a:t>What does your expert group look like?</a:t>
            </a:r>
            <a:endParaRPr>
              <a:solidFill>
                <a:schemeClr val="dk1"/>
              </a:solidFill>
            </a:endParaRPr>
          </a:p>
          <a:p>
            <a:pPr marL="457200" lvl="0" indent="-342900" algn="l" rtl="0">
              <a:spcBef>
                <a:spcPts val="0"/>
              </a:spcBef>
              <a:spcAft>
                <a:spcPts val="0"/>
              </a:spcAft>
              <a:buClr>
                <a:schemeClr val="dk1"/>
              </a:buClr>
              <a:buSzPts val="1800"/>
              <a:buAutoNum type="alphaLcPeriod"/>
            </a:pPr>
            <a:r>
              <a:rPr lang="en">
                <a:solidFill>
                  <a:schemeClr val="dk1"/>
                </a:solidFill>
              </a:rPr>
              <a:t>Where is its habitat?</a:t>
            </a:r>
            <a:endParaRPr>
              <a:solidFill>
                <a:schemeClr val="dk1"/>
              </a:solidFill>
            </a:endParaRPr>
          </a:p>
          <a:p>
            <a:pPr marL="457200" lvl="0" indent="-342900" algn="l" rtl="0">
              <a:spcBef>
                <a:spcPts val="0"/>
              </a:spcBef>
              <a:spcAft>
                <a:spcPts val="0"/>
              </a:spcAft>
              <a:buClr>
                <a:schemeClr val="dk1"/>
              </a:buClr>
              <a:buSzPts val="1800"/>
              <a:buAutoNum type="alphaLcPeriod"/>
            </a:pPr>
            <a:r>
              <a:rPr lang="en">
                <a:solidFill>
                  <a:schemeClr val="dk1"/>
                </a:solidFill>
              </a:rPr>
              <a:t>What are its predators?</a:t>
            </a:r>
            <a:endParaRPr>
              <a:solidFill>
                <a:schemeClr val="dk1"/>
              </a:solidFill>
            </a:endParaRPr>
          </a:p>
          <a:p>
            <a:pPr marL="457200" lvl="0" indent="-342900" algn="l" rtl="0">
              <a:spcBef>
                <a:spcPts val="0"/>
              </a:spcBef>
              <a:spcAft>
                <a:spcPts val="0"/>
              </a:spcAft>
              <a:buClr>
                <a:schemeClr val="dk1"/>
              </a:buClr>
              <a:buSzPts val="1800"/>
              <a:buAutoNum type="alphaLcPeriod"/>
            </a:pPr>
            <a:r>
              <a:rPr lang="en">
                <a:solidFill>
                  <a:schemeClr val="dk1"/>
                </a:solidFill>
              </a:rPr>
              <a:t>How does it use its body and behaviors to help it survive?</a:t>
            </a:r>
            <a:endParaRPr>
              <a:solidFill>
                <a:schemeClr val="dk1"/>
              </a:solidFill>
            </a:endParaRPr>
          </a:p>
          <a:p>
            <a:pPr marL="0" lvl="0" indent="0" algn="l" rtl="0">
              <a:spcBef>
                <a:spcPts val="0"/>
              </a:spcBef>
              <a:spcAft>
                <a:spcPts val="0"/>
              </a:spcAft>
              <a:buNone/>
            </a:pPr>
            <a:endParaRPr sz="2400">
              <a:solidFill>
                <a:schemeClr val="dk1"/>
              </a:solidFill>
            </a:endParaRPr>
          </a:p>
          <a:p>
            <a:pPr marL="457200" lvl="0" indent="0" algn="l" rtl="0">
              <a:spcBef>
                <a:spcPts val="0"/>
              </a:spcBef>
              <a:spcAft>
                <a:spcPts val="0"/>
              </a:spcAft>
              <a:buNone/>
            </a:pPr>
            <a:endParaRPr>
              <a:solidFill>
                <a:schemeClr val="dk1"/>
              </a:solidFill>
            </a:endParaRPr>
          </a:p>
        </p:txBody>
      </p:sp>
      <p:graphicFrame>
        <p:nvGraphicFramePr>
          <p:cNvPr id="308" name="Google Shape;308;p51"/>
          <p:cNvGraphicFramePr/>
          <p:nvPr/>
        </p:nvGraphicFramePr>
        <p:xfrm>
          <a:off x="311700" y="1233600"/>
          <a:ext cx="5634200" cy="3385192"/>
        </p:xfrm>
        <a:graphic>
          <a:graphicData uri="http://schemas.openxmlformats.org/drawingml/2006/table">
            <a:tbl>
              <a:tblPr>
                <a:noFill/>
                <a:tableStyleId>{7869A387-F760-4D27-8137-0187BB417225}</a:tableStyleId>
              </a:tblPr>
              <a:tblGrid>
                <a:gridCol w="1408550">
                  <a:extLst>
                    <a:ext uri="{9D8B030D-6E8A-4147-A177-3AD203B41FA5}">
                      <a16:colId xmlns:a16="http://schemas.microsoft.com/office/drawing/2014/main" val="20000"/>
                    </a:ext>
                  </a:extLst>
                </a:gridCol>
                <a:gridCol w="1408550">
                  <a:extLst>
                    <a:ext uri="{9D8B030D-6E8A-4147-A177-3AD203B41FA5}">
                      <a16:colId xmlns:a16="http://schemas.microsoft.com/office/drawing/2014/main" val="20001"/>
                    </a:ext>
                  </a:extLst>
                </a:gridCol>
                <a:gridCol w="1408550">
                  <a:extLst>
                    <a:ext uri="{9D8B030D-6E8A-4147-A177-3AD203B41FA5}">
                      <a16:colId xmlns:a16="http://schemas.microsoft.com/office/drawing/2014/main" val="20002"/>
                    </a:ext>
                  </a:extLst>
                </a:gridCol>
                <a:gridCol w="1408550">
                  <a:extLst>
                    <a:ext uri="{9D8B030D-6E8A-4147-A177-3AD203B41FA5}">
                      <a16:colId xmlns:a16="http://schemas.microsoft.com/office/drawing/2014/main" val="20003"/>
                    </a:ext>
                  </a:extLst>
                </a:gridCol>
              </a:tblGrid>
              <a:tr h="553375">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K: I think I know…</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W: I want to know…</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E: Evidence, and</a:t>
                      </a:r>
                      <a:endParaRPr sz="1100" b="1">
                        <a:latin typeface="Calibri"/>
                        <a:ea typeface="Calibri"/>
                        <a:cs typeface="Calibri"/>
                        <a:sym typeface="Calibri"/>
                      </a:endParaRPr>
                    </a:p>
                    <a:p>
                      <a:pPr marL="0" lvl="0" indent="0" algn="l" rtl="0">
                        <a:lnSpc>
                          <a:spcPct val="115000"/>
                        </a:lnSpc>
                        <a:spcBef>
                          <a:spcPts val="0"/>
                        </a:spcBef>
                        <a:spcAft>
                          <a:spcPts val="0"/>
                        </a:spcAft>
                        <a:buNone/>
                      </a:pPr>
                      <a:r>
                        <a:rPr lang="en" sz="1100" b="1">
                          <a:latin typeface="Calibri"/>
                          <a:ea typeface="Calibri"/>
                          <a:cs typeface="Calibri"/>
                          <a:sym typeface="Calibri"/>
                        </a:rPr>
                        <a:t>L: I learned…</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Source</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extLst>
                  <a:ext uri="{0D108BD9-81ED-4DB2-BD59-A6C34878D82A}">
                    <a16:rowId xmlns:a16="http://schemas.microsoft.com/office/drawing/2014/main" val="10000"/>
                  </a:ext>
                </a:extLst>
              </a:tr>
              <a:tr h="822625">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78600">
                <a:tc vMerge="1">
                  <a:txBody>
                    <a:bodyPr/>
                    <a:lstStyle/>
                    <a:p>
                      <a:endParaRPr lang="en-US"/>
                    </a:p>
                  </a:txBody>
                  <a:tcPr/>
                </a:tc>
                <a:tc vMerge="1">
                  <a:txBody>
                    <a:bodyPr/>
                    <a:lstStyle/>
                    <a:p>
                      <a:endParaRPr lang="en-US"/>
                    </a:p>
                  </a:txBody>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40350">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740350">
                <a:tc vMerge="1">
                  <a:txBody>
                    <a:bodyPr/>
                    <a:lstStyle/>
                    <a:p>
                      <a:endParaRPr lang="en-US"/>
                    </a:p>
                  </a:txBody>
                  <a:tcPr/>
                </a:tc>
                <a:tc vMerge="1">
                  <a:txBody>
                    <a:bodyPr/>
                    <a:lstStyle/>
                    <a:p>
                      <a:endParaRPr lang="en-US"/>
                    </a:p>
                  </a:txBody>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cxnSp>
        <p:nvCxnSpPr>
          <p:cNvPr id="310" name="Google Shape;310;p51"/>
          <p:cNvCxnSpPr/>
          <p:nvPr/>
        </p:nvCxnSpPr>
        <p:spPr>
          <a:xfrm flipH="1">
            <a:off x="1174775" y="922525"/>
            <a:ext cx="496200" cy="365400"/>
          </a:xfrm>
          <a:prstGeom prst="straightConnector1">
            <a:avLst/>
          </a:prstGeom>
          <a:noFill/>
          <a:ln w="9525" cap="flat" cmpd="sng">
            <a:solidFill>
              <a:schemeClr val="dk2"/>
            </a:solidFill>
            <a:prstDash val="solid"/>
            <a:round/>
            <a:headEnd type="none" w="med" len="med"/>
            <a:tailEnd type="triangle" w="med" len="med"/>
          </a:ln>
        </p:spPr>
      </p:cxnSp>
      <p:pic>
        <p:nvPicPr>
          <p:cNvPr id="7" name="Google Shape;299;p50"/>
          <p:cNvPicPr preferRelativeResize="0"/>
          <p:nvPr/>
        </p:nvPicPr>
        <p:blipFill>
          <a:blip r:embed="rId3">
            <a:alphaModFix/>
          </a:blip>
          <a:stretch>
            <a:fillRect/>
          </a:stretch>
        </p:blipFill>
        <p:spPr>
          <a:xfrm>
            <a:off x="8435197" y="4516025"/>
            <a:ext cx="572700" cy="572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4"/>
        <p:cNvGrpSpPr/>
        <p:nvPr/>
      </p:nvGrpSpPr>
      <p:grpSpPr>
        <a:xfrm>
          <a:off x="0" y="0"/>
          <a:ext cx="0" cy="0"/>
          <a:chOff x="0" y="0"/>
          <a:chExt cx="0" cy="0"/>
        </a:xfrm>
      </p:grpSpPr>
      <p:sp>
        <p:nvSpPr>
          <p:cNvPr id="315" name="Google Shape;315;p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t>Engaging the Reader: Expert Group Animal Defense Mechanisms KWEL Charts </a:t>
            </a:r>
            <a:endParaRPr sz="1800"/>
          </a:p>
        </p:txBody>
      </p:sp>
      <p:sp>
        <p:nvSpPr>
          <p:cNvPr id="316" name="Google Shape;316;p52"/>
          <p:cNvSpPr txBox="1">
            <a:spLocks noGrp="1"/>
          </p:cNvSpPr>
          <p:nvPr>
            <p:ph type="body" idx="1"/>
          </p:nvPr>
        </p:nvSpPr>
        <p:spPr>
          <a:xfrm>
            <a:off x="6193825" y="1152475"/>
            <a:ext cx="2638500" cy="3416400"/>
          </a:xfrm>
          <a:prstGeom prst="rect">
            <a:avLst/>
          </a:prstGeom>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AutoNum type="alphaLcPeriod"/>
            </a:pPr>
            <a:r>
              <a:rPr lang="en">
                <a:solidFill>
                  <a:schemeClr val="dk1"/>
                </a:solidFill>
              </a:rPr>
              <a:t>What does your expert group look like?</a:t>
            </a:r>
            <a:endParaRPr>
              <a:solidFill>
                <a:schemeClr val="dk1"/>
              </a:solidFill>
            </a:endParaRPr>
          </a:p>
          <a:p>
            <a:pPr marL="457200" lvl="0" indent="-342900" algn="l" rtl="0">
              <a:spcBef>
                <a:spcPts val="0"/>
              </a:spcBef>
              <a:spcAft>
                <a:spcPts val="0"/>
              </a:spcAft>
              <a:buClr>
                <a:schemeClr val="dk1"/>
              </a:buClr>
              <a:buSzPts val="1800"/>
              <a:buAutoNum type="alphaLcPeriod"/>
            </a:pPr>
            <a:r>
              <a:rPr lang="en">
                <a:solidFill>
                  <a:schemeClr val="dk1"/>
                </a:solidFill>
              </a:rPr>
              <a:t>Where is its habitat?</a:t>
            </a:r>
            <a:endParaRPr>
              <a:solidFill>
                <a:schemeClr val="dk1"/>
              </a:solidFill>
            </a:endParaRPr>
          </a:p>
          <a:p>
            <a:pPr marL="457200" lvl="0" indent="-342900" algn="l" rtl="0">
              <a:spcBef>
                <a:spcPts val="0"/>
              </a:spcBef>
              <a:spcAft>
                <a:spcPts val="0"/>
              </a:spcAft>
              <a:buClr>
                <a:schemeClr val="dk1"/>
              </a:buClr>
              <a:buSzPts val="1800"/>
              <a:buAutoNum type="alphaLcPeriod"/>
            </a:pPr>
            <a:r>
              <a:rPr lang="en">
                <a:solidFill>
                  <a:schemeClr val="dk1"/>
                </a:solidFill>
              </a:rPr>
              <a:t>What are its predators?</a:t>
            </a:r>
            <a:endParaRPr>
              <a:solidFill>
                <a:schemeClr val="dk1"/>
              </a:solidFill>
            </a:endParaRPr>
          </a:p>
          <a:p>
            <a:pPr marL="457200" lvl="0" indent="-342900" algn="l" rtl="0">
              <a:spcBef>
                <a:spcPts val="0"/>
              </a:spcBef>
              <a:spcAft>
                <a:spcPts val="0"/>
              </a:spcAft>
              <a:buClr>
                <a:schemeClr val="dk1"/>
              </a:buClr>
              <a:buSzPts val="1800"/>
              <a:buAutoNum type="alphaLcPeriod"/>
            </a:pPr>
            <a:r>
              <a:rPr lang="en">
                <a:solidFill>
                  <a:schemeClr val="dk1"/>
                </a:solidFill>
              </a:rPr>
              <a:t>How does it use its body and behaviors to help it survive?</a:t>
            </a:r>
            <a:endParaRPr>
              <a:solidFill>
                <a:schemeClr val="dk1"/>
              </a:solidFill>
            </a:endParaRPr>
          </a:p>
          <a:p>
            <a:pPr marL="0" lvl="0" indent="0" algn="l" rtl="0">
              <a:spcBef>
                <a:spcPts val="0"/>
              </a:spcBef>
              <a:spcAft>
                <a:spcPts val="0"/>
              </a:spcAft>
              <a:buNone/>
            </a:pPr>
            <a:endParaRPr sz="2400">
              <a:solidFill>
                <a:schemeClr val="dk1"/>
              </a:solidFill>
            </a:endParaRPr>
          </a:p>
          <a:p>
            <a:pPr marL="457200" lvl="0" indent="0" algn="l" rtl="0">
              <a:spcBef>
                <a:spcPts val="0"/>
              </a:spcBef>
              <a:spcAft>
                <a:spcPts val="0"/>
              </a:spcAft>
              <a:buNone/>
            </a:pPr>
            <a:endParaRPr>
              <a:solidFill>
                <a:schemeClr val="dk1"/>
              </a:solidFill>
            </a:endParaRPr>
          </a:p>
        </p:txBody>
      </p:sp>
      <p:graphicFrame>
        <p:nvGraphicFramePr>
          <p:cNvPr id="317" name="Google Shape;317;p52"/>
          <p:cNvGraphicFramePr/>
          <p:nvPr/>
        </p:nvGraphicFramePr>
        <p:xfrm>
          <a:off x="311700" y="1233600"/>
          <a:ext cx="5634200" cy="3385192"/>
        </p:xfrm>
        <a:graphic>
          <a:graphicData uri="http://schemas.openxmlformats.org/drawingml/2006/table">
            <a:tbl>
              <a:tblPr>
                <a:noFill/>
                <a:tableStyleId>{7869A387-F760-4D27-8137-0187BB417225}</a:tableStyleId>
              </a:tblPr>
              <a:tblGrid>
                <a:gridCol w="1408550">
                  <a:extLst>
                    <a:ext uri="{9D8B030D-6E8A-4147-A177-3AD203B41FA5}">
                      <a16:colId xmlns:a16="http://schemas.microsoft.com/office/drawing/2014/main" val="20000"/>
                    </a:ext>
                  </a:extLst>
                </a:gridCol>
                <a:gridCol w="1408550">
                  <a:extLst>
                    <a:ext uri="{9D8B030D-6E8A-4147-A177-3AD203B41FA5}">
                      <a16:colId xmlns:a16="http://schemas.microsoft.com/office/drawing/2014/main" val="20001"/>
                    </a:ext>
                  </a:extLst>
                </a:gridCol>
                <a:gridCol w="1408550">
                  <a:extLst>
                    <a:ext uri="{9D8B030D-6E8A-4147-A177-3AD203B41FA5}">
                      <a16:colId xmlns:a16="http://schemas.microsoft.com/office/drawing/2014/main" val="20002"/>
                    </a:ext>
                  </a:extLst>
                </a:gridCol>
                <a:gridCol w="1408550">
                  <a:extLst>
                    <a:ext uri="{9D8B030D-6E8A-4147-A177-3AD203B41FA5}">
                      <a16:colId xmlns:a16="http://schemas.microsoft.com/office/drawing/2014/main" val="20003"/>
                    </a:ext>
                  </a:extLst>
                </a:gridCol>
              </a:tblGrid>
              <a:tr h="553375">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K: I think I know…</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W: I want to know…</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E: Evidence, and</a:t>
                      </a:r>
                      <a:endParaRPr sz="1100" b="1">
                        <a:latin typeface="Calibri"/>
                        <a:ea typeface="Calibri"/>
                        <a:cs typeface="Calibri"/>
                        <a:sym typeface="Calibri"/>
                      </a:endParaRPr>
                    </a:p>
                    <a:p>
                      <a:pPr marL="0" lvl="0" indent="0" algn="l" rtl="0">
                        <a:lnSpc>
                          <a:spcPct val="115000"/>
                        </a:lnSpc>
                        <a:spcBef>
                          <a:spcPts val="0"/>
                        </a:spcBef>
                        <a:spcAft>
                          <a:spcPts val="0"/>
                        </a:spcAft>
                        <a:buNone/>
                      </a:pPr>
                      <a:r>
                        <a:rPr lang="en" sz="1100" b="1">
                          <a:latin typeface="Calibri"/>
                          <a:ea typeface="Calibri"/>
                          <a:cs typeface="Calibri"/>
                          <a:sym typeface="Calibri"/>
                        </a:rPr>
                        <a:t>L: I learned…</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tc>
                  <a:txBody>
                    <a:bodyPr/>
                    <a:lstStyle/>
                    <a:p>
                      <a:pPr marL="0" lvl="0" indent="0" algn="l" rtl="0">
                        <a:lnSpc>
                          <a:spcPct val="115000"/>
                        </a:lnSpc>
                        <a:spcBef>
                          <a:spcPts val="0"/>
                        </a:spcBef>
                        <a:spcAft>
                          <a:spcPts val="0"/>
                        </a:spcAft>
                        <a:buNone/>
                      </a:pPr>
                      <a:r>
                        <a:rPr lang="en" sz="1100" b="1">
                          <a:latin typeface="Calibri"/>
                          <a:ea typeface="Calibri"/>
                          <a:cs typeface="Calibri"/>
                          <a:sym typeface="Calibri"/>
                        </a:rPr>
                        <a:t>Source</a:t>
                      </a:r>
                      <a:endParaRPr sz="1100" b="1">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E7E6E6"/>
                    </a:solidFill>
                  </a:tcPr>
                </a:tc>
                <a:extLst>
                  <a:ext uri="{0D108BD9-81ED-4DB2-BD59-A6C34878D82A}">
                    <a16:rowId xmlns:a16="http://schemas.microsoft.com/office/drawing/2014/main" val="10000"/>
                  </a:ext>
                </a:extLst>
              </a:tr>
              <a:tr h="822625">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478600">
                <a:tc vMerge="1">
                  <a:txBody>
                    <a:bodyPr/>
                    <a:lstStyle/>
                    <a:p>
                      <a:endParaRPr lang="en-US"/>
                    </a:p>
                  </a:txBody>
                  <a:tcPr/>
                </a:tc>
                <a:tc vMerge="1">
                  <a:txBody>
                    <a:bodyPr/>
                    <a:lstStyle/>
                    <a:p>
                      <a:endParaRPr lang="en-US"/>
                    </a:p>
                  </a:txBody>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40350">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rowSpan="2">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740350">
                <a:tc vMerge="1">
                  <a:txBody>
                    <a:bodyPr/>
                    <a:lstStyle/>
                    <a:p>
                      <a:endParaRPr lang="en-US"/>
                    </a:p>
                  </a:txBody>
                  <a:tcPr/>
                </a:tc>
                <a:tc vMerge="1">
                  <a:txBody>
                    <a:bodyPr/>
                    <a:lstStyle/>
                    <a:p>
                      <a:endParaRPr lang="en-US"/>
                    </a:p>
                  </a:txBody>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algn="l" rtl="0">
                        <a:lnSpc>
                          <a:spcPct val="115000"/>
                        </a:lnSpc>
                        <a:spcBef>
                          <a:spcPts val="0"/>
                        </a:spcBef>
                        <a:spcAft>
                          <a:spcPts val="0"/>
                        </a:spcAft>
                        <a:buNone/>
                      </a:pPr>
                      <a:r>
                        <a:rPr lang="en" sz="1100">
                          <a:latin typeface="Calibri"/>
                          <a:ea typeface="Calibri"/>
                          <a:cs typeface="Calibri"/>
                          <a:sym typeface="Calibri"/>
                        </a:rPr>
                        <a:t> </a:t>
                      </a:r>
                      <a:endParaRPr sz="1100">
                        <a:latin typeface="Calibri"/>
                        <a:ea typeface="Calibri"/>
                        <a:cs typeface="Calibri"/>
                        <a:sym typeface="Calibri"/>
                      </a:endParaRPr>
                    </a:p>
                  </a:txBody>
                  <a:tcPr marL="68575" marR="68575" marT="91425" marB="914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bl>
          </a:graphicData>
        </a:graphic>
      </p:graphicFrame>
      <p:cxnSp>
        <p:nvCxnSpPr>
          <p:cNvPr id="319" name="Google Shape;319;p52"/>
          <p:cNvCxnSpPr/>
          <p:nvPr/>
        </p:nvCxnSpPr>
        <p:spPr>
          <a:xfrm flipH="1">
            <a:off x="1174775" y="922525"/>
            <a:ext cx="496200" cy="365400"/>
          </a:xfrm>
          <a:prstGeom prst="straightConnector1">
            <a:avLst/>
          </a:prstGeom>
          <a:noFill/>
          <a:ln w="9525" cap="flat" cmpd="sng">
            <a:solidFill>
              <a:schemeClr val="dk2"/>
            </a:solidFill>
            <a:prstDash val="solid"/>
            <a:round/>
            <a:headEnd type="none" w="med" len="med"/>
            <a:tailEnd type="triangle" w="med" len="med"/>
          </a:ln>
        </p:spPr>
      </p:cxnSp>
      <p:pic>
        <p:nvPicPr>
          <p:cNvPr id="7" name="Google Shape;299;p50"/>
          <p:cNvPicPr preferRelativeResize="0"/>
          <p:nvPr/>
        </p:nvPicPr>
        <p:blipFill>
          <a:blip r:embed="rId3">
            <a:alphaModFix/>
          </a:blip>
          <a:stretch>
            <a:fillRect/>
          </a:stretch>
        </p:blipFill>
        <p:spPr>
          <a:xfrm>
            <a:off x="8435197" y="4516025"/>
            <a:ext cx="572700" cy="5727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3"/>
        <p:cNvGrpSpPr/>
        <p:nvPr/>
      </p:nvGrpSpPr>
      <p:grpSpPr>
        <a:xfrm>
          <a:off x="0" y="0"/>
          <a:ext cx="0" cy="0"/>
          <a:chOff x="0" y="0"/>
          <a:chExt cx="0" cy="0"/>
        </a:xfrm>
      </p:grpSpPr>
      <p:sp>
        <p:nvSpPr>
          <p:cNvPr id="324" name="Google Shape;324;p5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Self Reflection of Learning Targets</a:t>
            </a:r>
            <a:endParaRPr/>
          </a:p>
        </p:txBody>
      </p:sp>
      <p:sp>
        <p:nvSpPr>
          <p:cNvPr id="325" name="Google Shape;325;p5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algn="l" rtl="0">
              <a:lnSpc>
                <a:spcPct val="90000"/>
              </a:lnSpc>
              <a:spcBef>
                <a:spcPts val="1000"/>
              </a:spcBef>
              <a:spcAft>
                <a:spcPts val="0"/>
              </a:spcAft>
              <a:buClr>
                <a:schemeClr val="dk1"/>
              </a:buClr>
              <a:buSzPts val="2400"/>
              <a:buChar char="●"/>
            </a:pPr>
            <a:r>
              <a:rPr lang="en" sz="2400">
                <a:solidFill>
                  <a:schemeClr val="dk1"/>
                </a:solidFill>
              </a:rPr>
              <a:t>I  can generate norms for effective collaboration with my expert animal group.</a:t>
            </a:r>
            <a:endParaRPr sz="2400">
              <a:solidFill>
                <a:schemeClr val="dk1"/>
              </a:solidFill>
            </a:endParaRPr>
          </a:p>
          <a:p>
            <a:pPr marL="457200" lvl="0" indent="0" algn="l" rtl="0">
              <a:lnSpc>
                <a:spcPct val="90000"/>
              </a:lnSpc>
              <a:spcBef>
                <a:spcPts val="1000"/>
              </a:spcBef>
              <a:spcAft>
                <a:spcPts val="0"/>
              </a:spcAft>
              <a:buClr>
                <a:schemeClr val="dk1"/>
              </a:buClr>
              <a:buSzPts val="1100"/>
              <a:buFont typeface="Arial"/>
              <a:buNone/>
            </a:pPr>
            <a:endParaRPr sz="2400">
              <a:solidFill>
                <a:schemeClr val="dk1"/>
              </a:solidFill>
            </a:endParaRPr>
          </a:p>
          <a:p>
            <a:pPr marL="457200" lvl="0" indent="-381000" algn="l" rtl="0">
              <a:lnSpc>
                <a:spcPct val="90000"/>
              </a:lnSpc>
              <a:spcBef>
                <a:spcPts val="1000"/>
              </a:spcBef>
              <a:spcAft>
                <a:spcPts val="0"/>
              </a:spcAft>
              <a:buClr>
                <a:schemeClr val="dk1"/>
              </a:buClr>
              <a:buSzPts val="2400"/>
              <a:buChar char="●"/>
            </a:pPr>
            <a:r>
              <a:rPr lang="en" sz="2400">
                <a:solidFill>
                  <a:schemeClr val="dk1"/>
                </a:solidFill>
              </a:rPr>
              <a:t>I can write what I know and questions about things I would like to know about my expert group animal.</a:t>
            </a:r>
            <a:endParaRPr sz="2400"/>
          </a:p>
        </p:txBody>
      </p:sp>
      <p:pic>
        <p:nvPicPr>
          <p:cNvPr id="326" name="Google Shape;326;p53"/>
          <p:cNvPicPr preferRelativeResize="0"/>
          <p:nvPr/>
        </p:nvPicPr>
        <p:blipFill>
          <a:blip r:embed="rId3">
            <a:alphaModFix/>
          </a:blip>
          <a:stretch>
            <a:fillRect/>
          </a:stretch>
        </p:blipFill>
        <p:spPr>
          <a:xfrm>
            <a:off x="8317196" y="4458275"/>
            <a:ext cx="685289" cy="572700"/>
          </a:xfrm>
          <a:prstGeom prst="rect">
            <a:avLst/>
          </a:prstGeom>
          <a:noFill/>
          <a:ln>
            <a:noFill/>
          </a:ln>
        </p:spPr>
      </p:pic>
      <p:pic>
        <p:nvPicPr>
          <p:cNvPr id="327" name="Google Shape;327;p53"/>
          <p:cNvPicPr preferRelativeResize="0"/>
          <p:nvPr/>
        </p:nvPicPr>
        <p:blipFill>
          <a:blip r:embed="rId4">
            <a:alphaModFix/>
          </a:blip>
          <a:stretch>
            <a:fillRect/>
          </a:stretch>
        </p:blipFill>
        <p:spPr>
          <a:xfrm>
            <a:off x="7744496" y="4454986"/>
            <a:ext cx="572700" cy="5727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Homework</a:t>
            </a:r>
            <a:endParaRPr/>
          </a:p>
        </p:txBody>
      </p:sp>
      <p:sp>
        <p:nvSpPr>
          <p:cNvPr id="333" name="Google Shape;333;p54"/>
          <p:cNvSpPr txBox="1">
            <a:spLocks noGrp="1"/>
          </p:cNvSpPr>
          <p:nvPr>
            <p:ph type="body" idx="1"/>
          </p:nvPr>
        </p:nvSpPr>
        <p:spPr>
          <a:xfrm>
            <a:off x="311700" y="1152475"/>
            <a:ext cx="3508500" cy="3416400"/>
          </a:xfrm>
          <a:prstGeom prst="rect">
            <a:avLst/>
          </a:prstGeom>
        </p:spPr>
        <p:txBody>
          <a:bodyPr spcFirstLastPara="1" wrap="square" lIns="91425" tIns="91425" rIns="91425" bIns="91425" anchor="t" anchorCtr="0">
            <a:noAutofit/>
          </a:bodyPr>
          <a:lstStyle/>
          <a:p>
            <a:pPr marL="457200" lvl="0" indent="-342900" algn="l" rtl="0">
              <a:lnSpc>
                <a:spcPct val="115000"/>
              </a:lnSpc>
              <a:spcBef>
                <a:spcPts val="0"/>
              </a:spcBef>
              <a:spcAft>
                <a:spcPts val="0"/>
              </a:spcAft>
              <a:buSzPts val="1800"/>
              <a:buAutoNum type="alphaUcPeriod"/>
            </a:pPr>
            <a:r>
              <a:rPr lang="en"/>
              <a:t> </a:t>
            </a:r>
            <a:r>
              <a:rPr lang="en" sz="2000"/>
              <a:t>Accountable Research Reading</a:t>
            </a:r>
            <a:r>
              <a:rPr lang="en-US" sz="2000"/>
              <a:t>: </a:t>
            </a:r>
            <a:r>
              <a:rPr lang="en" sz="2000"/>
              <a:t>Select a prompt to respond to in the front of your independent reading journal.</a:t>
            </a:r>
            <a:endParaRPr sz="2000"/>
          </a:p>
          <a:p>
            <a:pPr marL="0" lvl="0" indent="0" algn="l" rtl="0">
              <a:spcBef>
                <a:spcPts val="0"/>
              </a:spcBef>
              <a:spcAft>
                <a:spcPts val="0"/>
              </a:spcAft>
              <a:buNone/>
            </a:pPr>
            <a:endParaRPr/>
          </a:p>
        </p:txBody>
      </p:sp>
      <p:sp>
        <p:nvSpPr>
          <p:cNvPr id="334" name="Google Shape;334;p54"/>
          <p:cNvSpPr txBox="1"/>
          <p:nvPr/>
        </p:nvSpPr>
        <p:spPr>
          <a:xfrm>
            <a:off x="4775125" y="1152475"/>
            <a:ext cx="3000000" cy="3224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Module 2</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Guiding Question</a:t>
            </a: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r>
              <a:rPr lang="en" sz="1800">
                <a:latin typeface="Century Gothic"/>
                <a:ea typeface="Century Gothic"/>
                <a:cs typeface="Century Gothic"/>
                <a:sym typeface="Century Gothic"/>
              </a:rPr>
              <a:t>Anchor Chart</a:t>
            </a:r>
            <a:endParaRPr sz="1800">
              <a:latin typeface="Century Gothic"/>
              <a:ea typeface="Century Gothic"/>
              <a:cs typeface="Century Gothic"/>
              <a:sym typeface="Century Gothic"/>
            </a:endParaRPr>
          </a:p>
          <a:p>
            <a:pPr marL="342900" lvl="0" indent="0" algn="l" rtl="0">
              <a:lnSpc>
                <a:spcPct val="90000"/>
              </a:lnSpc>
              <a:spcBef>
                <a:spcPts val="340"/>
              </a:spcBef>
              <a:spcAft>
                <a:spcPts val="0"/>
              </a:spcAft>
              <a:buNone/>
            </a:pPr>
            <a:endParaRPr sz="1200">
              <a:solidFill>
                <a:schemeClr val="dk1"/>
              </a:solidFill>
              <a:latin typeface="Calibri"/>
              <a:ea typeface="Calibri"/>
              <a:cs typeface="Calibri"/>
              <a:sym typeface="Calibri"/>
            </a:endParaRPr>
          </a:p>
          <a:p>
            <a:pPr marL="342900" lvl="0" indent="-323850" algn="l" rtl="0">
              <a:lnSpc>
                <a:spcPct val="90000"/>
              </a:lnSpc>
              <a:spcBef>
                <a:spcPts val="34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How do animals’ bodies and behaviors help them survive?</a:t>
            </a:r>
            <a:endParaRPr>
              <a:solidFill>
                <a:schemeClr val="dk1"/>
              </a:solidFill>
              <a:latin typeface="Century Gothic"/>
              <a:ea typeface="Century Gothic"/>
              <a:cs typeface="Century Gothic"/>
              <a:sym typeface="Century Gothic"/>
            </a:endParaRPr>
          </a:p>
          <a:p>
            <a:pPr marL="342900" lvl="0" indent="-323850" algn="l" rtl="0">
              <a:lnSpc>
                <a:spcPct val="90000"/>
              </a:lnSpc>
              <a:spcBef>
                <a:spcPts val="340"/>
              </a:spcBef>
              <a:spcAft>
                <a:spcPts val="0"/>
              </a:spcAft>
              <a:buClr>
                <a:schemeClr val="dk1"/>
              </a:buClr>
              <a:buSzPts val="1400"/>
              <a:buFont typeface="Century Gothic"/>
              <a:buChar char="•"/>
            </a:pPr>
            <a:r>
              <a:rPr lang="en">
                <a:solidFill>
                  <a:schemeClr val="dk1"/>
                </a:solidFill>
                <a:latin typeface="Century Gothic"/>
                <a:ea typeface="Century Gothic"/>
                <a:cs typeface="Century Gothic"/>
                <a:sym typeface="Century Gothic"/>
              </a:rPr>
              <a:t>How can writers use knowledge from their research to inform and entertain?</a:t>
            </a:r>
            <a:br>
              <a:rPr lang="en">
                <a:solidFill>
                  <a:schemeClr val="dk1"/>
                </a:solidFill>
                <a:latin typeface="Century Gothic"/>
                <a:ea typeface="Century Gothic"/>
                <a:cs typeface="Century Gothic"/>
                <a:sym typeface="Century Gothic"/>
              </a:rPr>
            </a:b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ctr" rtl="0">
              <a:lnSpc>
                <a:spcPct val="115000"/>
              </a:lnSpc>
              <a:spcBef>
                <a:spcPts val="0"/>
              </a:spcBef>
              <a:spcAft>
                <a:spcPts val="0"/>
              </a:spcAft>
              <a:buNone/>
            </a:pPr>
            <a:endParaRPr sz="1800">
              <a:latin typeface="Century Gothic"/>
              <a:ea typeface="Century Gothic"/>
              <a:cs typeface="Century Gothic"/>
              <a:sym typeface="Century Gothic"/>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t>Homework: Accountable Research Reading</a:t>
            </a:r>
            <a:endParaRPr sz="3000"/>
          </a:p>
          <a:p>
            <a:pPr marL="0" lvl="0" indent="0" algn="l" rtl="0">
              <a:spcBef>
                <a:spcPts val="0"/>
              </a:spcBef>
              <a:spcAft>
                <a:spcPts val="0"/>
              </a:spcAft>
              <a:buNone/>
            </a:pPr>
            <a:endParaRPr/>
          </a:p>
        </p:txBody>
      </p:sp>
      <p:sp>
        <p:nvSpPr>
          <p:cNvPr id="340" name="Google Shape;340;p55"/>
          <p:cNvSpPr txBox="1">
            <a:spLocks noGrp="1"/>
          </p:cNvSpPr>
          <p:nvPr>
            <p:ph type="body" idx="1"/>
          </p:nvPr>
        </p:nvSpPr>
        <p:spPr>
          <a:xfrm>
            <a:off x="311700" y="906875"/>
            <a:ext cx="8520600" cy="4098600"/>
          </a:xfrm>
          <a:prstGeom prst="rect">
            <a:avLst/>
          </a:prstGeom>
        </p:spPr>
        <p:txBody>
          <a:bodyPr spcFirstLastPara="1" wrap="square" lIns="91425" tIns="91425" rIns="91425" bIns="91425" anchor="t" anchorCtr="0">
            <a:noAutofit/>
          </a:bodyPr>
          <a:lstStyle/>
          <a:p>
            <a:pPr marL="457200" lvl="0" indent="-292100" algn="l" rtl="0">
              <a:lnSpc>
                <a:spcPct val="120000"/>
              </a:lnSpc>
              <a:spcBef>
                <a:spcPts val="0"/>
              </a:spcBef>
              <a:spcAft>
                <a:spcPts val="0"/>
              </a:spcAft>
              <a:buClr>
                <a:schemeClr val="dk1"/>
              </a:buClr>
              <a:buSzPts val="1000"/>
              <a:buFont typeface="Century Gothic"/>
              <a:buAutoNum type="arabicPeriod"/>
            </a:pPr>
            <a:r>
              <a:rPr lang="en" sz="1000">
                <a:solidFill>
                  <a:schemeClr val="dk1"/>
                </a:solidFill>
              </a:rPr>
              <a:t>Take out Independent Reading Journal.</a:t>
            </a:r>
            <a:endParaRPr sz="100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a:solidFill>
                  <a:schemeClr val="dk1"/>
                </a:solidFill>
              </a:rPr>
              <a:t>Select a prompt.</a:t>
            </a:r>
            <a:endParaRPr sz="100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a:solidFill>
                  <a:schemeClr val="dk1"/>
                </a:solidFill>
              </a:rPr>
              <a:t>Copy prompt into front of independent reading journal.</a:t>
            </a:r>
            <a:endParaRPr sz="1000">
              <a:solidFill>
                <a:schemeClr val="dk1"/>
              </a:solidFill>
            </a:endParaRPr>
          </a:p>
          <a:p>
            <a:pPr marL="457200" lvl="0" indent="-292100" algn="l" rtl="0">
              <a:lnSpc>
                <a:spcPct val="120000"/>
              </a:lnSpc>
              <a:spcBef>
                <a:spcPts val="0"/>
              </a:spcBef>
              <a:spcAft>
                <a:spcPts val="0"/>
              </a:spcAft>
              <a:buClr>
                <a:schemeClr val="dk1"/>
              </a:buClr>
              <a:buSzPts val="1000"/>
              <a:buFont typeface="Century Gothic"/>
              <a:buAutoNum type="arabicPeriod"/>
            </a:pPr>
            <a:r>
              <a:rPr lang="en" sz="1000">
                <a:solidFill>
                  <a:schemeClr val="dk1"/>
                </a:solidFill>
              </a:rPr>
              <a:t>Respond to prompt for HW.</a:t>
            </a:r>
            <a:endParaRPr sz="1000">
              <a:solidFill>
                <a:schemeClr val="dk1"/>
              </a:solidFill>
            </a:endParaRPr>
          </a:p>
          <a:p>
            <a:pPr marL="1828800" lvl="0" indent="457200" algn="l" rtl="0">
              <a:lnSpc>
                <a:spcPct val="120000"/>
              </a:lnSpc>
              <a:spcBef>
                <a:spcPts val="0"/>
              </a:spcBef>
              <a:spcAft>
                <a:spcPts val="0"/>
              </a:spcAft>
              <a:buClr>
                <a:schemeClr val="dk1"/>
              </a:buClr>
              <a:buSzPts val="1100"/>
              <a:buFont typeface="Arial"/>
              <a:buNone/>
            </a:pPr>
            <a:r>
              <a:rPr lang="en" sz="1300" b="1">
                <a:solidFill>
                  <a:schemeClr val="dk1"/>
                </a:solidFill>
              </a:rPr>
              <a:t>Module 2: Journal Prompts</a:t>
            </a:r>
            <a:endParaRPr sz="1300" b="1">
              <a:solidFill>
                <a:schemeClr val="dk1"/>
              </a:solidFill>
            </a:endParaRPr>
          </a:p>
          <a:p>
            <a:pPr marL="457200" lvl="0" indent="-292100" algn="l" rtl="0">
              <a:lnSpc>
                <a:spcPct val="138000"/>
              </a:lnSpc>
              <a:spcBef>
                <a:spcPts val="900"/>
              </a:spcBef>
              <a:spcAft>
                <a:spcPts val="0"/>
              </a:spcAft>
              <a:buClr>
                <a:schemeClr val="dk1"/>
              </a:buClr>
              <a:buSzPts val="1000"/>
              <a:buFont typeface="Century Gothic"/>
              <a:buChar char="●"/>
            </a:pPr>
            <a:r>
              <a:rPr lang="en" sz="900">
                <a:solidFill>
                  <a:schemeClr val="dk1"/>
                </a:solidFill>
              </a:rPr>
              <a:t>Record 2–3 facts in your own words about animals or animal defenses that you found out in your research reading today.</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What questions do you have about animals or animal defenses after reading?</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What would you like to research further after reading? Why?</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Summarize your research reading today in no more than 4 sentences.</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How would you describe the setting of the particular part of the</a:t>
            </a:r>
            <a:br>
              <a:rPr lang="en" sz="900">
                <a:solidFill>
                  <a:schemeClr val="dk1"/>
                </a:solidFill>
              </a:rPr>
            </a:br>
            <a:r>
              <a:rPr lang="en" sz="900">
                <a:solidFill>
                  <a:schemeClr val="dk1"/>
                </a:solidFill>
              </a:rPr>
              <a:t>text you read?</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What do you think is going to happen next? Why?</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Summarize the pages you just read in no more than 4 sentences.</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What is the main idea of the part of the text you just read?</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Think about the title of your text. Why do you think the author</a:t>
            </a:r>
            <a:br>
              <a:rPr lang="en" sz="900">
                <a:solidFill>
                  <a:schemeClr val="dk1"/>
                </a:solidFill>
              </a:rPr>
            </a:br>
            <a:r>
              <a:rPr lang="en" sz="900">
                <a:solidFill>
                  <a:schemeClr val="dk1"/>
                </a:solidFill>
              </a:rPr>
              <a:t>chose this title?</a:t>
            </a:r>
            <a:endParaRPr sz="900">
              <a:solidFill>
                <a:schemeClr val="dk1"/>
              </a:solidFill>
            </a:endParaRPr>
          </a:p>
          <a:p>
            <a:pPr marL="457200" lvl="0" indent="-292100" algn="l" rtl="0">
              <a:lnSpc>
                <a:spcPct val="138000"/>
              </a:lnSpc>
              <a:spcBef>
                <a:spcPts val="0"/>
              </a:spcBef>
              <a:spcAft>
                <a:spcPts val="0"/>
              </a:spcAft>
              <a:buClr>
                <a:schemeClr val="dk1"/>
              </a:buClr>
              <a:buSzPts val="1000"/>
              <a:buFont typeface="Century Gothic"/>
              <a:buChar char="●"/>
            </a:pPr>
            <a:r>
              <a:rPr lang="en" sz="900">
                <a:solidFill>
                  <a:schemeClr val="dk1"/>
                </a:solidFill>
              </a:rPr>
              <a:t>What are two new words you learned in this text? Tell about the</a:t>
            </a:r>
            <a:br>
              <a:rPr lang="en" sz="900">
                <a:solidFill>
                  <a:schemeClr val="dk1"/>
                </a:solidFill>
              </a:rPr>
            </a:br>
            <a:r>
              <a:rPr lang="en-US" sz="900">
                <a:solidFill>
                  <a:schemeClr val="dk1"/>
                </a:solidFill>
              </a:rPr>
              <a:t>w</a:t>
            </a:r>
            <a:r>
              <a:rPr lang="en" sz="900">
                <a:solidFill>
                  <a:schemeClr val="dk1"/>
                </a:solidFill>
              </a:rPr>
              <a:t>ords.</a:t>
            </a:r>
            <a:endParaRPr sz="900">
              <a:solidFill>
                <a:schemeClr val="dk1"/>
              </a:solidFill>
            </a:endParaRPr>
          </a:p>
          <a:p>
            <a:pPr lvl="0" indent="-292100">
              <a:lnSpc>
                <a:spcPct val="138000"/>
              </a:lnSpc>
              <a:buClr>
                <a:schemeClr val="dk1"/>
              </a:buClr>
              <a:buSzPts val="1000"/>
            </a:pPr>
            <a:r>
              <a:rPr lang="en" sz="900">
                <a:solidFill>
                  <a:schemeClr val="dk1"/>
                </a:solidFill>
              </a:rPr>
              <a:t>Choose a picture, chart, graph, or diagram from your text. </a:t>
            </a:r>
            <a:r>
              <a:rPr lang="en" sz="900"/>
              <a:t>Explain</a:t>
            </a:r>
            <a:r>
              <a:rPr lang="en-US" sz="900"/>
              <a:t> how the information you learned from the image helped you understand the text. </a:t>
            </a:r>
            <a:br>
              <a:rPr lang="en" sz="900"/>
            </a:br>
            <a:br>
              <a:rPr lang="en" sz="1100">
                <a:solidFill>
                  <a:schemeClr val="dk1"/>
                </a:solidFill>
              </a:rPr>
            </a:br>
            <a:br>
              <a:rPr lang="en" sz="1100">
                <a:solidFill>
                  <a:schemeClr val="dk1"/>
                </a:solidFill>
              </a:rPr>
            </a:br>
            <a:endParaRPr sz="1100">
              <a:solidFill>
                <a:schemeClr val="dk1"/>
              </a:solidFill>
            </a:endParaRPr>
          </a:p>
          <a:p>
            <a:pPr marL="0" lvl="0" indent="0" algn="l" rtl="0">
              <a:lnSpc>
                <a:spcPct val="120000"/>
              </a:lnSpc>
              <a:spcBef>
                <a:spcPts val="0"/>
              </a:spcBef>
              <a:spcAft>
                <a:spcPts val="0"/>
              </a:spcAft>
              <a:buNone/>
            </a:pPr>
            <a:endParaRPr sz="1100">
              <a:solidFill>
                <a:schemeClr val="dk1"/>
              </a:solidFill>
            </a:endParaRPr>
          </a:p>
          <a:p>
            <a:pPr marL="0" lvl="0" indent="0" algn="l" rtl="0">
              <a:lnSpc>
                <a:spcPct val="115000"/>
              </a:lnSpc>
              <a:spcBef>
                <a:spcPts val="0"/>
              </a:spcBef>
              <a:spcAft>
                <a:spcPts val="0"/>
              </a:spcAft>
              <a:buClr>
                <a:schemeClr val="dk1"/>
              </a:buClr>
              <a:buSzPts val="1100"/>
              <a:buFont typeface="Arial"/>
              <a:buNone/>
            </a:pPr>
            <a:endParaRPr sz="1100">
              <a:solidFill>
                <a:schemeClr val="dk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11" name="Google Shape;211;p38"/>
          <p:cNvSpPr txBox="1">
            <a:spLocks noGrp="1"/>
          </p:cNvSpPr>
          <p:nvPr>
            <p:ph type="body" idx="1"/>
          </p:nvPr>
        </p:nvSpPr>
        <p:spPr>
          <a:xfrm>
            <a:off x="311700" y="1200150"/>
            <a:ext cx="8520600" cy="36654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2500"/>
              <a:buFont typeface="Arial"/>
              <a:buNone/>
            </a:pPr>
            <a:r>
              <a:rPr lang="en" b="1" dirty="0">
                <a:solidFill>
                  <a:schemeClr val="dk1"/>
                </a:solidFill>
              </a:rPr>
              <a:t>Preparing for Lesson 1: </a:t>
            </a:r>
            <a:r>
              <a:rPr lang="en" i="1" dirty="0">
                <a:solidFill>
                  <a:schemeClr val="dk1"/>
                </a:solidFill>
              </a:rPr>
              <a:t>Pre-Reading and Preparing</a:t>
            </a:r>
            <a:endParaRPr i="1">
              <a:solidFill>
                <a:schemeClr val="dk1"/>
              </a:solidFill>
            </a:endParaRPr>
          </a:p>
          <a:p>
            <a:pPr>
              <a:lnSpc>
                <a:spcPct val="90000"/>
              </a:lnSpc>
              <a:spcBef>
                <a:spcPts val="1000"/>
              </a:spcBef>
              <a:buClr>
                <a:schemeClr val="dk1"/>
              </a:buClr>
            </a:pPr>
            <a:r>
              <a:rPr lang="en" dirty="0">
                <a:solidFill>
                  <a:schemeClr val="dk1"/>
                </a:solidFill>
              </a:rPr>
              <a:t>Read through lesson 1 </a:t>
            </a:r>
            <a:r>
              <a:rPr lang="en" u="sng" dirty="0">
                <a:solidFill>
                  <a:schemeClr val="hlink"/>
                </a:solidFill>
                <a:hlinkClick r:id="rId3"/>
              </a:rPr>
              <a:t>here</a:t>
            </a:r>
            <a:r>
              <a:rPr lang="en-US" u="sng" dirty="0">
                <a:solidFill>
                  <a:schemeClr val="hlink"/>
                </a:solidFill>
              </a:rPr>
              <a:t>.</a:t>
            </a:r>
            <a:endParaRPr dirty="0">
              <a:solidFill>
                <a:schemeClr val="hlink"/>
              </a:solidFill>
            </a:endParaRPr>
          </a:p>
          <a:p>
            <a:pPr marL="114300" indent="0">
              <a:lnSpc>
                <a:spcPct val="90000"/>
              </a:lnSpc>
              <a:spcBef>
                <a:spcPts val="1000"/>
              </a:spcBef>
              <a:buClr>
                <a:schemeClr val="dk1"/>
              </a:buClr>
              <a:buNone/>
            </a:pPr>
            <a:endParaRPr lang="en-US" u="sng">
              <a:solidFill>
                <a:schemeClr val="hlink"/>
              </a:solidFill>
            </a:endParaRPr>
          </a:p>
          <a:p>
            <a:pPr>
              <a:lnSpc>
                <a:spcPct val="90000"/>
              </a:lnSpc>
              <a:spcBef>
                <a:spcPts val="1000"/>
              </a:spcBef>
              <a:buClr>
                <a:schemeClr val="dk1"/>
              </a:buClr>
            </a:pPr>
            <a:r>
              <a:rPr lang="en-US" u="sng" dirty="0">
                <a:solidFill>
                  <a:schemeClr val="hlink"/>
                </a:solidFill>
              </a:rPr>
              <a:t>S</a:t>
            </a:r>
          </a:p>
          <a:p>
            <a:pPr>
              <a:lnSpc>
                <a:spcPct val="90000"/>
              </a:lnSpc>
              <a:spcBef>
                <a:spcPts val="1000"/>
              </a:spcBef>
              <a:buClr>
                <a:schemeClr val="dk1"/>
              </a:buClr>
            </a:pPr>
            <a:endParaRPr lang="en-US" u="sng">
              <a:solidFill>
                <a:schemeClr val="hlink"/>
              </a:solidFill>
            </a:endParaRPr>
          </a:p>
          <a:p>
            <a:pPr>
              <a:lnSpc>
                <a:spcPct val="90000"/>
              </a:lnSpc>
              <a:spcBef>
                <a:spcPts val="1000"/>
              </a:spcBef>
              <a:buClr>
                <a:schemeClr val="dk1"/>
              </a:buClr>
            </a:pPr>
            <a:endParaRPr lang="en-US" u="sng">
              <a:solidFill>
                <a:schemeClr val="hlink"/>
              </a:solidFill>
            </a:endParaRPr>
          </a:p>
          <a:p>
            <a:pPr marL="457200" lvl="0" indent="-342900" algn="l" rtl="0">
              <a:lnSpc>
                <a:spcPct val="90000"/>
              </a:lnSpc>
              <a:spcBef>
                <a:spcPts val="0"/>
              </a:spcBef>
              <a:spcAft>
                <a:spcPts val="0"/>
              </a:spcAft>
              <a:buClr>
                <a:schemeClr val="dk1"/>
              </a:buClr>
              <a:buSzPts val="1800"/>
              <a:buChar char="●"/>
            </a:pPr>
            <a:r>
              <a:rPr lang="en" dirty="0">
                <a:solidFill>
                  <a:schemeClr val="dk1"/>
                </a:solidFill>
              </a:rPr>
              <a:t>Revisit Poster Walk groupings from Unit 1, Lesson 1 and prepare posters.</a:t>
            </a:r>
            <a:endParaRPr>
              <a:solidFill>
                <a:schemeClr val="dk1"/>
              </a:solidFill>
            </a:endParaRPr>
          </a:p>
          <a:p>
            <a:pPr>
              <a:lnSpc>
                <a:spcPct val="90000"/>
              </a:lnSpc>
              <a:buClr>
                <a:schemeClr val="dk1"/>
              </a:buClr>
            </a:pPr>
            <a:r>
              <a:rPr lang="en" dirty="0">
                <a:solidFill>
                  <a:schemeClr val="dk1"/>
                </a:solidFill>
              </a:rPr>
              <a:t>Choose expert groups, keeping in mind students’ rankings on the Unit 1, Lesson 10 exit slip. </a:t>
            </a:r>
            <a:endParaRPr lang="en">
              <a:solidFill>
                <a:schemeClr val="dk1"/>
              </a:solidFill>
            </a:endParaRPr>
          </a:p>
          <a:p>
            <a:pPr marL="457200" lvl="0" indent="-342900" algn="l" rtl="0">
              <a:lnSpc>
                <a:spcPct val="90000"/>
              </a:lnSpc>
              <a:spcBef>
                <a:spcPts val="0"/>
              </a:spcBef>
              <a:spcAft>
                <a:spcPts val="0"/>
              </a:spcAft>
              <a:buClr>
                <a:schemeClr val="dk1"/>
              </a:buClr>
              <a:buSzPts val="1800"/>
              <a:buChar char="●"/>
            </a:pPr>
            <a:r>
              <a:rPr lang="en" dirty="0">
                <a:solidFill>
                  <a:schemeClr val="dk1"/>
                </a:solidFill>
              </a:rPr>
              <a:t>Prepare the </a:t>
            </a:r>
            <a:r>
              <a:rPr lang="en" b="1" dirty="0">
                <a:solidFill>
                  <a:schemeClr val="dk1"/>
                </a:solidFill>
              </a:rPr>
              <a:t>Expert Group Animal research notebooks</a:t>
            </a:r>
            <a:r>
              <a:rPr lang="en" dirty="0">
                <a:solidFill>
                  <a:schemeClr val="dk1"/>
                </a:solidFill>
              </a:rPr>
              <a:t>. </a:t>
            </a:r>
          </a:p>
          <a:p>
            <a:pPr marL="114300" indent="0">
              <a:lnSpc>
                <a:spcPct val="90000"/>
              </a:lnSpc>
              <a:buClr>
                <a:schemeClr val="dk1"/>
              </a:buClr>
              <a:buNone/>
            </a:pPr>
            <a:endParaRPr lang="en">
              <a:solidFill>
                <a:schemeClr val="dk1"/>
              </a:solidFill>
            </a:endParaRPr>
          </a:p>
          <a:p>
            <a:pPr marL="114300" indent="0">
              <a:lnSpc>
                <a:spcPct val="90000"/>
              </a:lnSpc>
              <a:buClr>
                <a:schemeClr val="dk1"/>
              </a:buClr>
              <a:buNone/>
            </a:pPr>
            <a:br>
              <a:rPr lang="en-US" dirty="0"/>
            </a:br>
            <a:endParaRPr lang="en-US"/>
          </a:p>
          <a:p>
            <a:pPr marL="114300" indent="0">
              <a:lnSpc>
                <a:spcPct val="90000"/>
              </a:lnSpc>
              <a:buClr>
                <a:schemeClr val="dk1"/>
              </a:buClr>
              <a:buNone/>
            </a:pPr>
            <a:endParaRPr lang="en">
              <a:solidFill>
                <a:schemeClr val="dk1"/>
              </a:solidFill>
            </a:endParaRPr>
          </a:p>
        </p:txBody>
      </p:sp>
      <p:pic>
        <p:nvPicPr>
          <p:cNvPr id="2" name="Picture 2" descr="A picture containing furniture&#10;&#10;Description generated with very high confidence">
            <a:extLst>
              <a:ext uri="{FF2B5EF4-FFF2-40B4-BE49-F238E27FC236}">
                <a16:creationId xmlns:a16="http://schemas.microsoft.com/office/drawing/2014/main" id="{8E7A58EC-4EA3-4DC0-969D-92DBF257707F}"/>
              </a:ext>
            </a:extLst>
          </p:cNvPr>
          <p:cNvPicPr>
            <a:picLocks noChangeAspect="1"/>
          </p:cNvPicPr>
          <p:nvPr/>
        </p:nvPicPr>
        <p:blipFill>
          <a:blip r:embed="rId4"/>
          <a:stretch>
            <a:fillRect/>
          </a:stretch>
        </p:blipFill>
        <p:spPr>
          <a:xfrm>
            <a:off x="-78205" y="1944022"/>
            <a:ext cx="2322095" cy="1305587"/>
          </a:xfrm>
          <a:prstGeom prst="rect">
            <a:avLst/>
          </a:prstGeom>
        </p:spPr>
      </p:pic>
      <p:sp>
        <p:nvSpPr>
          <p:cNvPr id="4" name="TextBox 3">
            <a:extLst>
              <a:ext uri="{FF2B5EF4-FFF2-40B4-BE49-F238E27FC236}">
                <a16:creationId xmlns:a16="http://schemas.microsoft.com/office/drawing/2014/main" id="{4CB686C3-D6C7-4955-8223-80B1F4E4EDCD}"/>
              </a:ext>
            </a:extLst>
          </p:cNvPr>
          <p:cNvSpPr txBox="1"/>
          <p:nvPr/>
        </p:nvSpPr>
        <p:spPr>
          <a:xfrm>
            <a:off x="2187743" y="1942097"/>
            <a:ext cx="6091988" cy="1077218"/>
          </a:xfrm>
          <a:prstGeom prst="rect">
            <a:avLst/>
          </a:prstGeom>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US" sz="1600" b="1" dirty="0"/>
              <a:t>We are currently working to find a resolution to the links connected to this lesson. Thank you in advance for your patience and support as we work diligently to repair the </a:t>
            </a:r>
            <a:r>
              <a:rPr lang="en-US" sz="1600" b="1"/>
              <a:t>issue.  </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47" name="Google Shape;347;p5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algn="l"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algn="l"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algn="l"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348" name="Google Shape;348;p56"/>
          <p:cNvGraphicFramePr/>
          <p:nvPr/>
        </p:nvGraphicFramePr>
        <p:xfrm>
          <a:off x="773775" y="3463850"/>
          <a:ext cx="7239000" cy="1471550"/>
        </p:xfrm>
        <a:graphic>
          <a:graphicData uri="http://schemas.openxmlformats.org/drawingml/2006/table">
            <a:tbl>
              <a:tblPr>
                <a:noFill/>
                <a:tableStyleId>{9B433750-FF50-4090-9BB7-89649C345DD4}</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1</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2</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3</a:t>
                      </a: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a:latin typeface="Century Gothic"/>
                          <a:ea typeface="Century Gothic"/>
                          <a:cs typeface="Century Gothic"/>
                          <a:sym typeface="Century Gothic"/>
                        </a:rPr>
                        <a:t>Group 4</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17" name="Google Shape;217;p39"/>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2500"/>
              <a:buFont typeface="Arial"/>
              <a:buNone/>
            </a:pPr>
            <a:r>
              <a:rPr lang="en" b="1">
                <a:solidFill>
                  <a:schemeClr val="dk1"/>
                </a:solidFill>
              </a:rPr>
              <a:t>Preparing for Lesson 1: </a:t>
            </a:r>
            <a:r>
              <a:rPr lang="en" i="1">
                <a:solidFill>
                  <a:schemeClr val="dk1"/>
                </a:solidFill>
              </a:rPr>
              <a:t>Materials and Student Pairings</a:t>
            </a:r>
            <a:endParaRPr i="1">
              <a:solidFill>
                <a:schemeClr val="dk1"/>
              </a:solidFill>
            </a:endParaRPr>
          </a:p>
          <a:p>
            <a:pPr marL="0" lvl="0" indent="0" algn="l" rtl="0">
              <a:lnSpc>
                <a:spcPct val="90000"/>
              </a:lnSpc>
              <a:spcBef>
                <a:spcPts val="0"/>
              </a:spcBef>
              <a:spcAft>
                <a:spcPts val="0"/>
              </a:spcAft>
              <a:buClr>
                <a:schemeClr val="dk1"/>
              </a:buClr>
              <a:buSzPts val="2500"/>
              <a:buFont typeface="Arial"/>
              <a:buNone/>
            </a:pPr>
            <a:endParaRPr i="1">
              <a:solidFill>
                <a:schemeClr val="dk1"/>
              </a:solidFill>
            </a:endParaRPr>
          </a:p>
          <a:p>
            <a:pPr marL="457200" lvl="0" indent="-342900" algn="l" rtl="0">
              <a:lnSpc>
                <a:spcPct val="90000"/>
              </a:lnSpc>
              <a:spcBef>
                <a:spcPts val="0"/>
              </a:spcBef>
              <a:spcAft>
                <a:spcPts val="0"/>
              </a:spcAft>
              <a:buClr>
                <a:schemeClr val="dk1"/>
              </a:buClr>
              <a:buSzPts val="1800"/>
              <a:buChar char="●"/>
            </a:pPr>
            <a:r>
              <a:rPr lang="en">
                <a:solidFill>
                  <a:schemeClr val="dk1"/>
                </a:solidFill>
              </a:rPr>
              <a:t>There are important materials in EL lessons that you will want to prepare ahead of time. These are detailed on the slides. </a:t>
            </a:r>
            <a:endParaRPr>
              <a:solidFill>
                <a:schemeClr val="dk1"/>
              </a:solidFill>
            </a:endParaRPr>
          </a:p>
          <a:p>
            <a:pPr marL="457200" lvl="0" indent="-342900" algn="l" rtl="0">
              <a:lnSpc>
                <a:spcPct val="90000"/>
              </a:lnSpc>
              <a:spcBef>
                <a:spcPts val="0"/>
              </a:spcBef>
              <a:spcAft>
                <a:spcPts val="0"/>
              </a:spcAft>
              <a:buClr>
                <a:schemeClr val="dk1"/>
              </a:buClr>
              <a:buSzPts val="1800"/>
              <a:buChar char="●"/>
            </a:pPr>
            <a:r>
              <a:rPr lang="en">
                <a:solidFill>
                  <a:schemeClr val="dk1"/>
                </a:solidFill>
              </a:rPr>
              <a:t>There are materials that will need to be gathered and/or created prior to each lesson. Some of these materials will be used throughout multiple lessons. </a:t>
            </a:r>
            <a:endParaRPr>
              <a:solidFill>
                <a:schemeClr val="dk1"/>
              </a:solidFill>
            </a:endParaRPr>
          </a:p>
          <a:p>
            <a:pPr marL="0" lvl="0" indent="0" algn="l" rtl="0">
              <a:lnSpc>
                <a:spcPct val="90000"/>
              </a:lnSpc>
              <a:spcBef>
                <a:spcPts val="1000"/>
              </a:spcBef>
              <a:spcAft>
                <a:spcPts val="0"/>
              </a:spcAft>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40"/>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t>Grade </a:t>
            </a:r>
            <a:r>
              <a:rPr lang="en"/>
              <a:t>4</a:t>
            </a:r>
            <a:r>
              <a:rPr lang="en" sz="3400"/>
              <a:t>: Module </a:t>
            </a:r>
            <a:r>
              <a:rPr lang="en"/>
              <a:t>2</a:t>
            </a:r>
            <a:r>
              <a:rPr lang="en" sz="3400"/>
              <a:t>: Unit </a:t>
            </a:r>
            <a:r>
              <a:rPr lang="en"/>
              <a:t>2</a:t>
            </a:r>
            <a:r>
              <a:rPr lang="en" sz="3400"/>
              <a:t>: Lesson </a:t>
            </a:r>
            <a:r>
              <a:rPr lang="en"/>
              <a:t>1</a:t>
            </a:r>
            <a:endParaRPr sz="3400"/>
          </a:p>
          <a:p>
            <a:pPr marL="0" lvl="0" indent="0" algn="l" rtl="0">
              <a:lnSpc>
                <a:spcPct val="90000"/>
              </a:lnSpc>
              <a:spcBef>
                <a:spcPts val="0"/>
              </a:spcBef>
              <a:spcAft>
                <a:spcPts val="0"/>
              </a:spcAft>
              <a:buNone/>
            </a:pPr>
            <a:r>
              <a:rPr lang="en" sz="1800" b="1"/>
              <a:t>Teacher slide, before teaching.</a:t>
            </a:r>
            <a:endParaRPr sz="1800"/>
          </a:p>
        </p:txBody>
      </p:sp>
      <p:sp>
        <p:nvSpPr>
          <p:cNvPr id="223" name="Google Shape;223;p40"/>
          <p:cNvSpPr txBox="1">
            <a:spLocks noGrp="1"/>
          </p:cNvSpPr>
          <p:nvPr>
            <p:ph type="body" idx="1"/>
          </p:nvPr>
        </p:nvSpPr>
        <p:spPr>
          <a:xfrm>
            <a:off x="311700" y="1213175"/>
            <a:ext cx="8520600" cy="39303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2500"/>
              <a:buFont typeface="Arial"/>
              <a:buNone/>
            </a:pPr>
            <a:r>
              <a:rPr lang="en" b="1">
                <a:solidFill>
                  <a:schemeClr val="dk1"/>
                </a:solidFill>
              </a:rPr>
              <a:t>Preparing for Lesson 1: </a:t>
            </a:r>
            <a:r>
              <a:rPr lang="en" i="1">
                <a:solidFill>
                  <a:schemeClr val="dk1"/>
                </a:solidFill>
              </a:rPr>
              <a:t>Pre-reading and Protocols</a:t>
            </a:r>
            <a:endParaRPr i="1">
              <a:solidFill>
                <a:schemeClr val="dk1"/>
              </a:solidFill>
            </a:endParaRPr>
          </a:p>
          <a:p>
            <a:pPr marL="0" lvl="0" indent="0" algn="l" rtl="0">
              <a:spcBef>
                <a:spcPts val="0"/>
              </a:spcBef>
              <a:spcAft>
                <a:spcPts val="0"/>
              </a:spcAft>
              <a:buClr>
                <a:srgbClr val="000000"/>
              </a:buClr>
              <a:buSzPts val="1100"/>
              <a:buFont typeface="Arial"/>
              <a:buNone/>
            </a:pPr>
            <a:endParaRPr sz="800">
              <a:solidFill>
                <a:schemeClr val="dk1"/>
              </a:solidFill>
              <a:latin typeface="Calibri"/>
              <a:ea typeface="Calibri"/>
              <a:cs typeface="Calibri"/>
              <a:sym typeface="Calibri"/>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rPr>
              <a:t>Read the biography, </a:t>
            </a:r>
            <a:r>
              <a:rPr lang="en" sz="1600" i="1">
                <a:solidFill>
                  <a:schemeClr val="dk1"/>
                </a:solidFill>
              </a:rPr>
              <a:t>River of Words</a:t>
            </a:r>
            <a:r>
              <a:rPr lang="en" sz="1600">
                <a:solidFill>
                  <a:schemeClr val="dk1"/>
                </a:solidFill>
              </a:rPr>
              <a:t>, in advance</a:t>
            </a:r>
            <a:r>
              <a:rPr lang="en-US" sz="1600">
                <a:solidFill>
                  <a:schemeClr val="dk1"/>
                </a:solidFill>
              </a:rPr>
              <a:t>.</a:t>
            </a:r>
            <a:endParaRPr sz="1600">
              <a:solidFill>
                <a:schemeClr val="dk1"/>
              </a:solidFill>
            </a:endParaRPr>
          </a:p>
          <a:p>
            <a:pPr marL="457200" lvl="0" indent="-330200" algn="l" rtl="0">
              <a:spcBef>
                <a:spcPts val="0"/>
              </a:spcBef>
              <a:spcAft>
                <a:spcPts val="0"/>
              </a:spcAft>
              <a:buClr>
                <a:schemeClr val="dk1"/>
              </a:buClr>
              <a:buSzPts val="1600"/>
              <a:buFont typeface="Century Gothic"/>
              <a:buChar char="●"/>
            </a:pPr>
            <a:r>
              <a:rPr lang="en" sz="1600">
                <a:solidFill>
                  <a:schemeClr val="dk1"/>
                </a:solidFill>
              </a:rPr>
              <a:t>Review these protocols before teaching. They are all (introduced) (used) in this lesson:</a:t>
            </a: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Turn and Talk </a:t>
            </a:r>
            <a:endParaRPr sz="1600">
              <a:solidFill>
                <a:schemeClr val="dk1"/>
              </a:solidFill>
            </a:endParaRPr>
          </a:p>
          <a:p>
            <a:pPr marL="0" lvl="0" indent="0" algn="l" rtl="0">
              <a:spcBef>
                <a:spcPts val="0"/>
              </a:spcBef>
              <a:spcAft>
                <a:spcPts val="0"/>
              </a:spcAft>
              <a:buNone/>
            </a:pP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Thumb-O-Meter (or another checking ofr understanding protocol of your choice </a:t>
            </a:r>
            <a:endParaRPr sz="1600">
              <a:solidFill>
                <a:schemeClr val="dk1"/>
              </a:solidFill>
            </a:endParaRPr>
          </a:p>
          <a:p>
            <a:pPr marL="0" lvl="0" indent="0" algn="l" rtl="0">
              <a:spcBef>
                <a:spcPts val="0"/>
              </a:spcBef>
              <a:spcAft>
                <a:spcPts val="0"/>
              </a:spcAft>
              <a:buNone/>
            </a:pPr>
            <a:r>
              <a:rPr lang="en" sz="1600">
                <a:solidFill>
                  <a:schemeClr val="dk1"/>
                </a:solidFill>
              </a:rPr>
              <a:t>           </a:t>
            </a: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Expert Groups</a:t>
            </a:r>
            <a:endParaRPr sz="1600">
              <a:solidFill>
                <a:schemeClr val="dk1"/>
              </a:solidFill>
            </a:endParaRPr>
          </a:p>
          <a:p>
            <a:pPr marL="0" lvl="0" indent="0" algn="l" rtl="0">
              <a:spcBef>
                <a:spcPts val="0"/>
              </a:spcBef>
              <a:spcAft>
                <a:spcPts val="0"/>
              </a:spcAft>
              <a:buNone/>
            </a:pPr>
            <a:endParaRPr sz="1600">
              <a:solidFill>
                <a:schemeClr val="dk1"/>
              </a:solidFill>
            </a:endParaRPr>
          </a:p>
          <a:p>
            <a:pPr marL="914400" lvl="1" indent="-330200" algn="l" rtl="0">
              <a:spcBef>
                <a:spcPts val="0"/>
              </a:spcBef>
              <a:spcAft>
                <a:spcPts val="0"/>
              </a:spcAft>
              <a:buClr>
                <a:schemeClr val="dk1"/>
              </a:buClr>
              <a:buSzPts val="1600"/>
              <a:buFont typeface="Century Gothic"/>
              <a:buChar char="○"/>
            </a:pPr>
            <a:r>
              <a:rPr lang="en" sz="1600">
                <a:solidFill>
                  <a:schemeClr val="dk1"/>
                </a:solidFill>
              </a:rPr>
              <a:t>Equity Sticks   </a:t>
            </a:r>
            <a:endParaRPr sz="1600">
              <a:solidFill>
                <a:schemeClr val="dk1"/>
              </a:solidFill>
            </a:endParaRPr>
          </a:p>
          <a:p>
            <a:pPr marL="914400" lvl="0" indent="0" algn="l" rtl="0">
              <a:spcBef>
                <a:spcPts val="0"/>
              </a:spcBef>
              <a:spcAft>
                <a:spcPts val="0"/>
              </a:spcAft>
              <a:buNone/>
            </a:pPr>
            <a:r>
              <a:rPr lang="en" sz="1600">
                <a:solidFill>
                  <a:schemeClr val="dk1"/>
                </a:solidFill>
              </a:rPr>
              <a:t> </a:t>
            </a:r>
            <a:endParaRPr sz="1600">
              <a:solidFill>
                <a:schemeClr val="dk1"/>
              </a:solidFill>
            </a:endParaRPr>
          </a:p>
          <a:p>
            <a:pPr marL="914400" lvl="1" indent="-330200" algn="l" rtl="0">
              <a:spcBef>
                <a:spcPts val="0"/>
              </a:spcBef>
              <a:spcAft>
                <a:spcPts val="0"/>
              </a:spcAft>
              <a:buClr>
                <a:schemeClr val="dk1"/>
              </a:buClr>
              <a:buSzPts val="1600"/>
              <a:buFont typeface="Arial"/>
              <a:buChar char="○"/>
            </a:pPr>
            <a:r>
              <a:rPr lang="en" sz="1600">
                <a:solidFill>
                  <a:schemeClr val="dk1"/>
                </a:solidFill>
              </a:rPr>
              <a:t>Interactive Word Wall</a:t>
            </a:r>
            <a:endParaRPr sz="1600">
              <a:solidFill>
                <a:schemeClr val="dk1"/>
              </a:solidFill>
            </a:endParaRPr>
          </a:p>
        </p:txBody>
      </p:sp>
      <p:pic>
        <p:nvPicPr>
          <p:cNvPr id="224" name="Google Shape;224;p40"/>
          <p:cNvPicPr preferRelativeResize="0"/>
          <p:nvPr/>
        </p:nvPicPr>
        <p:blipFill>
          <a:blip r:embed="rId3">
            <a:alphaModFix/>
          </a:blip>
          <a:stretch>
            <a:fillRect/>
          </a:stretch>
        </p:blipFill>
        <p:spPr>
          <a:xfrm>
            <a:off x="2685675" y="2376648"/>
            <a:ext cx="413299" cy="413325"/>
          </a:xfrm>
          <a:prstGeom prst="rect">
            <a:avLst/>
          </a:prstGeom>
          <a:noFill/>
          <a:ln>
            <a:noFill/>
          </a:ln>
        </p:spPr>
      </p:pic>
      <p:pic>
        <p:nvPicPr>
          <p:cNvPr id="225" name="Google Shape;225;p40"/>
          <p:cNvPicPr preferRelativeResize="0"/>
          <p:nvPr/>
        </p:nvPicPr>
        <p:blipFill>
          <a:blip r:embed="rId4">
            <a:alphaModFix/>
          </a:blip>
          <a:stretch>
            <a:fillRect/>
          </a:stretch>
        </p:blipFill>
        <p:spPr>
          <a:xfrm>
            <a:off x="2187900" y="3163600"/>
            <a:ext cx="497775" cy="413325"/>
          </a:xfrm>
          <a:prstGeom prst="rect">
            <a:avLst/>
          </a:prstGeom>
          <a:noFill/>
          <a:ln>
            <a:noFill/>
          </a:ln>
        </p:spPr>
      </p:pic>
      <p:pic>
        <p:nvPicPr>
          <p:cNvPr id="226" name="Google Shape;226;p40"/>
          <p:cNvPicPr preferRelativeResize="0"/>
          <p:nvPr/>
        </p:nvPicPr>
        <p:blipFill>
          <a:blip r:embed="rId5">
            <a:alphaModFix/>
          </a:blip>
          <a:stretch>
            <a:fillRect/>
          </a:stretch>
        </p:blipFill>
        <p:spPr>
          <a:xfrm>
            <a:off x="3377047" y="3935950"/>
            <a:ext cx="646550" cy="646575"/>
          </a:xfrm>
          <a:prstGeom prst="rect">
            <a:avLst/>
          </a:prstGeom>
          <a:noFill/>
          <a:ln>
            <a:noFill/>
          </a:ln>
        </p:spPr>
      </p:pic>
      <p:pic>
        <p:nvPicPr>
          <p:cNvPr id="227" name="Google Shape;227;p40"/>
          <p:cNvPicPr preferRelativeResize="0"/>
          <p:nvPr/>
        </p:nvPicPr>
        <p:blipFill>
          <a:blip r:embed="rId6">
            <a:alphaModFix/>
          </a:blip>
          <a:stretch>
            <a:fillRect/>
          </a:stretch>
        </p:blipFill>
        <p:spPr>
          <a:xfrm>
            <a:off x="2825123" y="3667200"/>
            <a:ext cx="551925" cy="413325"/>
          </a:xfrm>
          <a:prstGeom prst="rect">
            <a:avLst/>
          </a:prstGeom>
          <a:noFill/>
          <a:ln>
            <a:noFill/>
          </a:ln>
        </p:spPr>
      </p:pic>
      <p:pic>
        <p:nvPicPr>
          <p:cNvPr id="228" name="Google Shape;228;p40"/>
          <p:cNvPicPr preferRelativeResize="0"/>
          <p:nvPr/>
        </p:nvPicPr>
        <p:blipFill>
          <a:blip r:embed="rId7">
            <a:alphaModFix/>
          </a:blip>
          <a:stretch>
            <a:fillRect/>
          </a:stretch>
        </p:blipFill>
        <p:spPr>
          <a:xfrm>
            <a:off x="3596941" y="4496925"/>
            <a:ext cx="828709" cy="6465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lnSpc>
                <a:spcPct val="90000"/>
              </a:lnSpc>
              <a:spcBef>
                <a:spcPts val="0"/>
              </a:spcBef>
              <a:spcAft>
                <a:spcPts val="0"/>
              </a:spcAft>
              <a:buClr>
                <a:schemeClr val="dk1"/>
              </a:buClr>
              <a:buSzPts val="1100"/>
              <a:buFont typeface="Arial"/>
              <a:buNone/>
            </a:pPr>
            <a:r>
              <a:rPr lang="en"/>
              <a:t>Grade 4: Module 2: Unit 2: Lesson 1</a:t>
            </a:r>
            <a:endParaRPr/>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a:p>
        </p:txBody>
      </p:sp>
      <p:sp>
        <p:nvSpPr>
          <p:cNvPr id="234" name="Google Shape;234;p41"/>
          <p:cNvSpPr txBox="1">
            <a:spLocks noGrp="1"/>
          </p:cNvSpPr>
          <p:nvPr>
            <p:ph type="body" idx="1"/>
          </p:nvPr>
        </p:nvSpPr>
        <p:spPr>
          <a:xfrm>
            <a:off x="311700" y="1152475"/>
            <a:ext cx="8520600" cy="3803400"/>
          </a:xfrm>
          <a:prstGeom prst="rect">
            <a:avLst/>
          </a:prstGeom>
        </p:spPr>
        <p:txBody>
          <a:bodyPr spcFirstLastPara="1" wrap="square" lIns="91425" tIns="91425" rIns="91425" bIns="91425" anchor="t" anchorCtr="0">
            <a:noAutofit/>
          </a:bodyPr>
          <a:lstStyle/>
          <a:p>
            <a:pPr marL="0" lvl="0" indent="0" algn="l" rtl="0">
              <a:lnSpc>
                <a:spcPct val="172800"/>
              </a:lnSpc>
              <a:spcBef>
                <a:spcPts val="0"/>
              </a:spcBef>
              <a:spcAft>
                <a:spcPts val="0"/>
              </a:spcAft>
              <a:buNone/>
            </a:pPr>
            <a:r>
              <a:rPr lang="en" b="1">
                <a:solidFill>
                  <a:schemeClr val="dk1"/>
                </a:solidFill>
              </a:rPr>
              <a:t>Preparing for Lesson 1:  </a:t>
            </a:r>
            <a:r>
              <a:rPr lang="en">
                <a:solidFill>
                  <a:schemeClr val="dk1"/>
                </a:solidFill>
              </a:rPr>
              <a:t>Support for Students Who Need It</a:t>
            </a: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rPr>
              <a:t>In this lesson, support learners with auditory processing needs by writing keywords that students use during class discussions on the board as visual cues. Re-teach affixes and roots by providing students who may need additional support with a “cheat sheet” they can use to analyze words they see in today’s learning targets and in the performance task.</a:t>
            </a:r>
            <a:endParaRPr sz="1200">
              <a:solidFill>
                <a:schemeClr val="dk1"/>
              </a:solidFill>
            </a:endParaRPr>
          </a:p>
          <a:p>
            <a:pPr marL="0" lvl="0" indent="0" algn="l" rtl="0">
              <a:lnSpc>
                <a:spcPct val="115000"/>
              </a:lnSpc>
              <a:spcBef>
                <a:spcPts val="0"/>
              </a:spcBef>
              <a:spcAft>
                <a:spcPts val="0"/>
              </a:spcAft>
              <a:buNone/>
            </a:pP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rPr>
              <a:t>Recall the importance of supporting self-monitoring and executive function skills. In this lesson, facilitate student management of information and resources by allowing students to identify unknown words and record them in their </a:t>
            </a:r>
            <a:r>
              <a:rPr lang="en" sz="1200" b="1">
                <a:solidFill>
                  <a:schemeClr val="dk1"/>
                </a:solidFill>
              </a:rPr>
              <a:t>vocabulary log</a:t>
            </a:r>
            <a:r>
              <a:rPr lang="en" sz="1200">
                <a:solidFill>
                  <a:schemeClr val="dk1"/>
                </a:solidFill>
              </a:rPr>
              <a:t>. Also, </a:t>
            </a:r>
            <a:r>
              <a:rPr lang="en-US" sz="1200">
                <a:solidFill>
                  <a:schemeClr val="dk1"/>
                </a:solidFill>
              </a:rPr>
              <a:t>m</a:t>
            </a:r>
            <a:r>
              <a:rPr lang="en" sz="1200">
                <a:solidFill>
                  <a:schemeClr val="dk1"/>
                </a:solidFill>
              </a:rPr>
              <a:t>odify </a:t>
            </a:r>
            <a:r>
              <a:rPr lang="en" sz="1200" b="1">
                <a:solidFill>
                  <a:schemeClr val="dk1"/>
                </a:solidFill>
              </a:rPr>
              <a:t>Expert Group Animal research notebooks </a:t>
            </a:r>
            <a:r>
              <a:rPr lang="en" sz="1200">
                <a:solidFill>
                  <a:schemeClr val="dk1"/>
                </a:solidFill>
              </a:rPr>
              <a:t>for students who need extra support organizing written work or need directions simplified. </a:t>
            </a:r>
            <a:endParaRPr sz="1200">
              <a:solidFill>
                <a:schemeClr val="dk1"/>
              </a:solidFill>
            </a:endParaRPr>
          </a:p>
          <a:p>
            <a:pPr marL="0" lvl="0" indent="0" algn="l" rtl="0">
              <a:lnSpc>
                <a:spcPct val="115000"/>
              </a:lnSpc>
              <a:spcBef>
                <a:spcPts val="0"/>
              </a:spcBef>
              <a:spcAft>
                <a:spcPts val="0"/>
              </a:spcAft>
              <a:buNone/>
            </a:pPr>
            <a:endParaRPr sz="1200">
              <a:solidFill>
                <a:schemeClr val="dk1"/>
              </a:solidFill>
            </a:endParaRPr>
          </a:p>
          <a:p>
            <a:pPr marL="457200" lvl="0" indent="-304800" algn="l" rtl="0">
              <a:lnSpc>
                <a:spcPct val="115000"/>
              </a:lnSpc>
              <a:spcBef>
                <a:spcPts val="0"/>
              </a:spcBef>
              <a:spcAft>
                <a:spcPts val="0"/>
              </a:spcAft>
              <a:buClr>
                <a:schemeClr val="dk1"/>
              </a:buClr>
              <a:buSzPts val="1200"/>
              <a:buChar char="●"/>
            </a:pPr>
            <a:r>
              <a:rPr lang="en" sz="1200">
                <a:solidFill>
                  <a:schemeClr val="dk1"/>
                </a:solidFill>
              </a:rPr>
              <a:t>Throughout this unit, sustained engagement and effort is essential for student achievement. Some students may need support to remember the goal for the work they are doing during the unit. Recall that students who may struggle with sustained effort and concentration are supported when these reminders are built into the learning environment.</a:t>
            </a:r>
            <a:endParaRPr sz="12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42"/>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4000" i="0" u="none" strike="noStrike" cap="none">
                <a:solidFill>
                  <a:schemeClr val="dk1"/>
                </a:solidFill>
                <a:latin typeface="Century Gothic"/>
                <a:ea typeface="Century Gothic"/>
                <a:cs typeface="Century Gothic"/>
                <a:sym typeface="Century Gothic"/>
              </a:rPr>
              <a:t>Grade </a:t>
            </a:r>
            <a:r>
              <a:rPr lang="en" sz="4000">
                <a:latin typeface="Century Gothic"/>
                <a:ea typeface="Century Gothic"/>
                <a:cs typeface="Century Gothic"/>
                <a:sym typeface="Century Gothic"/>
              </a:rPr>
              <a:t>4</a:t>
            </a:r>
            <a:r>
              <a:rPr lang="en" sz="4000" i="0" u="none" strike="noStrike" cap="none">
                <a:solidFill>
                  <a:schemeClr val="dk1"/>
                </a:solidFill>
                <a:latin typeface="Century Gothic"/>
                <a:ea typeface="Century Gothic"/>
                <a:cs typeface="Century Gothic"/>
                <a:sym typeface="Century Gothic"/>
              </a:rPr>
              <a:t> Module </a:t>
            </a:r>
            <a:r>
              <a:rPr lang="en" sz="4000">
                <a:latin typeface="Century Gothic"/>
                <a:ea typeface="Century Gothic"/>
                <a:cs typeface="Century Gothic"/>
                <a:sym typeface="Century Gothic"/>
              </a:rPr>
              <a:t>2</a:t>
            </a:r>
            <a:r>
              <a:rPr lang="en" sz="4000" i="0" u="none" strike="noStrike" cap="none">
                <a:solidFill>
                  <a:schemeClr val="dk1"/>
                </a:solidFill>
                <a:latin typeface="Century Gothic"/>
                <a:ea typeface="Century Gothic"/>
                <a:cs typeface="Century Gothic"/>
                <a:sym typeface="Century Gothic"/>
              </a:rPr>
              <a:t> Overview</a:t>
            </a:r>
            <a:endParaRPr sz="4000" i="0" u="none" strike="noStrike" cap="none">
              <a:solidFill>
                <a:schemeClr val="dk1"/>
              </a:solidFill>
              <a:latin typeface="Century Gothic"/>
              <a:ea typeface="Century Gothic"/>
              <a:cs typeface="Century Gothic"/>
              <a:sym typeface="Century Gothic"/>
            </a:endParaRPr>
          </a:p>
        </p:txBody>
      </p:sp>
      <p:sp>
        <p:nvSpPr>
          <p:cNvPr id="241" name="Google Shape;241;p42"/>
          <p:cNvSpPr txBox="1">
            <a:spLocks noGrp="1"/>
          </p:cNvSpPr>
          <p:nvPr>
            <p:ph type="body" idx="1"/>
          </p:nvPr>
        </p:nvSpPr>
        <p:spPr>
          <a:xfrm>
            <a:off x="457200" y="1200150"/>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615"/>
              <a:buFont typeface="Arial"/>
              <a:buNone/>
            </a:pPr>
            <a:r>
              <a:rPr lang="en" sz="1300">
                <a:latin typeface="Century Gothic"/>
                <a:ea typeface="Century Gothic"/>
                <a:cs typeface="Century Gothic"/>
                <a:sym typeface="Century Gothic"/>
              </a:rPr>
              <a:t>In this eight-week module, students explore animal defense mechanisms. They build proficiency in writing an informative piece, examining the defense mechanisms of one specific animal about which they build expertise. Students also build proficiency in writing a narrative piece about this animal. In Unit 1, they build background knowledge on general animal defenses through close readings of several informational texts. Students read closely to practice drawing inferences as they begin their research and use a research notebook to make observations and synthesize information. Students will continue to use the research notebook, using the millipede as a whole class model. They begin to research an expert group animal in preparation to write about this animal in Units 2 and 3, again using the research notebook.</a:t>
            </a:r>
            <a:endParaRPr sz="13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323"/>
              </a:spcBef>
              <a:spcAft>
                <a:spcPts val="0"/>
              </a:spcAft>
              <a:buClr>
                <a:schemeClr val="dk1"/>
              </a:buClr>
              <a:buSzPts val="1615"/>
              <a:buFont typeface="Arial"/>
              <a:buNone/>
            </a:pPr>
            <a:endParaRPr sz="1300" i="0" u="none" strike="noStrike" cap="none">
              <a:solidFill>
                <a:schemeClr val="dk1"/>
              </a:solidFill>
              <a:latin typeface="Century Gothic"/>
              <a:ea typeface="Century Gothic"/>
              <a:cs typeface="Century Gothic"/>
              <a:sym typeface="Century Gothic"/>
            </a:endParaRPr>
          </a:p>
          <a:p>
            <a:pPr marL="0" lvl="0" indent="0" algn="l" rtl="0">
              <a:lnSpc>
                <a:spcPct val="90000"/>
              </a:lnSpc>
              <a:spcBef>
                <a:spcPts val="323"/>
              </a:spcBef>
              <a:spcAft>
                <a:spcPts val="0"/>
              </a:spcAft>
              <a:buClr>
                <a:srgbClr val="000000"/>
              </a:buClr>
              <a:buSzPts val="1100"/>
              <a:buFont typeface="Arial"/>
              <a:buNone/>
            </a:pPr>
            <a:r>
              <a:rPr lang="en" sz="1300">
                <a:latin typeface="Century Gothic"/>
                <a:ea typeface="Century Gothic"/>
                <a:cs typeface="Century Gothic"/>
                <a:sym typeface="Century Gothic"/>
              </a:rPr>
              <a:t>Students will focus on the following guiding questions:</a:t>
            </a:r>
            <a:endParaRPr sz="1300">
              <a:latin typeface="Century Gothic"/>
              <a:ea typeface="Century Gothic"/>
              <a:cs typeface="Century Gothic"/>
              <a:sym typeface="Century Gothic"/>
            </a:endParaRPr>
          </a:p>
          <a:p>
            <a:pPr marL="342900" lvl="0" indent="-317500" algn="l"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How do animals’ bodies and behaviors help them survive?</a:t>
            </a:r>
            <a:endParaRPr sz="1300">
              <a:latin typeface="Century Gothic"/>
              <a:ea typeface="Century Gothic"/>
              <a:cs typeface="Century Gothic"/>
              <a:sym typeface="Century Gothic"/>
            </a:endParaRPr>
          </a:p>
          <a:p>
            <a:pPr marL="342900" lvl="0" indent="-317500" algn="l"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How can writers use knowledge from their research to inform and entertain?</a:t>
            </a:r>
            <a:br>
              <a:rPr lang="en" sz="1300">
                <a:latin typeface="Century Gothic"/>
                <a:ea typeface="Century Gothic"/>
                <a:cs typeface="Century Gothic"/>
                <a:sym typeface="Century Gothic"/>
              </a:rPr>
            </a:br>
            <a:endParaRPr sz="1300">
              <a:latin typeface="Century Gothic"/>
              <a:ea typeface="Century Gothic"/>
              <a:cs typeface="Century Gothic"/>
              <a:sym typeface="Century Gothic"/>
            </a:endParaRPr>
          </a:p>
          <a:p>
            <a:pPr marL="0" lvl="0" indent="0" algn="l" rtl="0">
              <a:lnSpc>
                <a:spcPct val="90000"/>
              </a:lnSpc>
              <a:spcBef>
                <a:spcPts val="340"/>
              </a:spcBef>
              <a:spcAft>
                <a:spcPts val="0"/>
              </a:spcAft>
              <a:buNone/>
            </a:pPr>
            <a:r>
              <a:rPr lang="en" sz="1300">
                <a:latin typeface="Century Gothic"/>
                <a:ea typeface="Century Gothic"/>
                <a:cs typeface="Century Gothic"/>
                <a:sym typeface="Century Gothic"/>
              </a:rPr>
              <a:t>This module is designed so that students grapple with the following big ideas</a:t>
            </a:r>
            <a:r>
              <a:rPr lang="en-US" sz="1300">
                <a:latin typeface="Century Gothic"/>
                <a:ea typeface="Century Gothic"/>
                <a:cs typeface="Century Gothic"/>
                <a:sym typeface="Century Gothic"/>
              </a:rPr>
              <a:t>:</a:t>
            </a:r>
            <a:endParaRPr sz="1300">
              <a:latin typeface="Century Gothic"/>
              <a:ea typeface="Century Gothic"/>
              <a:cs typeface="Century Gothic"/>
              <a:sym typeface="Century Gothic"/>
            </a:endParaRPr>
          </a:p>
          <a:p>
            <a:pPr marL="342900" lvl="0" indent="-298450" algn="l"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To protect themselves from predators, animals use different defense mechanisms.</a:t>
            </a:r>
            <a:endParaRPr sz="1300">
              <a:latin typeface="Century Gothic"/>
              <a:ea typeface="Century Gothic"/>
              <a:cs typeface="Century Gothic"/>
              <a:sym typeface="Century Gothic"/>
            </a:endParaRPr>
          </a:p>
          <a:p>
            <a:pPr marL="342900" lvl="0" indent="-298450" algn="l" rtl="0">
              <a:lnSpc>
                <a:spcPct val="90000"/>
              </a:lnSpc>
              <a:spcBef>
                <a:spcPts val="340"/>
              </a:spcBef>
              <a:spcAft>
                <a:spcPts val="0"/>
              </a:spcAft>
              <a:buSzPts val="1300"/>
              <a:buFont typeface="Century Gothic"/>
              <a:buChar char="•"/>
            </a:pPr>
            <a:r>
              <a:rPr lang="en" sz="1300">
                <a:latin typeface="Century Gothic"/>
                <a:ea typeface="Century Gothic"/>
                <a:cs typeface="Century Gothic"/>
                <a:sym typeface="Century Gothic"/>
              </a:rPr>
              <a:t>Writers use scientific knowledge and research to inform and entertain.</a:t>
            </a:r>
            <a:br>
              <a:rPr lang="en" sz="1300">
                <a:latin typeface="Century Gothic"/>
                <a:ea typeface="Century Gothic"/>
                <a:cs typeface="Century Gothic"/>
                <a:sym typeface="Century Gothic"/>
              </a:rPr>
            </a:br>
            <a:endParaRPr sz="13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3"/>
          <p:cNvSpPr txBox="1">
            <a:spLocks noGrp="1"/>
          </p:cNvSpPr>
          <p:nvPr>
            <p:ph type="title"/>
          </p:nvPr>
        </p:nvSpPr>
        <p:spPr>
          <a:xfrm>
            <a:off x="457200" y="205978"/>
            <a:ext cx="8229600" cy="857400"/>
          </a:xfrm>
          <a:prstGeom prst="rect">
            <a:avLst/>
          </a:prstGeom>
          <a:noFill/>
          <a:ln>
            <a:noFill/>
          </a:ln>
        </p:spPr>
        <p:txBody>
          <a:bodyPr spcFirstLastPara="1" wrap="square" lIns="91425" tIns="45700" rIns="91425" bIns="45700" anchor="ctr" anchorCtr="0">
            <a:noAutofit/>
          </a:bodyPr>
          <a:lstStyle/>
          <a:p>
            <a:pPr marL="0" marR="0" lvl="0" indent="0" algn="ctr" rtl="0">
              <a:spcBef>
                <a:spcPts val="0"/>
              </a:spcBef>
              <a:spcAft>
                <a:spcPts val="0"/>
              </a:spcAft>
              <a:buClr>
                <a:schemeClr val="dk1"/>
              </a:buClr>
              <a:buSzPts val="4400"/>
              <a:buFont typeface="Calibri"/>
              <a:buNone/>
            </a:pPr>
            <a:r>
              <a:rPr lang="en" sz="3600" i="0" u="none" strike="noStrike" cap="none">
                <a:solidFill>
                  <a:schemeClr val="dk1"/>
                </a:solidFill>
                <a:latin typeface="Century Gothic"/>
                <a:ea typeface="Century Gothic"/>
                <a:cs typeface="Century Gothic"/>
                <a:sym typeface="Century Gothic"/>
              </a:rPr>
              <a:t>Grade </a:t>
            </a:r>
            <a:r>
              <a:rPr lang="en" sz="3600">
                <a:latin typeface="Century Gothic"/>
                <a:ea typeface="Century Gothic"/>
                <a:cs typeface="Century Gothic"/>
                <a:sym typeface="Century Gothic"/>
              </a:rPr>
              <a:t>4</a:t>
            </a:r>
            <a:r>
              <a:rPr lang="en" sz="3600" i="0" u="none" strike="noStrike" cap="none">
                <a:solidFill>
                  <a:schemeClr val="dk1"/>
                </a:solidFill>
                <a:latin typeface="Century Gothic"/>
                <a:ea typeface="Century Gothic"/>
                <a:cs typeface="Century Gothic"/>
                <a:sym typeface="Century Gothic"/>
              </a:rPr>
              <a:t> Module </a:t>
            </a:r>
            <a:r>
              <a:rPr lang="en" sz="3600">
                <a:latin typeface="Century Gothic"/>
                <a:ea typeface="Century Gothic"/>
                <a:cs typeface="Century Gothic"/>
                <a:sym typeface="Century Gothic"/>
              </a:rPr>
              <a:t>2</a:t>
            </a:r>
            <a:r>
              <a:rPr lang="en" sz="3600" i="0" u="none" strike="noStrike" cap="none">
                <a:solidFill>
                  <a:schemeClr val="dk1"/>
                </a:solidFill>
                <a:latin typeface="Century Gothic"/>
                <a:ea typeface="Century Gothic"/>
                <a:cs typeface="Century Gothic"/>
                <a:sym typeface="Century Gothic"/>
              </a:rPr>
              <a:t> Unit 2 Overview</a:t>
            </a:r>
            <a:endParaRPr sz="3600" i="0" u="none" strike="noStrike" cap="none">
              <a:solidFill>
                <a:schemeClr val="dk1"/>
              </a:solidFill>
              <a:latin typeface="Century Gothic"/>
              <a:ea typeface="Century Gothic"/>
              <a:cs typeface="Century Gothic"/>
              <a:sym typeface="Century Gothic"/>
            </a:endParaRPr>
          </a:p>
        </p:txBody>
      </p:sp>
      <p:sp>
        <p:nvSpPr>
          <p:cNvPr id="248" name="Google Shape;248;p43"/>
          <p:cNvSpPr txBox="1">
            <a:spLocks noGrp="1"/>
          </p:cNvSpPr>
          <p:nvPr>
            <p:ph type="body" idx="1"/>
          </p:nvPr>
        </p:nvSpPr>
        <p:spPr>
          <a:xfrm>
            <a:off x="457200" y="1007006"/>
            <a:ext cx="8229600" cy="3394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000"/>
              <a:buFont typeface="Arial"/>
              <a:buNone/>
            </a:pPr>
            <a:r>
              <a:rPr lang="en" sz="1400">
                <a:latin typeface="Century Gothic"/>
                <a:ea typeface="Century Gothic"/>
                <a:cs typeface="Century Gothic"/>
                <a:sym typeface="Century Gothic"/>
              </a:rPr>
              <a:t>In this second unit, students research their expert group animal and its defense mechanisms. Close reading of informational texts and web pages about their expert group animal prepares students for the </a:t>
            </a:r>
            <a:r>
              <a:rPr lang="en" sz="1400" b="1">
                <a:latin typeface="Century Gothic"/>
                <a:ea typeface="Century Gothic"/>
                <a:cs typeface="Century Gothic"/>
                <a:sym typeface="Century Gothic"/>
              </a:rPr>
              <a:t>mid-unit assessment</a:t>
            </a:r>
            <a:r>
              <a:rPr lang="en" sz="1400">
                <a:latin typeface="Century Gothic"/>
                <a:ea typeface="Century Gothic"/>
                <a:cs typeface="Century Gothic"/>
                <a:sym typeface="Century Gothic"/>
              </a:rPr>
              <a:t>, in which they cite evidence, determine the main idea, and then summarize and organize their research. In the second half of the unit, students synthesize information from their research by writing an informative piece detailing their expert group animal’s physical characteristics, habitat, predators, and defense mechanisms. This piece serves as the introduction to their performance task, a choose-your-own-adventure narrative, written in Unit 3. Their research in this unit will also serve as a resource for writing narratives with scientifically accurate details in the following unit.</a:t>
            </a:r>
            <a:endParaRPr sz="140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000"/>
              <a:buFont typeface="Arial"/>
              <a:buNone/>
            </a:pPr>
            <a:endParaRPr sz="1400">
              <a:latin typeface="Century Gothic"/>
              <a:ea typeface="Century Gothic"/>
              <a:cs typeface="Century Gothic"/>
              <a:sym typeface="Century Gothic"/>
            </a:endParaRPr>
          </a:p>
          <a:p>
            <a:pPr marL="0" lvl="0" indent="0" algn="l" rtl="0">
              <a:lnSpc>
                <a:spcPct val="90000"/>
              </a:lnSpc>
              <a:spcBef>
                <a:spcPts val="323"/>
              </a:spcBef>
              <a:spcAft>
                <a:spcPts val="0"/>
              </a:spcAft>
              <a:buClr>
                <a:srgbClr val="000000"/>
              </a:buClr>
              <a:buSzPts val="1100"/>
              <a:buFont typeface="Arial"/>
              <a:buNone/>
            </a:pPr>
            <a:r>
              <a:rPr lang="en" sz="1400">
                <a:latin typeface="Century Gothic"/>
                <a:ea typeface="Century Gothic"/>
                <a:cs typeface="Century Gothic"/>
                <a:sym typeface="Century Gothic"/>
              </a:rPr>
              <a:t>Students will focus on the following guiding questions:</a:t>
            </a:r>
            <a:endParaRPr sz="1400">
              <a:latin typeface="Century Gothic"/>
              <a:ea typeface="Century Gothic"/>
              <a:cs typeface="Century Gothic"/>
              <a:sym typeface="Century Gothic"/>
            </a:endParaRPr>
          </a:p>
          <a:p>
            <a:pPr marL="342900" lvl="0" indent="-323850" algn="l" rtl="0">
              <a:lnSpc>
                <a:spcPct val="90000"/>
              </a:lnSpc>
              <a:spcBef>
                <a:spcPts val="340"/>
              </a:spcBef>
              <a:spcAft>
                <a:spcPts val="0"/>
              </a:spcAft>
              <a:buSzPts val="1400"/>
              <a:buFont typeface="Century Gothic"/>
              <a:buChar char="•"/>
            </a:pPr>
            <a:r>
              <a:rPr lang="en" sz="1400">
                <a:latin typeface="Century Gothic"/>
                <a:ea typeface="Century Gothic"/>
                <a:cs typeface="Century Gothic"/>
                <a:sym typeface="Century Gothic"/>
              </a:rPr>
              <a:t>How do animals’ bodies and behaviors help them survive?</a:t>
            </a:r>
            <a:endParaRPr sz="1400">
              <a:latin typeface="Century Gothic"/>
              <a:ea typeface="Century Gothic"/>
              <a:cs typeface="Century Gothic"/>
              <a:sym typeface="Century Gothic"/>
            </a:endParaRPr>
          </a:p>
          <a:p>
            <a:pPr marL="342900" lvl="0" indent="-323850" algn="l" rtl="0">
              <a:lnSpc>
                <a:spcPct val="90000"/>
              </a:lnSpc>
              <a:spcBef>
                <a:spcPts val="340"/>
              </a:spcBef>
              <a:spcAft>
                <a:spcPts val="0"/>
              </a:spcAft>
              <a:buSzPts val="1400"/>
              <a:buFont typeface="Century Gothic"/>
              <a:buChar char="•"/>
            </a:pPr>
            <a:r>
              <a:rPr lang="en" sz="1400">
                <a:latin typeface="Century Gothic"/>
                <a:ea typeface="Century Gothic"/>
                <a:cs typeface="Century Gothic"/>
                <a:sym typeface="Century Gothic"/>
              </a:rPr>
              <a:t>How can writers use knowledge from their research to inform and entertain?</a:t>
            </a:r>
            <a:br>
              <a:rPr lang="en" sz="1400">
                <a:latin typeface="Century Gothic"/>
                <a:ea typeface="Century Gothic"/>
                <a:cs typeface="Century Gothic"/>
                <a:sym typeface="Century Gothic"/>
              </a:rPr>
            </a:br>
            <a:endParaRPr sz="1400">
              <a:latin typeface="Century Gothic"/>
              <a:ea typeface="Century Gothic"/>
              <a:cs typeface="Century Gothic"/>
              <a:sym typeface="Century Gothic"/>
            </a:endParaRPr>
          </a:p>
          <a:p>
            <a:pPr marL="0" lvl="0" indent="0" algn="l" rtl="0">
              <a:lnSpc>
                <a:spcPct val="90000"/>
              </a:lnSpc>
              <a:spcBef>
                <a:spcPts val="340"/>
              </a:spcBef>
              <a:spcAft>
                <a:spcPts val="0"/>
              </a:spcAft>
              <a:buClr>
                <a:srgbClr val="000000"/>
              </a:buClr>
              <a:buSzPts val="1100"/>
              <a:buFont typeface="Arial"/>
              <a:buNone/>
            </a:pPr>
            <a:r>
              <a:rPr lang="en" sz="1400">
                <a:latin typeface="Century Gothic"/>
                <a:ea typeface="Century Gothic"/>
                <a:cs typeface="Century Gothic"/>
                <a:sym typeface="Century Gothic"/>
              </a:rPr>
              <a:t>This unit is designed so that students grapple with the following big ideas</a:t>
            </a:r>
            <a:r>
              <a:rPr lang="en-US" sz="1400">
                <a:latin typeface="Century Gothic"/>
                <a:ea typeface="Century Gothic"/>
                <a:cs typeface="Century Gothic"/>
                <a:sym typeface="Century Gothic"/>
              </a:rPr>
              <a:t>:</a:t>
            </a:r>
            <a:endParaRPr sz="1400">
              <a:latin typeface="Century Gothic"/>
              <a:ea typeface="Century Gothic"/>
              <a:cs typeface="Century Gothic"/>
              <a:sym typeface="Century Gothic"/>
            </a:endParaRPr>
          </a:p>
          <a:p>
            <a:pPr marL="342900" lvl="0" indent="-304800" algn="l" rtl="0">
              <a:lnSpc>
                <a:spcPct val="90000"/>
              </a:lnSpc>
              <a:spcBef>
                <a:spcPts val="340"/>
              </a:spcBef>
              <a:spcAft>
                <a:spcPts val="0"/>
              </a:spcAft>
              <a:buSzPts val="1400"/>
              <a:buFont typeface="Century Gothic"/>
              <a:buChar char="•"/>
            </a:pPr>
            <a:r>
              <a:rPr lang="en" sz="1400">
                <a:latin typeface="Century Gothic"/>
                <a:ea typeface="Century Gothic"/>
                <a:cs typeface="Century Gothic"/>
                <a:sym typeface="Century Gothic"/>
              </a:rPr>
              <a:t>To protect themselves from predators, animals use different defense mechanisms.</a:t>
            </a:r>
            <a:endParaRPr sz="1400">
              <a:latin typeface="Century Gothic"/>
              <a:ea typeface="Century Gothic"/>
              <a:cs typeface="Century Gothic"/>
              <a:sym typeface="Century Gothic"/>
            </a:endParaRPr>
          </a:p>
          <a:p>
            <a:pPr marL="342900" lvl="0" indent="-304800" algn="l" rtl="0">
              <a:lnSpc>
                <a:spcPct val="90000"/>
              </a:lnSpc>
              <a:spcBef>
                <a:spcPts val="340"/>
              </a:spcBef>
              <a:spcAft>
                <a:spcPts val="0"/>
              </a:spcAft>
              <a:buSzPts val="1400"/>
              <a:buFont typeface="Century Gothic"/>
              <a:buChar char="•"/>
            </a:pPr>
            <a:r>
              <a:rPr lang="en" sz="1400">
                <a:latin typeface="Century Gothic"/>
                <a:ea typeface="Century Gothic"/>
                <a:cs typeface="Century Gothic"/>
                <a:sym typeface="Century Gothic"/>
              </a:rPr>
              <a:t>Writers use scientific knowledge and research to inform and entertain.</a:t>
            </a:r>
            <a:endParaRPr sz="1400">
              <a:latin typeface="Century Gothic"/>
              <a:ea typeface="Century Gothic"/>
              <a:cs typeface="Century Gothic"/>
              <a:sym typeface="Century Gothic"/>
            </a:endParaRPr>
          </a:p>
          <a:p>
            <a:pPr marL="0" marR="0" lvl="0" indent="0" algn="l" rtl="0">
              <a:lnSpc>
                <a:spcPct val="80000"/>
              </a:lnSpc>
              <a:spcBef>
                <a:spcPts val="400"/>
              </a:spcBef>
              <a:spcAft>
                <a:spcPts val="0"/>
              </a:spcAft>
              <a:buClr>
                <a:schemeClr val="dk1"/>
              </a:buClr>
              <a:buSzPts val="2000"/>
              <a:buFont typeface="Arial"/>
              <a:buNone/>
            </a:pPr>
            <a:endParaRPr sz="14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4"/>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1</a:t>
            </a:r>
            <a:endParaRPr sz="4000" b="1">
              <a:solidFill>
                <a:srgbClr val="000000"/>
              </a:solidFill>
              <a:latin typeface="Overlock"/>
              <a:ea typeface="Overlock"/>
              <a:cs typeface="Overlock"/>
              <a:sym typeface="Overlock"/>
            </a:endParaRPr>
          </a:p>
        </p:txBody>
      </p:sp>
      <p:pic>
        <p:nvPicPr>
          <p:cNvPr id="2" name="Picture 2" descr="A close up of a clock&#10;&#10;Description generated with high confidence">
            <a:extLst>
              <a:ext uri="{FF2B5EF4-FFF2-40B4-BE49-F238E27FC236}">
                <a16:creationId xmlns:a16="http://schemas.microsoft.com/office/drawing/2014/main" id="{B7336040-ADC0-4BAF-89A2-430A501D58C9}"/>
              </a:ext>
            </a:extLst>
          </p:cNvPr>
          <p:cNvPicPr>
            <a:picLocks noChangeAspect="1"/>
          </p:cNvPicPr>
          <p:nvPr/>
        </p:nvPicPr>
        <p:blipFill>
          <a:blip r:embed="rId3"/>
          <a:stretch>
            <a:fillRect/>
          </a:stretch>
        </p:blipFill>
        <p:spPr>
          <a:xfrm>
            <a:off x="3200400" y="539533"/>
            <a:ext cx="2743200" cy="126085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b="1"/>
              <a:t>Hello, Students!</a:t>
            </a:r>
            <a:endParaRPr b="1"/>
          </a:p>
        </p:txBody>
      </p:sp>
      <p:sp>
        <p:nvSpPr>
          <p:cNvPr id="259" name="Google Shape;259;p45"/>
          <p:cNvSpPr txBox="1">
            <a:spLocks noGrp="1"/>
          </p:cNvSpPr>
          <p:nvPr>
            <p:ph type="body" idx="1"/>
          </p:nvPr>
        </p:nvSpPr>
        <p:spPr>
          <a:xfrm>
            <a:off x="408400" y="1152475"/>
            <a:ext cx="8424000" cy="34164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a:solidFill>
                  <a:schemeClr val="dk1"/>
                </a:solidFill>
              </a:rPr>
              <a:t>Welcome to Unit 2 of Module 2! Throughout this unit we will explore various animals and learn about their defense mechanisms. </a:t>
            </a:r>
            <a:endParaRPr>
              <a:solidFill>
                <a:schemeClr val="dk1"/>
              </a:solidFill>
            </a:endParaRPr>
          </a:p>
          <a:p>
            <a:pPr marL="0" lvl="0" indent="0" algn="l" rtl="0">
              <a:spcBef>
                <a:spcPts val="0"/>
              </a:spcBef>
              <a:spcAft>
                <a:spcPts val="0"/>
              </a:spcAft>
              <a:buClr>
                <a:srgbClr val="000000"/>
              </a:buClr>
              <a:buSzPts val="1100"/>
              <a:buFont typeface="Arial"/>
              <a:buNone/>
            </a:pPr>
            <a:endParaRPr>
              <a:solidFill>
                <a:schemeClr val="dk1"/>
              </a:solidFill>
            </a:endParaRPr>
          </a:p>
          <a:p>
            <a:pPr marL="0" lvl="0" indent="0" algn="l" rtl="0">
              <a:spcBef>
                <a:spcPts val="0"/>
              </a:spcBef>
              <a:spcAft>
                <a:spcPts val="0"/>
              </a:spcAft>
              <a:buClr>
                <a:srgbClr val="000000"/>
              </a:buClr>
              <a:buSzPts val="1100"/>
              <a:buFont typeface="Arial"/>
              <a:buNone/>
            </a:pPr>
            <a:r>
              <a:rPr lang="en">
                <a:solidFill>
                  <a:schemeClr val="dk1"/>
                </a:solidFill>
              </a:rPr>
              <a:t>What are we learning and doing today?</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Reflecting on and celebrating your learning from Unit 1 by revisiting and adding to the </a:t>
            </a:r>
            <a:r>
              <a:rPr lang="en" b="1">
                <a:solidFill>
                  <a:schemeClr val="dk1"/>
                </a:solidFill>
              </a:rPr>
              <a:t>Poster Walk posters</a:t>
            </a:r>
            <a:r>
              <a:rPr lang="en">
                <a:solidFill>
                  <a:schemeClr val="dk1"/>
                </a:solidFill>
              </a:rPr>
              <a:t>, and </a:t>
            </a:r>
            <a:endParaRPr>
              <a:solidFill>
                <a:schemeClr val="dk1"/>
              </a:solidFill>
            </a:endParaRPr>
          </a:p>
          <a:p>
            <a:pPr marL="457200" lvl="0" indent="-342900" algn="l" rtl="0">
              <a:spcBef>
                <a:spcPts val="0"/>
              </a:spcBef>
              <a:spcAft>
                <a:spcPts val="0"/>
              </a:spcAft>
              <a:buClr>
                <a:schemeClr val="dk1"/>
              </a:buClr>
              <a:buSzPts val="1800"/>
              <a:buChar char="●"/>
            </a:pPr>
            <a:r>
              <a:rPr lang="en">
                <a:solidFill>
                  <a:schemeClr val="dk1"/>
                </a:solidFill>
              </a:rPr>
              <a:t>Working in expert groups to generate team norms for effective collaboration.</a:t>
            </a:r>
            <a:endParaRPr>
              <a:solidFill>
                <a:schemeClr val="dk1"/>
              </a:solidFill>
            </a:endParaRPr>
          </a:p>
          <a:p>
            <a:pPr marL="457200" lvl="0" indent="0" algn="l" rtl="0">
              <a:spcBef>
                <a:spcPts val="0"/>
              </a:spcBef>
              <a:spcAft>
                <a:spcPts val="0"/>
              </a:spcAft>
              <a:buNone/>
            </a:pPr>
            <a:endParaRPr>
              <a:solidFill>
                <a:schemeClr val="dk1"/>
              </a:solidFill>
            </a:endParaRPr>
          </a:p>
          <a:p>
            <a:pPr marL="0" lvl="0" indent="0" algn="l" rtl="0">
              <a:lnSpc>
                <a:spcPct val="100000"/>
              </a:lnSpc>
              <a:spcBef>
                <a:spcPts val="0"/>
              </a:spcBef>
              <a:spcAft>
                <a:spcPts val="0"/>
              </a:spcAft>
              <a:buNone/>
            </a:pPr>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A6A7BFD-BDF6-471B-8376-565561772809}">
  <ds:schemaRefs>
    <ds:schemaRef ds:uri="02a6a75b-8925-4bc7-8b21-b87d4a90d0a3"/>
    <ds:schemaRef ds:uri="a1502afc-75e6-4a80-976c-76583f90c7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27B101D2-F517-4D6C-8CD9-146376E800D2}">
  <ds:schemaRefs>
    <ds:schemaRef ds:uri="http://schemas.microsoft.com/sharepoint/v3/contenttype/forms"/>
  </ds:schemaRefs>
</ds:datastoreItem>
</file>

<file path=customXml/itemProps3.xml><?xml version="1.0" encoding="utf-8"?>
<ds:datastoreItem xmlns:ds="http://schemas.openxmlformats.org/officeDocument/2006/customXml" ds:itemID="{83282B53-C090-4DEF-B45C-BE5D76DD19E6}">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20</Slides>
  <Notes>20</Notes>
  <HiddenSlides>0</HiddenSlides>
  <ScaleCrop>false</ScaleCrop>
  <HeadingPairs>
    <vt:vector size="4" baseType="variant">
      <vt:variant>
        <vt:lpstr>Theme</vt:lpstr>
      </vt:variant>
      <vt:variant>
        <vt:i4>3</vt:i4>
      </vt:variant>
      <vt:variant>
        <vt:lpstr>Slide Titles</vt:lpstr>
      </vt:variant>
      <vt:variant>
        <vt:i4>20</vt:i4>
      </vt:variant>
    </vt:vector>
  </HeadingPairs>
  <TitlesOfParts>
    <vt:vector size="23" baseType="lpstr">
      <vt:lpstr>Simple Light</vt:lpstr>
      <vt:lpstr>Office Theme</vt:lpstr>
      <vt:lpstr>Office Theme</vt:lpstr>
      <vt:lpstr>Grade 4: Module 2: Unit 2: Lesson 1 Teacher slide, before teaching.</vt:lpstr>
      <vt:lpstr>Grade 4: Module 2: Unit 2: Lesson 1 Teacher slide, before teaching.</vt:lpstr>
      <vt:lpstr>Grade 4: Module 2: Unit 2: Lesson 1 Teacher slide, before teaching.</vt:lpstr>
      <vt:lpstr>Grade 4: Module 2: Unit 2: Lesson 1 Teacher slide, before teaching.</vt:lpstr>
      <vt:lpstr>Grade 4: Module 2: Unit 2: Lesson 1 Teacher slide, before teaching.</vt:lpstr>
      <vt:lpstr>Grade 4 Module 2 Overview</vt:lpstr>
      <vt:lpstr>Grade 4 Module 2 Unit 2 Overview</vt:lpstr>
      <vt:lpstr>PowerPoint Presentation</vt:lpstr>
      <vt:lpstr>Hello, Students!</vt:lpstr>
      <vt:lpstr>Poster Walk Review </vt:lpstr>
      <vt:lpstr>Reviewing Performance Task &amp;  Our Learning Targets</vt:lpstr>
      <vt:lpstr>Reviewing the Performance Task </vt:lpstr>
      <vt:lpstr>Revealing Expert Group Animals and Setting Purpose</vt:lpstr>
      <vt:lpstr>Generating Group Norms </vt:lpstr>
      <vt:lpstr>Engaging the Reader: Expert Group Animal Defense Mechanisms KWEL Charts </vt:lpstr>
      <vt:lpstr>Engaging the Reader: Expert Group Animal Defense Mechanisms KWEL Charts </vt:lpstr>
      <vt:lpstr>Self Reflection of Learning Targets</vt:lpstr>
      <vt:lpstr>Homework</vt:lpstr>
      <vt:lpstr>Homework: Accountable Research Reading </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2: Unit 2: Lesson 1 Teacher slide, before teaching.</dc:title>
  <dc:creator>nbravo</dc:creator>
  <cp:revision>7</cp:revision>
  <dcterms:modified xsi:type="dcterms:W3CDTF">2019-03-26T14:24:02Z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625</vt:lpwstr>
  </property>
  <property fmtid="{D5CDD505-2E9C-101B-9397-08002B2CF9AE}" pid="4" name="AuthorIds_UIVersion_2048">
    <vt:lpwstr>625</vt:lpwstr>
  </property>
  <property fmtid="{D5CDD505-2E9C-101B-9397-08002B2CF9AE}" pid="5" name="AuthorIds_UIVersion_2560">
    <vt:lpwstr>625</vt:lpwstr>
  </property>
</Properties>
</file>