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Overlock"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09F5E1-93B5-4C50-8B9D-747D9D535B41}" v="36" dt="2018-09-02T15:21:25.6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7074" autoAdjust="0"/>
  </p:normalViewPr>
  <p:slideViewPr>
    <p:cSldViewPr snapToGrid="0">
      <p:cViewPr varScale="1">
        <p:scale>
          <a:sx n="91" d="100"/>
          <a:sy n="91" d="100"/>
        </p:scale>
        <p:origin x="564" y="78"/>
      </p:cViewPr>
      <p:guideLst>
        <p:guide orient="horz" pos="1620"/>
        <p:guide pos="2880"/>
      </p:guideLst>
    </p:cSldViewPr>
  </p:slideViewPr>
  <p:outlineViewPr>
    <p:cViewPr>
      <p:scale>
        <a:sx n="33" d="100"/>
        <a:sy n="33" d="100"/>
      </p:scale>
      <p:origin x="0" y="-286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C909F5E1-93B5-4C50-8B9D-747D9D535B41}"/>
    <pc:docChg chg="modSld modMainMaster">
      <pc:chgData name="Natalie Ivey" userId="2c81a4b0-7596-4a42-b4da-e7aac4dfeff9" providerId="ADAL" clId="{C909F5E1-93B5-4C50-8B9D-747D9D535B41}" dt="2018-09-02T15:21:25.668" v="35" actId="1076"/>
      <pc:docMkLst>
        <pc:docMk/>
      </pc:docMkLst>
      <pc:sldChg chg="addSp modSp">
        <pc:chgData name="Natalie Ivey" userId="2c81a4b0-7596-4a42-b4da-e7aac4dfeff9" providerId="ADAL" clId="{C909F5E1-93B5-4C50-8B9D-747D9D535B41}" dt="2018-09-02T15:21:25.668" v="35" actId="1076"/>
        <pc:sldMkLst>
          <pc:docMk/>
          <pc:sldMk cId="0" sldId="259"/>
        </pc:sldMkLst>
        <pc:picChg chg="add mod">
          <ac:chgData name="Natalie Ivey" userId="2c81a4b0-7596-4a42-b4da-e7aac4dfeff9" providerId="ADAL" clId="{C909F5E1-93B5-4C50-8B9D-747D9D535B41}" dt="2018-09-02T15:21:25.668" v="35" actId="1076"/>
          <ac:picMkLst>
            <pc:docMk/>
            <pc:sldMk cId="0" sldId="259"/>
            <ac:picMk id="3" creationId="{021F5808-0D35-43C7-8E1D-04F57E5415C8}"/>
          </ac:picMkLst>
        </pc:picChg>
      </pc:sldChg>
      <pc:sldChg chg="addSp modSp">
        <pc:chgData name="Natalie Ivey" userId="2c81a4b0-7596-4a42-b4da-e7aac4dfeff9" providerId="ADAL" clId="{C909F5E1-93B5-4C50-8B9D-747D9D535B41}" dt="2018-09-02T15:21:02.868" v="29" actId="1076"/>
        <pc:sldMkLst>
          <pc:docMk/>
          <pc:sldMk cId="3139216872" sldId="270"/>
        </pc:sldMkLst>
        <pc:spChg chg="mod">
          <ac:chgData name="Natalie Ivey" userId="2c81a4b0-7596-4a42-b4da-e7aac4dfeff9" providerId="ADAL" clId="{C909F5E1-93B5-4C50-8B9D-747D9D535B41}" dt="2018-09-02T15:20:50.493" v="25" actId="14100"/>
          <ac:spMkLst>
            <pc:docMk/>
            <pc:sldMk cId="3139216872" sldId="270"/>
            <ac:spMk id="130" creationId="{00000000-0000-0000-0000-000000000000}"/>
          </ac:spMkLst>
        </pc:spChg>
        <pc:spChg chg="mod">
          <ac:chgData name="Natalie Ivey" userId="2c81a4b0-7596-4a42-b4da-e7aac4dfeff9" providerId="ADAL" clId="{C909F5E1-93B5-4C50-8B9D-747D9D535B41}" dt="2018-09-02T15:20:45.306" v="23" actId="14100"/>
          <ac:spMkLst>
            <pc:docMk/>
            <pc:sldMk cId="3139216872" sldId="270"/>
            <ac:spMk id="131" creationId="{00000000-0000-0000-0000-000000000000}"/>
          </ac:spMkLst>
        </pc:spChg>
        <pc:picChg chg="add mod">
          <ac:chgData name="Natalie Ivey" userId="2c81a4b0-7596-4a42-b4da-e7aac4dfeff9" providerId="ADAL" clId="{C909F5E1-93B5-4C50-8B9D-747D9D535B41}" dt="2018-09-02T15:21:02.868" v="29" actId="1076"/>
          <ac:picMkLst>
            <pc:docMk/>
            <pc:sldMk cId="3139216872" sldId="270"/>
            <ac:picMk id="3" creationId="{C63F262E-60A6-424E-9BAE-3B70241BA46D}"/>
          </ac:picMkLst>
        </pc:picChg>
      </pc:sldChg>
      <pc:sldMasterChg chg="addSp modSp">
        <pc:chgData name="Natalie Ivey" userId="2c81a4b0-7596-4a42-b4da-e7aac4dfeff9" providerId="ADAL" clId="{C909F5E1-93B5-4C50-8B9D-747D9D535B41}" dt="2018-09-02T15:18:19.234" v="9" actId="1076"/>
        <pc:sldMasterMkLst>
          <pc:docMk/>
          <pc:sldMasterMk cId="0" sldId="2147483681"/>
        </pc:sldMasterMkLst>
        <pc:picChg chg="add mod">
          <ac:chgData name="Natalie Ivey" userId="2c81a4b0-7596-4a42-b4da-e7aac4dfeff9" providerId="ADAL" clId="{C909F5E1-93B5-4C50-8B9D-747D9D535B41}" dt="2018-09-02T15:17:55.205" v="5" actId="1076"/>
          <ac:picMkLst>
            <pc:docMk/>
            <pc:sldMasterMk cId="0" sldId="2147483681"/>
            <ac:picMk id="3" creationId="{3D82CCFF-B1A4-4DB1-AA5D-F391AE19630D}"/>
          </ac:picMkLst>
        </pc:picChg>
        <pc:picChg chg="add mod">
          <ac:chgData name="Natalie Ivey" userId="2c81a4b0-7596-4a42-b4da-e7aac4dfeff9" providerId="ADAL" clId="{C909F5E1-93B5-4C50-8B9D-747D9D535B41}" dt="2018-09-02T15:18:07.958" v="7" actId="1076"/>
          <ac:picMkLst>
            <pc:docMk/>
            <pc:sldMasterMk cId="0" sldId="2147483681"/>
            <ac:picMk id="5" creationId="{5C3CE5B6-FEC9-4348-878C-060787C16AD4}"/>
          </ac:picMkLst>
        </pc:picChg>
        <pc:picChg chg="add mod">
          <ac:chgData name="Natalie Ivey" userId="2c81a4b0-7596-4a42-b4da-e7aac4dfeff9" providerId="ADAL" clId="{C909F5E1-93B5-4C50-8B9D-747D9D535B41}" dt="2018-09-02T15:18:19.234" v="9" actId="1076"/>
          <ac:picMkLst>
            <pc:docMk/>
            <pc:sldMasterMk cId="0" sldId="2147483681"/>
            <ac:picMk id="10" creationId="{F335FBCD-FACA-4235-A865-F9BB29BE920C}"/>
          </ac:picMkLst>
        </pc:picChg>
      </pc:sldMasterChg>
      <pc:sldMasterChg chg="addSp modSp">
        <pc:chgData name="Natalie Ivey" userId="2c81a4b0-7596-4a42-b4da-e7aac4dfeff9" providerId="ADAL" clId="{C909F5E1-93B5-4C50-8B9D-747D9D535B41}" dt="2018-09-02T15:20:21.165" v="18" actId="1076"/>
        <pc:sldMasterMkLst>
          <pc:docMk/>
          <pc:sldMasterMk cId="0" sldId="2147483682"/>
        </pc:sldMasterMkLst>
        <pc:picChg chg="add mod">
          <ac:chgData name="Natalie Ivey" userId="2c81a4b0-7596-4a42-b4da-e7aac4dfeff9" providerId="ADAL" clId="{C909F5E1-93B5-4C50-8B9D-747D9D535B41}" dt="2018-09-02T15:19:52.622" v="11" actId="1076"/>
          <ac:picMkLst>
            <pc:docMk/>
            <pc:sldMasterMk cId="0" sldId="2147483682"/>
            <ac:picMk id="3" creationId="{86175A26-BAF6-486E-83EE-FD378DDE4ECD}"/>
          </ac:picMkLst>
        </pc:picChg>
        <pc:picChg chg="add mod">
          <ac:chgData name="Natalie Ivey" userId="2c81a4b0-7596-4a42-b4da-e7aac4dfeff9" providerId="ADAL" clId="{C909F5E1-93B5-4C50-8B9D-747D9D535B41}" dt="2018-09-02T15:20:07.396" v="14" actId="1076"/>
          <ac:picMkLst>
            <pc:docMk/>
            <pc:sldMasterMk cId="0" sldId="2147483682"/>
            <ac:picMk id="5" creationId="{4B1CC406-AB3A-4B85-A798-71CC4A748366}"/>
          </ac:picMkLst>
        </pc:picChg>
        <pc:picChg chg="add mod">
          <ac:chgData name="Natalie Ivey" userId="2c81a4b0-7596-4a42-b4da-e7aac4dfeff9" providerId="ADAL" clId="{C909F5E1-93B5-4C50-8B9D-747D9D535B41}" dt="2018-09-02T15:20:21.165" v="18" actId="1076"/>
          <ac:picMkLst>
            <pc:docMk/>
            <pc:sldMasterMk cId="0" sldId="2147483682"/>
            <ac:picMk id="7" creationId="{B1FDAD06-B118-48AB-BE76-B0330A7844D6}"/>
          </ac:picMkLst>
        </pc:picChg>
      </pc:sldMasterChg>
    </pc:docChg>
  </pc:docChgLst>
  <pc:docChgLst>
    <pc:chgData clId="Web-{9E09D0B6-759F-4A58-BD7D-522E4B5F24DF}"/>
    <pc:docChg chg="modSld">
      <pc:chgData name="" userId="" providerId="" clId="Web-{9E09D0B6-759F-4A58-BD7D-522E4B5F24DF}" dt="2018-08-11T20:17:03.321" v="8" actId="14100"/>
      <pc:docMkLst>
        <pc:docMk/>
      </pc:docMkLst>
      <pc:sldChg chg="addSp modSp">
        <pc:chgData name="" userId="" providerId="" clId="Web-{9E09D0B6-759F-4A58-BD7D-522E4B5F24DF}" dt="2018-08-11T20:15:17.945" v="2" actId="14100"/>
        <pc:sldMkLst>
          <pc:docMk/>
          <pc:sldMk cId="0" sldId="261"/>
        </pc:sldMkLst>
        <pc:picChg chg="add mod">
          <ac:chgData name="" userId="" providerId="" clId="Web-{9E09D0B6-759F-4A58-BD7D-522E4B5F24DF}" dt="2018-08-11T20:15:17.945" v="2" actId="14100"/>
          <ac:picMkLst>
            <pc:docMk/>
            <pc:sldMk cId="0" sldId="261"/>
            <ac:picMk id="2" creationId="{C6AA4ABB-C8B2-4FEB-9F45-543E85944D1A}"/>
          </ac:picMkLst>
        </pc:picChg>
      </pc:sldChg>
      <pc:sldChg chg="addSp modSp">
        <pc:chgData name="" userId="" providerId="" clId="Web-{9E09D0B6-759F-4A58-BD7D-522E4B5F24DF}" dt="2018-08-11T20:15:39.617" v="5" actId="14100"/>
        <pc:sldMkLst>
          <pc:docMk/>
          <pc:sldMk cId="0" sldId="262"/>
        </pc:sldMkLst>
        <pc:picChg chg="add mod">
          <ac:chgData name="" userId="" providerId="" clId="Web-{9E09D0B6-759F-4A58-BD7D-522E4B5F24DF}" dt="2018-08-11T20:15:39.617" v="5" actId="14100"/>
          <ac:picMkLst>
            <pc:docMk/>
            <pc:sldMk cId="0" sldId="262"/>
            <ac:picMk id="2" creationId="{C29B0D16-BF7C-4687-803C-3AB2BAEDA8B5}"/>
          </ac:picMkLst>
        </pc:picChg>
      </pc:sldChg>
      <pc:sldChg chg="addSp modSp">
        <pc:chgData name="" userId="" providerId="" clId="Web-{9E09D0B6-759F-4A58-BD7D-522E4B5F24DF}" dt="2018-08-11T20:17:03.321" v="8" actId="14100"/>
        <pc:sldMkLst>
          <pc:docMk/>
          <pc:sldMk cId="3244726088" sldId="273"/>
        </pc:sldMkLst>
        <pc:picChg chg="add mod">
          <ac:chgData name="" userId="" providerId="" clId="Web-{9E09D0B6-759F-4A58-BD7D-522E4B5F24DF}" dt="2018-08-11T20:17:03.321" v="8" actId="14100"/>
          <ac:picMkLst>
            <pc:docMk/>
            <pc:sldMk cId="3244726088" sldId="273"/>
            <ac:picMk id="2" creationId="{35B7900C-878E-4136-89C1-FA7D4529F7E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4278245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50-75 minutes</a:t>
            </a:r>
            <a:endParaRPr dirty="0"/>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rgbClr val="000000"/>
              </a:solidFill>
              <a:latin typeface="Calibri"/>
              <a:ea typeface="Calibri"/>
              <a:cs typeface="Calibri"/>
              <a:sym typeface="Calibri"/>
            </a:endParaRPr>
          </a:p>
          <a:p>
            <a:pPr marL="228600" marR="0" lvl="0" indent="-228600" algn="l" rtl="0">
              <a:lnSpc>
                <a:spcPct val="100000"/>
              </a:lnSpc>
              <a:spcBef>
                <a:spcPts val="0"/>
              </a:spcBef>
              <a:spcAft>
                <a:spcPts val="0"/>
              </a:spcAft>
              <a:buClr>
                <a:srgbClr val="000000"/>
              </a:buClr>
              <a:buSzPct val="100000"/>
              <a:buFont typeface="+mj-lt"/>
              <a:buAutoNum type="arabicPeriod"/>
            </a:pPr>
            <a:r>
              <a:rPr lang="en" sz="1200" b="0" i="0" u="none" strike="noStrike" cap="none" dirty="0">
                <a:solidFill>
                  <a:srgbClr val="000000"/>
                </a:solidFill>
                <a:latin typeface="Calibri"/>
                <a:ea typeface="Calibri"/>
                <a:cs typeface="Calibri"/>
                <a:sym typeface="Calibri"/>
              </a:rPr>
              <a:t>Opening </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Sharing Annotations of “Doc-Lap at Last” and Review Learning Targets (10 minutes)</a:t>
            </a:r>
            <a:endParaRPr dirty="0"/>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rgbClr val="000000"/>
              </a:solidFill>
              <a:latin typeface="Calibri"/>
              <a:ea typeface="Calibri"/>
              <a:cs typeface="Calibri"/>
              <a:sym typeface="Calibri"/>
            </a:endParaRPr>
          </a:p>
          <a:p>
            <a:pPr marL="228600" marR="0" lvl="0" indent="-228600" algn="l" rtl="0">
              <a:lnSpc>
                <a:spcPct val="100000"/>
              </a:lnSpc>
              <a:spcBef>
                <a:spcPts val="0"/>
              </a:spcBef>
              <a:spcAft>
                <a:spcPts val="0"/>
              </a:spcAft>
              <a:buClr>
                <a:srgbClr val="000000"/>
              </a:buClr>
              <a:buSzPct val="100000"/>
              <a:buFont typeface="+mj-lt"/>
              <a:buAutoNum type="arabicPeriod" startAt="2"/>
            </a:pPr>
            <a:r>
              <a:rPr lang="en" sz="1200" b="0" i="0" u="none" strike="noStrike" cap="none" dirty="0">
                <a:solidFill>
                  <a:srgbClr val="000000"/>
                </a:solidFill>
                <a:latin typeface="Calibri"/>
                <a:ea typeface="Calibri"/>
                <a:cs typeface="Calibri"/>
                <a:sym typeface="Calibri"/>
              </a:rPr>
              <a:t>Work Time </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Reading for Key Details: “Three Threes in a Row” (35-37 minutes)</a:t>
            </a:r>
            <a:endParaRPr lang="en" sz="1100" b="0" i="0" u="none" strike="noStrike" cap="none" dirty="0">
              <a:solidFill>
                <a:srgbClr val="000000"/>
              </a:solidFill>
              <a:latin typeface="Arial"/>
              <a:ea typeface="Calibri"/>
              <a:cs typeface="Arial"/>
              <a:sym typeface="Arial"/>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Determining the Central Ideas of “Doc-Lap at Last” (15 minutes)</a:t>
            </a:r>
            <a:endParaRPr dirty="0"/>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rgbClr val="000000"/>
              </a:solidFill>
              <a:latin typeface="Calibri"/>
              <a:ea typeface="Calibri"/>
              <a:cs typeface="Calibri"/>
              <a:sym typeface="Calibri"/>
            </a:endParaRPr>
          </a:p>
          <a:p>
            <a:pPr marL="228600" marR="0" lvl="0" indent="-228600" algn="l" rtl="0">
              <a:lnSpc>
                <a:spcPct val="100000"/>
              </a:lnSpc>
              <a:spcBef>
                <a:spcPts val="0"/>
              </a:spcBef>
              <a:spcAft>
                <a:spcPts val="0"/>
              </a:spcAft>
              <a:buClr>
                <a:srgbClr val="000000"/>
              </a:buClr>
              <a:buSzPct val="100000"/>
              <a:buFont typeface="+mj-lt"/>
              <a:buAutoNum type="arabicPeriod" startAt="3"/>
            </a:pPr>
            <a:r>
              <a:rPr lang="en" sz="1200" b="0" i="0" u="none" strike="noStrike" cap="none" dirty="0">
                <a:solidFill>
                  <a:srgbClr val="000000"/>
                </a:solidFill>
                <a:latin typeface="Calibri"/>
                <a:ea typeface="Calibri"/>
                <a:cs typeface="Calibri"/>
                <a:sym typeface="Calibri"/>
              </a:rPr>
              <a:t>Closing and Assessment</a:t>
            </a: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Debrief: Returning to Brother Quang’s Quote (5 minutes)</a:t>
            </a:r>
            <a:endParaRPr dirty="0"/>
          </a:p>
          <a:p>
            <a:pPr marL="0" marR="0" lvl="0" indent="0" algn="l" rtl="0">
              <a:lnSpc>
                <a:spcPct val="100000"/>
              </a:lnSpc>
              <a:spcBef>
                <a:spcPts val="0"/>
              </a:spcBef>
              <a:spcAft>
                <a:spcPts val="0"/>
              </a:spcAft>
              <a:buClr>
                <a:srgbClr val="000000"/>
              </a:buClr>
              <a:buSzPts val="1100"/>
              <a:buFont typeface="Arial"/>
              <a:buNone/>
            </a:pPr>
            <a:endParaRPr lang="en" sz="1200" b="0" i="0" u="none" strike="noStrike" cap="none" dirty="0">
              <a:solidFill>
                <a:srgbClr val="000000"/>
              </a:solidFill>
              <a:latin typeface="Calibri"/>
              <a:ea typeface="Calibri"/>
              <a:cs typeface="Calibri"/>
              <a:sym typeface="Calibri"/>
            </a:endParaRPr>
          </a:p>
          <a:p>
            <a:pPr marL="228600" marR="0" lvl="0" indent="-228600" algn="l" rtl="0">
              <a:lnSpc>
                <a:spcPct val="100000"/>
              </a:lnSpc>
              <a:spcBef>
                <a:spcPts val="0"/>
              </a:spcBef>
              <a:spcAft>
                <a:spcPts val="0"/>
              </a:spcAft>
              <a:buClr>
                <a:srgbClr val="000000"/>
              </a:buClr>
              <a:buSzPct val="100000"/>
              <a:buFont typeface="+mj-lt"/>
              <a:buAutoNum type="arabicPeriod" startAt="4"/>
            </a:pPr>
            <a:r>
              <a:rPr lang="en" sz="1200" b="0" i="0" u="none" strike="noStrike" cap="none" dirty="0">
                <a:solidFill>
                  <a:srgbClr val="000000"/>
                </a:solidFill>
                <a:latin typeface="Calibri"/>
                <a:ea typeface="Calibri"/>
                <a:cs typeface="Calibri"/>
                <a:sym typeface="Calibri"/>
              </a:rPr>
              <a:t>Homework (3 minutes)</a:t>
            </a:r>
            <a:endParaRPr sz="1200" b="0" i="0" u="none" strike="noStrike" cap="none" dirty="0">
              <a:solidFill>
                <a:srgbClr val="000000"/>
              </a:solidFill>
              <a:latin typeface="Calibri"/>
              <a:ea typeface="Calibri"/>
              <a:cs typeface="Calibri"/>
              <a:sym typeface="Calibri"/>
            </a:endParaRPr>
          </a:p>
          <a:p>
            <a:pPr marL="685800" marR="0" lvl="1" indent="-228600" algn="l" rtl="0">
              <a:lnSpc>
                <a:spcPct val="100000"/>
              </a:lnSpc>
              <a:spcBef>
                <a:spcPts val="0"/>
              </a:spcBef>
              <a:spcAft>
                <a:spcPts val="0"/>
              </a:spcAft>
              <a:buClr>
                <a:srgbClr val="000000"/>
              </a:buClr>
              <a:buSzPts val="1100"/>
              <a:buFont typeface="+mj-lt"/>
              <a:buAutoNum type="alphaUcPeriod"/>
            </a:pPr>
            <a:r>
              <a:rPr lang="en" sz="1200" b="0" i="0" u="none" strike="noStrike" cap="none" dirty="0">
                <a:solidFill>
                  <a:srgbClr val="000000"/>
                </a:solidFill>
                <a:latin typeface="Calibri"/>
                <a:ea typeface="Calibri"/>
                <a:cs typeface="Calibri"/>
                <a:sym typeface="Calibri"/>
              </a:rPr>
              <a:t>Read pages 48–60 and complete QuickWrite 5</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146941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Shape 23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7-10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Group</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Reading for Key Details: “Three Threes in a Row” </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a new protocol for students. Be sure to familiarize yourself with this before guiding students through the process. You may consider modeling this with a few students to assist the whole class in understanding the procedure.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share the instructions for Step 2, c</a:t>
            </a:r>
            <a:r>
              <a:rPr lang="en" sz="1200" b="0" i="0" u="none" strike="noStrike" cap="none" dirty="0">
                <a:solidFill>
                  <a:schemeClr val="dk1"/>
                </a:solidFill>
                <a:latin typeface="Calibri"/>
                <a:ea typeface="Calibri"/>
                <a:cs typeface="Calibri"/>
                <a:sym typeface="Calibri"/>
              </a:rPr>
              <a:t>ommunicate your ground rules for movement and voice levels during this activity. You may also want to set a time limit for this step in the protocol to deter off task conversations and use a visual timer to keep students focused.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Reminder: This is not a pass-the-paper activity-it</a:t>
            </a:r>
            <a:r>
              <a:rPr lang="en" sz="1200" dirty="0">
                <a:solidFill>
                  <a:schemeClr val="dk1"/>
                </a:solidFill>
                <a:latin typeface="Calibri"/>
                <a:ea typeface="Calibri"/>
                <a:cs typeface="Calibri"/>
                <a:sym typeface="Calibri"/>
              </a:rPr>
              <a:t>’s a carefully listening protocol.</a:t>
            </a:r>
            <a:r>
              <a:rPr lang="en" sz="1200" b="0" i="0" u="none" strike="noStrike" cap="none" dirty="0">
                <a:solidFill>
                  <a:schemeClr val="dk1"/>
                </a:solidFill>
                <a:latin typeface="Calibri"/>
                <a:ea typeface="Calibri"/>
                <a:cs typeface="Calibri"/>
                <a:sym typeface="Calibri"/>
              </a:rPr>
              <a:t> Students each write on their own note-catcher. They must listen, process, and summarize</a:t>
            </a:r>
            <a:r>
              <a:rPr lang="en" sz="1200" dirty="0">
                <a:solidFill>
                  <a:schemeClr val="dk1"/>
                </a:solidFill>
                <a:latin typeface="Calibri"/>
                <a:ea typeface="Calibri"/>
                <a:cs typeface="Calibri"/>
                <a:sym typeface="Calibri"/>
              </a:rPr>
              <a:t> what other students say, not what the text says.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protocol requires a lot of student movement. If this is not conducive to your classroom, consider modifying the directions (ex. Talk to 3 students for two answers).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dirty="0">
                <a:solidFill>
                  <a:schemeClr val="dk1"/>
                </a:solidFill>
                <a:latin typeface="Calibri"/>
                <a:ea typeface="Calibri"/>
                <a:cs typeface="Calibri"/>
                <a:sym typeface="Calibri"/>
              </a:rPr>
              <a:t>Tell students,</a:t>
            </a:r>
            <a:r>
              <a:rPr lang="en" sz="1200" i="1" dirty="0">
                <a:solidFill>
                  <a:schemeClr val="dk1"/>
                </a:solidFill>
                <a:latin typeface="Calibri"/>
                <a:ea typeface="Calibri"/>
                <a:cs typeface="Calibri"/>
                <a:sym typeface="Calibri"/>
              </a:rPr>
              <a:t> “Now that you’ve completed Step 1 of Three Threes in a Row, we will move to Step 2.”</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Read the directions from the slide:</a:t>
            </a:r>
            <a:endParaRPr lang="en" sz="1200" i="0" u="none" strike="noStrike" cap="none" dirty="0">
              <a:solidFill>
                <a:srgbClr val="000000"/>
              </a:solidFill>
              <a:latin typeface="Calibri"/>
              <a:ea typeface="Calibri"/>
              <a:cs typeface="Calibri"/>
              <a:sym typeface="Calibri"/>
            </a:endParaRPr>
          </a:p>
          <a:p>
            <a:pPr marL="609600" marR="0" lvl="1" indent="0" algn="l" defTabSz="914400" rtl="0" eaLnBrk="1" fontAlgn="auto" latinLnBrk="0" hangingPunct="1">
              <a:lnSpc>
                <a:spcPct val="100000"/>
              </a:lnSpc>
              <a:spcBef>
                <a:spcPts val="0"/>
              </a:spcBef>
              <a:spcAft>
                <a:spcPts val="0"/>
              </a:spcAft>
              <a:buClr>
                <a:srgbClr val="000000"/>
              </a:buClr>
              <a:buSzPts val="1200"/>
              <a:buFont typeface="+mj-lt"/>
              <a:buNone/>
              <a:tabLst/>
              <a:defRPr/>
            </a:pPr>
            <a:r>
              <a:rPr lang="en" sz="1200" i="0" u="none" strike="noStrike" cap="none" dirty="0">
                <a:solidFill>
                  <a:schemeClr val="dk1"/>
                </a:solidFill>
                <a:latin typeface="Calibri"/>
                <a:ea typeface="Calibri"/>
                <a:cs typeface="Calibri"/>
                <a:sym typeface="Calibri"/>
              </a:rPr>
              <a:t>Step 2:</a:t>
            </a: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0" u="none" strike="noStrike" cap="none" dirty="0">
                <a:solidFill>
                  <a:schemeClr val="dk1"/>
                </a:solidFill>
                <a:latin typeface="Calibri"/>
                <a:ea typeface="Calibri"/>
                <a:cs typeface="Calibri"/>
                <a:sym typeface="Calibri"/>
              </a:rPr>
              <a:t>Then you will walk around the room to talk with students from other groups. Bring your notes and text with you!</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0" u="none" strike="noStrike" cap="none" dirty="0">
                <a:solidFill>
                  <a:schemeClr val="dk1"/>
                </a:solidFill>
                <a:latin typeface="Calibri"/>
                <a:ea typeface="Calibri"/>
                <a:cs typeface="Calibri"/>
                <a:sym typeface="Calibri"/>
              </a:rPr>
              <a:t>Ask each person to explain one and only one answer. </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0" u="none" strike="noStrike" cap="none" dirty="0">
                <a:solidFill>
                  <a:schemeClr val="dk1"/>
                </a:solidFill>
                <a:latin typeface="Calibri"/>
                <a:ea typeface="Calibri"/>
                <a:cs typeface="Calibri"/>
                <a:sym typeface="Calibri"/>
              </a:rPr>
              <a:t>Listen to the other students’ explanation and then summarize that answer in your own box. </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0" u="none" strike="noStrike" cap="none" dirty="0">
                <a:solidFill>
                  <a:schemeClr val="dk1"/>
                </a:solidFill>
                <a:latin typeface="Calibri"/>
                <a:ea typeface="Calibri"/>
                <a:cs typeface="Calibri"/>
                <a:sym typeface="Calibri"/>
              </a:rPr>
              <a:t>Record the name of the student who shared the information on the line in the question box.</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0" u="none" strike="noStrike" cap="none" dirty="0">
                <a:solidFill>
                  <a:schemeClr val="dk1"/>
                </a:solidFill>
                <a:latin typeface="Calibri"/>
                <a:ea typeface="Calibri"/>
                <a:cs typeface="Calibri"/>
                <a:sym typeface="Calibri"/>
              </a:rPr>
              <a:t>Repeat, moving on to another student for an answer to another question. (Ask a different person for each answer so you interact with six other students total.)</a:t>
            </a:r>
            <a:r>
              <a:rPr lang="en" sz="1200" b="0" i="0" u="none" strike="noStrike" cap="none" dirty="0">
                <a:solidFill>
                  <a:schemeClr val="dk1"/>
                </a:solidFill>
                <a:latin typeface="Calibri"/>
                <a:ea typeface="Calibri"/>
                <a:cs typeface="Calibri"/>
                <a:sym typeface="Calibri"/>
              </a:rPr>
              <a:t> </a:t>
            </a:r>
            <a:endParaRPr lang="en" sz="1100" b="0" i="0" u="none" strike="noStrike" cap="none" dirty="0">
              <a:solidFill>
                <a:srgbClr val="000000"/>
              </a:solidFill>
              <a:latin typeface="Arial"/>
              <a:ea typeface="Calibri"/>
              <a:cs typeface="Arial"/>
              <a:sym typeface="Arial"/>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Clarify your expectations for this process and model as needed.</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understanding of the protocol.</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struggle with following multiple-step directions, consider displaying these directions using a document camera or Smartboard. Another option is to type up these instructions for students to have in hand.</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83438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Group/Small Group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Reading for Key Details: “Three Threes in a Row” </a:t>
            </a:r>
            <a:endParaRPr dirty="0">
              <a:solidFill>
                <a:schemeClr val="dk1"/>
              </a:solidFill>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Step 2, closely monitor students to determine if they’re following directions for the protocol and meeting your expectations for quiet movement..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Part 2, inviting students to circulate for about 7 minutes. (Use a visual timer as needed.)</a:t>
            </a: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to return to their assigned seats.</a:t>
            </a: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their small group:</a:t>
            </a:r>
          </a:p>
          <a:p>
            <a:pPr marL="914400" marR="0" lvl="1" indent="-304800" algn="l" rtl="0">
              <a:lnSpc>
                <a:spcPct val="100000"/>
              </a:lnSpc>
              <a:spcBef>
                <a:spcPts val="0"/>
              </a:spcBef>
              <a:spcAft>
                <a:spcPts val="0"/>
              </a:spcAft>
              <a:buClr>
                <a:schemeClr val="dk1"/>
              </a:buClr>
              <a:buSzPts val="1200"/>
              <a:buFont typeface="+mj-lt"/>
              <a:buAutoNum type="alphaLcPeriod"/>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think the central idea of Section 5 is? What is this section mainly about</a:t>
            </a:r>
            <a:r>
              <a:rPr lang="en-US" sz="1200" i="1" baseline="0" dirty="0">
                <a:solidFill>
                  <a:schemeClr val="dk1"/>
                </a:solidFill>
                <a:latin typeface="Calibri"/>
                <a:ea typeface="Calibri"/>
                <a:cs typeface="Calibri"/>
                <a:sym typeface="Calibri"/>
              </a:rPr>
              <a:t>/ what are the </a:t>
            </a:r>
            <a:r>
              <a:rPr lang="en" sz="1200" i="1" dirty="0">
                <a:solidFill>
                  <a:schemeClr val="dk1"/>
                </a:solidFill>
                <a:latin typeface="Calibri"/>
                <a:ea typeface="Calibri"/>
                <a:cs typeface="Calibri"/>
                <a:sym typeface="Calibri"/>
              </a:rPr>
              <a:t>important ideas?</a:t>
            </a:r>
            <a:r>
              <a:rPr lang="en-US" sz="1200" i="1" dirty="0">
                <a:solidFill>
                  <a:schemeClr val="dk1"/>
                </a:solidFill>
                <a:latin typeface="Calibri"/>
                <a:ea typeface="Calibri"/>
                <a:cs typeface="Calibri"/>
                <a:sym typeface="Calibri"/>
              </a:rPr>
              <a:t>”</a:t>
            </a:r>
            <a:endParaRPr lang="en"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Invite numbered heads #2 to share with the class. </a:t>
            </a:r>
          </a:p>
          <a:p>
            <a:pPr marL="457200" marR="0" lvl="0" indent="-304800" algn="l"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Ask students, </a:t>
            </a:r>
          </a:p>
          <a:p>
            <a:pPr marL="914400" marR="0" lvl="1" indent="-304800" algn="l" rtl="0">
              <a:lnSpc>
                <a:spcPct val="100000"/>
              </a:lnSpc>
              <a:spcBef>
                <a:spcPts val="0"/>
              </a:spcBef>
              <a:spcAft>
                <a:spcPts val="0"/>
              </a:spcAft>
              <a:buClr>
                <a:schemeClr val="dk1"/>
              </a:buClr>
              <a:buSzPts val="1200"/>
              <a:buFont typeface="+mj-lt"/>
              <a:buAutoNum type="alphaLcPeriod"/>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the potential implications of this information on Ha’s story?” </a:t>
            </a:r>
            <a:r>
              <a:rPr lang="en" sz="1200" i="0" dirty="0">
                <a:solidFill>
                  <a:schemeClr val="dk1"/>
                </a:solidFill>
                <a:latin typeface="Calibri"/>
                <a:ea typeface="Calibri"/>
                <a:cs typeface="Calibri"/>
                <a:sym typeface="Calibri"/>
              </a:rPr>
              <a:t>(briefly paraphrase to clarify the meaning of implications</a:t>
            </a:r>
            <a:r>
              <a:rPr lang="en" sz="1200" i="1" dirty="0">
                <a:solidFill>
                  <a:schemeClr val="dk1"/>
                </a:solidFill>
                <a:latin typeface="Calibri"/>
                <a:ea typeface="Calibri"/>
                <a:cs typeface="Calibri"/>
                <a:sym typeface="Calibri"/>
              </a:rPr>
              <a:t>: “What might this mean for Ha and her family?”</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 Fors/Listen Fors: </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should be listening to their partner and summarizing their answers on the note-catcher NOT passing their paper for another student to write the answer.</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share central ideas for section 5: </a:t>
            </a:r>
            <a:r>
              <a:rPr lang="en" sz="1200" i="0" dirty="0">
                <a:solidFill>
                  <a:schemeClr val="dk1"/>
                </a:solidFill>
                <a:latin typeface="Calibri"/>
                <a:ea typeface="Calibri"/>
                <a:cs typeface="Calibri"/>
                <a:sym typeface="Calibri"/>
              </a:rPr>
              <a:t>The nation of Vietnam was divided by war.  People in both the U.S. and Vietnam did not like the U.S.’s involvement in the war. Warfare in Vietnam was brutal. The Communist North conquered the South and united the country again.</a:t>
            </a:r>
            <a:endParaRPr i="0"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mention that it is too dangerous for Ha and her family to remain in their country and that their lives will be changed under the rule of Communism.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Support for Any Students Who Need It: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appropriate protocol for students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6347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Shape 2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a:t>
            </a:r>
            <a:r>
              <a:rPr lang="en-US" sz="1200" b="1" i="0" u="none" strike="noStrike" cap="none"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Determining the Central Ideas of “Doc-Lap at Last” </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both the informational text and the novel for this section of the lesson. Now they will work with a partner from their Numbered Heads g</a:t>
            </a:r>
            <a:r>
              <a:rPr lang="en" sz="1200" dirty="0">
                <a:solidFill>
                  <a:schemeClr val="dk1"/>
                </a:solidFill>
                <a:latin typeface="Calibri"/>
                <a:ea typeface="Calibri"/>
                <a:cs typeface="Calibri"/>
                <a:sym typeface="Calibri"/>
              </a:rPr>
              <a:t>roup</a:t>
            </a:r>
            <a:r>
              <a:rPr lang="en" sz="1200" b="0" i="0" u="none" strike="noStrike" cap="none" dirty="0">
                <a:solidFill>
                  <a:schemeClr val="dk1"/>
                </a:solidFill>
                <a:latin typeface="Calibri"/>
                <a:ea typeface="Calibri"/>
                <a:cs typeface="Calibri"/>
                <a:sym typeface="Calibri"/>
              </a:rPr>
              <a:t> to solidify the central ideas that they began forming during the Three Threes in a Row activity and connect the events from the text to what is occurring in the novel.</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Restate specific student comments you overheard that indicate the degree to which students are developing a fairly clear understanding of the main idea of “Doc-Lap at Last.”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Remind them that this section is particularly important given the events in the novel.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Distribute “The Vietnam Wars” Questions and Notes, Section 5: “Doc-Lap at Last.”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Read the directions on the slide:</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tabLst/>
              <a:defRPr/>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You’ll have 10 minutes to do the following</a:t>
            </a: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a:t>
            </a:r>
            <a:endParaRPr lang="en" sz="1200" i="1" u="none" strike="noStrike" cap="none" dirty="0">
              <a:solidFill>
                <a:srgbClr val="000000"/>
              </a:solidFill>
              <a:latin typeface="Calibri"/>
              <a:ea typeface="Calibri"/>
              <a:cs typeface="Calibri"/>
              <a:sym typeface="Calibri"/>
            </a:endParaRPr>
          </a:p>
          <a:p>
            <a:pPr marL="1371600" marR="0" lvl="2" indent="-304800" algn="l" defTabSz="914400" rtl="0" eaLnBrk="1" fontAlgn="auto" latinLnBrk="0" hangingPunct="1">
              <a:lnSpc>
                <a:spcPct val="100000"/>
              </a:lnSpc>
              <a:spcBef>
                <a:spcPts val="0"/>
              </a:spcBef>
              <a:spcAft>
                <a:spcPts val="0"/>
              </a:spcAft>
              <a:buClr>
                <a:srgbClr val="000000"/>
              </a:buClr>
              <a:buSzPts val="1200"/>
              <a:tabLst/>
              <a:defRPr/>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Read the questions on your Questions and Notes for your specific section.</a:t>
            </a:r>
            <a:r>
              <a:rPr lang="en-US" sz="1200" i="1" u="none" strike="noStrike" cap="none" dirty="0">
                <a:solidFill>
                  <a:schemeClr val="dk1"/>
                </a:solidFill>
                <a:latin typeface="Calibri"/>
                <a:ea typeface="Calibri"/>
                <a:cs typeface="Calibri"/>
                <a:sym typeface="Calibri"/>
              </a:rPr>
              <a:t>“</a:t>
            </a:r>
            <a:endParaRPr lang="en" sz="1200" i="1" u="none" strike="noStrike" cap="none" dirty="0">
              <a:solidFill>
                <a:srgbClr val="000000"/>
              </a:solidFill>
              <a:latin typeface="Calibri"/>
              <a:ea typeface="Calibri"/>
              <a:cs typeface="Calibri"/>
              <a:sym typeface="Calibri"/>
            </a:endParaRPr>
          </a:p>
          <a:p>
            <a:pPr marL="1371600" marR="0" lvl="2" indent="-304800" algn="l" defTabSz="914400" rtl="0" eaLnBrk="1" fontAlgn="auto" latinLnBrk="0" hangingPunct="1">
              <a:lnSpc>
                <a:spcPct val="100000"/>
              </a:lnSpc>
              <a:spcBef>
                <a:spcPts val="0"/>
              </a:spcBef>
              <a:spcAft>
                <a:spcPts val="0"/>
              </a:spcAft>
              <a:buClr>
                <a:srgbClr val="000000"/>
              </a:buClr>
              <a:buSzPts val="1200"/>
              <a:tabLst/>
              <a:defRPr/>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With </a:t>
            </a:r>
            <a:r>
              <a:rPr lang="en" sz="1200" i="1" dirty="0">
                <a:solidFill>
                  <a:schemeClr val="dk1"/>
                </a:solidFill>
                <a:latin typeface="Calibri"/>
                <a:ea typeface="Calibri"/>
                <a:cs typeface="Calibri"/>
                <a:sym typeface="Calibri"/>
              </a:rPr>
              <a:t>a </a:t>
            </a:r>
            <a:r>
              <a:rPr lang="en" sz="1200" i="1" u="none" strike="noStrike" cap="none" dirty="0">
                <a:solidFill>
                  <a:schemeClr val="dk1"/>
                </a:solidFill>
                <a:latin typeface="Calibri"/>
                <a:ea typeface="Calibri"/>
                <a:cs typeface="Calibri"/>
                <a:sym typeface="Calibri"/>
              </a:rPr>
              <a:t>partner fro</a:t>
            </a:r>
            <a:r>
              <a:rPr lang="en" sz="1200" i="1" dirty="0">
                <a:solidFill>
                  <a:schemeClr val="dk1"/>
                </a:solidFill>
                <a:latin typeface="Calibri"/>
                <a:ea typeface="Calibri"/>
                <a:cs typeface="Calibri"/>
                <a:sym typeface="Calibri"/>
              </a:rPr>
              <a:t>m your group</a:t>
            </a:r>
            <a:r>
              <a:rPr lang="en" sz="1200" i="1" u="none" strike="noStrike" cap="none" dirty="0">
                <a:solidFill>
                  <a:schemeClr val="dk1"/>
                </a:solidFill>
                <a:latin typeface="Calibri"/>
                <a:ea typeface="Calibri"/>
                <a:cs typeface="Calibri"/>
                <a:sym typeface="Calibri"/>
              </a:rPr>
              <a:t>, reread their section of the text with these questions in mind.</a:t>
            </a:r>
            <a:r>
              <a:rPr lang="en-US" sz="1200" i="1" u="none" strike="noStrike" cap="none" dirty="0">
                <a:solidFill>
                  <a:schemeClr val="dk1"/>
                </a:solidFill>
                <a:latin typeface="Calibri"/>
                <a:ea typeface="Calibri"/>
                <a:cs typeface="Calibri"/>
                <a:sym typeface="Calibri"/>
              </a:rPr>
              <a:t>”</a:t>
            </a:r>
            <a:endParaRPr lang="en" sz="1200" i="1" u="none" strike="noStrike" cap="none" dirty="0">
              <a:solidFill>
                <a:srgbClr val="000000"/>
              </a:solidFill>
              <a:latin typeface="Calibri"/>
              <a:ea typeface="Calibri"/>
              <a:cs typeface="Calibri"/>
              <a:sym typeface="Calibri"/>
            </a:endParaRPr>
          </a:p>
          <a:p>
            <a:pPr marL="1371600" marR="0" lvl="2" indent="-304800" algn="l" defTabSz="914400" rtl="0" eaLnBrk="1" fontAlgn="auto" latinLnBrk="0" hangingPunct="1">
              <a:lnSpc>
                <a:spcPct val="100000"/>
              </a:lnSpc>
              <a:spcBef>
                <a:spcPts val="0"/>
              </a:spcBef>
              <a:spcAft>
                <a:spcPts val="0"/>
              </a:spcAft>
              <a:buClr>
                <a:srgbClr val="000000"/>
              </a:buClr>
              <a:buSzPts val="1200"/>
              <a:tabLst/>
              <a:defRPr/>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Work with their partner to answer the questions.</a:t>
            </a:r>
            <a:r>
              <a:rPr lang="en-US" sz="1200" i="1" u="none" strike="noStrike" cap="none" dirty="0">
                <a:solidFill>
                  <a:schemeClr val="dk1"/>
                </a:solidFill>
                <a:latin typeface="Calibri"/>
                <a:ea typeface="Calibri"/>
                <a:cs typeface="Calibri"/>
                <a:sym typeface="Calibri"/>
              </a:rPr>
              <a:t>”</a:t>
            </a:r>
            <a:endParaRPr lang="en" sz="1200" i="1"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Instruct students to take out their novels and focus on pages 60–67.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Encourage them to skim these poems, looking carefully at the dates of Ha’s diary entries.</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a:t>
            </a:r>
            <a:r>
              <a:rPr lang="en" sz="1200" i="0" u="none" strike="noStrike" cap="none" dirty="0">
                <a:solidFill>
                  <a:schemeClr val="dk1"/>
                </a:solidFill>
                <a:latin typeface="Calibri"/>
                <a:ea typeface="Calibri"/>
                <a:cs typeface="Calibri"/>
                <a:sym typeface="Calibri"/>
              </a:rPr>
              <a:t> </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1" u="none" strike="noStrike" cap="none" dirty="0">
                <a:solidFill>
                  <a:schemeClr val="dk1"/>
                </a:solidFill>
                <a:latin typeface="Calibri"/>
                <a:ea typeface="Calibri"/>
                <a:cs typeface="Calibri"/>
                <a:sym typeface="Calibri"/>
              </a:rPr>
              <a:t>“Where are we in Ha’s story in relation to the dates we learned about by reading the last section of ‘The Vietnam Wars?</a:t>
            </a: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Collect the Three Three’s in a Row.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note the key date, April 30, 1975: the day Saigon fell.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needing additional supports, you may want to provide a partially filled-in graphic organizer. For this lesson, consider adding some sentence starters to the notes section of the “The Vietnam Wars” Questions and Notes, Section 5: “Doc-Lap at Last” document to further support some students.</a:t>
            </a:r>
            <a:endParaRPr dirty="0"/>
          </a:p>
        </p:txBody>
      </p:sp>
    </p:spTree>
    <p:extLst>
      <p:ext uri="{BB962C8B-B14F-4D97-AF65-F5344CB8AC3E}">
        <p14:creationId xmlns:p14="http://schemas.microsoft.com/office/powerpoint/2010/main" val="2641920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Shape 26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Debrief: Returning to Brother Quang’s Quote </a:t>
            </a: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dirty="0"/>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brings closure to the lesson by bringing the novel and the informational text together to highlight important connections between the two.</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Read the slide, reminding students this was a quote from Brother Quang that you studied in a prior lesson:</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tabLst/>
              <a:defRPr/>
            </a:pPr>
            <a:r>
              <a:rPr lang="en" sz="1200" i="1" u="none" strike="noStrike" cap="none" dirty="0">
                <a:solidFill>
                  <a:schemeClr val="dk1"/>
                </a:solidFill>
                <a:latin typeface="Calibri"/>
                <a:ea typeface="Calibri"/>
                <a:cs typeface="Calibri"/>
                <a:sym typeface="Calibri"/>
              </a:rPr>
              <a:t>“One cannot justify war unless each side flaunts its own blind conviction.”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Show the questions on the slide an</a:t>
            </a:r>
            <a:r>
              <a:rPr lang="en" sz="1200" dirty="0">
                <a:solidFill>
                  <a:schemeClr val="dk1"/>
                </a:solidFill>
                <a:latin typeface="Calibri"/>
                <a:ea typeface="Calibri"/>
                <a:cs typeface="Calibri"/>
                <a:sym typeface="Calibri"/>
              </a:rPr>
              <a:t>d tell </a:t>
            </a:r>
            <a:r>
              <a:rPr lang="en" sz="1200" i="0" u="none" strike="noStrike" cap="none" dirty="0">
                <a:solidFill>
                  <a:schemeClr val="dk1"/>
                </a:solidFill>
                <a:latin typeface="Calibri"/>
                <a:ea typeface="Calibri"/>
                <a:cs typeface="Calibri"/>
                <a:sym typeface="Calibri"/>
              </a:rPr>
              <a:t>students to think, then turn and talk with a partner: </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tabLst/>
              <a:defRPr/>
            </a:pPr>
            <a:r>
              <a:rPr lang="en" sz="1200" i="1" u="none" strike="noStrike" cap="none" dirty="0">
                <a:solidFill>
                  <a:schemeClr val="dk1"/>
                </a:solidFill>
                <a:latin typeface="Calibri"/>
                <a:ea typeface="Calibri"/>
                <a:cs typeface="Calibri"/>
                <a:sym typeface="Calibri"/>
              </a:rPr>
              <a:t>“After reading this informational text, what new thinking do you have about what Brother Quang meant?”</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tabLst/>
              <a:defRPr/>
            </a:pPr>
            <a:r>
              <a:rPr lang="en" sz="1200" i="1" u="none" strike="noStrike" cap="none" dirty="0">
                <a:solidFill>
                  <a:schemeClr val="dk1"/>
                </a:solidFill>
                <a:latin typeface="Calibri"/>
                <a:ea typeface="Calibri"/>
                <a:cs typeface="Calibri"/>
                <a:sym typeface="Calibri"/>
              </a:rPr>
              <a:t>“What evidence does the text give for both sides of the conflict?”</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Invite a few students to share out.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mj-lt"/>
              <a:buAutoNum type="arabicPeriod"/>
              <a:tabLst/>
              <a:defRPr/>
            </a:pPr>
            <a:r>
              <a:rPr lang="en" sz="1200" i="0" u="none" strike="noStrike" cap="none" dirty="0">
                <a:solidFill>
                  <a:schemeClr val="dk1"/>
                </a:solidFill>
                <a:latin typeface="Calibri"/>
                <a:ea typeface="Calibri"/>
                <a:cs typeface="Calibri"/>
                <a:sym typeface="Calibri"/>
              </a:rPr>
              <a:t>Continue to emphasize the distinction between historical fiction and informational text: the news that “Saigon is gone” is news no one in Ha’s community wanted to hear. But people on each side of the conflict had different deeply held beliefs, or convictions. </a:t>
            </a:r>
            <a:endParaRPr sz="1200" i="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recognize that in war, each side believes it is right. For example, the text says, “But the North refused to surrender” and “in the South, Communist rebels…. laid mines and booby traps.”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Developing self-assessment and reflection supports all learners, but research shows it supports struggling learners most. These questions provide students an opportunity to synthesize the learning from the day’s lesson.</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728710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Shape 26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a:t>
            </a:r>
            <a:r>
              <a:rPr lang="en-US" sz="1200" b="1" i="0" u="none" strike="noStrike" cap="none">
                <a:solidFill>
                  <a:schemeClr val="dk1"/>
                </a:solidFill>
                <a:latin typeface="Calibri"/>
                <a:ea typeface="Calibri"/>
                <a:cs typeface="Calibri"/>
                <a:sym typeface="Calibri"/>
              </a:rPr>
              <a:t>C</a:t>
            </a:r>
            <a:r>
              <a:rPr lang="en" sz="1200" b="1" i="0" u="none" strike="noStrike" cap="none">
                <a:solidFill>
                  <a:schemeClr val="dk1"/>
                </a:solidFill>
                <a:latin typeface="Calibri"/>
                <a:ea typeface="Calibri"/>
                <a:cs typeface="Calibri"/>
                <a:sym typeface="Calibri"/>
              </a:rPr>
              <a:t>l</a:t>
            </a:r>
            <a:r>
              <a:rPr lang="en" sz="1200" b="1">
                <a:solidFill>
                  <a:schemeClr val="dk1"/>
                </a:solidFill>
                <a:latin typeface="Calibri"/>
                <a:ea typeface="Calibri"/>
                <a:cs typeface="Calibri"/>
                <a:sym typeface="Calibri"/>
              </a:rPr>
              <a:t>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Return students’ QuickWrite 4. Encourage them to check their own understanding: Are they clear on the decision Ha’s family was facing? What did Ha’s family decide?</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Review the homework directions from the slide.</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dirty="0">
                <a:solidFill>
                  <a:schemeClr val="dk1"/>
                </a:solidFill>
                <a:latin typeface="Calibri"/>
                <a:ea typeface="Calibri"/>
                <a:cs typeface="Calibri"/>
                <a:sym typeface="Calibri"/>
              </a:rPr>
              <a:t>Remind students of the criteria and that the QuickWrite should be completed in the 5-10 minute time frame.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should clearly understand the expectations and be able to restate the instructions.</a:t>
            </a:r>
            <a:endParaRPr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learning, modifications may need to be made to the criteria (one/two pieces of evidence vs. three, etc.) for struggling students. Gradually remove these modifications as students show success with their QuickWrites.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scaffolds of paragraph/sentence frames should be used very infrequently. Consider providing students with a printed copy of an exemplar from a prior QuickWrite for students to refer to as they draft.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073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5515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3386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9660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451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0548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Shape 1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Reread section 5 of “Vietnam Wars</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photographs and captions from this section. Note that this version of the text contains the images referenced in the lesson:</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rgbClr val="0070C0"/>
                </a:solidFill>
                <a:latin typeface="Calibri"/>
                <a:ea typeface="Calibri"/>
                <a:cs typeface="Calibri"/>
                <a:sym typeface="Calibri"/>
              </a:rPr>
              <a:t>http://www.standardsinstitutes.org/sites/default/files/material/thevietnamwars_nolxl.pdf</a:t>
            </a:r>
            <a:endParaRPr sz="1200" b="0" i="0" u="none" strike="noStrike" cap="none" dirty="0">
              <a:solidFill>
                <a:srgbClr val="0070C0"/>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If you used the version of the text found in the supporting materials, search the internet for the three iconic images shown in this article (a monk in flames, North Vietnamese tanks entering Saigon, and refugees loading onto a helicopter). </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a:t>
            </a:r>
            <a:r>
              <a:rPr lang="en" sz="1200" i="0" u="none" strike="noStrike" cap="none" dirty="0">
                <a:solidFill>
                  <a:schemeClr val="dk1"/>
                </a:solidFill>
                <a:latin typeface="Calibri"/>
                <a:ea typeface="Calibri"/>
                <a:cs typeface="Calibri"/>
                <a:sym typeface="Calibri"/>
              </a:rPr>
              <a:t>eread pages 60-67 of the novel.</a:t>
            </a:r>
            <a:endParaRPr sz="1200" i="0" u="none" strike="noStrike" cap="none" dirty="0">
              <a:solidFill>
                <a:schemeClr val="dk1"/>
              </a:solidFill>
              <a:latin typeface="Calibri"/>
              <a:ea typeface="Calibri"/>
              <a:cs typeface="Calibri"/>
              <a:sym typeface="Calibri"/>
            </a:endParaRPr>
          </a:p>
          <a:p>
            <a:pPr marL="323850" lvl="0" indent="-17145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“Test drive” QuickWrite 5 in advance by completing it yourself to anticipate student challenges in citing or explaining evidence to answer the prompt.</a:t>
            </a:r>
            <a:endParaRPr sz="1200" dirty="0">
              <a:solidFill>
                <a:schemeClr val="dk1"/>
              </a:solidFill>
              <a:latin typeface="Calibri"/>
              <a:ea typeface="Calibri"/>
              <a:cs typeface="Calibri"/>
              <a:sym typeface="Calibri"/>
            </a:endParaRPr>
          </a:p>
          <a:p>
            <a:pPr marL="342900" marR="0" lvl="0" indent="-139700" algn="l" rtl="0">
              <a:lnSpc>
                <a:spcPct val="90000"/>
              </a:lnSpc>
              <a:spcBef>
                <a:spcPts val="0"/>
              </a:spcBef>
              <a:spcAft>
                <a:spcPts val="0"/>
              </a:spcAft>
              <a:buClr>
                <a:schemeClr val="dk1"/>
              </a:buClr>
              <a:buSzPts val="2500"/>
              <a:buFont typeface="Arial"/>
              <a:buNone/>
            </a:pPr>
            <a:endParaRPr sz="1200" i="0" u="none" strike="noStrike" cap="none" dirty="0">
              <a:solidFill>
                <a:schemeClr val="dk1"/>
              </a:solidFill>
              <a:latin typeface="Calibri"/>
              <a:ea typeface="Calibri"/>
              <a:cs typeface="Calibri"/>
              <a:sym typeface="Calibri"/>
            </a:endParaRPr>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1057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96756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Shape 18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274320" marR="0" lvl="1" indent="-182880" algn="l" rtl="0">
              <a:lnSpc>
                <a:spcPct val="100000"/>
              </a:lnSpc>
              <a:spcBef>
                <a:spcPts val="0"/>
              </a:spcBef>
              <a:spcAft>
                <a:spcPts val="0"/>
              </a:spcAft>
              <a:buClr>
                <a:srgbClr val="000000"/>
              </a:buClr>
              <a:buSzPts val="1100"/>
              <a:buFont typeface="Arial"/>
              <a:buChar char="●"/>
            </a:pPr>
            <a:r>
              <a:rPr lang="en" sz="1200" b="1" i="0" u="none" strike="noStrike" cap="none" dirty="0">
                <a:solidFill>
                  <a:schemeClr val="dk1"/>
                </a:solidFill>
                <a:latin typeface="Calibri"/>
                <a:ea typeface="Calibri"/>
                <a:cs typeface="Calibri"/>
                <a:sym typeface="Calibri"/>
              </a:rPr>
              <a:t>Three Threes in a Row note-catcher </a:t>
            </a:r>
            <a:r>
              <a:rPr lang="en" sz="1200" b="0" i="0" u="none" strike="noStrike" cap="none" dirty="0">
                <a:solidFill>
                  <a:schemeClr val="dk1"/>
                </a:solidFill>
                <a:latin typeface="Calibri"/>
                <a:ea typeface="Calibri"/>
                <a:cs typeface="Calibri"/>
                <a:sym typeface="Calibri"/>
              </a:rPr>
              <a:t>(one per student)</a:t>
            </a:r>
            <a:endParaRPr lang="en" sz="1100" b="0" i="0" u="none" strike="noStrike" cap="none" dirty="0">
              <a:solidFill>
                <a:srgbClr val="000000"/>
              </a:solidFill>
              <a:latin typeface="Arial"/>
              <a:ea typeface="Calibri"/>
              <a:cs typeface="Arial"/>
              <a:sym typeface="Arial"/>
            </a:endParaRPr>
          </a:p>
          <a:p>
            <a:pPr marL="274320" marR="0" lvl="1" indent="-18288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“The Vietnam Wars” Questions and Notes, Section 5: “Doc-Lap at Last”(one per student)</a:t>
            </a:r>
            <a:endParaRPr lang="en" sz="1100" b="0" i="0" u="none" strike="noStrike" cap="none" dirty="0">
              <a:solidFill>
                <a:srgbClr val="000000"/>
              </a:solidFill>
              <a:latin typeface="Arial"/>
              <a:ea typeface="Calibri"/>
              <a:cs typeface="Arial"/>
              <a:sym typeface="Arial"/>
            </a:endParaRPr>
          </a:p>
          <a:p>
            <a:pPr marL="274320" marR="0" lvl="1" indent="-18288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QuickWrite 5 (one per student; for homework)</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27432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Three Threes in a Row</a:t>
            </a:r>
          </a:p>
          <a:p>
            <a:pPr marL="914400" marR="0" lvl="1" indent="-274320" algn="l" rtl="0">
              <a:lnSpc>
                <a:spcPct val="100000"/>
              </a:lnSpc>
              <a:spcBef>
                <a:spcPts val="0"/>
              </a:spcBef>
              <a:spcAft>
                <a:spcPts val="0"/>
              </a:spcAft>
              <a:buClr>
                <a:srgbClr val="000000"/>
              </a:buClr>
              <a:buSzPts val="1100"/>
              <a:buFont typeface="Arial"/>
              <a:buChar char="●"/>
            </a:pPr>
            <a:r>
              <a:rPr lang="en" sz="1200" i="0" dirty="0">
                <a:solidFill>
                  <a:schemeClr val="dk1"/>
                </a:solidFill>
                <a:latin typeface="Calibri"/>
                <a:ea typeface="Calibri"/>
                <a:cs typeface="Calibri"/>
                <a:sym typeface="Calibri"/>
              </a:rPr>
              <a:t>N</a:t>
            </a:r>
            <a:r>
              <a:rPr lang="en" sz="1200" b="0" i="0" u="none" strike="noStrike" cap="none" dirty="0">
                <a:solidFill>
                  <a:schemeClr val="dk1"/>
                </a:solidFill>
                <a:latin typeface="Calibri"/>
                <a:ea typeface="Calibri"/>
                <a:cs typeface="Calibri"/>
                <a:sym typeface="Calibri"/>
              </a:rPr>
              <a:t>ote that for each row, the question in the left-hand column is intentionally a review from the previous lesson. Note also that this is NOT a pass-the-paper activity. Students each write on their own note-catcher. They must listen, process, and summarize.</a:t>
            </a:r>
            <a:endParaRPr lang="en" sz="1100" b="0" i="0" u="none" strike="noStrike" cap="none" dirty="0">
              <a:solidFill>
                <a:srgbClr val="000000"/>
              </a:solidFill>
              <a:latin typeface="Arial"/>
              <a:ea typeface="Calibri"/>
              <a:cs typeface="Arial"/>
              <a:sym typeface="Arial"/>
            </a:endParaRPr>
          </a:p>
          <a:p>
            <a:pPr marL="457200" marR="0" lvl="0" indent="-27432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Numbered Heads Together</a:t>
            </a:r>
            <a:endParaRPr lang="en" sz="1100" b="0" i="0" u="none" strike="noStrike" cap="none" dirty="0">
              <a:solidFill>
                <a:srgbClr val="000000"/>
              </a:solidFill>
              <a:latin typeface="Arial"/>
              <a:ea typeface="Calibri"/>
              <a:cs typeface="Arial"/>
              <a:sym typeface="Arial"/>
            </a:endParaRPr>
          </a:p>
          <a:p>
            <a:pPr marL="457200" marR="0" lvl="0" indent="-27432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Turn and Talk</a:t>
            </a:r>
            <a:endParaRPr dirty="0"/>
          </a:p>
          <a:p>
            <a:pPr marL="323850" marR="0" lvl="0" indent="-9525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27432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“The Vietnam Wars” article </a:t>
            </a:r>
            <a:endParaRPr lang="en" sz="1100" b="0" i="0" u="none" strike="noStrike" cap="none" dirty="0">
              <a:solidFill>
                <a:srgbClr val="000000"/>
              </a:solidFill>
              <a:latin typeface="Arial"/>
              <a:ea typeface="Calibri"/>
              <a:cs typeface="Arial"/>
              <a:sym typeface="Arial"/>
            </a:endParaRPr>
          </a:p>
          <a:p>
            <a:pPr marL="182880" marR="0" lvl="0" indent="0" algn="l" rtl="0">
              <a:lnSpc>
                <a:spcPct val="100000"/>
              </a:lnSpc>
              <a:spcBef>
                <a:spcPts val="0"/>
              </a:spcBef>
              <a:spcAft>
                <a:spcPts val="0"/>
              </a:spcAft>
              <a:buClr>
                <a:srgbClr val="000000"/>
              </a:buClr>
              <a:buSzPts val="1100"/>
              <a:buFont typeface="Arial"/>
              <a:buNone/>
            </a:pPr>
            <a:endParaRPr lang="en" sz="1100" b="0" i="0" u="none" strike="noStrike" cap="none" dirty="0">
              <a:solidFill>
                <a:srgbClr val="000000"/>
              </a:solidFill>
              <a:latin typeface="Arial"/>
              <a:ea typeface="Calibri"/>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p>
          <a:p>
            <a:pPr marL="457200" marR="0" lvl="0" indent="-27432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Students should be seated in their small, heterogeneous “numbered heads” groups for today’s work.</a:t>
            </a:r>
            <a:endParaRPr lang="en" sz="1100" b="0" i="0" u="none" strike="noStrike" cap="none" dirty="0">
              <a:solidFill>
                <a:srgbClr val="000000"/>
              </a:solidFill>
              <a:latin typeface="Arial"/>
              <a:ea typeface="Calibri"/>
              <a:cs typeface="Arial"/>
              <a:sym typeface="Arial"/>
            </a:endParaRPr>
          </a:p>
          <a:p>
            <a:pPr marL="457200" marR="0" lvl="0" indent="-274320" algn="l" rtl="0">
              <a:lnSpc>
                <a:spcPct val="100000"/>
              </a:lnSpc>
              <a:spcBef>
                <a:spcPts val="0"/>
              </a:spcBef>
              <a:spcAft>
                <a:spcPts val="0"/>
              </a:spcAft>
              <a:buClr>
                <a:srgbClr val="000000"/>
              </a:buClr>
              <a:buSzPts val="1100"/>
              <a:buFont typeface="Arial"/>
              <a:buChar char="●"/>
            </a:pPr>
            <a:r>
              <a:rPr lang="en" sz="1200" b="0" i="0" u="none" strike="noStrike" cap="none" dirty="0">
                <a:solidFill>
                  <a:schemeClr val="dk1"/>
                </a:solidFill>
                <a:latin typeface="Calibri"/>
                <a:ea typeface="Calibri"/>
                <a:cs typeface="Calibri"/>
                <a:sym typeface="Calibri"/>
              </a:rPr>
              <a:t>Students will also circulating around the room during the “Three Threes in a Row” activity. Establish and communicate some ground rules for movement and voice levels during this activity. You may also want to set a time limit for this step in the protocol to deter off task conversations.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3070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171450" marR="0" lvl="0" indent="-171450" algn="l" rtl="0">
              <a:lnSpc>
                <a:spcPct val="100000"/>
              </a:lnSpc>
              <a:spcBef>
                <a:spcPts val="0"/>
              </a:spcBef>
              <a:spcAft>
                <a:spcPts val="0"/>
              </a:spcAft>
              <a:buClr>
                <a:srgbClr val="000000"/>
              </a:buClr>
              <a:buSzPts val="1100"/>
              <a:buFont typeface="Arial"/>
              <a:buChar char="●"/>
            </a:pPr>
            <a:r>
              <a:rPr lang="en" sz="1200" b="0" i="0" u="none" strike="noStrike" cap="none" dirty="0">
                <a:solidFill>
                  <a:srgbClr val="000000"/>
                </a:solidFill>
                <a:latin typeface="Calibri"/>
                <a:ea typeface="Calibri"/>
                <a:cs typeface="Calibri"/>
                <a:sym typeface="Calibri"/>
              </a:rPr>
              <a:t>Display 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93814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Shape 19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a:t>
            </a:r>
            <a:r>
              <a:rPr lang="en-US" sz="1200" b="1" i="0" u="none" strike="noStrike" cap="none" dirty="0">
                <a:solidFill>
                  <a:schemeClr val="dk1"/>
                </a:solidFill>
                <a:latin typeface="Calibri"/>
                <a:ea typeface="Calibri"/>
                <a:cs typeface="Calibri"/>
                <a:sym typeface="Calibri"/>
              </a:rPr>
              <a:t>C</a:t>
            </a:r>
            <a:r>
              <a:rPr lang="en" sz="1200" b="1" i="0" u="none" strike="noStrike" cap="none" dirty="0">
                <a:solidFill>
                  <a:schemeClr val="dk1"/>
                </a:solidFill>
                <a:latin typeface="Calibri"/>
                <a:ea typeface="Calibri"/>
                <a:cs typeface="Calibri"/>
                <a:sym typeface="Calibri"/>
              </a:rPr>
              <a:t>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Char char="●"/>
              <a:tabLst/>
              <a:defRPr/>
            </a:pPr>
            <a:r>
              <a:rPr lang="en" sz="1200" dirty="0">
                <a:latin typeface="Calibri" panose="020F0502020204030204" pitchFamily="34" charset="0"/>
                <a:sym typeface="Calibri"/>
              </a:rPr>
              <a:t>In Work Time A, students will summarize/provide the main idea of what another student says. During Work Time B, they will write an objective summary (identifying central/main idea) of the text.</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100" b="0" i="0" u="none" strike="noStrike" cap="none" baseline="0" dirty="0">
                <a:solidFill>
                  <a:srgbClr val="000000"/>
                </a:solidFill>
                <a:latin typeface="Arial"/>
                <a:ea typeface="Calibri"/>
                <a:cs typeface="Arial"/>
                <a:sym typeface="Arial"/>
              </a:rPr>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627880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Shape 20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Sharing Annotations of “Doc-Lap at Last” and Review Learning Targets </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seated with their “Numbered Heads”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By sharing and comparing annotations, students can see what others saw as important to the meaning of the text. They can also help each other work out difficult vocabulary and talk through confusing areas in the text.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get out their “The Vietnam Wars” article. </a:t>
            </a:r>
            <a:endParaRPr lang="en"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Slide. </a:t>
            </a:r>
            <a:endParaRPr lang="en"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Reinforce with students the value of annotating text by telling students that it allows them to quickly go back to their jotted notes to remember what they already read. </a:t>
            </a:r>
            <a:endParaRPr lang="en"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Encourage students to add to their annotations based on their discussion.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 for appropriate annotation marks on students’ texts (circling, underlining, highlighting, etc.)</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discussing their annotations with one another and adding additional annotations to their own texts.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have a “more is better” misconception about annotating that may need to be addressed. If you notice students with an overwhelming amount of highlighting, underlining, etc. in their articles, press them to explain why they marked that part of the text. Was it confusing? important? Clarify that you value quality over quantity in this process. The goal is for them to easily find important information, but marking everything complicates that.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model of effective annotating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8315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Shape 21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learning targets displayed for students in classroom. The first two targets will be the primary targets for today. Students should be comfortable with central idea and summary, but an objective summary may be new to them.Targets 3 and 4 are familiar to students.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Tell students, </a:t>
            </a:r>
            <a:r>
              <a:rPr lang="en" sz="1200" i="1" u="none" strike="noStrike" cap="none" dirty="0">
                <a:solidFill>
                  <a:schemeClr val="dk1"/>
                </a:solidFill>
                <a:latin typeface="Calibri"/>
                <a:ea typeface="Calibri"/>
                <a:cs typeface="Calibri"/>
                <a:sym typeface="Calibri"/>
              </a:rPr>
              <a:t>“Today you will continue to work with this last section of the article, which describes the same time period that Ha is writing about at this point in the novel.”</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Read the targets 1 &amp; 2 aloud from the slide:</a:t>
            </a:r>
            <a:endParaRPr lang="en" sz="1200" i="0" u="none" strike="noStrike" cap="none" dirty="0">
              <a:solidFill>
                <a:srgbClr val="000000"/>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 sz="1200" i="1" u="none" strike="noStrike" cap="none" dirty="0">
                <a:solidFill>
                  <a:schemeClr val="dk1"/>
                </a:solidFill>
                <a:latin typeface="Calibri"/>
                <a:ea typeface="Calibri"/>
                <a:cs typeface="Calibri"/>
                <a:sym typeface="Calibri"/>
              </a:rPr>
              <a:t>"I can determine the central idea of the section ‘Doc-Lap at Last’ in the informational text ‘The Vietnam Wars.’</a:t>
            </a:r>
            <a:r>
              <a:rPr lang="en-US" sz="1200" i="1" u="none" strike="noStrike" cap="none" dirty="0">
                <a:solidFill>
                  <a:schemeClr val="dk1"/>
                </a:solidFill>
                <a:latin typeface="Calibri"/>
                <a:ea typeface="Calibri"/>
                <a:cs typeface="Calibri"/>
                <a:sym typeface="Calibri"/>
              </a:rPr>
              <a:t>”</a:t>
            </a:r>
            <a:endParaRPr lang="en" sz="1200" i="1" u="none" strike="noStrike" cap="none" dirty="0">
              <a:solidFill>
                <a:schemeClr val="dk1"/>
              </a:solidFill>
              <a:latin typeface="Calibri"/>
              <a:ea typeface="Calibri"/>
              <a:cs typeface="Calibri"/>
              <a:sym typeface="Calibri"/>
            </a:endParaRPr>
          </a:p>
          <a:p>
            <a:pPr marL="914400" marR="0" lvl="1" indent="-304800" algn="l" defTabSz="914400" rtl="0" eaLnBrk="1" fontAlgn="auto" latinLnBrk="0" hangingPunct="1">
              <a:lnSpc>
                <a:spcPct val="100000"/>
              </a:lnSpc>
              <a:spcBef>
                <a:spcPts val="0"/>
              </a:spcBef>
              <a:spcAft>
                <a:spcPts val="0"/>
              </a:spcAft>
              <a:buClr>
                <a:srgbClr val="000000"/>
              </a:buClr>
              <a:buSzPts val="1200"/>
              <a:buFont typeface="+mj-lt"/>
              <a:buAutoNum type="alphaLcPeriod"/>
              <a:tabLst/>
              <a:defRPr/>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I can objectively summarize informational text.</a:t>
            </a:r>
            <a:r>
              <a:rPr lang="en-US" sz="1200" i="1" u="none" strike="noStrike" cap="none" dirty="0">
                <a:solidFill>
                  <a:schemeClr val="dk1"/>
                </a:solidFill>
                <a:latin typeface="Calibri"/>
                <a:ea typeface="Calibri"/>
                <a:cs typeface="Calibri"/>
                <a:sym typeface="Calibri"/>
              </a:rPr>
              <a:t>”</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Review the concepts of a </a:t>
            </a:r>
            <a:r>
              <a:rPr lang="en" sz="1200" b="0" i="0" u="none" strike="noStrike" cap="none" dirty="0">
                <a:solidFill>
                  <a:schemeClr val="dk1"/>
                </a:solidFill>
                <a:latin typeface="Calibri"/>
                <a:ea typeface="Calibri"/>
                <a:cs typeface="Calibri"/>
                <a:sym typeface="Calibri"/>
              </a:rPr>
              <a:t>central idea </a:t>
            </a:r>
            <a:r>
              <a:rPr lang="en" sz="1200" i="0" u="none" strike="noStrike" cap="none" dirty="0">
                <a:solidFill>
                  <a:schemeClr val="dk1"/>
                </a:solidFill>
                <a:latin typeface="Calibri"/>
                <a:ea typeface="Calibri"/>
                <a:cs typeface="Calibri"/>
                <a:sym typeface="Calibri"/>
              </a:rPr>
              <a:t>and </a:t>
            </a:r>
            <a:r>
              <a:rPr lang="en" sz="1200" b="0" i="0" u="none" strike="noStrike" cap="none" dirty="0">
                <a:solidFill>
                  <a:schemeClr val="dk1"/>
                </a:solidFill>
                <a:latin typeface="Calibri"/>
                <a:ea typeface="Calibri"/>
                <a:cs typeface="Calibri"/>
                <a:sym typeface="Calibri"/>
              </a:rPr>
              <a:t>objective summary</a:t>
            </a:r>
            <a:r>
              <a:rPr lang="en" sz="1200" i="0" u="none" strike="noStrike" cap="none" dirty="0">
                <a:solidFill>
                  <a:schemeClr val="dk1"/>
                </a:solidFill>
                <a:latin typeface="Calibri"/>
                <a:ea typeface="Calibri"/>
                <a:cs typeface="Calibri"/>
                <a:sym typeface="Calibri"/>
              </a:rPr>
              <a:t>; </a:t>
            </a:r>
            <a:r>
              <a:rPr lang="en-US" sz="1200" i="0" u="none" strike="noStrike" cap="none" dirty="0">
                <a:solidFill>
                  <a:schemeClr val="dk1"/>
                </a:solidFill>
                <a:latin typeface="Calibri"/>
                <a:ea typeface="Calibri"/>
                <a:cs typeface="Calibri"/>
                <a:sym typeface="Calibri"/>
              </a:rPr>
              <a:t>“</a:t>
            </a:r>
            <a:r>
              <a:rPr lang="en-US" sz="1200" i="1" u="none" strike="noStrike" cap="none" dirty="0">
                <a:solidFill>
                  <a:schemeClr val="dk1"/>
                </a:solidFill>
                <a:latin typeface="Calibri"/>
                <a:ea typeface="Calibri"/>
                <a:cs typeface="Calibri"/>
                <a:sym typeface="Calibri"/>
              </a:rPr>
              <a:t>I</a:t>
            </a:r>
            <a:r>
              <a:rPr lang="en" sz="1200" i="1" u="none" strike="noStrike" cap="none" dirty="0">
                <a:solidFill>
                  <a:schemeClr val="dk1"/>
                </a:solidFill>
                <a:latin typeface="Calibri"/>
                <a:ea typeface="Calibri"/>
                <a:cs typeface="Calibri"/>
                <a:sym typeface="Calibri"/>
              </a:rPr>
              <a:t>t’s a </a:t>
            </a: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just the facts</a:t>
            </a: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 summary that focuses on the information the text provides rather than our personal reactions. Central</a:t>
            </a:r>
            <a:r>
              <a:rPr lang="en" sz="1200" i="1" dirty="0">
                <a:solidFill>
                  <a:schemeClr val="dk1"/>
                </a:solidFill>
                <a:latin typeface="Calibri"/>
                <a:ea typeface="Calibri"/>
                <a:cs typeface="Calibri"/>
                <a:sym typeface="Calibri"/>
              </a:rPr>
              <a:t>/main idea is what the text is mostly about; the big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takeway</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from the text. A summary should reflect these ideas.</a:t>
            </a:r>
            <a:r>
              <a:rPr lang="en-US" sz="1200" i="1" dirty="0">
                <a:solidFill>
                  <a:schemeClr val="dk1"/>
                </a:solidFill>
                <a:latin typeface="Calibri"/>
                <a:ea typeface="Calibri"/>
                <a:cs typeface="Calibri"/>
                <a:sym typeface="Calibri"/>
              </a:rPr>
              <a:t>”</a:t>
            </a:r>
            <a:endParaRPr lang="en" sz="1200" i="0"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Remind students that this informational text is long and complicated. Section 5 is the most relevant to understanding what Ha and her family are experiencing.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comprehension of the new academic vocabulary: objective summary.</a:t>
            </a:r>
            <a:endParaRPr b="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clarify an objective summary, remind students that the novel is told from Ha’s subjective perspective (she shares her feelings/emotions) but when summarizing we need to be objective</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(don’t include our feelings/emotions about the topic).</a:t>
            </a:r>
            <a:endParaRPr sz="1200" b="1"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723997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Shape 21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Group</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Reading for Key Details: “Three Threes in a Row” </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a new protocol for students. Be sure to familiarize yourself with this before guiding students through the process. You may consider modeling this with a few students to assist the whole class in understanding the procedu</a:t>
            </a:r>
            <a:r>
              <a:rPr lang="en" sz="1200" dirty="0">
                <a:solidFill>
                  <a:schemeClr val="dk1"/>
                </a:solidFill>
                <a:latin typeface="Calibri"/>
                <a:ea typeface="Calibri"/>
                <a:cs typeface="Calibri"/>
                <a:sym typeface="Calibri"/>
              </a:rPr>
              <a:t>re.</a:t>
            </a:r>
            <a:endParaRPr dirty="0"/>
          </a:p>
          <a:p>
            <a:pPr marL="457200" marR="0" lvl="0" indent="-298450" algn="l" rtl="0">
              <a:lnSpc>
                <a:spcPct val="100000"/>
              </a:lnSpc>
              <a:spcBef>
                <a:spcPts val="0"/>
              </a:spcBef>
              <a:spcAft>
                <a:spcPts val="0"/>
              </a:spcAft>
              <a:buSzPts val="1100"/>
              <a:buFont typeface="Calibri"/>
              <a:buChar char="●"/>
            </a:pPr>
            <a:r>
              <a:rPr lang="en" sz="1200" dirty="0">
                <a:latin typeface="Calibri"/>
                <a:ea typeface="Calibri"/>
                <a:cs typeface="Calibri"/>
                <a:sym typeface="Calibri"/>
              </a:rPr>
              <a:t>This is a quite a complex protocol with several steps and directions. To simply process, instruct students in Step 1 of the protocol and provide time to complete this before moving on to the directions for Step 2</a:t>
            </a:r>
            <a:r>
              <a:rPr lang="en" dirty="0">
                <a:latin typeface="Calibri"/>
                <a:ea typeface="Calibri"/>
                <a:cs typeface="Calibri"/>
                <a:sym typeface="Calibri"/>
              </a:rPr>
              <a:t>.</a:t>
            </a:r>
            <a:endParaRPr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lang="en"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Focus students on the last section of the article, “Doc-Lap at Last,” that they reread for homework.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Ask students to briefly reread, underlining key details that help them understand the central idea.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Distribute the </a:t>
            </a:r>
            <a:r>
              <a:rPr lang="en" sz="1200" b="1" i="0" u="none" strike="noStrike" cap="none" dirty="0">
                <a:solidFill>
                  <a:schemeClr val="dk1"/>
                </a:solidFill>
                <a:latin typeface="Calibri"/>
                <a:ea typeface="Calibri"/>
                <a:cs typeface="Calibri"/>
                <a:sym typeface="Calibri"/>
              </a:rPr>
              <a:t>Three Threes in a Row Note-catcher </a:t>
            </a:r>
            <a:r>
              <a:rPr lang="en" sz="1200" i="0" u="none" strike="noStrike" cap="none" dirty="0">
                <a:solidFill>
                  <a:schemeClr val="dk1"/>
                </a:solidFill>
                <a:latin typeface="Calibri"/>
                <a:ea typeface="Calibri"/>
                <a:cs typeface="Calibri"/>
                <a:sym typeface="Calibri"/>
              </a:rPr>
              <a:t>to students.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Assign each group one row (three questions). (Depending on class size, more than one group may have the same set of three questions.)</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Explain that this new protocol “Three Threes in a Row” is a 2-step process.</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Read the directions from the slide:</a:t>
            </a:r>
            <a:endParaRPr sz="1200" dirty="0">
              <a:latin typeface="Calibri"/>
              <a:ea typeface="Calibri"/>
              <a:cs typeface="Calibri"/>
              <a:sym typeface="Calibri"/>
            </a:endParaRPr>
          </a:p>
          <a:p>
            <a:pPr marL="457200" marR="0" lvl="0" indent="0" algn="l" rtl="0">
              <a:lnSpc>
                <a:spcPct val="100000"/>
              </a:lnSpc>
              <a:spcBef>
                <a:spcPts val="0"/>
              </a:spcBef>
              <a:spcAft>
                <a:spcPts val="0"/>
              </a:spcAft>
              <a:buNone/>
            </a:pPr>
            <a:r>
              <a:rPr lang="en" sz="1200" b="0" i="0" u="none" strike="noStrike" cap="none" dirty="0">
                <a:solidFill>
                  <a:schemeClr val="dk1"/>
                </a:solidFill>
                <a:latin typeface="Calibri"/>
                <a:ea typeface="Calibri"/>
                <a:cs typeface="Calibri"/>
                <a:sym typeface="Calibri"/>
              </a:rPr>
              <a:t>Step 1:</a:t>
            </a:r>
            <a:endParaRPr dirty="0"/>
          </a:p>
          <a:p>
            <a:pPr marL="628650" marR="0" lvl="1" indent="-171450" algn="l" rtl="0">
              <a:lnSpc>
                <a:spcPct val="100000"/>
              </a:lnSpc>
              <a:spcBef>
                <a:spcPts val="0"/>
              </a:spcBef>
              <a:spcAft>
                <a:spcPts val="0"/>
              </a:spcAft>
              <a:buClr>
                <a:schemeClr val="dk1"/>
              </a:buClr>
              <a:buSzPts val="1200"/>
              <a:buFont typeface="Calibri"/>
              <a:buAutoNum type="alphaLcPeriod"/>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Your group answers just the three questions on your row.</a:t>
            </a:r>
            <a:r>
              <a:rPr lang="en-US" sz="1200" i="1" u="none" strike="noStrike" cap="none"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628650" marR="0" lvl="1" indent="-171450" algn="l" rtl="0">
              <a:lnSpc>
                <a:spcPct val="100000"/>
              </a:lnSpc>
              <a:spcBef>
                <a:spcPts val="0"/>
              </a:spcBef>
              <a:spcAft>
                <a:spcPts val="0"/>
              </a:spcAft>
              <a:buClr>
                <a:schemeClr val="dk1"/>
              </a:buClr>
              <a:buSzPts val="1200"/>
              <a:buFont typeface="Calibri"/>
              <a:buAutoNum type="alphaLcPeriod"/>
            </a:pPr>
            <a:r>
              <a:rPr lang="en-US" sz="1200" i="1" u="none" strike="noStrike" cap="none" dirty="0">
                <a:solidFill>
                  <a:schemeClr val="dk1"/>
                </a:solidFill>
                <a:latin typeface="Calibri"/>
                <a:ea typeface="Calibri"/>
                <a:cs typeface="Calibri"/>
                <a:sym typeface="Calibri"/>
              </a:rPr>
              <a:t>"</a:t>
            </a:r>
            <a:r>
              <a:rPr lang="en" sz="1200" i="1" u="none" strike="noStrike" cap="none" dirty="0">
                <a:solidFill>
                  <a:schemeClr val="dk1"/>
                </a:solidFill>
                <a:latin typeface="Calibri"/>
                <a:ea typeface="Calibri"/>
                <a:cs typeface="Calibri"/>
                <a:sym typeface="Calibri"/>
              </a:rPr>
              <a:t>Take 10 minutes as a group to read your three questions, reread the text, and jot your answers.</a:t>
            </a:r>
            <a:r>
              <a:rPr lang="en-US" sz="1200" i="1" u="none" strike="noStrike" cap="none"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understanding of step 1 in the protocol.</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struggle with following multiple-step directions, consider displaying these directions using a document camera or Smartboard. Another option is to type up these instructions for students to have in hand.</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31251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Shape 22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10-12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Partners/Small Group/Whole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don’t have access to the text with images, they are presented on this slide. One of the images is particularly disturbing and discussion around this photograph should be handled with sensitivity. Keep students focused on what this image implies about the situation in Vietnam instead of its shock value.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kumimoji="0" lang="en-US" sz="1200" b="0" i="0" u="none" strike="noStrike" kern="0" cap="none" spc="0" normalizeH="0" baseline="0" noProof="0" dirty="0">
                <a:ln>
                  <a:noFill/>
                </a:ln>
                <a:solidFill>
                  <a:srgbClr val="000000"/>
                </a:solidFill>
                <a:effectLst/>
                <a:uLnTx/>
                <a:uFillTx/>
                <a:latin typeface="Calibri"/>
                <a:ea typeface="Calibri"/>
                <a:cs typeface="Calibri"/>
                <a:sym typeface="Calibri"/>
              </a:rPr>
              <a:t>H</a:t>
            </a:r>
            <a:r>
              <a:rPr lang="en" sz="1200" i="0" u="none" strike="noStrike" cap="none" dirty="0">
                <a:solidFill>
                  <a:schemeClr val="dk1"/>
                </a:solidFill>
                <a:latin typeface="Calibri"/>
                <a:ea typeface="Calibri"/>
                <a:cs typeface="Calibri"/>
                <a:sym typeface="Calibri"/>
              </a:rPr>
              <a:t>ave students begin Part 1 in their small groups. Circulate to listen in and support as needed. Probe, pushing students to dig back into the text to find answers to each question. </a:t>
            </a:r>
            <a:endParaRPr lang="en" sz="1200" i="0" u="none" strike="noStrike" cap="none" dirty="0">
              <a:solidFill>
                <a:srgbClr val="000000"/>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Calibri"/>
              <a:buAutoNum type="arabicPeriod"/>
              <a:tabLst/>
              <a:defRPr/>
            </a:pPr>
            <a:r>
              <a:rPr lang="en" sz="1200" i="0" u="none" strike="noStrike" cap="none" dirty="0">
                <a:solidFill>
                  <a:schemeClr val="dk1"/>
                </a:solidFill>
                <a:latin typeface="Calibri"/>
                <a:ea typeface="Calibri"/>
                <a:cs typeface="Calibri"/>
                <a:sym typeface="Calibri"/>
              </a:rPr>
              <a:t>After 10 minutes, focus students whole group.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on task and following the protocol directions.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a student is having difficulty following step 2 in Three Threes in a Row protocol, pair him/her with a stronger student to serve as a guide through that step.</a:t>
            </a:r>
            <a:endParaRPr dirty="0"/>
          </a:p>
        </p:txBody>
      </p:sp>
    </p:spTree>
    <p:extLst>
      <p:ext uri="{BB962C8B-B14F-4D97-AF65-F5344CB8AC3E}">
        <p14:creationId xmlns:p14="http://schemas.microsoft.com/office/powerpoint/2010/main" val="3272751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Shape 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Shape 6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Shape 6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Shape 6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Shape 6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Shape 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Shape 7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Shape 8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Shape 8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Shape 8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Shape 8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Shape 9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Shape 9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89328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60214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1.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D82CCFF-B1A4-4DB1-AA5D-F391AE19630D}"/>
              </a:ext>
            </a:extLst>
          </p:cNvPr>
          <p:cNvPicPr>
            <a:picLocks noChangeAspect="1"/>
          </p:cNvPicPr>
          <p:nvPr userDrawn="1"/>
        </p:nvPicPr>
        <p:blipFill>
          <a:blip r:embed="rId13"/>
          <a:stretch>
            <a:fillRect/>
          </a:stretch>
        </p:blipFill>
        <p:spPr>
          <a:xfrm>
            <a:off x="4176656" y="4459344"/>
            <a:ext cx="790687" cy="658906"/>
          </a:xfrm>
          <a:prstGeom prst="rect">
            <a:avLst/>
          </a:prstGeom>
        </p:spPr>
      </p:pic>
      <p:pic>
        <p:nvPicPr>
          <p:cNvPr id="5" name="Picture 4">
            <a:extLst>
              <a:ext uri="{FF2B5EF4-FFF2-40B4-BE49-F238E27FC236}">
                <a16:creationId xmlns:a16="http://schemas.microsoft.com/office/drawing/2014/main" id="{5C3CE5B6-FEC9-4348-878C-060787C16AD4}"/>
              </a:ext>
            </a:extLst>
          </p:cNvPr>
          <p:cNvPicPr>
            <a:picLocks noChangeAspect="1"/>
          </p:cNvPicPr>
          <p:nvPr userDrawn="1"/>
        </p:nvPicPr>
        <p:blipFill>
          <a:blip r:embed="rId14"/>
          <a:stretch>
            <a:fillRect/>
          </a:stretch>
        </p:blipFill>
        <p:spPr>
          <a:xfrm>
            <a:off x="8451299" y="4965926"/>
            <a:ext cx="762000" cy="142875"/>
          </a:xfrm>
          <a:prstGeom prst="rect">
            <a:avLst/>
          </a:prstGeom>
        </p:spPr>
      </p:pic>
      <p:pic>
        <p:nvPicPr>
          <p:cNvPr id="10" name="Picture 9">
            <a:extLst>
              <a:ext uri="{FF2B5EF4-FFF2-40B4-BE49-F238E27FC236}">
                <a16:creationId xmlns:a16="http://schemas.microsoft.com/office/drawing/2014/main" id="{F335FBCD-FACA-4235-A865-F9BB29BE920C}"/>
              </a:ext>
            </a:extLst>
          </p:cNvPr>
          <p:cNvPicPr>
            <a:picLocks noChangeAspect="1"/>
          </p:cNvPicPr>
          <p:nvPr userDrawn="1"/>
        </p:nvPicPr>
        <p:blipFill>
          <a:blip r:embed="rId15"/>
          <a:stretch>
            <a:fillRect/>
          </a:stretch>
        </p:blipFill>
        <p:spPr>
          <a:xfrm>
            <a:off x="0" y="458858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6175A26-BAF6-486E-83EE-FD378DDE4ECD}"/>
              </a:ext>
            </a:extLst>
          </p:cNvPr>
          <p:cNvPicPr>
            <a:picLocks noChangeAspect="1"/>
          </p:cNvPicPr>
          <p:nvPr userDrawn="1"/>
        </p:nvPicPr>
        <p:blipFill>
          <a:blip r:embed="rId15"/>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4B1CC406-AB3A-4B85-A798-71CC4A748366}"/>
              </a:ext>
            </a:extLst>
          </p:cNvPr>
          <p:cNvPicPr>
            <a:picLocks noChangeAspect="1"/>
          </p:cNvPicPr>
          <p:nvPr userDrawn="1"/>
        </p:nvPicPr>
        <p:blipFill>
          <a:blip r:embed="rId16"/>
          <a:stretch>
            <a:fillRect/>
          </a:stretch>
        </p:blipFill>
        <p:spPr>
          <a:xfrm>
            <a:off x="4174639" y="4478191"/>
            <a:ext cx="794722" cy="662268"/>
          </a:xfrm>
          <a:prstGeom prst="rect">
            <a:avLst/>
          </a:prstGeom>
        </p:spPr>
      </p:pic>
      <p:pic>
        <p:nvPicPr>
          <p:cNvPr id="7" name="Picture 6">
            <a:extLst>
              <a:ext uri="{FF2B5EF4-FFF2-40B4-BE49-F238E27FC236}">
                <a16:creationId xmlns:a16="http://schemas.microsoft.com/office/drawing/2014/main" id="{B1FDAD06-B118-48AB-BE76-B0330A7844D6}"/>
              </a:ext>
            </a:extLst>
          </p:cNvPr>
          <p:cNvPicPr>
            <a:picLocks noChangeAspect="1"/>
          </p:cNvPicPr>
          <p:nvPr userDrawn="1"/>
        </p:nvPicPr>
        <p:blipFill>
          <a:blip r:embed="rId17"/>
          <a:stretch>
            <a:fillRect/>
          </a:stretch>
        </p:blipFill>
        <p:spPr>
          <a:xfrm>
            <a:off x="67985" y="45457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dirty="0">
                <a:solidFill>
                  <a:schemeClr val="dk1"/>
                </a:solidFill>
                <a:latin typeface="Century Gothic"/>
                <a:ea typeface="Century Gothic"/>
                <a:cs typeface="Century Gothic"/>
                <a:sym typeface="Century Gothic"/>
              </a:rPr>
              <a:t>Grade 8: Module 1: Unit 1: Lesson 10 </a:t>
            </a:r>
            <a:br>
              <a:rPr lang="en" sz="3600" b="0" i="0" u="none" strike="noStrike" cap="none" dirty="0">
                <a:solidFill>
                  <a:schemeClr val="dk1"/>
                </a:solidFill>
                <a:latin typeface="Century Gothic"/>
                <a:ea typeface="Century Gothic"/>
                <a:cs typeface="Century Gothic"/>
                <a:sym typeface="Century Gothic"/>
              </a:rPr>
            </a:b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p:txBody>
      </p:sp>
      <p:sp>
        <p:nvSpPr>
          <p:cNvPr id="175" name="Shape 175"/>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50-75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In this lesson, students continue to work with Section 5 of “The Vietnam Wars” by carefully examining the photographs and associated captions that are part of Section 5. This section is long and complex, therefore it will be addressed in the next lesson also.</a:t>
            </a:r>
            <a:br>
              <a:rPr lang="en" sz="1800" b="0" i="0" u="none" strike="noStrike" cap="none" dirty="0">
                <a:solidFill>
                  <a:schemeClr val="dk1"/>
                </a:solidFill>
                <a:latin typeface="Century Gothic"/>
                <a:ea typeface="Century Gothic"/>
                <a:cs typeface="Century Gothic"/>
                <a:sym typeface="Century Gothic"/>
              </a:rPr>
            </a:b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dirty="0"/>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I can determine the central idea of the section “Doc-Lap at Last” in the informational text “The Vietnam Wars.” </a:t>
            </a:r>
            <a:endParaRPr dirty="0"/>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I can objectively summarize informational text.</a:t>
            </a:r>
            <a:endParaRPr dirty="0"/>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I can use context clues to determine word meanings. </a:t>
            </a:r>
            <a:endParaRPr dirty="0"/>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I can participate in discussions about the text with a partner, small group, and the whole class.</a:t>
            </a:r>
            <a:endParaRPr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Three Threes in a Row</a:t>
            </a:r>
            <a:endParaRPr sz="3600" b="0" i="0" u="none" strike="noStrike" cap="none">
              <a:solidFill>
                <a:schemeClr val="dk1"/>
              </a:solidFill>
              <a:latin typeface="Century Gothic"/>
              <a:ea typeface="Century Gothic"/>
              <a:cs typeface="Century Gothic"/>
              <a:sym typeface="Century Gothic"/>
            </a:endParaRPr>
          </a:p>
        </p:txBody>
      </p:sp>
      <p:sp>
        <p:nvSpPr>
          <p:cNvPr id="240" name="Shape 24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
        <p:nvSpPr>
          <p:cNvPr id="242" name="Shape 242"/>
          <p:cNvSpPr txBox="1"/>
          <p:nvPr/>
        </p:nvSpPr>
        <p:spPr>
          <a:xfrm>
            <a:off x="512618" y="906875"/>
            <a:ext cx="8009100" cy="375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b="1" i="0" u="none" strike="noStrike" cap="none" dirty="0">
                <a:solidFill>
                  <a:srgbClr val="000000"/>
                </a:solidFill>
                <a:latin typeface="Century Gothic"/>
                <a:ea typeface="Century Gothic"/>
                <a:cs typeface="Century Gothic"/>
                <a:sym typeface="Century Gothic"/>
              </a:rPr>
              <a:t>Step 2</a:t>
            </a:r>
            <a:r>
              <a:rPr lang="en" sz="1800" b="0" i="0" u="none" strike="noStrike" cap="none" dirty="0">
                <a:solidFill>
                  <a:srgbClr val="000000"/>
                </a:solidFill>
                <a:latin typeface="Century Gothic"/>
                <a:ea typeface="Century Gothic"/>
                <a:cs typeface="Century Gothic"/>
                <a:sym typeface="Century Gothic"/>
              </a:rPr>
              <a:t>:</a:t>
            </a:r>
            <a:endParaRPr sz="1800" dirty="0"/>
          </a:p>
          <a:p>
            <a:pPr marL="342900" marR="0" lvl="0" indent="-342900" algn="l" rtl="0">
              <a:lnSpc>
                <a:spcPct val="100000"/>
              </a:lnSpc>
              <a:spcBef>
                <a:spcPts val="0"/>
              </a:spcBef>
              <a:spcAft>
                <a:spcPts val="600"/>
              </a:spcAft>
              <a:buFont typeface="+mj-lt"/>
              <a:buAutoNum type="arabicPeriod"/>
            </a:pPr>
            <a:r>
              <a:rPr lang="en" sz="1800" b="0" i="0" u="sng" strike="noStrike" cap="none" dirty="0">
                <a:solidFill>
                  <a:srgbClr val="000000"/>
                </a:solidFill>
                <a:latin typeface="Century Gothic"/>
                <a:ea typeface="Century Gothic"/>
                <a:cs typeface="Century Gothic"/>
                <a:sym typeface="Century Gothic"/>
              </a:rPr>
              <a:t>Walk</a:t>
            </a:r>
            <a:r>
              <a:rPr lang="en" sz="1800" b="0" i="0" u="none" strike="noStrike" cap="none" dirty="0">
                <a:solidFill>
                  <a:srgbClr val="000000"/>
                </a:solidFill>
                <a:latin typeface="Century Gothic"/>
                <a:ea typeface="Century Gothic"/>
                <a:cs typeface="Century Gothic"/>
                <a:sym typeface="Century Gothic"/>
              </a:rPr>
              <a:t> around the room to </a:t>
            </a:r>
            <a:r>
              <a:rPr lang="en" sz="1800" b="0" i="0" u="sng" strike="noStrike" cap="none" dirty="0">
                <a:solidFill>
                  <a:srgbClr val="000000"/>
                </a:solidFill>
                <a:latin typeface="Century Gothic"/>
                <a:ea typeface="Century Gothic"/>
                <a:cs typeface="Century Gothic"/>
                <a:sym typeface="Century Gothic"/>
              </a:rPr>
              <a:t>talk</a:t>
            </a:r>
            <a:r>
              <a:rPr lang="en" sz="1800" b="0" i="0" u="none" strike="noStrike" cap="none" dirty="0">
                <a:solidFill>
                  <a:srgbClr val="000000"/>
                </a:solidFill>
                <a:latin typeface="Century Gothic"/>
                <a:ea typeface="Century Gothic"/>
                <a:cs typeface="Century Gothic"/>
                <a:sym typeface="Century Gothic"/>
              </a:rPr>
              <a:t> with students from other groups. Bring your notes and text with you!</a:t>
            </a:r>
            <a:endParaRPr lang="en" sz="1800" dirty="0">
              <a:ea typeface="Century Gothic"/>
            </a:endParaRPr>
          </a:p>
          <a:p>
            <a:pPr marL="342900" marR="0" lvl="0" indent="-342900" algn="l" rtl="0">
              <a:lnSpc>
                <a:spcPct val="100000"/>
              </a:lnSpc>
              <a:spcBef>
                <a:spcPts val="0"/>
              </a:spcBef>
              <a:spcAft>
                <a:spcPts val="600"/>
              </a:spcAft>
              <a:buFont typeface="+mj-lt"/>
              <a:buAutoNum type="arabicPeriod"/>
            </a:pPr>
            <a:r>
              <a:rPr lang="en" sz="1800" b="0" i="0" u="sng" strike="noStrike" cap="none" dirty="0">
                <a:solidFill>
                  <a:srgbClr val="000000"/>
                </a:solidFill>
                <a:latin typeface="Century Gothic"/>
                <a:ea typeface="Century Gothic"/>
                <a:cs typeface="Century Gothic"/>
                <a:sym typeface="Century Gothic"/>
              </a:rPr>
              <a:t>Ask</a:t>
            </a:r>
            <a:r>
              <a:rPr lang="en" sz="1800" b="0" i="0" u="none" strike="noStrike" cap="none" dirty="0">
                <a:solidFill>
                  <a:srgbClr val="000000"/>
                </a:solidFill>
                <a:latin typeface="Century Gothic"/>
                <a:ea typeface="Century Gothic"/>
                <a:cs typeface="Century Gothic"/>
                <a:sym typeface="Century Gothic"/>
              </a:rPr>
              <a:t> each person to explain </a:t>
            </a:r>
            <a:r>
              <a:rPr lang="en" sz="1800" b="1" i="0" u="none" strike="noStrike" cap="none" dirty="0">
                <a:solidFill>
                  <a:srgbClr val="000000"/>
                </a:solidFill>
                <a:latin typeface="Century Gothic"/>
                <a:ea typeface="Century Gothic"/>
                <a:cs typeface="Century Gothic"/>
                <a:sym typeface="Century Gothic"/>
              </a:rPr>
              <a:t>one</a:t>
            </a:r>
            <a:r>
              <a:rPr lang="en" sz="1800" b="0" i="0" u="none" strike="noStrike" cap="none" dirty="0">
                <a:solidFill>
                  <a:srgbClr val="000000"/>
                </a:solidFill>
                <a:latin typeface="Century Gothic"/>
                <a:ea typeface="Century Gothic"/>
                <a:cs typeface="Century Gothic"/>
                <a:sym typeface="Century Gothic"/>
              </a:rPr>
              <a:t> answer. </a:t>
            </a:r>
            <a:endParaRPr lang="en" sz="1800" dirty="0">
              <a:ea typeface="Century Gothic"/>
            </a:endParaRPr>
          </a:p>
          <a:p>
            <a:pPr marL="342900" marR="0" lvl="0" indent="-342900" algn="l" rtl="0">
              <a:lnSpc>
                <a:spcPct val="100000"/>
              </a:lnSpc>
              <a:spcBef>
                <a:spcPts val="0"/>
              </a:spcBef>
              <a:spcAft>
                <a:spcPts val="600"/>
              </a:spcAft>
              <a:buFont typeface="+mj-lt"/>
              <a:buAutoNum type="arabicPeriod"/>
            </a:pPr>
            <a:r>
              <a:rPr lang="en" sz="1800" b="0" i="0" u="sng" strike="noStrike" cap="none" dirty="0">
                <a:solidFill>
                  <a:srgbClr val="000000"/>
                </a:solidFill>
                <a:latin typeface="Century Gothic"/>
                <a:ea typeface="Century Gothic"/>
                <a:cs typeface="Century Gothic"/>
                <a:sym typeface="Century Gothic"/>
              </a:rPr>
              <a:t>Listen</a:t>
            </a:r>
            <a:r>
              <a:rPr lang="en" sz="1800" b="0" i="0" u="none" strike="noStrike" cap="none" dirty="0">
                <a:solidFill>
                  <a:srgbClr val="000000"/>
                </a:solidFill>
                <a:latin typeface="Century Gothic"/>
                <a:ea typeface="Century Gothic"/>
                <a:cs typeface="Century Gothic"/>
                <a:sym typeface="Century Gothic"/>
              </a:rPr>
              <a:t> to their explanation and </a:t>
            </a:r>
            <a:r>
              <a:rPr lang="en" sz="1800" b="0" i="0" u="sng" strike="noStrike" cap="none" dirty="0">
                <a:solidFill>
                  <a:srgbClr val="000000"/>
                </a:solidFill>
                <a:latin typeface="Century Gothic"/>
                <a:ea typeface="Century Gothic"/>
                <a:cs typeface="Century Gothic"/>
                <a:sym typeface="Century Gothic"/>
              </a:rPr>
              <a:t>summarize</a:t>
            </a:r>
            <a:r>
              <a:rPr lang="en" sz="1800" b="0" i="0" u="none" strike="noStrike" cap="none" dirty="0">
                <a:solidFill>
                  <a:srgbClr val="000000"/>
                </a:solidFill>
                <a:latin typeface="Century Gothic"/>
                <a:ea typeface="Century Gothic"/>
                <a:cs typeface="Century Gothic"/>
                <a:sym typeface="Century Gothic"/>
              </a:rPr>
              <a:t> that answer in your own box. </a:t>
            </a:r>
            <a:endParaRPr lang="en" sz="1800" dirty="0">
              <a:ea typeface="Century Gothic"/>
            </a:endParaRPr>
          </a:p>
          <a:p>
            <a:pPr marL="342900" marR="0" lvl="0" indent="-342900" algn="l" rtl="0">
              <a:lnSpc>
                <a:spcPct val="100000"/>
              </a:lnSpc>
              <a:spcBef>
                <a:spcPts val="0"/>
              </a:spcBef>
              <a:spcAft>
                <a:spcPts val="600"/>
              </a:spcAft>
              <a:buFont typeface="+mj-lt"/>
              <a:buAutoNum type="arabicPeriod"/>
            </a:pPr>
            <a:r>
              <a:rPr lang="en" sz="1800" b="0" i="0" u="sng" strike="noStrike" cap="none" dirty="0">
                <a:solidFill>
                  <a:srgbClr val="000000"/>
                </a:solidFill>
                <a:latin typeface="Century Gothic"/>
                <a:ea typeface="Century Gothic"/>
                <a:cs typeface="Century Gothic"/>
                <a:sym typeface="Century Gothic"/>
              </a:rPr>
              <a:t>Record</a:t>
            </a:r>
            <a:r>
              <a:rPr lang="en" sz="1800" b="0" i="0" u="none" strike="noStrike" cap="none" dirty="0">
                <a:solidFill>
                  <a:srgbClr val="000000"/>
                </a:solidFill>
                <a:latin typeface="Century Gothic"/>
                <a:ea typeface="Century Gothic"/>
                <a:cs typeface="Century Gothic"/>
                <a:sym typeface="Century Gothic"/>
              </a:rPr>
              <a:t> the name of the student who shared the information on the line in the question box.</a:t>
            </a:r>
            <a:endParaRPr lang="en" sz="1800" dirty="0">
              <a:ea typeface="Century Gothic"/>
            </a:endParaRPr>
          </a:p>
          <a:p>
            <a:pPr marL="342900" marR="0" lvl="0" indent="-342900" algn="l" rtl="0">
              <a:lnSpc>
                <a:spcPct val="100000"/>
              </a:lnSpc>
              <a:spcBef>
                <a:spcPts val="0"/>
              </a:spcBef>
              <a:spcAft>
                <a:spcPts val="600"/>
              </a:spcAft>
              <a:buFont typeface="+mj-lt"/>
              <a:buAutoNum type="arabicPeriod"/>
            </a:pPr>
            <a:r>
              <a:rPr lang="en" sz="1800" b="0" i="0" u="sng" strike="noStrike" cap="none" dirty="0">
                <a:solidFill>
                  <a:srgbClr val="000000"/>
                </a:solidFill>
                <a:latin typeface="Century Gothic"/>
                <a:ea typeface="Century Gothic"/>
                <a:cs typeface="Century Gothic"/>
                <a:sym typeface="Century Gothic"/>
              </a:rPr>
              <a:t>Repeat</a:t>
            </a:r>
            <a:r>
              <a:rPr lang="en" sz="1800" b="0" i="0" u="none" strike="noStrike" cap="none" dirty="0">
                <a:solidFill>
                  <a:srgbClr val="000000"/>
                </a:solidFill>
                <a:latin typeface="Century Gothic"/>
                <a:ea typeface="Century Gothic"/>
                <a:cs typeface="Century Gothic"/>
                <a:sym typeface="Century Gothic"/>
              </a:rPr>
              <a:t>, moving on to another student for an answer to another question. (Ask a different person for each answer so you interact with six other students total.) </a:t>
            </a:r>
            <a:endParaRPr sz="1800" dirty="0"/>
          </a:p>
        </p:txBody>
      </p:sp>
      <p:pic>
        <p:nvPicPr>
          <p:cNvPr id="6" name="Shape 168"/>
          <p:cNvPicPr preferRelativeResize="0"/>
          <p:nvPr/>
        </p:nvPicPr>
        <p:blipFill>
          <a:blip r:embed="rId3">
            <a:alphaModFix/>
          </a:blip>
          <a:stretch>
            <a:fillRect/>
          </a:stretch>
        </p:blipFill>
        <p:spPr>
          <a:xfrm>
            <a:off x="7913914" y="144658"/>
            <a:ext cx="918386" cy="11697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Listen and Summarize</a:t>
            </a:r>
            <a:endParaRPr/>
          </a:p>
        </p:txBody>
      </p:sp>
      <p:sp>
        <p:nvSpPr>
          <p:cNvPr id="248" name="Shape 248"/>
          <p:cNvSpPr txBox="1">
            <a:spLocks noGrp="1"/>
          </p:cNvSpPr>
          <p:nvPr>
            <p:ph type="body" idx="1"/>
          </p:nvPr>
        </p:nvSpPr>
        <p:spPr>
          <a:xfrm>
            <a:off x="311700" y="1152475"/>
            <a:ext cx="4355303"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dirty="0"/>
              <a:t>Remember:</a:t>
            </a:r>
          </a:p>
          <a:p>
            <a:pPr marL="0" lvl="0" indent="0">
              <a:spcBef>
                <a:spcPts val="0"/>
              </a:spcBef>
              <a:spcAft>
                <a:spcPts val="0"/>
              </a:spcAft>
              <a:buNone/>
            </a:pPr>
            <a:endParaRPr sz="2000" dirty="0"/>
          </a:p>
          <a:p>
            <a:pPr marL="457200" lvl="0" indent="-355600" rtl="0">
              <a:spcBef>
                <a:spcPts val="0"/>
              </a:spcBef>
              <a:spcAft>
                <a:spcPts val="0"/>
              </a:spcAft>
              <a:buSzPts val="2000"/>
              <a:buAutoNum type="arabicPeriod"/>
            </a:pPr>
            <a:r>
              <a:rPr lang="en" sz="2000" b="1" dirty="0"/>
              <a:t>Ask </a:t>
            </a:r>
            <a:r>
              <a:rPr lang="en" sz="2000" dirty="0"/>
              <a:t>your classmate a question.</a:t>
            </a:r>
            <a:endParaRPr sz="2000" dirty="0"/>
          </a:p>
          <a:p>
            <a:pPr marL="457200" lvl="0" indent="-355600" rtl="0">
              <a:spcBef>
                <a:spcPts val="0"/>
              </a:spcBef>
              <a:spcAft>
                <a:spcPts val="0"/>
              </a:spcAft>
              <a:buSzPts val="2000"/>
              <a:buAutoNum type="arabicPeriod"/>
            </a:pPr>
            <a:r>
              <a:rPr lang="en" sz="2000" b="1" dirty="0"/>
              <a:t>Listen </a:t>
            </a:r>
            <a:r>
              <a:rPr lang="en" sz="2000" dirty="0"/>
              <a:t>to the answer.</a:t>
            </a:r>
            <a:endParaRPr sz="2000" dirty="0"/>
          </a:p>
          <a:p>
            <a:pPr marL="457200" lvl="0" indent="-355600" rtl="0">
              <a:spcBef>
                <a:spcPts val="0"/>
              </a:spcBef>
              <a:spcAft>
                <a:spcPts val="0"/>
              </a:spcAft>
              <a:buSzPts val="2000"/>
              <a:buAutoNum type="arabicPeriod"/>
            </a:pPr>
            <a:r>
              <a:rPr lang="en" sz="2000" b="1" dirty="0"/>
              <a:t>Summarize </a:t>
            </a:r>
            <a:r>
              <a:rPr lang="en" sz="2000" dirty="0"/>
              <a:t>it on your note-catcher.</a:t>
            </a:r>
            <a:endParaRPr sz="2000" dirty="0"/>
          </a:p>
          <a:p>
            <a:pPr marL="457200" lvl="0" indent="-355600" rtl="0">
              <a:spcBef>
                <a:spcPts val="0"/>
              </a:spcBef>
              <a:spcAft>
                <a:spcPts val="0"/>
              </a:spcAft>
              <a:buSzPts val="2000"/>
              <a:buAutoNum type="arabicPeriod"/>
            </a:pPr>
            <a:r>
              <a:rPr lang="en" sz="2000" b="1" dirty="0"/>
              <a:t>Repeat </a:t>
            </a:r>
            <a:r>
              <a:rPr lang="en" sz="2000" dirty="0"/>
              <a:t>until your note-catcher is complete.</a:t>
            </a:r>
            <a:endParaRPr sz="2000" dirty="0"/>
          </a:p>
        </p:txBody>
      </p:sp>
      <p:pic>
        <p:nvPicPr>
          <p:cNvPr id="249" name="Shape 249"/>
          <p:cNvPicPr preferRelativeResize="0"/>
          <p:nvPr/>
        </p:nvPicPr>
        <p:blipFill>
          <a:blip r:embed="rId3">
            <a:alphaModFix/>
          </a:blip>
          <a:stretch>
            <a:fillRect/>
          </a:stretch>
        </p:blipFill>
        <p:spPr>
          <a:xfrm>
            <a:off x="4487991" y="983483"/>
            <a:ext cx="3764025" cy="4056250"/>
          </a:xfrm>
          <a:prstGeom prst="rect">
            <a:avLst/>
          </a:prstGeom>
          <a:noFill/>
          <a:ln>
            <a:noFill/>
          </a:ln>
        </p:spPr>
      </p:pic>
      <p:pic>
        <p:nvPicPr>
          <p:cNvPr id="5"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3258" y="4399960"/>
            <a:ext cx="639773" cy="6397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Determine Central Ideas</a:t>
            </a:r>
            <a:endParaRPr sz="3400" b="0" i="0" u="none" strike="noStrike" cap="none">
              <a:solidFill>
                <a:schemeClr val="dk1"/>
              </a:solidFill>
              <a:latin typeface="Century Gothic"/>
              <a:ea typeface="Century Gothic"/>
              <a:cs typeface="Century Gothic"/>
              <a:sym typeface="Century Gothic"/>
            </a:endParaRPr>
          </a:p>
        </p:txBody>
      </p:sp>
      <p:sp>
        <p:nvSpPr>
          <p:cNvPr id="255" name="Shape 255"/>
          <p:cNvSpPr txBox="1">
            <a:spLocks noGrp="1"/>
          </p:cNvSpPr>
          <p:nvPr>
            <p:ph type="body" idx="1"/>
          </p:nvPr>
        </p:nvSpPr>
        <p:spPr>
          <a:xfrm>
            <a:off x="311699" y="1253613"/>
            <a:ext cx="8676600" cy="3315300"/>
          </a:xfrm>
          <a:prstGeom prst="rect">
            <a:avLst/>
          </a:prstGeom>
          <a:noFill/>
          <a:ln>
            <a:noFill/>
          </a:ln>
        </p:spPr>
        <p:txBody>
          <a:bodyPr spcFirstLastPara="1" wrap="square" lIns="91425" tIns="91425" rIns="91425" bIns="91425" anchor="t" anchorCtr="0">
            <a:noAutofit/>
          </a:bodyPr>
          <a:lstStyle/>
          <a:p>
            <a:pPr marL="3683000" marR="0" lvl="8" indent="0" algn="l" rtl="0">
              <a:lnSpc>
                <a:spcPct val="100000"/>
              </a:lnSpc>
              <a:spcBef>
                <a:spcPts val="0"/>
              </a:spcBef>
              <a:spcAft>
                <a:spcPts val="0"/>
              </a:spcAft>
              <a:buClr>
                <a:srgbClr val="000000"/>
              </a:buClr>
              <a:buSzPts val="1400"/>
              <a:buFont typeface="Century Gothic"/>
              <a:buNone/>
            </a:pPr>
            <a:r>
              <a:rPr lang="en" sz="1900" b="0" i="0" u="none" strike="noStrike" cap="none" dirty="0">
                <a:solidFill>
                  <a:srgbClr val="000000"/>
                </a:solidFill>
                <a:sym typeface="Century Gothic"/>
              </a:rPr>
              <a:t>You’ll have 10 minutes to do </a:t>
            </a:r>
            <a:br>
              <a:rPr lang="en" sz="1900" b="0" i="0" u="none" strike="noStrike" cap="none" dirty="0">
                <a:solidFill>
                  <a:srgbClr val="000000"/>
                </a:solidFill>
                <a:sym typeface="Century Gothic"/>
              </a:rPr>
            </a:br>
            <a:r>
              <a:rPr lang="en" sz="1900" b="0" i="0" u="none" strike="noStrike" cap="none" dirty="0">
                <a:solidFill>
                  <a:srgbClr val="000000"/>
                </a:solidFill>
                <a:sym typeface="Century Gothic"/>
              </a:rPr>
              <a:t>the following:</a:t>
            </a:r>
            <a:endParaRPr sz="1900" dirty="0"/>
          </a:p>
          <a:p>
            <a:pPr marL="3683000" marR="0" lvl="8" indent="0" algn="l" rtl="0">
              <a:lnSpc>
                <a:spcPct val="100000"/>
              </a:lnSpc>
              <a:spcBef>
                <a:spcPts val="0"/>
              </a:spcBef>
              <a:spcAft>
                <a:spcPts val="0"/>
              </a:spcAft>
              <a:buClr>
                <a:srgbClr val="000000"/>
              </a:buClr>
              <a:buSzPts val="1400"/>
              <a:buFont typeface="Century Gothic"/>
              <a:buNone/>
            </a:pPr>
            <a:endParaRPr sz="1900" b="0" i="0" u="none" strike="noStrike" cap="none" dirty="0">
              <a:solidFill>
                <a:srgbClr val="000000"/>
              </a:solidFill>
              <a:sym typeface="Century Gothic"/>
            </a:endParaRPr>
          </a:p>
          <a:p>
            <a:pPr marL="4140200" marR="0" lvl="8" indent="-457200" algn="l" rtl="0">
              <a:lnSpc>
                <a:spcPct val="100000"/>
              </a:lnSpc>
              <a:spcBef>
                <a:spcPts val="0"/>
              </a:spcBef>
              <a:spcAft>
                <a:spcPts val="0"/>
              </a:spcAft>
              <a:buClr>
                <a:srgbClr val="000000"/>
              </a:buClr>
              <a:buSzPct val="100000"/>
              <a:buFont typeface="Arial"/>
              <a:buAutoNum type="arabicPeriod"/>
            </a:pPr>
            <a:r>
              <a:rPr lang="en" sz="1900" b="0" i="0" u="none" strike="noStrike" cap="none" dirty="0">
                <a:solidFill>
                  <a:srgbClr val="000000"/>
                </a:solidFill>
                <a:sym typeface="Century Gothic"/>
              </a:rPr>
              <a:t>Read the Questions and Notes for this section. </a:t>
            </a:r>
            <a:endParaRPr sz="1900" dirty="0"/>
          </a:p>
          <a:p>
            <a:pPr marL="4140200" marR="0" lvl="8" indent="-368300" algn="l" rtl="0">
              <a:lnSpc>
                <a:spcPct val="100000"/>
              </a:lnSpc>
              <a:spcBef>
                <a:spcPts val="0"/>
              </a:spcBef>
              <a:spcAft>
                <a:spcPts val="0"/>
              </a:spcAft>
              <a:buClr>
                <a:srgbClr val="000000"/>
              </a:buClr>
              <a:buSzPts val="1400"/>
              <a:buFont typeface="Arial"/>
              <a:buNone/>
            </a:pPr>
            <a:endParaRPr sz="1900" b="0" i="0" u="none" strike="noStrike" cap="none" dirty="0">
              <a:solidFill>
                <a:srgbClr val="000000"/>
              </a:solidFill>
              <a:sym typeface="Century Gothic"/>
            </a:endParaRPr>
          </a:p>
          <a:p>
            <a:pPr marL="4140200" marR="0" lvl="8" indent="-457200" algn="l" rtl="0">
              <a:lnSpc>
                <a:spcPct val="100000"/>
              </a:lnSpc>
              <a:spcBef>
                <a:spcPts val="0"/>
              </a:spcBef>
              <a:spcAft>
                <a:spcPts val="0"/>
              </a:spcAft>
              <a:buClr>
                <a:srgbClr val="000000"/>
              </a:buClr>
              <a:buSzPct val="100000"/>
              <a:buFont typeface="+mj-lt"/>
              <a:buAutoNum type="arabicPeriod" startAt="2"/>
            </a:pPr>
            <a:r>
              <a:rPr lang="en" sz="1900" b="0" i="0" u="none" strike="noStrike" cap="none" dirty="0">
                <a:solidFill>
                  <a:srgbClr val="000000"/>
                </a:solidFill>
                <a:sym typeface="Century Gothic"/>
              </a:rPr>
              <a:t>With your partner, reread “Doc-Lap at Last” with these questions in mind.</a:t>
            </a:r>
            <a:br>
              <a:rPr lang="en" sz="1900" b="0" i="0" u="none" strike="noStrike" cap="none" dirty="0">
                <a:solidFill>
                  <a:srgbClr val="000000"/>
                </a:solidFill>
                <a:sym typeface="Century Gothic"/>
              </a:rPr>
            </a:br>
            <a:endParaRPr sz="1900" b="0" i="0" u="none" strike="noStrike" cap="none" dirty="0">
              <a:solidFill>
                <a:srgbClr val="000000"/>
              </a:solidFill>
              <a:sym typeface="Century Gothic"/>
            </a:endParaRPr>
          </a:p>
          <a:p>
            <a:pPr marL="4140200" marR="0" lvl="8" indent="-457200" algn="l" rtl="0">
              <a:lnSpc>
                <a:spcPct val="100000"/>
              </a:lnSpc>
              <a:spcBef>
                <a:spcPts val="0"/>
              </a:spcBef>
              <a:spcAft>
                <a:spcPts val="0"/>
              </a:spcAft>
              <a:buClr>
                <a:srgbClr val="000000"/>
              </a:buClr>
              <a:buSzPct val="100000"/>
              <a:buFont typeface="Arial"/>
              <a:buAutoNum type="arabicPeriod" startAt="2"/>
            </a:pPr>
            <a:r>
              <a:rPr lang="en" sz="1900" b="0" i="0" u="none" strike="noStrike" cap="none" dirty="0">
                <a:solidFill>
                  <a:srgbClr val="000000"/>
                </a:solidFill>
                <a:sym typeface="Century Gothic"/>
              </a:rPr>
              <a:t>Work with your partner to answer the questions.</a:t>
            </a:r>
            <a:endParaRPr sz="1900" dirty="0"/>
          </a:p>
          <a:p>
            <a:pPr marL="3683000" marR="0" lvl="8" indent="0" algn="l" rtl="0">
              <a:lnSpc>
                <a:spcPct val="100000"/>
              </a:lnSpc>
              <a:spcBef>
                <a:spcPts val="0"/>
              </a:spcBef>
              <a:spcAft>
                <a:spcPts val="0"/>
              </a:spcAft>
              <a:buClr>
                <a:srgbClr val="000000"/>
              </a:buClr>
              <a:buSzPts val="1400"/>
              <a:buFont typeface="Century Gothic"/>
              <a:buNone/>
            </a:pPr>
            <a:endParaRPr sz="1900" b="0" i="0" u="none" strike="noStrike" cap="none" dirty="0">
              <a:solidFill>
                <a:srgbClr val="000000"/>
              </a:solidFill>
              <a:sym typeface="Century Gothic"/>
            </a:endParaRPr>
          </a:p>
        </p:txBody>
      </p:sp>
      <p:pic>
        <p:nvPicPr>
          <p:cNvPr id="256" name="Shape 256"/>
          <p:cNvPicPr preferRelativeResize="0"/>
          <p:nvPr/>
        </p:nvPicPr>
        <p:blipFill rotWithShape="1">
          <a:blip r:embed="rId3">
            <a:alphaModFix/>
          </a:blip>
          <a:srcRect/>
          <a:stretch/>
        </p:blipFill>
        <p:spPr>
          <a:xfrm>
            <a:off x="457200" y="1096392"/>
            <a:ext cx="3238774" cy="3786929"/>
          </a:xfrm>
          <a:prstGeom prst="rect">
            <a:avLst/>
          </a:prstGeom>
          <a:noFill/>
          <a:ln w="9525" cap="flat" cmpd="sng">
            <a:solidFill>
              <a:schemeClr val="dk2"/>
            </a:solidFill>
            <a:prstDash val="solid"/>
            <a:round/>
            <a:headEnd type="none" w="sm" len="sm"/>
            <a:tailEnd type="none" w="sm" len="sm"/>
          </a:ln>
        </p:spPr>
      </p:pic>
      <p:pic>
        <p:nvPicPr>
          <p:cNvPr id="6" name="Shape 168"/>
          <p:cNvPicPr preferRelativeResize="0"/>
          <p:nvPr/>
        </p:nvPicPr>
        <p:blipFill>
          <a:blip r:embed="rId4">
            <a:alphaModFix/>
          </a:blip>
          <a:stretch>
            <a:fillRect/>
          </a:stretch>
        </p:blipFill>
        <p:spPr>
          <a:xfrm>
            <a:off x="7913914" y="144658"/>
            <a:ext cx="918386" cy="1169792"/>
          </a:xfrm>
          <a:prstGeom prst="rect">
            <a:avLst/>
          </a:prstGeom>
          <a:noFill/>
          <a:ln>
            <a:noFill/>
          </a:ln>
        </p:spPr>
      </p:pic>
      <p:pic>
        <p:nvPicPr>
          <p:cNvPr id="7"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3258" y="4399960"/>
            <a:ext cx="639773" cy="6397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Revisit Brother Quang’s Quote</a:t>
            </a:r>
            <a:endParaRPr sz="3400" b="0" i="0" u="none" strike="noStrike" cap="none">
              <a:solidFill>
                <a:schemeClr val="dk1"/>
              </a:solidFill>
              <a:latin typeface="Century Gothic"/>
              <a:ea typeface="Century Gothic"/>
              <a:cs typeface="Century Gothic"/>
              <a:sym typeface="Century Gothic"/>
            </a:endParaRPr>
          </a:p>
        </p:txBody>
      </p:sp>
      <p:sp>
        <p:nvSpPr>
          <p:cNvPr id="263" name="Shape 26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sp>
        <p:nvSpPr>
          <p:cNvPr id="265" name="Shape 265"/>
          <p:cNvSpPr/>
          <p:nvPr/>
        </p:nvSpPr>
        <p:spPr>
          <a:xfrm>
            <a:off x="455221" y="1285481"/>
            <a:ext cx="7827900" cy="383318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Century Gothic"/>
                <a:ea typeface="Century Gothic"/>
                <a:cs typeface="Century Gothic"/>
                <a:sym typeface="Century Gothic"/>
              </a:rPr>
              <a:t>“</a:t>
            </a:r>
            <a:r>
              <a:rPr lang="en" sz="2400" b="0" i="0" u="none" strike="noStrike" cap="none" dirty="0">
                <a:solidFill>
                  <a:srgbClr val="000000"/>
                </a:solidFill>
                <a:latin typeface="Century Gothic"/>
                <a:ea typeface="Century Gothic"/>
                <a:cs typeface="Century Gothic"/>
                <a:sym typeface="Century Gothic"/>
              </a:rPr>
              <a:t>One cannot justify war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unless each side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flaunts its own </a:t>
            </a:r>
            <a:endParaRPr dirty="0"/>
          </a:p>
          <a:p>
            <a:pPr marL="0" marR="0" lvl="0" indent="0" algn="ctr" rtl="0">
              <a:lnSpc>
                <a:spcPct val="100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blind conviction.”</a:t>
            </a:r>
            <a:endParaRPr dirty="0"/>
          </a:p>
          <a:p>
            <a:pPr marL="0" marR="0" lvl="0" indent="0" algn="l" rtl="0">
              <a:lnSpc>
                <a:spcPct val="100000"/>
              </a:lnSpc>
              <a:spcBef>
                <a:spcPts val="0"/>
              </a:spcBef>
              <a:spcAft>
                <a:spcPts val="0"/>
              </a:spcAft>
              <a:buNone/>
            </a:pPr>
            <a:endParaRPr sz="24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Char char="•"/>
            </a:pPr>
            <a:r>
              <a:rPr lang="en" sz="2200" b="0" i="0" u="none" strike="noStrike" cap="none" dirty="0">
                <a:solidFill>
                  <a:srgbClr val="000000"/>
                </a:solidFill>
                <a:latin typeface="Century Gothic"/>
                <a:ea typeface="Century Gothic"/>
                <a:cs typeface="Century Gothic"/>
                <a:sym typeface="Century Gothic"/>
              </a:rPr>
              <a:t>After reading this informational text, what new thinking do you have about what Brother Quang meant?</a:t>
            </a:r>
            <a:endParaRPr sz="2200" dirty="0"/>
          </a:p>
          <a:p>
            <a:pPr marL="342900" marR="0" lvl="0" indent="-342900" algn="l" rtl="0">
              <a:lnSpc>
                <a:spcPct val="100000"/>
              </a:lnSpc>
              <a:spcBef>
                <a:spcPts val="0"/>
              </a:spcBef>
              <a:spcAft>
                <a:spcPts val="0"/>
              </a:spcAft>
              <a:buClr>
                <a:srgbClr val="000000"/>
              </a:buClr>
              <a:buSzPct val="100000"/>
              <a:buFont typeface="Arial"/>
              <a:buChar char="•"/>
            </a:pPr>
            <a:r>
              <a:rPr lang="en" sz="2200" b="0" i="0" u="none" strike="noStrike" cap="none" dirty="0">
                <a:solidFill>
                  <a:srgbClr val="000000"/>
                </a:solidFill>
                <a:latin typeface="Century Gothic"/>
                <a:ea typeface="Century Gothic"/>
                <a:cs typeface="Century Gothic"/>
                <a:sym typeface="Century Gothic"/>
              </a:rPr>
              <a:t>What evidence does the text give for both sides of the conflict?</a:t>
            </a:r>
            <a:endParaRPr sz="2200" dirty="0"/>
          </a:p>
          <a:p>
            <a:pPr marL="0" marR="0" lvl="0" indent="0" algn="l" rtl="0">
              <a:lnSpc>
                <a:spcPct val="100000"/>
              </a:lnSpc>
              <a:spcBef>
                <a:spcPts val="0"/>
              </a:spcBef>
              <a:spcAft>
                <a:spcPts val="0"/>
              </a:spcAft>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400" b="0" i="0" u="none" strike="noStrike" cap="none" dirty="0">
              <a:solidFill>
                <a:srgbClr val="000000"/>
              </a:solidFill>
              <a:latin typeface="Century Gothic"/>
              <a:ea typeface="Century Gothic"/>
              <a:cs typeface="Century Gothic"/>
              <a:sym typeface="Century Gothic"/>
            </a:endParaRPr>
          </a:p>
        </p:txBody>
      </p:sp>
      <p:pic>
        <p:nvPicPr>
          <p:cNvPr id="6" name="Shape 168"/>
          <p:cNvPicPr preferRelativeResize="0"/>
          <p:nvPr/>
        </p:nvPicPr>
        <p:blipFill>
          <a:blip r:embed="rId3">
            <a:alphaModFix/>
          </a:blip>
          <a:stretch>
            <a:fillRect/>
          </a:stretch>
        </p:blipFill>
        <p:spPr>
          <a:xfrm>
            <a:off x="7913914" y="144658"/>
            <a:ext cx="918386" cy="1169792"/>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35B7900C-878E-4136-89C1-FA7D4529F7E0}"/>
              </a:ext>
            </a:extLst>
          </p:cNvPr>
          <p:cNvPicPr>
            <a:picLocks noChangeAspect="1"/>
          </p:cNvPicPr>
          <p:nvPr/>
        </p:nvPicPr>
        <p:blipFill>
          <a:blip r:embed="rId4"/>
          <a:stretch>
            <a:fillRect/>
          </a:stretch>
        </p:blipFill>
        <p:spPr>
          <a:xfrm>
            <a:off x="8356512" y="4465121"/>
            <a:ext cx="583151" cy="5688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71" name="Shape 27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indent="-285750">
              <a:buSzPct val="100000"/>
            </a:pPr>
            <a:r>
              <a:rPr lang="en" sz="2400" dirty="0"/>
              <a:t>Complete a first reading of pages 48–60, through “Wet and Crying,” and complete QuickWrite 5.</a:t>
            </a:r>
          </a:p>
          <a:p>
            <a:pPr marL="0" indent="0">
              <a:buSzPct val="100000"/>
              <a:buNone/>
            </a:pPr>
            <a:endParaRPr sz="2400" dirty="0"/>
          </a:p>
          <a:p>
            <a:pPr marL="285750" indent="-285750">
              <a:buSzPct val="100000"/>
            </a:pPr>
            <a:r>
              <a:rPr lang="en" sz="2400" dirty="0"/>
              <a:t>How is Ha’s mother being impacted by the war? Use specific evidence from the text to write a paragraph to answer this question. </a:t>
            </a:r>
            <a:endParaRPr sz="2400" dirty="0"/>
          </a:p>
          <a:p>
            <a:endParaRPr sz="2400" dirty="0"/>
          </a:p>
          <a:p>
            <a:endParaRPr sz="2400" dirty="0"/>
          </a:p>
        </p:txBody>
      </p:sp>
      <p:pic>
        <p:nvPicPr>
          <p:cNvPr id="5" name="Shape 168"/>
          <p:cNvPicPr preferRelativeResize="0"/>
          <p:nvPr/>
        </p:nvPicPr>
        <p:blipFill>
          <a:blip r:embed="rId3">
            <a:alphaModFix/>
          </a:blip>
          <a:stretch>
            <a:fillRect/>
          </a:stretch>
        </p:blipFill>
        <p:spPr>
          <a:xfrm>
            <a:off x="7913914" y="144658"/>
            <a:ext cx="918386" cy="11697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177159"/>
            <a:ext cx="7886700" cy="956441"/>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46574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C63F262E-60A6-424E-9BAE-3B70241BA46D}"/>
              </a:ext>
            </a:extLst>
          </p:cNvPr>
          <p:cNvPicPr>
            <a:picLocks noChangeAspect="1"/>
          </p:cNvPicPr>
          <p:nvPr/>
        </p:nvPicPr>
        <p:blipFill>
          <a:blip r:embed="rId3"/>
          <a:stretch>
            <a:fillRect/>
          </a:stretch>
        </p:blipFill>
        <p:spPr>
          <a:xfrm>
            <a:off x="3779109" y="374600"/>
            <a:ext cx="1585781" cy="728818"/>
          </a:xfrm>
          <a:prstGeom prst="rect">
            <a:avLst/>
          </a:prstGeom>
        </p:spPr>
      </p:pic>
    </p:spTree>
    <p:extLst>
      <p:ext uri="{BB962C8B-B14F-4D97-AF65-F5344CB8AC3E}">
        <p14:creationId xmlns:p14="http://schemas.microsoft.com/office/powerpoint/2010/main" val="3139216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528007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446032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35B7900C-878E-4136-89C1-FA7D4529F7E0}"/>
              </a:ext>
            </a:extLst>
          </p:cNvPr>
          <p:cNvPicPr>
            <a:picLocks noChangeAspect="1"/>
          </p:cNvPicPr>
          <p:nvPr/>
        </p:nvPicPr>
        <p:blipFill>
          <a:blip r:embed="rId3"/>
          <a:stretch>
            <a:fillRect/>
          </a:stretch>
        </p:blipFill>
        <p:spPr>
          <a:xfrm>
            <a:off x="8356512" y="4465121"/>
            <a:ext cx="583151" cy="568835"/>
          </a:xfrm>
          <a:prstGeom prst="rect">
            <a:avLst/>
          </a:prstGeom>
        </p:spPr>
      </p:pic>
    </p:spTree>
    <p:extLst>
      <p:ext uri="{BB962C8B-B14F-4D97-AF65-F5344CB8AC3E}">
        <p14:creationId xmlns:p14="http://schemas.microsoft.com/office/powerpoint/2010/main" val="3244726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14884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 Unit 1: Lesson 10</a:t>
            </a:r>
            <a:endParaRPr sz="3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Shape 181"/>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10</a:t>
            </a:r>
            <a:endParaRPr dirty="0"/>
          </a:p>
          <a:p>
            <a:pPr marL="342900" marR="0" lvl="0" indent="-336550" algn="l" rtl="0">
              <a:lnSpc>
                <a:spcPct val="90000"/>
              </a:lnSpc>
              <a:spcBef>
                <a:spcPts val="600"/>
              </a:spcBef>
              <a:spcAft>
                <a:spcPts val="60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Reread section 5 of “Vietnam Wars”</a:t>
            </a:r>
            <a:endParaRPr sz="2400" dirty="0">
              <a:solidFill>
                <a:schemeClr val="dk1"/>
              </a:solidFill>
            </a:endParaRPr>
          </a:p>
          <a:p>
            <a:pPr marL="342900" marR="0" lvl="0" indent="-336550" algn="l" rtl="0">
              <a:lnSpc>
                <a:spcPct val="90000"/>
              </a:lnSpc>
              <a:spcBef>
                <a:spcPts val="600"/>
              </a:spcBef>
              <a:spcAft>
                <a:spcPts val="60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photographs and captions from this section</a:t>
            </a:r>
            <a:endParaRPr dirty="0"/>
          </a:p>
          <a:p>
            <a:pPr marL="342900" marR="0" lvl="0" indent="-342900" algn="l" rtl="0">
              <a:lnSpc>
                <a:spcPct val="90000"/>
              </a:lnSpc>
              <a:spcBef>
                <a:spcPts val="600"/>
              </a:spcBef>
              <a:spcAft>
                <a:spcPts val="600"/>
              </a:spcAft>
              <a:buClr>
                <a:schemeClr val="dk1"/>
              </a:buClr>
              <a:buSzPts val="2500"/>
              <a:buFont typeface="Century Gothic"/>
              <a:buChar char="●"/>
            </a:pPr>
            <a:r>
              <a:rPr lang="en" sz="2400" b="0" i="0" u="none" strike="noStrike" cap="none" dirty="0">
                <a:solidFill>
                  <a:schemeClr val="dk1"/>
                </a:solidFill>
                <a:latin typeface="Century Gothic"/>
                <a:ea typeface="Century Gothic"/>
                <a:cs typeface="Century Gothic"/>
                <a:sym typeface="Century Gothic"/>
              </a:rPr>
              <a:t>Reread pages 60-67 of the novel.</a:t>
            </a:r>
            <a:endParaRPr sz="2400" b="0" i="0" u="none" strike="noStrike" cap="none" dirty="0">
              <a:solidFill>
                <a:schemeClr val="dk1"/>
              </a:solidFill>
              <a:latin typeface="Century Gothic"/>
              <a:ea typeface="Century Gothic"/>
              <a:cs typeface="Century Gothic"/>
              <a:sym typeface="Century Gothic"/>
            </a:endParaRPr>
          </a:p>
          <a:p>
            <a:pPr marL="342900" lvl="0" indent="-336550" rtl="0">
              <a:lnSpc>
                <a:spcPct val="90000"/>
              </a:lnSpc>
              <a:spcBef>
                <a:spcPts val="600"/>
              </a:spcBef>
              <a:spcAft>
                <a:spcPts val="600"/>
              </a:spcAft>
              <a:buClr>
                <a:schemeClr val="dk1"/>
              </a:buClr>
              <a:buSzPts val="2400"/>
              <a:buFont typeface="Century Gothic"/>
              <a:buChar char="●"/>
            </a:pPr>
            <a:r>
              <a:rPr lang="en" sz="2400" dirty="0">
                <a:solidFill>
                  <a:schemeClr val="dk1"/>
                </a:solidFill>
              </a:rPr>
              <a:t>Draft your own response to QuickWrite 5</a:t>
            </a:r>
            <a:endParaRPr sz="2400" dirty="0">
              <a:solidFill>
                <a:schemeClr val="dk1"/>
              </a:solidFill>
            </a:endParaRPr>
          </a:p>
          <a:p>
            <a:pPr marL="342900" marR="0" lvl="0" indent="-184150" algn="l" rtl="0">
              <a:lnSpc>
                <a:spcPct val="90000"/>
              </a:lnSpc>
              <a:spcBef>
                <a:spcPts val="0"/>
              </a:spcBef>
              <a:spcAft>
                <a:spcPts val="0"/>
              </a:spcAft>
              <a:buClr>
                <a:schemeClr val="dk1"/>
              </a:buClr>
              <a:buSzPts val="2500"/>
              <a:buFont typeface="Century Gothic"/>
              <a:buNone/>
            </a:pPr>
            <a:endParaRPr sz="2400" b="0" i="0" u="none" strike="noStrike" cap="none" dirty="0">
              <a:solidFill>
                <a:schemeClr val="dk1"/>
              </a:solidFill>
              <a:latin typeface="Century Gothic"/>
              <a:ea typeface="Century Gothic"/>
              <a:cs typeface="Century Gothic"/>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400" b="0" i="1"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802093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10</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Shape 187"/>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10: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rgbClr val="000000"/>
              </a:buClr>
              <a:buSzPts val="1800"/>
              <a:buFont typeface="Arial"/>
              <a:buAutoNum type="arabicPeriod"/>
            </a:pPr>
            <a:r>
              <a:rPr lang="en" sz="2000" b="0" i="0" u="none" strike="noStrike" cap="none" dirty="0">
                <a:solidFill>
                  <a:schemeClr val="dk1"/>
                </a:solidFill>
                <a:latin typeface="Century Gothic"/>
                <a:ea typeface="Century Gothic"/>
                <a:cs typeface="Century Gothic"/>
                <a:sym typeface="Century Gothic"/>
              </a:rPr>
              <a:t>Three Threes in a Row Protocol note-catcher (one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2000" b="0" i="0" u="none" strike="noStrike" cap="none" dirty="0">
                <a:solidFill>
                  <a:schemeClr val="dk1"/>
                </a:solidFill>
                <a:latin typeface="Century Gothic"/>
                <a:ea typeface="Century Gothic"/>
                <a:cs typeface="Century Gothic"/>
                <a:sym typeface="Century Gothic"/>
              </a:rPr>
              <a:t>“The Vietnam Wars” Questions and Notes, Section 5: “Doc-Lap at Last”(one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2000" b="0" i="0" u="none" strike="noStrike" cap="none" dirty="0">
                <a:solidFill>
                  <a:schemeClr val="dk1"/>
                </a:solidFill>
                <a:latin typeface="Century Gothic"/>
                <a:ea typeface="Century Gothic"/>
                <a:cs typeface="Century Gothic"/>
                <a:sym typeface="Century Gothic"/>
              </a:rPr>
              <a:t>QuickWrite 5 (one per student; for homework)</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8: Module 1 :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 Lesson 10</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021F5808-0D35-43C7-8E1D-04F57E5415C8}"/>
              </a:ext>
            </a:extLst>
          </p:cNvPr>
          <p:cNvPicPr>
            <a:picLocks noChangeAspect="1"/>
          </p:cNvPicPr>
          <p:nvPr/>
        </p:nvPicPr>
        <p:blipFill>
          <a:blip r:embed="rId3"/>
          <a:stretch>
            <a:fillRect/>
          </a:stretch>
        </p:blipFill>
        <p:spPr>
          <a:xfrm>
            <a:off x="3459457" y="371531"/>
            <a:ext cx="2050197" cy="94226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Shape 19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Today you will continue working with “The Vietnam </a:t>
            </a:r>
            <a:endParaRPr dirty="0"/>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Wars,” focusing on the section titled “Doc-Lap at Last.”</a:t>
            </a:r>
            <a:endParaRPr dirty="0"/>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This section is the most relevant to understanding what Ha and her family are experiencing, and it will be the focus of the next two lessons.</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Here is what you’ll do today:</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Reread Section 5 of “The Vietnam Wars”</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Engage in a new protocol called “Three Threes in a Row”</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Determine the central ideas in “Doc-Lap at Last”</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697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dirty="0">
                <a:solidFill>
                  <a:schemeClr val="dk1"/>
                </a:solidFill>
                <a:latin typeface="Century Gothic"/>
                <a:ea typeface="Century Gothic"/>
                <a:cs typeface="Century Gothic"/>
                <a:sym typeface="Century Gothic"/>
              </a:rPr>
              <a:t>Let’s Turn &amp; Talk to Review</a:t>
            </a:r>
            <a:endParaRPr sz="3600" b="0" i="0" u="none" strike="noStrike" cap="none" dirty="0">
              <a:solidFill>
                <a:schemeClr val="dk1"/>
              </a:solidFill>
              <a:latin typeface="Century Gothic"/>
              <a:ea typeface="Century Gothic"/>
              <a:cs typeface="Century Gothic"/>
              <a:sym typeface="Century Gothic"/>
            </a:endParaRPr>
          </a:p>
        </p:txBody>
      </p:sp>
      <p:sp>
        <p:nvSpPr>
          <p:cNvPr id="206" name="Shape 206"/>
          <p:cNvSpPr txBox="1">
            <a:spLocks noGrp="1"/>
          </p:cNvSpPr>
          <p:nvPr>
            <p:ph type="body" idx="1"/>
          </p:nvPr>
        </p:nvSpPr>
        <p:spPr>
          <a:xfrm>
            <a:off x="146330" y="1012476"/>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In preparation for today’s thinking, find a partner</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within your group and share the annotations you made on each paragraph of Section 5, “Doc-Lap at Last.”</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69792"/>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C6AA4ABB-C8B2-4FEB-9F45-543E85944D1A}"/>
              </a:ext>
            </a:extLst>
          </p:cNvPr>
          <p:cNvPicPr>
            <a:picLocks noChangeAspect="1"/>
          </p:cNvPicPr>
          <p:nvPr/>
        </p:nvPicPr>
        <p:blipFill>
          <a:blip r:embed="rId4"/>
          <a:stretch>
            <a:fillRect/>
          </a:stretch>
        </p:blipFill>
        <p:spPr>
          <a:xfrm>
            <a:off x="8234403" y="4388085"/>
            <a:ext cx="665264" cy="657744"/>
          </a:xfrm>
          <a:prstGeom prst="rect">
            <a:avLst/>
          </a:prstGeom>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2706" y="4399960"/>
            <a:ext cx="639773" cy="6397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Our Learning Targets</a:t>
            </a:r>
            <a:endParaRPr sz="3600" b="0" i="0" u="none" strike="noStrike" cap="none">
              <a:solidFill>
                <a:schemeClr val="dk1"/>
              </a:solidFill>
              <a:latin typeface="Century Gothic"/>
              <a:ea typeface="Century Gothic"/>
              <a:cs typeface="Century Gothic"/>
              <a:sym typeface="Century Gothic"/>
            </a:endParaRPr>
          </a:p>
        </p:txBody>
      </p:sp>
      <p:sp>
        <p:nvSpPr>
          <p:cNvPr id="213" name="Shape 2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200" b="0" i="0" u="none" strike="noStrike" cap="none">
                <a:solidFill>
                  <a:srgbClr val="000000"/>
                </a:solidFill>
                <a:latin typeface="Century Gothic"/>
                <a:ea typeface="Century Gothic"/>
                <a:cs typeface="Century Gothic"/>
                <a:sym typeface="Century Gothic"/>
              </a:rPr>
              <a:t>I can determine the </a:t>
            </a:r>
            <a:r>
              <a:rPr lang="en" sz="2200" b="1" i="0" u="none" strike="noStrike" cap="none">
                <a:solidFill>
                  <a:srgbClr val="000000"/>
                </a:solidFill>
                <a:latin typeface="Century Gothic"/>
                <a:ea typeface="Century Gothic"/>
                <a:cs typeface="Century Gothic"/>
                <a:sym typeface="Century Gothic"/>
              </a:rPr>
              <a:t>central idea </a:t>
            </a:r>
            <a:r>
              <a:rPr lang="en" sz="2200" b="0" i="0" u="none" strike="noStrike" cap="none">
                <a:solidFill>
                  <a:srgbClr val="000000"/>
                </a:solidFill>
                <a:latin typeface="Century Gothic"/>
                <a:ea typeface="Century Gothic"/>
                <a:cs typeface="Century Gothic"/>
                <a:sym typeface="Century Gothic"/>
              </a:rPr>
              <a:t>of the section ‘Doc-Lap at Last’ in the informational text “The Vietnam Wars.”</a:t>
            </a:r>
            <a:br>
              <a:rPr lang="en" sz="2200" b="0" i="0" u="none" strike="noStrike" cap="none">
                <a:solidFill>
                  <a:srgbClr val="000000"/>
                </a:solidFill>
                <a:latin typeface="Century Gothic"/>
                <a:ea typeface="Century Gothic"/>
                <a:cs typeface="Century Gothic"/>
                <a:sym typeface="Century Gothic"/>
              </a:rPr>
            </a:br>
            <a:endParaRPr sz="22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200" b="0" i="0" u="none" strike="noStrike" cap="none">
                <a:solidFill>
                  <a:srgbClr val="000000"/>
                </a:solidFill>
                <a:latin typeface="Century Gothic"/>
                <a:ea typeface="Century Gothic"/>
                <a:cs typeface="Century Gothic"/>
                <a:sym typeface="Century Gothic"/>
              </a:rPr>
              <a:t>I can </a:t>
            </a:r>
            <a:r>
              <a:rPr lang="en" sz="2200" b="1" i="0" u="none" strike="noStrike" cap="none">
                <a:solidFill>
                  <a:srgbClr val="000000"/>
                </a:solidFill>
                <a:latin typeface="Century Gothic"/>
                <a:ea typeface="Century Gothic"/>
                <a:cs typeface="Century Gothic"/>
                <a:sym typeface="Century Gothic"/>
              </a:rPr>
              <a:t>objectively summarize </a:t>
            </a:r>
            <a:r>
              <a:rPr lang="en" sz="2200" b="0" i="0" u="none" strike="noStrike" cap="none">
                <a:solidFill>
                  <a:srgbClr val="000000"/>
                </a:solidFill>
                <a:latin typeface="Century Gothic"/>
                <a:ea typeface="Century Gothic"/>
                <a:cs typeface="Century Gothic"/>
                <a:sym typeface="Century Gothic"/>
              </a:rPr>
              <a:t>informational text.</a:t>
            </a:r>
            <a:br>
              <a:rPr lang="en" sz="2200" b="0" i="0" u="none" strike="noStrike" cap="none">
                <a:solidFill>
                  <a:srgbClr val="000000"/>
                </a:solidFill>
                <a:latin typeface="Century Gothic"/>
                <a:ea typeface="Century Gothic"/>
                <a:cs typeface="Century Gothic"/>
                <a:sym typeface="Century Gothic"/>
              </a:rPr>
            </a:br>
            <a:endParaRPr sz="22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200" b="0" i="0" u="none" strike="noStrike" cap="none">
                <a:solidFill>
                  <a:srgbClr val="000000"/>
                </a:solidFill>
                <a:latin typeface="Century Gothic"/>
                <a:ea typeface="Century Gothic"/>
                <a:cs typeface="Century Gothic"/>
                <a:sym typeface="Century Gothic"/>
              </a:rPr>
              <a:t>I can use context clues to determine word meanings. </a:t>
            </a:r>
            <a:br>
              <a:rPr lang="en" sz="2200" b="0" i="0" u="none" strike="noStrike" cap="none">
                <a:solidFill>
                  <a:srgbClr val="000000"/>
                </a:solidFill>
                <a:latin typeface="Century Gothic"/>
                <a:ea typeface="Century Gothic"/>
                <a:cs typeface="Century Gothic"/>
                <a:sym typeface="Century Gothic"/>
              </a:rPr>
            </a:br>
            <a:endParaRPr sz="22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200" b="0" i="0" u="none" strike="noStrike" cap="none">
                <a:solidFill>
                  <a:srgbClr val="000000"/>
                </a:solidFill>
                <a:latin typeface="Century Gothic"/>
                <a:ea typeface="Century Gothic"/>
                <a:cs typeface="Century Gothic"/>
                <a:sym typeface="Century Gothic"/>
              </a:rPr>
              <a:t> I can participate in discussions about the text with a partner, small group, and the whole class</a:t>
            </a:r>
            <a:endParaRPr/>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pic>
        <p:nvPicPr>
          <p:cNvPr id="5" name="Shape 168"/>
          <p:cNvPicPr preferRelativeResize="0"/>
          <p:nvPr/>
        </p:nvPicPr>
        <p:blipFill>
          <a:blip r:embed="rId3">
            <a:alphaModFix/>
          </a:blip>
          <a:stretch>
            <a:fillRect/>
          </a:stretch>
        </p:blipFill>
        <p:spPr>
          <a:xfrm>
            <a:off x="7913914" y="144658"/>
            <a:ext cx="918386" cy="1169792"/>
          </a:xfrm>
          <a:prstGeom prst="rect">
            <a:avLst/>
          </a:prstGeom>
          <a:noFill/>
          <a:ln>
            <a:noFill/>
          </a:ln>
        </p:spPr>
      </p:pic>
      <p:pic>
        <p:nvPicPr>
          <p:cNvPr id="2" name="Picture 2">
            <a:extLst>
              <a:ext uri="{FF2B5EF4-FFF2-40B4-BE49-F238E27FC236}">
                <a16:creationId xmlns:a16="http://schemas.microsoft.com/office/drawing/2014/main" id="{C29B0D16-BF7C-4687-803C-3AB2BAEDA8B5}"/>
              </a:ext>
            </a:extLst>
          </p:cNvPr>
          <p:cNvPicPr>
            <a:picLocks noChangeAspect="1"/>
          </p:cNvPicPr>
          <p:nvPr/>
        </p:nvPicPr>
        <p:blipFill>
          <a:blip r:embed="rId4"/>
          <a:stretch>
            <a:fillRect/>
          </a:stretch>
        </p:blipFill>
        <p:spPr>
          <a:xfrm>
            <a:off x="7914108" y="4159460"/>
            <a:ext cx="971729" cy="74959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Three Threes in a Row</a:t>
            </a:r>
            <a:endParaRPr sz="3600" b="0" i="0" u="none" strike="noStrike" cap="none">
              <a:solidFill>
                <a:schemeClr val="dk1"/>
              </a:solidFill>
              <a:latin typeface="Century Gothic"/>
              <a:ea typeface="Century Gothic"/>
              <a:cs typeface="Century Gothic"/>
              <a:sym typeface="Century Gothic"/>
            </a:endParaRPr>
          </a:p>
        </p:txBody>
      </p:sp>
      <p:sp>
        <p:nvSpPr>
          <p:cNvPr id="220" name="Shape 2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
        <p:nvSpPr>
          <p:cNvPr id="222" name="Shape 222"/>
          <p:cNvSpPr txBox="1"/>
          <p:nvPr/>
        </p:nvSpPr>
        <p:spPr>
          <a:xfrm>
            <a:off x="512618" y="906875"/>
            <a:ext cx="8009100" cy="375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b="1" i="0" u="none" strike="noStrike" cap="none" dirty="0">
                <a:solidFill>
                  <a:srgbClr val="000000"/>
                </a:solidFill>
                <a:latin typeface="Century Gothic"/>
                <a:ea typeface="Century Gothic"/>
                <a:cs typeface="Century Gothic"/>
                <a:sym typeface="Century Gothic"/>
              </a:rPr>
              <a:t>Step 1</a:t>
            </a:r>
            <a:r>
              <a:rPr lang="en" sz="1800" b="0" i="0" u="none" strike="noStrike" cap="none" dirty="0">
                <a:solidFill>
                  <a:srgbClr val="000000"/>
                </a:solidFill>
                <a:latin typeface="Century Gothic"/>
                <a:ea typeface="Century Gothic"/>
                <a:cs typeface="Century Gothic"/>
                <a:sym typeface="Century Gothic"/>
              </a:rPr>
              <a:t>:</a:t>
            </a:r>
            <a:endParaRPr sz="1800" dirty="0"/>
          </a:p>
          <a:p>
            <a:pPr marL="342900" marR="0" lvl="0" indent="-355600" algn="l" rtl="0">
              <a:lnSpc>
                <a:spcPct val="100000"/>
              </a:lnSpc>
              <a:spcBef>
                <a:spcPts val="0"/>
              </a:spcBef>
              <a:spcAft>
                <a:spcPts val="0"/>
              </a:spcAft>
              <a:buClr>
                <a:srgbClr val="000000"/>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Your group answers just </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dirty="0">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the three questions on your </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dirty="0">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row. </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342900" marR="0" lvl="0" indent="-355600" algn="l" rtl="0">
              <a:lnSpc>
                <a:spcPct val="100000"/>
              </a:lnSpc>
              <a:spcBef>
                <a:spcPts val="0"/>
              </a:spcBef>
              <a:spcAft>
                <a:spcPts val="0"/>
              </a:spcAft>
              <a:buClr>
                <a:srgbClr val="000000"/>
              </a:buClr>
              <a:buSzPts val="1800"/>
              <a:buFont typeface="+mj-lt"/>
              <a:buAutoNum type="arabicPeriod" startAt="2"/>
            </a:pPr>
            <a:r>
              <a:rPr lang="en" sz="1800" b="0" i="0" u="none" strike="noStrike" cap="none" dirty="0">
                <a:solidFill>
                  <a:srgbClr val="000000"/>
                </a:solidFill>
                <a:latin typeface="Century Gothic"/>
                <a:ea typeface="Century Gothic"/>
                <a:cs typeface="Century Gothic"/>
                <a:sym typeface="Century Gothic"/>
              </a:rPr>
              <a:t>Take 10 minutes as a group</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dirty="0">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 to </a:t>
            </a:r>
            <a:r>
              <a:rPr lang="en" sz="1800" b="0" i="0" u="sng" strike="noStrike" cap="none" dirty="0">
                <a:solidFill>
                  <a:srgbClr val="000000"/>
                </a:solidFill>
                <a:latin typeface="Century Gothic"/>
                <a:ea typeface="Century Gothic"/>
                <a:cs typeface="Century Gothic"/>
                <a:sym typeface="Century Gothic"/>
              </a:rPr>
              <a:t>read</a:t>
            </a:r>
            <a:r>
              <a:rPr lang="en" sz="1800" b="0" i="0" u="none" strike="noStrike" cap="none" dirty="0">
                <a:solidFill>
                  <a:srgbClr val="000000"/>
                </a:solidFill>
                <a:latin typeface="Century Gothic"/>
                <a:ea typeface="Century Gothic"/>
                <a:cs typeface="Century Gothic"/>
                <a:sym typeface="Century Gothic"/>
              </a:rPr>
              <a:t> your three questions,</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dirty="0">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 </a:t>
            </a:r>
            <a:r>
              <a:rPr lang="en" sz="1800" b="0" i="0" u="sng" strike="noStrike" cap="none" dirty="0">
                <a:solidFill>
                  <a:srgbClr val="000000"/>
                </a:solidFill>
                <a:latin typeface="Century Gothic"/>
                <a:ea typeface="Century Gothic"/>
                <a:cs typeface="Century Gothic"/>
                <a:sym typeface="Century Gothic"/>
              </a:rPr>
              <a:t>reread</a:t>
            </a:r>
            <a:r>
              <a:rPr lang="en" sz="1800" b="0" i="0" u="none" strike="noStrike" cap="none" dirty="0">
                <a:solidFill>
                  <a:srgbClr val="000000"/>
                </a:solidFill>
                <a:latin typeface="Century Gothic"/>
                <a:ea typeface="Century Gothic"/>
                <a:cs typeface="Century Gothic"/>
                <a:sym typeface="Century Gothic"/>
              </a:rPr>
              <a:t> the text, and </a:t>
            </a:r>
            <a:r>
              <a:rPr lang="en" sz="1800" b="0" i="0" u="sng" strike="noStrike" cap="none" dirty="0">
                <a:solidFill>
                  <a:srgbClr val="000000"/>
                </a:solidFill>
                <a:latin typeface="Century Gothic"/>
                <a:ea typeface="Century Gothic"/>
                <a:cs typeface="Century Gothic"/>
                <a:sym typeface="Century Gothic"/>
              </a:rPr>
              <a:t>jot</a:t>
            </a:r>
            <a:r>
              <a:rPr lang="en" sz="1800" b="0" i="0" u="none" strike="noStrike" cap="none" dirty="0">
                <a:solidFill>
                  <a:srgbClr val="000000"/>
                </a:solidFill>
                <a:latin typeface="Century Gothic"/>
                <a:ea typeface="Century Gothic"/>
                <a:cs typeface="Century Gothic"/>
                <a:sym typeface="Century Gothic"/>
              </a:rPr>
              <a:t> your</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800" dirty="0">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 answers. </a:t>
            </a:r>
            <a:endParaRPr sz="1800" dirty="0"/>
          </a:p>
          <a:p>
            <a:pPr marL="0" marR="0" lvl="0" indent="0" algn="l" rtl="0">
              <a:lnSpc>
                <a:spcPct val="100000"/>
              </a:lnSpc>
              <a:spcBef>
                <a:spcPts val="0"/>
              </a:spcBef>
              <a:spcAft>
                <a:spcPts val="0"/>
              </a:spcAft>
              <a:buNone/>
            </a:pPr>
            <a:endParaRPr dirty="0"/>
          </a:p>
        </p:txBody>
      </p:sp>
      <p:pic>
        <p:nvPicPr>
          <p:cNvPr id="223" name="Shape 223"/>
          <p:cNvPicPr preferRelativeResize="0"/>
          <p:nvPr/>
        </p:nvPicPr>
        <p:blipFill>
          <a:blip r:embed="rId3">
            <a:alphaModFix/>
          </a:blip>
          <a:stretch>
            <a:fillRect/>
          </a:stretch>
        </p:blipFill>
        <p:spPr>
          <a:xfrm>
            <a:off x="4246698" y="1007475"/>
            <a:ext cx="3779277" cy="4056376"/>
          </a:xfrm>
          <a:prstGeom prst="rect">
            <a:avLst/>
          </a:prstGeom>
          <a:noFill/>
          <a:ln>
            <a:noFill/>
          </a:ln>
        </p:spPr>
      </p:pic>
      <p:pic>
        <p:nvPicPr>
          <p:cNvPr id="7" name="Shape 168"/>
          <p:cNvPicPr preferRelativeResize="0"/>
          <p:nvPr/>
        </p:nvPicPr>
        <p:blipFill>
          <a:blip r:embed="rId4">
            <a:alphaModFix/>
          </a:blip>
          <a:stretch>
            <a:fillRect/>
          </a:stretch>
        </p:blipFill>
        <p:spPr>
          <a:xfrm>
            <a:off x="7913914" y="144658"/>
            <a:ext cx="918386" cy="11697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9" name="Shape 2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200" b="0" i="0" u="none" strike="noStrike" cap="none">
                <a:solidFill>
                  <a:schemeClr val="dk1"/>
                </a:solidFill>
                <a:latin typeface="Century Gothic"/>
                <a:ea typeface="Century Gothic"/>
                <a:cs typeface="Century Gothic"/>
                <a:sym typeface="Century Gothic"/>
              </a:rPr>
              <a:t>Let’s Look at Images from Section 5</a:t>
            </a:r>
            <a:endParaRPr/>
          </a:p>
        </p:txBody>
      </p:sp>
      <p:pic>
        <p:nvPicPr>
          <p:cNvPr id="230" name="Shape 230"/>
          <p:cNvPicPr preferRelativeResize="0"/>
          <p:nvPr/>
        </p:nvPicPr>
        <p:blipFill rotWithShape="1">
          <a:blip r:embed="rId3">
            <a:alphaModFix/>
          </a:blip>
          <a:srcRect/>
          <a:stretch/>
        </p:blipFill>
        <p:spPr>
          <a:xfrm>
            <a:off x="374962" y="1078200"/>
            <a:ext cx="2388192" cy="2913937"/>
          </a:xfrm>
          <a:prstGeom prst="rect">
            <a:avLst/>
          </a:prstGeom>
          <a:noFill/>
          <a:ln>
            <a:noFill/>
          </a:ln>
        </p:spPr>
      </p:pic>
      <p:pic>
        <p:nvPicPr>
          <p:cNvPr id="231" name="Shape 231"/>
          <p:cNvPicPr preferRelativeResize="0"/>
          <p:nvPr/>
        </p:nvPicPr>
        <p:blipFill rotWithShape="1">
          <a:blip r:embed="rId4">
            <a:alphaModFix/>
          </a:blip>
          <a:srcRect/>
          <a:stretch/>
        </p:blipFill>
        <p:spPr>
          <a:xfrm>
            <a:off x="1416205" y="3830925"/>
            <a:ext cx="2086719" cy="1198276"/>
          </a:xfrm>
          <a:prstGeom prst="rect">
            <a:avLst/>
          </a:prstGeom>
          <a:noFill/>
          <a:ln>
            <a:noFill/>
          </a:ln>
        </p:spPr>
      </p:pic>
      <p:pic>
        <p:nvPicPr>
          <p:cNvPr id="232" name="Shape 232"/>
          <p:cNvPicPr preferRelativeResize="0"/>
          <p:nvPr/>
        </p:nvPicPr>
        <p:blipFill rotWithShape="1">
          <a:blip r:embed="rId5">
            <a:alphaModFix/>
          </a:blip>
          <a:srcRect/>
          <a:stretch/>
        </p:blipFill>
        <p:spPr>
          <a:xfrm>
            <a:off x="3967643" y="2366707"/>
            <a:ext cx="3785402" cy="2621945"/>
          </a:xfrm>
          <a:prstGeom prst="rect">
            <a:avLst/>
          </a:prstGeom>
          <a:noFill/>
          <a:ln>
            <a:noFill/>
          </a:ln>
        </p:spPr>
      </p:pic>
      <p:pic>
        <p:nvPicPr>
          <p:cNvPr id="233" name="Shape 233"/>
          <p:cNvPicPr preferRelativeResize="0"/>
          <p:nvPr/>
        </p:nvPicPr>
        <p:blipFill rotWithShape="1">
          <a:blip r:embed="rId6">
            <a:alphaModFix/>
          </a:blip>
          <a:srcRect/>
          <a:stretch/>
        </p:blipFill>
        <p:spPr>
          <a:xfrm>
            <a:off x="5860344" y="1378384"/>
            <a:ext cx="2562225" cy="1715450"/>
          </a:xfrm>
          <a:prstGeom prst="rect">
            <a:avLst/>
          </a:prstGeom>
          <a:noFill/>
          <a:ln>
            <a:noFill/>
          </a:ln>
        </p:spPr>
      </p:pic>
      <p:pic>
        <p:nvPicPr>
          <p:cNvPr id="234" name="Shape 234"/>
          <p:cNvPicPr preferRelativeResize="0"/>
          <p:nvPr/>
        </p:nvPicPr>
        <p:blipFill rotWithShape="1">
          <a:blip r:embed="rId7">
            <a:alphaModFix/>
          </a:blip>
          <a:srcRect/>
          <a:stretch/>
        </p:blipFill>
        <p:spPr>
          <a:xfrm>
            <a:off x="2985439" y="1096392"/>
            <a:ext cx="2768592" cy="1207800"/>
          </a:xfrm>
          <a:prstGeom prst="rect">
            <a:avLst/>
          </a:prstGeom>
          <a:noFill/>
          <a:ln>
            <a:noFill/>
          </a:ln>
        </p:spPr>
      </p:pic>
      <p:pic>
        <p:nvPicPr>
          <p:cNvPr id="9" name="Shape 168"/>
          <p:cNvPicPr preferRelativeResize="0"/>
          <p:nvPr/>
        </p:nvPicPr>
        <p:blipFill>
          <a:blip r:embed="rId8">
            <a:alphaModFix/>
          </a:blip>
          <a:stretch>
            <a:fillRect/>
          </a:stretch>
        </p:blipFill>
        <p:spPr>
          <a:xfrm>
            <a:off x="7913914" y="144658"/>
            <a:ext cx="918386" cy="116979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BF2351-E76A-4C9D-A3F9-8523B7DBEEEA}">
  <ds:schemaRef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F717FA2D-6FA7-4AAB-A28E-3E7A156A1F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5BD2FB-848A-4BEB-BCB6-D78D83E2F3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53</TotalTime>
  <Words>3539</Words>
  <Application>Microsoft Office PowerPoint</Application>
  <PresentationFormat>On-screen Show (16:9)</PresentationFormat>
  <Paragraphs>433</Paragraphs>
  <Slides>20</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Century Gothic</vt:lpstr>
      <vt:lpstr>Overlock</vt:lpstr>
      <vt:lpstr>Calibri</vt:lpstr>
      <vt:lpstr>Arial</vt:lpstr>
      <vt:lpstr>Simple Light</vt:lpstr>
      <vt:lpstr>Simple Light</vt:lpstr>
      <vt:lpstr>Grade 8: Module 1: Unit 1: Lesson 10  Teacher slide, before teaching.</vt:lpstr>
      <vt:lpstr>Grade 8: Module 1 : Unit 1: Lesson 10 Teacher slide, before teaching.</vt:lpstr>
      <vt:lpstr>Grade 8 Module 1 Unit 1 Lesson 10 Teacher slide, before teaching.</vt:lpstr>
      <vt:lpstr>PowerPoint Presentation</vt:lpstr>
      <vt:lpstr>Hello, Students!</vt:lpstr>
      <vt:lpstr>Let’s Turn &amp; Talk to Review</vt:lpstr>
      <vt:lpstr>Let’s Review Our Learning Targets</vt:lpstr>
      <vt:lpstr>Three Threes in a Row</vt:lpstr>
      <vt:lpstr>Let’s Look at Images from Section 5</vt:lpstr>
      <vt:lpstr>Three Threes in a Row</vt:lpstr>
      <vt:lpstr>Let’s Listen and Summarize</vt:lpstr>
      <vt:lpstr>Let’s Determine Central Ideas</vt:lpstr>
      <vt:lpstr>Let’s Revisit Brother Quang’s Quote</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10  Teacher slide, before teaching.</dc:title>
  <dc:creator>nbravo</dc:creator>
  <cp:lastModifiedBy>Natalie Ivey</cp:lastModifiedBy>
  <cp:revision>17</cp:revision>
  <dcterms:modified xsi:type="dcterms:W3CDTF">2018-09-02T15:21:32Z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