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21.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14.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1"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6CA9016-9F8D-4E70-9ACE-CA650B7A129C}">
  <a:tblStyle styleId="{B6CA9016-9F8D-4E70-9ACE-CA650B7A129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4194" autoAdjust="0"/>
  </p:normalViewPr>
  <p:slideViewPr>
    <p:cSldViewPr snapToGrid="0">
      <p:cViewPr varScale="1">
        <p:scale>
          <a:sx n="110" d="100"/>
          <a:sy n="110" d="100"/>
        </p:scale>
        <p:origin x="-105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ommentAuthors" Target="commentAuthors.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printerSettings" Target="printerSettings/printerSettings1.bin"/><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33" Type="http://schemas.openxmlformats.org/officeDocument/2006/relationships/customXml" Target="../customXml/item3.xml"/><Relationship Id="rId20" Type="http://schemas.openxmlformats.org/officeDocument/2006/relationships/slide" Target="slides/slide18.xml"/><Relationship Id="rId29" Type="http://schemas.openxmlformats.org/officeDocument/2006/relationships/theme" Target="theme/theme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notesMaster" Target="notesMasters/notesMaster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2.xml"/><Relationship Id="rId23" Type="http://schemas.openxmlformats.org/officeDocument/2006/relationships/slide" Target="slides/slide21.xml"/><Relationship Id="rId28"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1.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240196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11"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our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 Id="rId3" Type="http://schemas.openxmlformats.org/officeDocument/2006/relationships/hyperlink" Target="http://curriculum.eleducation.org/sites/default/files/g4m2u3_all-block_091317.pdf"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e674b78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e674b78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615"/>
              <a:buFont typeface="Arial"/>
              <a:buNone/>
            </a:pPr>
            <a:r>
              <a:rPr lang="en" sz="1200" dirty="0">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dirty="0">
              <a:latin typeface="Calibri"/>
              <a:ea typeface="Calibri"/>
              <a:cs typeface="Calibri"/>
              <a:sym typeface="Calibri"/>
            </a:endParaRPr>
          </a:p>
          <a:p>
            <a:pPr marL="0" lvl="0" indent="0" algn="l" rtl="0">
              <a:lnSpc>
                <a:spcPct val="90000"/>
              </a:lnSpc>
              <a:spcBef>
                <a:spcPts val="323"/>
              </a:spcBef>
              <a:spcAft>
                <a:spcPts val="0"/>
              </a:spcAft>
              <a:buClr>
                <a:schemeClr val="dk1"/>
              </a:buClr>
              <a:buSzPts val="1615"/>
              <a:buFont typeface="Arial"/>
              <a:buNone/>
            </a:pPr>
            <a:endParaRPr sz="1200" dirty="0">
              <a:latin typeface="Calibri"/>
              <a:ea typeface="Calibri"/>
              <a:cs typeface="Calibri"/>
              <a:sym typeface="Calibri"/>
            </a:endParaRPr>
          </a:p>
          <a:p>
            <a:pPr marL="0" lvl="0" indent="0" algn="l" rtl="0">
              <a:lnSpc>
                <a:spcPct val="90000"/>
              </a:lnSpc>
              <a:spcBef>
                <a:spcPts val="323"/>
              </a:spcBef>
              <a:spcAft>
                <a:spcPts val="0"/>
              </a:spcAft>
              <a:buClr>
                <a:schemeClr val="dk1"/>
              </a:buClr>
              <a:buSzPts val="1100"/>
              <a:buFont typeface="Arial"/>
              <a:buNone/>
            </a:pPr>
            <a:r>
              <a:rPr lang="en" sz="1200" dirty="0">
                <a:latin typeface="Calibri"/>
                <a:ea typeface="Calibri"/>
                <a:cs typeface="Calibri"/>
                <a:sym typeface="Calibri"/>
              </a:rPr>
              <a:t>Students will focus on the following guiding questions:</a:t>
            </a:r>
            <a:endParaRPr sz="1200" dirty="0">
              <a:latin typeface="Calibri"/>
              <a:ea typeface="Calibri"/>
              <a:cs typeface="Calibri"/>
              <a:sym typeface="Calibri"/>
            </a:endParaRPr>
          </a:p>
          <a:p>
            <a:pPr marL="342900" lvl="0" indent="-31115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How do animals’ bodies and behaviors help them survive?</a:t>
            </a:r>
            <a:endParaRPr sz="1200" dirty="0">
              <a:latin typeface="Calibri"/>
              <a:ea typeface="Calibri"/>
              <a:cs typeface="Calibri"/>
              <a:sym typeface="Calibri"/>
            </a:endParaRPr>
          </a:p>
          <a:p>
            <a:pPr marL="342900" lvl="0" indent="-31115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How can writers use knowledge from their research to inform and entertain?</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lnSpc>
                <a:spcPct val="90000"/>
              </a:lnSpc>
              <a:spcBef>
                <a:spcPts val="340"/>
              </a:spcBef>
              <a:spcAft>
                <a:spcPts val="0"/>
              </a:spcAft>
              <a:buClr>
                <a:schemeClr val="dk1"/>
              </a:buClr>
              <a:buSzPts val="1100"/>
              <a:buFont typeface="Arial"/>
              <a:buNone/>
            </a:pPr>
            <a:r>
              <a:rPr lang="en" sz="1200" dirty="0">
                <a:latin typeface="Calibri"/>
                <a:ea typeface="Calibri"/>
                <a:cs typeface="Calibri"/>
                <a:sym typeface="Calibri"/>
              </a:rPr>
              <a:t>This module is designed so that students grapple with the following big </a:t>
            </a:r>
            <a:r>
              <a:rPr lang="en" sz="1200" dirty="0" smtClean="0">
                <a:latin typeface="Calibri"/>
                <a:ea typeface="Calibri"/>
                <a:cs typeface="Calibri"/>
                <a:sym typeface="Calibri"/>
              </a:rPr>
              <a:t>ideas</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342900" lvl="0" indent="-29210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To protect themselves from predators, animals use different defense mechanisms.</a:t>
            </a:r>
            <a:endParaRPr sz="1200" dirty="0">
              <a:latin typeface="Calibri"/>
              <a:ea typeface="Calibri"/>
              <a:cs typeface="Calibri"/>
              <a:sym typeface="Calibri"/>
            </a:endParaRPr>
          </a:p>
          <a:p>
            <a:pPr marL="342900" lvl="0" indent="-292100" algn="l" rtl="0">
              <a:lnSpc>
                <a:spcPct val="90000"/>
              </a:lnSpc>
              <a:spcBef>
                <a:spcPts val="340"/>
              </a:spcBef>
              <a:spcAft>
                <a:spcPts val="0"/>
              </a:spcAft>
              <a:buClr>
                <a:srgbClr val="000000"/>
              </a:buClr>
              <a:buSzPts val="1200"/>
              <a:buChar char="•"/>
            </a:pPr>
            <a:r>
              <a:rPr lang="en" sz="1200" dirty="0">
                <a:latin typeface="Calibri"/>
                <a:ea typeface="Calibri"/>
                <a:cs typeface="Calibri"/>
                <a:sym typeface="Calibri"/>
              </a:rPr>
              <a:t>Writers use scientific knowledge and research to inform and entertain.</a:t>
            </a:r>
            <a:endParaRPr sz="1200" dirty="0">
              <a:latin typeface="Calibri"/>
              <a:ea typeface="Calibri"/>
              <a:cs typeface="Calibri"/>
              <a:sym typeface="Calibri"/>
            </a:endParaRPr>
          </a:p>
          <a:p>
            <a:pPr marL="0" lvl="0" indent="0" algn="l" rtl="0">
              <a:lnSpc>
                <a:spcPct val="90000"/>
              </a:lnSpc>
              <a:spcBef>
                <a:spcPts val="340"/>
              </a:spcBef>
              <a:spcAft>
                <a:spcPts val="0"/>
              </a:spcAft>
              <a:buNone/>
            </a:pPr>
            <a:endParaRPr sz="1200" dirty="0">
              <a:latin typeface="Calibri"/>
              <a:ea typeface="Calibri"/>
              <a:cs typeface="Calibri"/>
              <a:sym typeface="Calibri"/>
            </a:endParaRPr>
          </a:p>
          <a:p>
            <a:pPr marL="0" lvl="0" indent="0" algn="l" rtl="0">
              <a:lnSpc>
                <a:spcPct val="80000"/>
              </a:lnSpc>
              <a:spcBef>
                <a:spcPts val="0"/>
              </a:spcBef>
              <a:spcAft>
                <a:spcPts val="0"/>
              </a:spcAft>
              <a:buClr>
                <a:schemeClr val="dk1"/>
              </a:buClr>
              <a:buSzPts val="2000"/>
              <a:buFont typeface="Arial"/>
              <a:buNone/>
            </a:pPr>
            <a:r>
              <a:rPr lang="en" sz="1200" dirty="0">
                <a:solidFill>
                  <a:schemeClr val="dk1"/>
                </a:solidFill>
                <a:latin typeface="Calibri"/>
                <a:ea typeface="Calibri"/>
                <a:cs typeface="Calibri"/>
                <a:sym typeface="Calibri"/>
              </a:rPr>
              <a:t>In this second unit, students research their expert group animal and its defense mechanisms. Close reading of informational texts and web pages about their expert group animal prepares students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which they cite evidence, determine the main idea, and then summarize and organize their research. In the second half of the unit, students synthesize information from their research by writing an informative piece detailing their expert group animal’s physical characteristics, habitat, predators, and defense mechanisms. This piece serves as the introduction to their performance task, a choose-your-own-adventure narrative, written in Unit 3. Their research in this unit will also serve as a resource for writing narratives with scientifically accurate details in the following unit.</a:t>
            </a:r>
            <a:endParaRPr sz="1200" dirty="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2000"/>
              <a:buFont typeface="Arial"/>
              <a:buNone/>
            </a:pPr>
            <a:endParaRPr sz="1200" dirty="0">
              <a:solidFill>
                <a:schemeClr val="dk1"/>
              </a:solidFill>
              <a:latin typeface="Calibri"/>
              <a:ea typeface="Calibri"/>
              <a:cs typeface="Calibri"/>
              <a:sym typeface="Calibri"/>
            </a:endParaRPr>
          </a:p>
          <a:p>
            <a:pPr marL="0" lvl="0" indent="0" algn="l" rtl="0">
              <a:lnSpc>
                <a:spcPct val="90000"/>
              </a:lnSpc>
              <a:spcBef>
                <a:spcPts val="340"/>
              </a:spcBef>
              <a:spcAft>
                <a:spcPts val="0"/>
              </a:spcAft>
              <a:buNone/>
            </a:pPr>
            <a:r>
              <a:rPr lang="en" sz="1200" dirty="0">
                <a:latin typeface="Calibri"/>
                <a:ea typeface="Calibri"/>
                <a:cs typeface="Calibri"/>
                <a:sym typeface="Calibri"/>
              </a:rPr>
              <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147048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5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Collect in </a:t>
            </a:r>
            <a:r>
              <a:rPr lang="en" sz="1200" b="1" dirty="0">
                <a:latin typeface="Calibri"/>
                <a:ea typeface="Calibri"/>
                <a:cs typeface="Calibri"/>
                <a:sym typeface="Calibri"/>
              </a:rPr>
              <a:t>Dialogue Practices I and II homework</a:t>
            </a:r>
            <a:r>
              <a:rPr lang="en" sz="1200" dirty="0">
                <a:latin typeface="Calibri"/>
                <a:ea typeface="Calibri"/>
                <a:cs typeface="Calibri"/>
                <a:sym typeface="Calibri"/>
              </a:rPr>
              <a:t>. See </a:t>
            </a:r>
            <a:r>
              <a:rPr lang="en" sz="1200" b="1" dirty="0">
                <a:latin typeface="Calibri"/>
                <a:ea typeface="Calibri"/>
                <a:cs typeface="Calibri"/>
                <a:sym typeface="Calibri"/>
              </a:rPr>
              <a:t>Dialogue Practice II</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students</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attention to the learning targets and select students to read them aloud for the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vocabulary from these criteria by asking students to discuss with an elbow partner and select volunteers to share their responses with the whole group: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is domain-specific vocabulary? </a:t>
            </a:r>
            <a:r>
              <a:rPr lang="en" sz="1200" b="1" dirty="0">
                <a:latin typeface="Calibri"/>
                <a:ea typeface="Calibri"/>
                <a:cs typeface="Calibri"/>
                <a:sym typeface="Calibri"/>
              </a:rPr>
              <a:t>(It is vocabulary about the topic; so in our narratives, it is vocabulary about animal defenses.)</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does precisely mean?” </a:t>
            </a:r>
            <a:r>
              <a:rPr lang="en" sz="1200" b="1" dirty="0">
                <a:latin typeface="Calibri"/>
                <a:ea typeface="Calibri"/>
                <a:cs typeface="Calibri"/>
                <a:sym typeface="Calibri"/>
              </a:rPr>
              <a:t>(very clearly)</a:t>
            </a:r>
            <a:r>
              <a:rPr lang="en" sz="1200" i="1" dirty="0">
                <a:latin typeface="Calibri"/>
                <a:ea typeface="Calibri"/>
                <a:cs typeface="Calibri"/>
                <a:sym typeface="Calibri"/>
              </a:rPr>
              <a:t> </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do we mean by sensory details?” </a:t>
            </a:r>
            <a:r>
              <a:rPr lang="en" sz="1200" b="1" dirty="0">
                <a:latin typeface="Calibri"/>
                <a:ea typeface="Calibri"/>
                <a:cs typeface="Calibri"/>
                <a:sym typeface="Calibri"/>
              </a:rPr>
              <a:t>(details involving the five senses: sight, hearing, touch, smell, and taste)</a:t>
            </a:r>
            <a:r>
              <a:rPr lang="en" sz="1200" i="1" dirty="0">
                <a:latin typeface="Calibri"/>
                <a:ea typeface="Calibri"/>
                <a:cs typeface="Calibri"/>
                <a:sym typeface="Calibri"/>
              </a:rPr>
              <a:t> </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are adjectives?” </a:t>
            </a:r>
            <a:r>
              <a:rPr lang="en" sz="1200" b="1" dirty="0">
                <a:latin typeface="Calibri"/>
                <a:ea typeface="Calibri"/>
                <a:cs typeface="Calibri"/>
                <a:sym typeface="Calibri"/>
              </a:rPr>
              <a:t>(describing words that describe someone or something)</a:t>
            </a: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answering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vocabulary: Contextualize the isolated vocabulary of the learning targets and checklist. Ask them about the meaning of the words within the phrases and sentences they are used in. Example:</a:t>
            </a:r>
            <a:endParaRPr sz="1200" dirty="0">
              <a:latin typeface="Calibri"/>
              <a:ea typeface="Calibri"/>
              <a:cs typeface="Calibri"/>
              <a:sym typeface="Calibri"/>
            </a:endParaRPr>
          </a:p>
          <a:p>
            <a:pPr marL="914400" lvl="1" indent="-317500" algn="l" rtl="0">
              <a:lnSpc>
                <a:spcPct val="100000"/>
              </a:lnSpc>
              <a:spcBef>
                <a:spcPts val="0"/>
              </a:spcBef>
              <a:spcAft>
                <a:spcPts val="0"/>
              </a:spcAft>
              <a:buClr>
                <a:srgbClr val="000000"/>
              </a:buClr>
              <a:buSzPts val="1400"/>
              <a:buChar char="○"/>
            </a:pPr>
            <a:r>
              <a:rPr lang="en" sz="1200" i="0" dirty="0">
                <a:latin typeface="Calibri"/>
                <a:ea typeface="Calibri"/>
                <a:cs typeface="Calibri"/>
                <a:sym typeface="Calibri"/>
              </a:rPr>
              <a:t>adjectives in a sentence in the correct order</a:t>
            </a:r>
            <a:endParaRPr sz="1200" i="0" dirty="0">
              <a:latin typeface="Calibri"/>
              <a:ea typeface="Calibri"/>
              <a:cs typeface="Calibri"/>
              <a:sym typeface="Calibri"/>
            </a:endParaRPr>
          </a:p>
          <a:p>
            <a:pPr marL="1371600" lvl="2" indent="-304800" algn="l"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“What adjectives?” </a:t>
            </a:r>
            <a:r>
              <a:rPr lang="en" sz="1200" b="1" dirty="0">
                <a:latin typeface="Calibri"/>
                <a:ea typeface="Calibri"/>
                <a:cs typeface="Calibri"/>
                <a:sym typeface="Calibri"/>
              </a:rPr>
              <a:t>(in a sentence)</a:t>
            </a:r>
            <a:endParaRPr sz="1200" b="1" dirty="0">
              <a:latin typeface="Calibri"/>
              <a:ea typeface="Calibri"/>
              <a:cs typeface="Calibri"/>
              <a:sym typeface="Calibri"/>
            </a:endParaRPr>
          </a:p>
          <a:p>
            <a:pPr marL="1371600" lvl="2" indent="-304800" algn="l"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“What’s an example of adjectives in a sentence in the millipede narrative?” </a:t>
            </a:r>
            <a:r>
              <a:rPr lang="en" sz="1200" b="1" dirty="0">
                <a:latin typeface="Calibri"/>
                <a:ea typeface="Calibri"/>
                <a:cs typeface="Calibri"/>
                <a:sym typeface="Calibri"/>
              </a:rPr>
              <a:t>(good, crunchy, fresh)</a:t>
            </a:r>
            <a:endParaRPr sz="1200" b="1" dirty="0">
              <a:latin typeface="Calibri"/>
              <a:ea typeface="Calibri"/>
              <a:cs typeface="Calibri"/>
              <a:sym typeface="Calibri"/>
            </a:endParaRPr>
          </a:p>
          <a:p>
            <a:pPr marL="1371600" lvl="2" indent="-304800" algn="l"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“What’s an example of adjectives in a sentence in your narrative?”</a:t>
            </a:r>
            <a:endParaRPr sz="1200" i="1" dirty="0">
              <a:latin typeface="Calibri"/>
              <a:ea typeface="Calibri"/>
              <a:cs typeface="Calibri"/>
              <a:sym typeface="Calibri"/>
            </a:endParaRPr>
          </a:p>
          <a:p>
            <a:pPr marL="1371600" lvl="2" indent="-304800" algn="l"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“The adjectives have to be in the correct order. What can we guess about English adjective order based on this phrase?” </a:t>
            </a:r>
            <a:r>
              <a:rPr lang="en" sz="1200" b="1" dirty="0">
                <a:latin typeface="Calibri"/>
                <a:ea typeface="Calibri"/>
                <a:cs typeface="Calibri"/>
                <a:sym typeface="Calibri"/>
              </a:rPr>
              <a:t>(Sometimes people put English adjectives in the wrong order; it can be difficult to put them in the correct order in English.)</a:t>
            </a:r>
            <a:endParaRPr sz="1200" b="1" dirty="0">
              <a:latin typeface="Calibri"/>
              <a:ea typeface="Calibri"/>
              <a:cs typeface="Calibri"/>
              <a:sym typeface="Calibri"/>
            </a:endParaRPr>
          </a:p>
          <a:p>
            <a:pPr marL="1371600" lvl="2" indent="-304800" algn="l"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“How are adjectives related to sensory details?” </a:t>
            </a:r>
            <a:r>
              <a:rPr lang="en" sz="1200" b="1" dirty="0">
                <a:latin typeface="Calibri"/>
                <a:ea typeface="Calibri"/>
                <a:cs typeface="Calibri"/>
                <a:sym typeface="Calibri"/>
              </a:rPr>
              <a:t>(Adjectives can be used to communicate the five senses.) </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Ask students to recall what a “full” or “complete” sentence is in English (must have at least a main topic word + a main action word = subject + predicate).</a:t>
            </a:r>
            <a:endParaRPr sz="1200" dirty="0">
              <a:latin typeface="Calibri"/>
              <a:ea typeface="Calibri"/>
              <a:cs typeface="Calibri"/>
              <a:sym typeface="Calibri"/>
            </a:endParaRPr>
          </a:p>
        </p:txBody>
      </p:sp>
    </p:spTree>
    <p:extLst>
      <p:ext uri="{BB962C8B-B14F-4D97-AF65-F5344CB8AC3E}">
        <p14:creationId xmlns:p14="http://schemas.microsoft.com/office/powerpoint/2010/main" val="3878679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writing criteria.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take out their copies of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and read aloud the following criteria: </a:t>
            </a:r>
            <a:r>
              <a:rPr lang="en" sz="1200" b="0" dirty="0">
                <a:latin typeface="Calibri"/>
                <a:ea typeface="Calibri"/>
                <a:cs typeface="Calibri"/>
                <a:sym typeface="Calibri"/>
              </a:rPr>
              <a:t>W.4.3d, L.4.3b, L.4.6, L.4.1</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 we mean by the rules of writing?” </a:t>
            </a:r>
            <a:r>
              <a:rPr lang="en" sz="1200" b="1" dirty="0">
                <a:latin typeface="Calibri"/>
                <a:ea typeface="Calibri"/>
                <a:cs typeface="Calibri"/>
                <a:sym typeface="Calibri"/>
              </a:rPr>
              <a:t>(putting words in the correct order in a sentence and writing in full sentences)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questions on slide.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Accept all appropriate answers. If students don’t come up with this suggestion, guide them toward it with questioning: </a:t>
            </a:r>
            <a:r>
              <a:rPr lang="en" sz="1200" i="1" dirty="0">
                <a:latin typeface="Calibri"/>
                <a:ea typeface="Calibri"/>
                <a:cs typeface="Calibri"/>
                <a:sym typeface="Calibri"/>
              </a:rPr>
              <a:t>“I can use domain-specific words from my </a:t>
            </a:r>
            <a:r>
              <a:rPr lang="en" sz="1200" b="1" i="1" dirty="0">
                <a:latin typeface="Calibri"/>
                <a:ea typeface="Calibri"/>
                <a:cs typeface="Calibri"/>
                <a:sym typeface="Calibri"/>
              </a:rPr>
              <a:t>vocabulary log</a:t>
            </a:r>
            <a:r>
              <a:rPr lang="en" sz="1200" i="1" dirty="0">
                <a:latin typeface="Calibri"/>
                <a:ea typeface="Calibri"/>
                <a:cs typeface="Calibri"/>
                <a:sym typeface="Calibri"/>
              </a:rPr>
              <a:t> and the </a:t>
            </a:r>
            <a:r>
              <a:rPr lang="en" sz="1200" b="1" i="1" dirty="0">
                <a:latin typeface="Calibri"/>
                <a:ea typeface="Calibri"/>
                <a:cs typeface="Calibri"/>
                <a:sym typeface="Calibri"/>
              </a:rPr>
              <a:t>Word Walls</a:t>
            </a:r>
            <a:r>
              <a:rPr lang="en" sz="1200" i="1" dirty="0">
                <a:latin typeface="Calibri"/>
                <a:ea typeface="Calibri"/>
                <a:cs typeface="Calibri"/>
                <a:sym typeface="Calibri"/>
              </a:rPr>
              <a:t> in my writing.”</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this on their checklist. Explain that they will revisit the rules of writing criteria at the end of the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today students will revise their narratives by adding sensory details and vocabulary to make sure their writing is descriptive and based on their research. They will also ensure that as they add sensory details and domain-specific vocabulary, they organize adjectives in the correct order.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throughout the module, they have been collecting domain-specific vocabulary words in their </a:t>
            </a:r>
            <a:r>
              <a:rPr lang="en" sz="1200" b="1" dirty="0">
                <a:latin typeface="Calibri"/>
                <a:ea typeface="Calibri"/>
                <a:cs typeface="Calibri"/>
                <a:sym typeface="Calibri"/>
              </a:rPr>
              <a:t>vocabulary log</a:t>
            </a:r>
            <a:r>
              <a:rPr lang="en" sz="1200" dirty="0">
                <a:latin typeface="Calibri"/>
                <a:ea typeface="Calibri"/>
                <a:cs typeface="Calibri"/>
                <a:sym typeface="Calibri"/>
              </a:rPr>
              <a:t> and on the</a:t>
            </a:r>
            <a:r>
              <a:rPr lang="en" sz="1200" b="1" dirty="0">
                <a:latin typeface="Calibri"/>
                <a:ea typeface="Calibri"/>
                <a:cs typeface="Calibri"/>
                <a:sym typeface="Calibri"/>
              </a:rPr>
              <a:t> Domain-Specific Word Wall</a:t>
            </a:r>
            <a:r>
              <a:rPr lang="en" sz="1200" dirty="0">
                <a:latin typeface="Calibri"/>
                <a:ea typeface="Calibri"/>
                <a:cs typeface="Calibri"/>
                <a:sym typeface="Calibri"/>
              </a:rPr>
              <a:t>.</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responding to questions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595107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425ba501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r>
              <a:rPr lang="en" sz="1200" b="1"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take responsibility</a:t>
            </a:r>
            <a:r>
              <a:rPr lang="en" sz="1200" dirty="0">
                <a:latin typeface="Calibri"/>
                <a:ea typeface="Calibri"/>
                <a:cs typeface="Calibri"/>
                <a:sym typeface="Calibri"/>
              </a:rPr>
              <a:t>. Remind students that like in the previous lesson when they revised, today they will need to take responsibility for their writing by self-assessing their writing and correcting any errors they find as they work.</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352370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t>
            </a:r>
            <a:r>
              <a:rPr lang="en" sz="1200" b="0" dirty="0">
                <a:solidFill>
                  <a:schemeClr val="dk1"/>
                </a:solidFill>
                <a:latin typeface="Calibri"/>
                <a:ea typeface="Calibri"/>
                <a:cs typeface="Calibri"/>
                <a:sym typeface="Calibri"/>
              </a:rPr>
              <a:t>revisit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Powerful Polly</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Tell students they are going to look for examples of domain-specific vocabulary </a:t>
            </a:r>
            <a:r>
              <a:rPr lang="en" sz="1200" b="0" dirty="0">
                <a:latin typeface="Calibri"/>
                <a:ea typeface="Calibri"/>
                <a:cs typeface="Calibri"/>
                <a:sym typeface="Calibri"/>
              </a:rPr>
              <a:t>and sensory details in their copies of “Powerful Polly.”</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Ask students to:  Read the text and circle any examples of domain-specific vocabulary and sensory details that they notice.</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US" sz="1200" dirty="0" smtClean="0">
                <a:latin typeface="Calibri"/>
                <a:ea typeface="Calibri"/>
                <a:cs typeface="Calibri"/>
                <a:sym typeface="Calibri"/>
              </a:rPr>
              <a:t>Ask students to d</a:t>
            </a:r>
            <a:r>
              <a:rPr lang="en" sz="1200" dirty="0" smtClean="0">
                <a:latin typeface="Calibri"/>
                <a:ea typeface="Calibri"/>
                <a:cs typeface="Calibri"/>
                <a:sym typeface="Calibri"/>
              </a:rPr>
              <a:t>iscuss </a:t>
            </a:r>
            <a:r>
              <a:rPr lang="en" sz="1200" dirty="0">
                <a:latin typeface="Calibri"/>
                <a:ea typeface="Calibri"/>
                <a:cs typeface="Calibri"/>
                <a:sym typeface="Calibri"/>
              </a:rPr>
              <a:t>with a partner: </a:t>
            </a:r>
            <a:r>
              <a:rPr lang="en" sz="1200" i="1" dirty="0">
                <a:latin typeface="Calibri"/>
                <a:ea typeface="Calibri"/>
                <a:cs typeface="Calibri"/>
                <a:sym typeface="Calibri"/>
              </a:rPr>
              <a:t>“What did these words do for you as a reader?”</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them to read the first page only. Give pairs 10 minutes to work.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whole group. Ask students to share what they noticed about the descriptions in this story. They might notice the following </a:t>
            </a:r>
            <a:r>
              <a:rPr lang="en" sz="1200" b="0" dirty="0">
                <a:latin typeface="Calibri"/>
                <a:ea typeface="Calibri"/>
                <a:cs typeface="Calibri"/>
                <a:sym typeface="Calibri"/>
              </a:rPr>
              <a:t>domain-specific vocabulary </a:t>
            </a:r>
            <a:r>
              <a:rPr lang="en" sz="1200" dirty="0">
                <a:latin typeface="Calibri"/>
                <a:ea typeface="Calibri"/>
                <a:cs typeface="Calibri"/>
                <a:sym typeface="Calibri"/>
              </a:rPr>
              <a:t>in the text:</a:t>
            </a:r>
            <a:r>
              <a:rPr lang="en" sz="1200" b="1" i="1" dirty="0">
                <a:latin typeface="Calibri"/>
                <a:ea typeface="Calibri"/>
                <a:cs typeface="Calibri"/>
                <a:sym typeface="Calibri"/>
              </a:rPr>
              <a:t> </a:t>
            </a:r>
            <a:r>
              <a:rPr lang="en" sz="1200" i="1" dirty="0">
                <a:latin typeface="Calibri"/>
                <a:ea typeface="Calibri"/>
                <a:cs typeface="Calibri"/>
                <a:sym typeface="Calibri"/>
              </a:rPr>
              <a:t>prey, predator, spines, defend, coral reef, tropical ocean, tiger shark, pufferfish, fins.</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They might notice the following sensory details: </a:t>
            </a:r>
            <a:r>
              <a:rPr lang="en" sz="1200" i="1" dirty="0">
                <a:latin typeface="Calibri"/>
                <a:ea typeface="Calibri"/>
                <a:cs typeface="Calibri"/>
                <a:sym typeface="Calibri"/>
              </a:rPr>
              <a:t>colorful, salty ocean water warmed her round body, tasty, her spines trembled with fear.</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discuss with an elbow partner: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does trembled mean? How did the pufferfish feel?” </a:t>
            </a:r>
            <a:r>
              <a:rPr lang="en" sz="1200" b="1" dirty="0">
                <a:latin typeface="Calibri"/>
                <a:ea typeface="Calibri"/>
                <a:cs typeface="Calibri"/>
                <a:sym typeface="Calibri"/>
              </a:rPr>
              <a:t>(Trembled means shivered or shook. The word tells the reader that the pufferfish was very afraid.)</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picture does this word paint in your mind as a reader?”</a:t>
            </a:r>
            <a:r>
              <a:rPr lang="en" sz="1200" dirty="0">
                <a:latin typeface="Calibri"/>
                <a:ea typeface="Calibri"/>
                <a:cs typeface="Calibri"/>
                <a:sym typeface="Calibri"/>
              </a:rPr>
              <a:t> </a:t>
            </a:r>
            <a:r>
              <a:rPr lang="en" sz="1200" b="1" dirty="0">
                <a:latin typeface="Calibri"/>
                <a:ea typeface="Calibri"/>
                <a:cs typeface="Calibri"/>
                <a:sym typeface="Calibri"/>
              </a:rPr>
              <a:t>(the pufferfish shaking with fear)</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“How might the sentence be different if the author had written that the pufferfish was fearful?”</a:t>
            </a:r>
            <a:r>
              <a:rPr lang="en" sz="1200" dirty="0">
                <a:latin typeface="Calibri"/>
                <a:ea typeface="Calibri"/>
                <a:cs typeface="Calibri"/>
                <a:sym typeface="Calibri"/>
              </a:rPr>
              <a:t> </a:t>
            </a:r>
            <a:r>
              <a:rPr lang="en" sz="1200" b="1" dirty="0">
                <a:latin typeface="Calibri"/>
                <a:ea typeface="Calibri"/>
                <a:cs typeface="Calibri"/>
                <a:sym typeface="Calibri"/>
              </a:rPr>
              <a:t>(Using the word trembled helps the reader picture an action that represents fear.)</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did these words and phrases do for you as a reader?”</a:t>
            </a:r>
            <a:r>
              <a:rPr lang="en" sz="1200" dirty="0">
                <a:latin typeface="Calibri"/>
                <a:ea typeface="Calibri"/>
                <a:cs typeface="Calibri"/>
                <a:sym typeface="Calibri"/>
              </a:rPr>
              <a:t> </a:t>
            </a:r>
            <a:r>
              <a:rPr lang="en" sz="1200" b="1" dirty="0">
                <a:latin typeface="Calibri"/>
                <a:ea typeface="Calibri"/>
                <a:cs typeface="Calibri"/>
                <a:sym typeface="Calibri"/>
              </a:rPr>
              <a:t>(They helped me visualize the setting, or The details made me feel like I was right there with the main character.)</a:t>
            </a:r>
            <a:endParaRPr sz="1200" b="1"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t>
            </a:r>
            <a:r>
              <a:rPr lang="en-US" sz="120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Powerful </a:t>
            </a:r>
            <a:r>
              <a:rPr lang="en" sz="1200" b="0" dirty="0">
                <a:solidFill>
                  <a:schemeClr val="dk1"/>
                </a:solidFill>
                <a:latin typeface="Calibri"/>
                <a:ea typeface="Calibri"/>
                <a:cs typeface="Calibri"/>
                <a:sym typeface="Calibri"/>
              </a:rPr>
              <a:t>Polly</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reading: Circle examples of domain-specific vocabulary and sensory details on their copies of </a:t>
            </a:r>
            <a:r>
              <a:rPr lang="en" sz="1200" b="0" dirty="0">
                <a:latin typeface="Calibri"/>
                <a:ea typeface="Calibri"/>
                <a:cs typeface="Calibri"/>
                <a:sym typeface="Calibri"/>
              </a:rPr>
              <a:t>“Powerful Polly” in</a:t>
            </a:r>
            <a:r>
              <a:rPr lang="en" sz="1200" dirty="0">
                <a:latin typeface="Calibri"/>
                <a:ea typeface="Calibri"/>
                <a:cs typeface="Calibri"/>
                <a:sym typeface="Calibri"/>
              </a:rPr>
              <a:t> advance. Ask them to read the text and really think about what the circled words do for them as a reader. </a:t>
            </a:r>
            <a:endParaRPr dirty="0">
              <a:latin typeface="Calibri"/>
              <a:ea typeface="Calibri"/>
              <a:cs typeface="Calibri"/>
              <a:sym typeface="Calibri"/>
            </a:endParaRPr>
          </a:p>
        </p:txBody>
      </p:sp>
    </p:spTree>
    <p:extLst>
      <p:ext uri="{BB962C8B-B14F-4D97-AF65-F5344CB8AC3E}">
        <p14:creationId xmlns:p14="http://schemas.microsoft.com/office/powerpoint/2010/main" val="2842222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a2ea51330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the two phrases on the board.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discuss with an elbow partner: </a:t>
            </a:r>
            <a:r>
              <a:rPr lang="en" sz="1200" i="1" dirty="0">
                <a:latin typeface="Calibri"/>
                <a:ea typeface="Calibri"/>
                <a:cs typeface="Calibri"/>
                <a:sym typeface="Calibri"/>
              </a:rPr>
              <a:t>“What kind of words are red and small?” </a:t>
            </a:r>
            <a:r>
              <a:rPr lang="en" sz="1200" b="1" dirty="0">
                <a:latin typeface="Calibri"/>
                <a:ea typeface="Calibri"/>
                <a:cs typeface="Calibri"/>
                <a:sym typeface="Calibri"/>
              </a:rPr>
              <a:t>(Adjectives. They are describing words that describe the bug.)</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many sensory words and details are adjectives.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discuss with an elbow partner: </a:t>
            </a:r>
            <a:r>
              <a:rPr lang="en" sz="1200" i="1" dirty="0">
                <a:latin typeface="Calibri"/>
                <a:ea typeface="Calibri"/>
                <a:cs typeface="Calibri"/>
                <a:sym typeface="Calibri"/>
              </a:rPr>
              <a:t>“Which one of these two phrases is correct?”</a:t>
            </a:r>
            <a:r>
              <a:rPr lang="en" sz="1200" b="1" dirty="0">
                <a:latin typeface="Calibri"/>
                <a:ea typeface="Calibri"/>
                <a:cs typeface="Calibri"/>
                <a:sym typeface="Calibri"/>
              </a:rPr>
              <a:t> (The first one is correct.) </a:t>
            </a:r>
            <a:r>
              <a:rPr lang="en" sz="1200" dirty="0">
                <a:latin typeface="Calibri"/>
                <a:ea typeface="Calibri"/>
                <a:cs typeface="Calibri"/>
                <a:sym typeface="Calibri"/>
              </a:rPr>
              <a:t>Be aware that students may not know the correct answer at this stage.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Click for animation.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when you are putting adjectives in order, there is a specific order that they should go in according to the rules of writing. Emphasize that at first they may have to refer to this order, but eventually it becomes something that you know instinctively the more you do it, so they won’t always have to rely on this chart.</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/Listen-</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Say: </a:t>
            </a:r>
            <a:r>
              <a:rPr lang="en" sz="1200" i="1" dirty="0">
                <a:latin typeface="Calibri"/>
                <a:ea typeface="Calibri"/>
                <a:cs typeface="Calibri"/>
                <a:sym typeface="Calibri"/>
              </a:rPr>
              <a:t>“When you speak, use the same adjective order rules.”</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Consider turning the discussion about adjective order into a kinesthetic activity by writing the adjectives on sticky notes and allowing students to order them in the proper sequence.</a:t>
            </a:r>
            <a:endParaRPr sz="1200" dirty="0">
              <a:latin typeface="Calibri"/>
              <a:ea typeface="Calibri"/>
              <a:cs typeface="Calibri"/>
              <a:sym typeface="Calibri"/>
            </a:endParaRPr>
          </a:p>
        </p:txBody>
      </p:sp>
    </p:spTree>
    <p:extLst>
      <p:ext uri="{BB962C8B-B14F-4D97-AF65-F5344CB8AC3E}">
        <p14:creationId xmlns:p14="http://schemas.microsoft.com/office/powerpoint/2010/main" val="1573126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a2ea51330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adjective order.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Display and distribute the </a:t>
            </a:r>
            <a:r>
              <a:rPr lang="en" sz="1200" b="1" dirty="0">
                <a:latin typeface="Calibri"/>
                <a:ea typeface="Calibri"/>
                <a:cs typeface="Calibri"/>
                <a:sym typeface="Calibri"/>
              </a:rPr>
              <a:t>Adjective Order handout</a:t>
            </a:r>
            <a:r>
              <a:rPr lang="en" sz="1200" dirty="0">
                <a:latin typeface="Calibri"/>
                <a:ea typeface="Calibri"/>
                <a:cs typeface="Calibri"/>
                <a:sym typeface="Calibri"/>
              </a:rPr>
              <a:t>. Select students to help you read it aloud to the whole group, including the examples at the bottom of the page.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the acronym NOSASCOMP in the first column of the anchor chart.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direction on the board and ask students to use their handout to write the adjectives to describe both the bears and the pencils in the correct order on their piece of (scrap) paper.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volunteers to share their responses and to justify their answers using the anchor chart.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Click twice for animation to appear.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with a challenge: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“What if we said blue, ten, long pencils? I’ll give you time to think and discuss with a partner.” </a:t>
            </a:r>
            <a:r>
              <a:rPr lang="en" sz="1200" b="1" dirty="0">
                <a:latin typeface="Calibri"/>
                <a:ea typeface="Calibri"/>
                <a:cs typeface="Calibri"/>
                <a:sym typeface="Calibri"/>
              </a:rPr>
              <a:t>(That might sound funny, and it would be incorrect because the order has to be number, size, color.)</a:t>
            </a:r>
            <a:r>
              <a:rPr lang="en" sz="1200" i="1" dirty="0">
                <a:latin typeface="Calibri"/>
                <a:ea typeface="Calibri"/>
                <a:cs typeface="Calibri"/>
                <a:sym typeface="Calibri"/>
              </a:rPr>
              <a:t> </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“Can you figure out how to learn to use correct adjective order? I’ll give you time to think and discuss with a partner.” </a:t>
            </a:r>
            <a:r>
              <a:rPr lang="en" sz="1200" b="1" dirty="0">
                <a:latin typeface="Calibri"/>
                <a:ea typeface="Calibri"/>
                <a:cs typeface="Calibri"/>
                <a:sym typeface="Calibri"/>
              </a:rPr>
              <a:t>(through a lot of listening, reading, and practice; perhaps memorize the NOSASCOMP rules of adjective order)</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you want them to make sure they are using adjectives in the correct order as they add sensory details and domain-specific vocabulary to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“Are there any specific criteria about rules of writing in this narrative that you should be aware of that you want to add to the checklist to make it more precise?” </a:t>
            </a:r>
            <a:r>
              <a:rPr lang="en" sz="1200" dirty="0">
                <a:latin typeface="Calibri"/>
                <a:ea typeface="Calibri"/>
                <a:cs typeface="Calibri"/>
                <a:sym typeface="Calibri"/>
              </a:rPr>
              <a:t>Listen for students to suggest that they could specify: </a:t>
            </a:r>
            <a:r>
              <a:rPr lang="en" sz="1200" b="0" dirty="0">
                <a:latin typeface="Calibri"/>
                <a:ea typeface="Calibri"/>
                <a:cs typeface="Calibri"/>
                <a:sym typeface="Calibri"/>
              </a:rPr>
              <a:t>“I can order adjectives correctly in my writing.”</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this on their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/Listen-</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sentences on scrap paper and answering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in narrative writing checklist.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Say: </a:t>
            </a:r>
            <a:r>
              <a:rPr lang="en" sz="1200" i="1" dirty="0">
                <a:latin typeface="Calibri"/>
                <a:ea typeface="Calibri"/>
                <a:cs typeface="Calibri"/>
                <a:sym typeface="Calibri"/>
              </a:rPr>
              <a:t>“When you speak, use the same adjective order rules.”</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Consider turning the discussion about adjective order into a kinesthetic activity by writing the adjectives on sticky notes and allowing students to order them in the proper sequence.</a:t>
            </a:r>
            <a:endParaRPr sz="1200" dirty="0">
              <a:latin typeface="Calibri"/>
              <a:ea typeface="Calibri"/>
              <a:cs typeface="Calibri"/>
              <a:sym typeface="Calibri"/>
            </a:endParaRPr>
          </a:p>
        </p:txBody>
      </p:sp>
    </p:spTree>
    <p:extLst>
      <p:ext uri="{BB962C8B-B14F-4D97-AF65-F5344CB8AC3E}">
        <p14:creationId xmlns:p14="http://schemas.microsoft.com/office/powerpoint/2010/main" val="3186059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a2ea51330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7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t>
            </a:r>
            <a:r>
              <a:rPr lang="en" sz="1200" b="0" dirty="0">
                <a:solidFill>
                  <a:schemeClr val="dk1"/>
                </a:solidFill>
                <a:latin typeface="Calibri"/>
                <a:ea typeface="Calibri"/>
                <a:cs typeface="Calibri"/>
                <a:sym typeface="Calibri"/>
              </a:rPr>
              <a:t>red color pencils </a:t>
            </a:r>
            <a:r>
              <a:rPr lang="en" sz="1200" dirty="0">
                <a:solidFill>
                  <a:schemeClr val="dk1"/>
                </a:solidFill>
                <a:latin typeface="Calibri"/>
                <a:ea typeface="Calibri"/>
                <a:cs typeface="Calibri"/>
                <a:sym typeface="Calibri"/>
              </a:rPr>
              <a:t>ready for distribution.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Practice Narrative Writing Sheet: The Millipede (completed, for teacher reference)</a:t>
            </a:r>
            <a:r>
              <a:rPr lang="en" sz="1200" dirty="0">
                <a:latin typeface="Calibri"/>
                <a:ea typeface="Calibri"/>
                <a:cs typeface="Calibri"/>
                <a:sym typeface="Calibri"/>
              </a:rPr>
              <a:t>. Tell students that now you would like them to help you revise the millipede narrative to add descriptions that use sensory details and vocabulary from your research on millipedes.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Steps for Revising My Writing anchor chart</a:t>
            </a:r>
            <a:r>
              <a:rPr lang="en" sz="1200" dirty="0">
                <a:latin typeface="Calibri"/>
                <a:ea typeface="Calibri"/>
                <a:cs typeface="Calibri"/>
                <a:sym typeface="Calibri"/>
              </a:rPr>
              <a:t> on slide.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today they will add revision notes using </a:t>
            </a:r>
            <a:r>
              <a:rPr lang="en" sz="1200" b="0" dirty="0">
                <a:latin typeface="Calibri"/>
                <a:ea typeface="Calibri"/>
                <a:cs typeface="Calibri"/>
                <a:sym typeface="Calibri"/>
              </a:rPr>
              <a:t>red colored pencils.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them you will read the draft aloud. As you do, you would like them to follow along, reading silently in their heads, and consider places where you might add sensory details or </a:t>
            </a:r>
            <a:r>
              <a:rPr lang="en" sz="1200" b="0" dirty="0">
                <a:latin typeface="Calibri"/>
                <a:ea typeface="Calibri"/>
                <a:cs typeface="Calibri"/>
                <a:sym typeface="Calibri"/>
              </a:rPr>
              <a:t>domain-specific vocabulary to make narrative more precise and help the reader really imagine what things look, sound, feel, taste, and smell like.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draft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AutoNum type="alphaLcPeriod"/>
            </a:pPr>
            <a:r>
              <a:rPr lang="en" sz="1200" i="1" dirty="0">
                <a:latin typeface="Calibri"/>
                <a:ea typeface="Calibri"/>
                <a:cs typeface="Calibri"/>
                <a:sym typeface="Calibri"/>
              </a:rPr>
              <a:t>“What resources can you look at when thinking about what vocabulary words from your research you want to include?” </a:t>
            </a:r>
            <a:r>
              <a:rPr lang="en" sz="1200" b="1" dirty="0">
                <a:latin typeface="Calibri"/>
                <a:ea typeface="Calibri"/>
                <a:cs typeface="Calibri"/>
                <a:sym typeface="Calibri"/>
              </a:rPr>
              <a:t>(Introduction Expansion graphic organizers, Expert Group Animal Narrative Planning graphic organizers, Movement Words note-catcher, vocabulary logs, research reading responses in the Animal Defenses research notebook (from Unit 1) and Expert Group Animal research notebook (from Unit 2)) </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AutoNum type="alphaLcPeriod"/>
            </a:pPr>
            <a:r>
              <a:rPr lang="en" sz="1200" i="1" dirty="0">
                <a:latin typeface="Calibri"/>
                <a:ea typeface="Calibri"/>
                <a:cs typeface="Calibri"/>
                <a:sym typeface="Calibri"/>
              </a:rPr>
              <a:t>“What resources can you use when looking for words for sensory details? </a:t>
            </a:r>
            <a:r>
              <a:rPr lang="en" sz="1200" b="1" dirty="0">
                <a:latin typeface="Calibri"/>
                <a:ea typeface="Calibri"/>
                <a:cs typeface="Calibri"/>
                <a:sym typeface="Calibri"/>
              </a:rPr>
              <a:t>(a thesaurus)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a neighbor and share one place where they think sensory details could be added and what those sensory details might be. </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/Listen-</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sensory details with partner.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4077768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0b643fbf8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40b643fbf8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t>
            </a:r>
            <a:r>
              <a:rPr lang="en" sz="1200" b="0" dirty="0">
                <a:solidFill>
                  <a:schemeClr val="dk1"/>
                </a:solidFill>
                <a:latin typeface="Calibri"/>
                <a:ea typeface="Calibri"/>
                <a:cs typeface="Calibri"/>
                <a:sym typeface="Calibri"/>
              </a:rPr>
              <a:t>red color pencils ready for distribution.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Use equity sticks to call on a pair to share their thinking.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Record the suggested additions on a sticky note. For example, you might put an asterisk above the sentence</a:t>
            </a:r>
            <a:r>
              <a:rPr lang="en" sz="1200" b="0" i="0" dirty="0">
                <a:solidFill>
                  <a:schemeClr val="dk1"/>
                </a:solidFill>
                <a:latin typeface="Calibri"/>
                <a:ea typeface="Calibri"/>
                <a:cs typeface="Calibri"/>
                <a:sym typeface="Calibri"/>
              </a:rPr>
              <a:t>, “He heard the rustling of the leaves in the trees around him and the water of the stream tumbling by.” Your sticky note might say something like, “Marty tilted his head up toward the sky, listening for his favorite sound. He soon heard the birds singing a happy tune as a breeze whistled over his hard exoskeleton.” </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Click twice for animation to reveal writing with red underlining and discuss with students.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Repeat this process for domain-specific vocabulary.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recall the steps you took to write your descriptions and record these steps on the board. Students should observe the following steps in your modeling: </a:t>
            </a:r>
            <a:r>
              <a:rPr lang="en" sz="1200" b="1" dirty="0">
                <a:solidFill>
                  <a:schemeClr val="dk1"/>
                </a:solidFill>
                <a:latin typeface="Calibri"/>
                <a:ea typeface="Calibri"/>
                <a:cs typeface="Calibri"/>
                <a:sym typeface="Calibri"/>
              </a:rPr>
              <a:t>Use the Steps for Revising My Writing anchor chart</a:t>
            </a:r>
            <a:r>
              <a:rPr lang="en" sz="1200" dirty="0">
                <a:solidFill>
                  <a:schemeClr val="dk1"/>
                </a:solidFill>
                <a:latin typeface="Calibri"/>
                <a:ea typeface="Calibri"/>
                <a:cs typeface="Calibri"/>
                <a:sym typeface="Calibri"/>
              </a:rPr>
              <a:t> to make revision notes for adding descriptions (in red). Locate the first place you plan to add description marked with a red </a:t>
            </a:r>
            <a:r>
              <a:rPr lang="en" sz="1200" b="0" dirty="0">
                <a:solidFill>
                  <a:schemeClr val="dk1"/>
                </a:solidFill>
                <a:latin typeface="Calibri"/>
                <a:ea typeface="Calibri"/>
                <a:cs typeface="Calibri"/>
                <a:sym typeface="Calibri"/>
              </a:rPr>
              <a:t>asterisk. On a sticky note, write the description you want to add to that place.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Remind students that adding sensory details and domain-specific vocabulary will make their writing more precise and help the reader understand it better, but that too many sensory details or domain-specific vocabulary words could make the writing unfocused and the meaning unclear.</a:t>
            </a:r>
            <a:endParaRPr sz="1200" b="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/Listen-</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sensory details with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marking with </a:t>
            </a:r>
            <a:r>
              <a:rPr lang="en" sz="1200" b="0" dirty="0">
                <a:solidFill>
                  <a:schemeClr val="dk1"/>
                </a:solidFill>
                <a:latin typeface="Calibri"/>
                <a:ea typeface="Calibri"/>
                <a:cs typeface="Calibri"/>
                <a:sym typeface="Calibri"/>
              </a:rPr>
              <a:t>red color pencil.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505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a2ea51330_1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revise their writing.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confer as students revise.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Tell students that now they are ready to write the descriptions and identify the vocabulary they want to add to their narratives.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sticky notes and have students take out their choose-your-own-adventure narrative (first draft). Remind them to follow the steps you modeled using their sticky notes. </a:t>
            </a:r>
            <a:r>
              <a:rPr lang="en" sz="1200" dirty="0">
                <a:latin typeface="Calibri"/>
                <a:ea typeface="Calibri"/>
                <a:cs typeface="Calibri"/>
                <a:sym typeface="Calibri"/>
              </a:rPr>
              <a:t>Remind them also to refer to their </a:t>
            </a:r>
            <a:r>
              <a:rPr lang="en" sz="1200" b="1" dirty="0">
                <a:latin typeface="Calibri"/>
                <a:ea typeface="Calibri"/>
                <a:cs typeface="Calibri"/>
                <a:sym typeface="Calibri"/>
              </a:rPr>
              <a:t>Adjective Order handout</a:t>
            </a:r>
            <a:r>
              <a:rPr lang="en" sz="1200" dirty="0">
                <a:latin typeface="Calibri"/>
                <a:ea typeface="Calibri"/>
                <a:cs typeface="Calibri"/>
                <a:sym typeface="Calibri"/>
              </a:rPr>
              <a:t>, the </a:t>
            </a:r>
            <a:r>
              <a:rPr lang="en" sz="1200" b="1" dirty="0">
                <a:latin typeface="Calibri"/>
                <a:ea typeface="Calibri"/>
                <a:cs typeface="Calibri"/>
                <a:sym typeface="Calibri"/>
              </a:rPr>
              <a:t>Word Walls</a:t>
            </a:r>
            <a:r>
              <a:rPr lang="en" sz="1200" dirty="0">
                <a:latin typeface="Calibri"/>
                <a:ea typeface="Calibri"/>
                <a:cs typeface="Calibri"/>
                <a:sym typeface="Calibri"/>
              </a:rPr>
              <a:t>, their </a:t>
            </a:r>
            <a:r>
              <a:rPr lang="en" sz="1200" b="0" dirty="0">
                <a:latin typeface="Calibri"/>
                <a:ea typeface="Calibri"/>
                <a:cs typeface="Calibri"/>
                <a:sym typeface="Calibri"/>
              </a:rPr>
              <a:t>independent reading journals</a:t>
            </a:r>
            <a:r>
              <a:rPr lang="en" sz="1200" dirty="0">
                <a:latin typeface="Calibri"/>
                <a:ea typeface="Calibri"/>
                <a:cs typeface="Calibri"/>
                <a:sym typeface="Calibri"/>
              </a:rPr>
              <a:t>, and their </a:t>
            </a:r>
            <a:r>
              <a:rPr lang="en" sz="1200" b="1" dirty="0">
                <a:latin typeface="Calibri"/>
                <a:ea typeface="Calibri"/>
                <a:cs typeface="Calibri"/>
                <a:sym typeface="Calibri"/>
              </a:rPr>
              <a:t>research notebooks</a:t>
            </a:r>
            <a:r>
              <a:rPr lang="en" sz="1200" dirty="0">
                <a:latin typeface="Calibri"/>
                <a:ea typeface="Calibri"/>
                <a:cs typeface="Calibri"/>
                <a:sym typeface="Calibri"/>
              </a:rPr>
              <a:t> if needed to ensure their descriptions include vocabulary from their research.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Confer with students as they revise.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use a Goal 3 Conversation Cue to encourage students to think about their thinking: </a:t>
            </a:r>
            <a:r>
              <a:rPr lang="en" sz="1200" i="1" dirty="0">
                <a:latin typeface="Calibri"/>
                <a:ea typeface="Calibri"/>
                <a:cs typeface="Calibri"/>
                <a:sym typeface="Calibri"/>
              </a:rPr>
              <a:t>"What strategies helped you succeed in revising for sensory details and vocabulary from research?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‘Y’ for ‘Yes’ and the date in the final column of their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learning targets. Read each one aloud, pausing after each to </a:t>
            </a:r>
            <a:r>
              <a:rPr lang="en" sz="1200" b="0" dirty="0">
                <a:latin typeface="Calibri"/>
                <a:ea typeface="Calibri"/>
                <a:cs typeface="Calibri"/>
                <a:sym typeface="Calibri"/>
              </a:rPr>
              <a:t>use Thumb-O-Meter for </a:t>
            </a:r>
            <a:r>
              <a:rPr lang="en" sz="1200" dirty="0">
                <a:latin typeface="Calibri"/>
                <a:ea typeface="Calibri"/>
                <a:cs typeface="Calibri"/>
                <a:sym typeface="Calibri"/>
              </a:rPr>
              <a:t>students to reflect on their comfort level with or show how close they are to meeting each target. Make note of students who may need additional support with each of the learning targets moving forward.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inviting students to self-assess how well they took responsibility in this lesson.</a:t>
            </a:r>
            <a:endParaRPr sz="1200" dirty="0">
              <a:latin typeface="Calibri"/>
              <a:ea typeface="Calibri"/>
              <a:cs typeface="Calibri"/>
              <a:sym typeface="Calibri"/>
            </a:endParaRPr>
          </a:p>
          <a:p>
            <a:pPr marL="228600" lvl="0" indent="-15240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revising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in </a:t>
            </a: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level of comfort meeting learning target.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organizing materials: Suggest useful ways to set up their workspace.</a:t>
            </a:r>
            <a:endParaRPr sz="1200" dirty="0">
              <a:latin typeface="Calibri"/>
              <a:ea typeface="Calibri"/>
              <a:cs typeface="Calibri"/>
              <a:sym typeface="Calibri"/>
            </a:endParaRPr>
          </a:p>
        </p:txBody>
      </p:sp>
    </p:spTree>
    <p:extLst>
      <p:ext uri="{BB962C8B-B14F-4D97-AF65-F5344CB8AC3E}">
        <p14:creationId xmlns:p14="http://schemas.microsoft.com/office/powerpoint/2010/main" val="601515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/Listen-</a:t>
            </a:r>
            <a:r>
              <a:rPr lang="en"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who used the sketched definitions of the NOSASCOMP words have a copy of these to use for their homework.</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Make sure students have a copy of the Adjective Order handout to refer to when they do their homework.</a:t>
            </a:r>
            <a:endParaRPr sz="1200" dirty="0">
              <a:latin typeface="Calibri"/>
              <a:ea typeface="Calibri"/>
              <a:cs typeface="Calibri"/>
              <a:sym typeface="Calibri"/>
            </a:endParaRPr>
          </a:p>
        </p:txBody>
      </p:sp>
    </p:spTree>
    <p:extLst>
      <p:ext uri="{BB962C8B-B14F-4D97-AF65-F5344CB8AC3E}">
        <p14:creationId xmlns:p14="http://schemas.microsoft.com/office/powerpoint/2010/main" val="2146142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e674b78c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e674b78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The research reading that students complete for homework will help build both their vocabulary and knowledge pertaining to human rights. By participating in this volume of reading over a span of time, students will develop a wide base of knowledge about the world and the words that help describe and make sense of it.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Supporting Materials Document </a:t>
            </a:r>
            <a:r>
              <a:rPr lang="en" sz="1200" dirty="0">
                <a:solidFill>
                  <a:schemeClr val="dk1"/>
                </a:solidFill>
                <a:latin typeface="Calibri"/>
                <a:ea typeface="Calibri"/>
                <a:cs typeface="Calibri"/>
                <a:sym typeface="Calibri"/>
              </a:rPr>
              <a:t>for this lesson can be found here: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http://curriculum.eleducation.org/curriculum/ela/grade-4/module-2/unit-3/lesson-11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a:t>
            </a:r>
            <a:r>
              <a:rPr lang="en" sz="1200" u="sng" dirty="0">
                <a:solidFill>
                  <a:schemeClr val="hlink"/>
                </a:solidFill>
                <a:latin typeface="Calibri"/>
                <a:ea typeface="Calibri"/>
                <a:cs typeface="Calibri"/>
                <a:sym typeface="Calibri"/>
                <a:hlinkClick r:id="rId5"/>
              </a:rPr>
              <a:t>https://eleducation.org/resources/fourth-grade-writing-rubrics-and-checklists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7688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0b643fbf8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40b643fbf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9391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e674b78c8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3e674b78c8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ALL Block Teacher Guide and Supporting Materials document found here: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M2 U3: </a:t>
            </a:r>
            <a:r>
              <a:rPr lang="en" sz="1200" u="sng" dirty="0">
                <a:solidFill>
                  <a:schemeClr val="hlink"/>
                </a:solidFill>
                <a:latin typeface="Calibri"/>
                <a:ea typeface="Calibri"/>
                <a:cs typeface="Calibri"/>
                <a:sym typeface="Calibri"/>
                <a:hlinkClick r:id="rId3"/>
              </a:rPr>
              <a:t>http://curriculum.eleducation.org/sites/default/files/g4m2u3_all-block_091317.pdf</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27" name="Google Shape;327;g3e674b78c8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7346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e674b78c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e674b78c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1700"/>
              </a:spcBef>
              <a:spcAft>
                <a:spcPts val="0"/>
              </a:spcAft>
              <a:buSzPts val="1200"/>
              <a:buFont typeface="Calibri"/>
              <a:buChar char="●"/>
            </a:pPr>
            <a:r>
              <a:rPr lang="en" sz="1200" b="1" dirty="0">
                <a:latin typeface="Calibri"/>
                <a:ea typeface="Calibri"/>
                <a:cs typeface="Calibri"/>
                <a:sym typeface="Calibri"/>
              </a:rPr>
              <a:t>Dialogue Practice II (answers,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Adjective Order handout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Red colored pencils (one per student)</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b="0" dirty="0">
                <a:solidFill>
                  <a:schemeClr val="dk1"/>
                </a:solidFill>
                <a:latin typeface="Calibri"/>
                <a:ea typeface="Calibri"/>
                <a:cs typeface="Calibri"/>
                <a:sym typeface="Calibri"/>
              </a:rPr>
              <a:t>Sticky notes (several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17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”Powerful Polly” pufferfish narrative </a:t>
            </a:r>
            <a:r>
              <a:rPr lang="en" sz="1200" dirty="0">
                <a:solidFill>
                  <a:schemeClr val="dk1"/>
                </a:solidFill>
                <a:latin typeface="Calibri"/>
                <a:ea typeface="Calibri"/>
                <a:cs typeface="Calibri"/>
                <a:sym typeface="Calibri"/>
              </a:rPr>
              <a:t>(from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Practice Narrative Writing Sheet: The Millipede</a:t>
            </a:r>
            <a:r>
              <a:rPr lang="en" sz="1200" dirty="0">
                <a:solidFill>
                  <a:schemeClr val="dk1"/>
                </a:solidFill>
                <a:latin typeface="Calibri"/>
                <a:ea typeface="Calibri"/>
                <a:cs typeface="Calibri"/>
                <a:sym typeface="Calibri"/>
              </a:rPr>
              <a:t> (completed,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7; one for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for Revising My Writing anchor chart</a:t>
            </a:r>
            <a:r>
              <a:rPr lang="en" sz="1200" dirty="0">
                <a:solidFill>
                  <a:schemeClr val="dk1"/>
                </a:solidFill>
                <a:latin typeface="Calibri"/>
                <a:ea typeface="Calibri"/>
                <a:cs typeface="Calibri"/>
                <a:sym typeface="Calibri"/>
              </a:rPr>
              <a:t> (begun in Unit 2, Lesson 10)</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Introduction Expansion graphic organizer</a:t>
            </a:r>
            <a:r>
              <a:rPr lang="en" sz="1200" dirty="0">
                <a:solidFill>
                  <a:schemeClr val="dk1"/>
                </a:solidFill>
                <a:latin typeface="Calibri"/>
                <a:ea typeface="Calibri"/>
                <a:cs typeface="Calibri"/>
                <a:sym typeface="Calibri"/>
              </a:rPr>
              <a:t> (from Mid-Unit 3 Assessment;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Narrative Planning graphic organizer</a:t>
            </a:r>
            <a:r>
              <a:rPr lang="en" sz="1200" dirty="0">
                <a:solidFill>
                  <a:schemeClr val="dk1"/>
                </a:solidFill>
                <a:latin typeface="Calibri"/>
                <a:ea typeface="Calibri"/>
                <a:cs typeface="Calibri"/>
                <a:sym typeface="Calibri"/>
              </a:rPr>
              <a:t> (from Lesson 5;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Movement Words note-catcher </a:t>
            </a:r>
            <a:r>
              <a:rPr lang="en" sz="1200" dirty="0">
                <a:solidFill>
                  <a:schemeClr val="dk1"/>
                </a:solidFill>
                <a:latin typeface="Calibri"/>
                <a:ea typeface="Calibri"/>
                <a:cs typeface="Calibri"/>
                <a:sym typeface="Calibri"/>
              </a:rPr>
              <a:t>(found on page 27 of Animal Defenses research notebook;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(begun in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(from Unit 1;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(from Unit 2;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narrative draft 2</a:t>
            </a:r>
            <a:r>
              <a:rPr lang="en" sz="1200" dirty="0">
                <a:solidFill>
                  <a:schemeClr val="dk1"/>
                </a:solidFill>
                <a:latin typeface="Calibri"/>
                <a:ea typeface="Calibri"/>
                <a:cs typeface="Calibri"/>
                <a:sym typeface="Calibri"/>
              </a:rPr>
              <a:t> (revised,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Choose-your-own-adventure narrative </a:t>
            </a:r>
            <a:r>
              <a:rPr lang="en" sz="1200" dirty="0">
                <a:solidFill>
                  <a:schemeClr val="dk1"/>
                </a:solidFill>
                <a:latin typeface="Calibri"/>
                <a:ea typeface="Calibri"/>
                <a:cs typeface="Calibri"/>
                <a:sym typeface="Calibri"/>
              </a:rPr>
              <a:t>(first draft) (from Lesson 8; 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3385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e674b78c8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e674b78c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 following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a:t>
            </a:r>
            <a:r>
              <a:rPr lang="en" sz="1200" dirty="0" smtClean="0">
                <a:solidFill>
                  <a:schemeClr val="dk1"/>
                </a:solidFill>
                <a:latin typeface="Calibri"/>
                <a:ea typeface="Calibri"/>
                <a:cs typeface="Calibri"/>
                <a:sym typeface="Calibri"/>
              </a:rPr>
              <a:t>Wall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r>
              <a:rPr lang="en" sz="1200" u="sng" dirty="0">
                <a:solidFill>
                  <a:schemeClr val="accent5"/>
                </a:solidFill>
                <a:latin typeface="Calibri"/>
                <a:ea typeface="Calibri"/>
                <a:cs typeface="Calibri"/>
                <a:sym typeface="Calibri"/>
                <a:hlinkClick r:id="rId3"/>
              </a:rPr>
              <a:t>https://eleducation.org/resources/el-education-classroom-protocols</a:t>
            </a:r>
            <a:r>
              <a:rPr lang="en" sz="1200" dirty="0">
                <a:solidFill>
                  <a:schemeClr val="dk1"/>
                </a:solidFill>
                <a:latin typeface="Calibri"/>
                <a:ea typeface="Calibri"/>
                <a:cs typeface="Calibri"/>
                <a:sym typeface="Calibri"/>
              </a:rPr>
              <a:t> (found in Classroom Protocols)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24156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e674b78c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e674b78c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Additional Support Considerations:</a:t>
            </a:r>
            <a:endParaRPr sz="1200" dirty="0">
              <a:solidFill>
                <a:schemeClr val="dk1"/>
              </a:solidFill>
              <a:latin typeface="Calibri"/>
              <a:ea typeface="Calibri"/>
              <a:cs typeface="Calibri"/>
              <a:sym typeface="Calibri"/>
            </a:endParaRPr>
          </a:p>
          <a:p>
            <a:pPr marL="457200" lvl="0" indent="-304800" algn="l" rtl="0">
              <a:lnSpc>
                <a:spcPct val="100000"/>
              </a:lnSpc>
              <a:spcBef>
                <a:spcPts val="1700"/>
              </a:spcBef>
              <a:spcAft>
                <a:spcPts val="0"/>
              </a:spcAft>
              <a:buSzPts val="1200"/>
              <a:buFont typeface="Calibri"/>
              <a:buChar char="●"/>
            </a:pPr>
            <a:r>
              <a:rPr lang="en" sz="1200" dirty="0">
                <a:latin typeface="Calibri"/>
                <a:ea typeface="Calibri"/>
                <a:cs typeface="Calibri"/>
                <a:sym typeface="Calibri"/>
              </a:rPr>
              <a:t>Invite students to secretly select one or two samples of domain-specific vocabulary from their </a:t>
            </a:r>
            <a:r>
              <a:rPr lang="en" sz="1200" b="1" dirty="0">
                <a:latin typeface="Calibri"/>
                <a:ea typeface="Calibri"/>
                <a:cs typeface="Calibri"/>
                <a:sym typeface="Calibri"/>
              </a:rPr>
              <a:t>vocabulary logs</a:t>
            </a:r>
            <a:r>
              <a:rPr lang="en" sz="1200" dirty="0">
                <a:latin typeface="Calibri"/>
                <a:ea typeface="Calibri"/>
                <a:cs typeface="Calibri"/>
                <a:sym typeface="Calibri"/>
              </a:rPr>
              <a:t> or other classroom resources. Allow them to describe or explain (or translate) the word to a partner without using the English word. The partner should try to guess the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sketch the text-specific vocabulary in this lesson, sequencing their sketches as a picture book. They can then discuss the narrative with the help of the picture book.</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8662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0ed30832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40ed308322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07" name="Google Shape;207;g40ed308322_0_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736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0ed308322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g40ed308322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4" name="Google Shape;214;g40ed308322_0_8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002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f56242c7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g41f56242c7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301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Student </a:t>
            </a:r>
            <a:r>
              <a:rPr lang="en" sz="1200" b="1" dirty="0">
                <a:solidFill>
                  <a:schemeClr val="dk1"/>
                </a:solidFill>
                <a:latin typeface="Calibri"/>
                <a:ea typeface="Calibri"/>
                <a:cs typeface="Calibri"/>
                <a:sym typeface="Calibri"/>
              </a:rPr>
              <a:t>Grouping: Whole Group</a:t>
            </a:r>
            <a:endParaRPr sz="16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67934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1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11</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6" name="Google Shape;176;p26"/>
          <p:cNvSpPr txBox="1">
            <a:spLocks noGrp="1"/>
          </p:cNvSpPr>
          <p:nvPr>
            <p:ph type="body" idx="1"/>
          </p:nvPr>
        </p:nvSpPr>
        <p:spPr>
          <a:xfrm>
            <a:off x="393675" y="1052625"/>
            <a:ext cx="8438700" cy="376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a:t>
            </a:r>
            <a:r>
              <a:rPr lang="en" sz="1600" dirty="0"/>
              <a:t> focused on revising words and phrases in narratives to add sensory details and domain-specific vocabulary. Students learn how to ensure that adjectives are written in the correct order in a sentence.</a:t>
            </a:r>
            <a:endParaRPr sz="1600" dirty="0"/>
          </a:p>
          <a:p>
            <a:pPr marL="628650" lvl="1" indent="-95250" algn="l" rtl="0">
              <a:spcBef>
                <a:spcPts val="400"/>
              </a:spcBef>
              <a:spcAft>
                <a:spcPts val="0"/>
              </a:spcAft>
              <a:buClr>
                <a:schemeClr val="dk1"/>
              </a:buClr>
              <a:buSzPts val="12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17500" algn="l" rtl="0">
              <a:spcBef>
                <a:spcPts val="1700"/>
              </a:spcBef>
              <a:spcAft>
                <a:spcPts val="0"/>
              </a:spcAft>
              <a:buClr>
                <a:srgbClr val="000000"/>
              </a:buClr>
              <a:buSzPts val="1400"/>
              <a:buAutoNum type="arabicPeriod"/>
            </a:pPr>
            <a:r>
              <a:rPr lang="en" sz="1400" dirty="0"/>
              <a:t>I can use domain-specific vocabulary from my research to precisely describe my animal and its defense mechanisms in my narrative. </a:t>
            </a:r>
            <a:endParaRPr sz="1400" dirty="0"/>
          </a:p>
          <a:p>
            <a:pPr marL="457200" lvl="0" indent="-317500" algn="l" rtl="0">
              <a:spcBef>
                <a:spcPts val="0"/>
              </a:spcBef>
              <a:spcAft>
                <a:spcPts val="0"/>
              </a:spcAft>
              <a:buClr>
                <a:srgbClr val="000000"/>
              </a:buClr>
              <a:buSzPts val="1400"/>
              <a:buAutoNum type="arabicPeriod"/>
            </a:pPr>
            <a:r>
              <a:rPr lang="en" sz="1400" dirty="0"/>
              <a:t>I can use sensory details to help the reader understand how things look, smell, taste, sound, and feel. </a:t>
            </a:r>
            <a:endParaRPr sz="1400" dirty="0"/>
          </a:p>
          <a:p>
            <a:pPr marL="457200" lvl="0" indent="-317500" algn="l" rtl="0">
              <a:spcBef>
                <a:spcPts val="0"/>
              </a:spcBef>
              <a:spcAft>
                <a:spcPts val="0"/>
              </a:spcAft>
              <a:buClr>
                <a:srgbClr val="000000"/>
              </a:buClr>
              <a:buSzPts val="1400"/>
              <a:buAutoNum type="arabicPeriod"/>
            </a:pPr>
            <a:r>
              <a:rPr lang="en" sz="1400" dirty="0"/>
              <a:t>I can use adjectives in a sentence in the correct order. </a:t>
            </a:r>
            <a:endParaRPr sz="1400" dirty="0"/>
          </a:p>
          <a:p>
            <a:pPr marL="0" lvl="0" indent="0" algn="l" rtl="0">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Learning Targets </a:t>
            </a:r>
            <a:endParaRPr/>
          </a:p>
        </p:txBody>
      </p:sp>
      <p:sp>
        <p:nvSpPr>
          <p:cNvPr id="238" name="Google Shape;238;p35"/>
          <p:cNvSpPr txBox="1">
            <a:spLocks noGrp="1"/>
          </p:cNvSpPr>
          <p:nvPr>
            <p:ph type="body" idx="1"/>
          </p:nvPr>
        </p:nvSpPr>
        <p:spPr>
          <a:xfrm>
            <a:off x="217950" y="1274188"/>
            <a:ext cx="8708100" cy="24909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dirty="0"/>
              <a:t>I can use domain-specific vocabulary from my research to precisely describe my animal and its defense mechanisms in my narrative.</a:t>
            </a:r>
            <a:endParaRPr dirty="0"/>
          </a:p>
          <a:p>
            <a:pPr marL="457200" lvl="0" indent="-361950" algn="l" rtl="0">
              <a:spcBef>
                <a:spcPts val="0"/>
              </a:spcBef>
              <a:spcAft>
                <a:spcPts val="0"/>
              </a:spcAft>
              <a:buSzPts val="2100"/>
              <a:buAutoNum type="arabicPeriod"/>
            </a:pPr>
            <a:r>
              <a:rPr lang="en" dirty="0"/>
              <a:t>I can use sensory details to help the reader understand how things look, smell, taste, sound, and feel.</a:t>
            </a:r>
            <a:endParaRPr dirty="0"/>
          </a:p>
          <a:p>
            <a:pPr marL="457200" lvl="0" indent="-361950" algn="l" rtl="0">
              <a:spcBef>
                <a:spcPts val="0"/>
              </a:spcBef>
              <a:spcAft>
                <a:spcPts val="0"/>
              </a:spcAft>
              <a:buSzPts val="2100"/>
              <a:buAutoNum type="arabicPeriod"/>
            </a:pPr>
            <a:r>
              <a:rPr lang="en" dirty="0"/>
              <a:t>I can use adjectives in a sentence in the correct order.</a:t>
            </a:r>
            <a:endParaRPr dirty="0"/>
          </a:p>
          <a:p>
            <a:pPr marL="0" lvl="0" indent="0" algn="l" rtl="0">
              <a:spcBef>
                <a:spcPts val="800"/>
              </a:spcBef>
              <a:spcAft>
                <a:spcPts val="0"/>
              </a:spcAft>
              <a:buNone/>
            </a:pPr>
            <a:endParaRPr dirty="0"/>
          </a:p>
        </p:txBody>
      </p:sp>
      <p:pic>
        <p:nvPicPr>
          <p:cNvPr id="239" name="Google Shape;239;p35"/>
          <p:cNvPicPr preferRelativeResize="0"/>
          <p:nvPr/>
        </p:nvPicPr>
        <p:blipFill>
          <a:blip r:embed="rId3">
            <a:alphaModFix/>
          </a:blip>
          <a:stretch>
            <a:fillRect/>
          </a:stretch>
        </p:blipFill>
        <p:spPr>
          <a:xfrm>
            <a:off x="8326775" y="4197025"/>
            <a:ext cx="675075" cy="675075"/>
          </a:xfrm>
          <a:prstGeom prst="rect">
            <a:avLst/>
          </a:prstGeom>
          <a:noFill/>
          <a:ln>
            <a:noFill/>
          </a:ln>
        </p:spPr>
      </p:pic>
      <p:pic>
        <p:nvPicPr>
          <p:cNvPr id="240" name="Google Shape;240;p35"/>
          <p:cNvPicPr preferRelativeResize="0"/>
          <p:nvPr/>
        </p:nvPicPr>
        <p:blipFill>
          <a:blip r:embed="rId4">
            <a:alphaModFix/>
          </a:blip>
          <a:stretch>
            <a:fillRect/>
          </a:stretch>
        </p:blipFill>
        <p:spPr>
          <a:xfrm>
            <a:off x="7651700" y="4261650"/>
            <a:ext cx="675075" cy="675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52" name="Google Shape;252;p36"/>
          <p:cNvPicPr preferRelativeResize="0"/>
          <p:nvPr/>
        </p:nvPicPr>
        <p:blipFill>
          <a:blip r:embed="rId3">
            <a:alphaModFix/>
          </a:blip>
          <a:stretch>
            <a:fillRect/>
          </a:stretch>
        </p:blipFill>
        <p:spPr>
          <a:xfrm>
            <a:off x="8165225" y="4365800"/>
            <a:ext cx="866775" cy="572700"/>
          </a:xfrm>
          <a:prstGeom prst="rect">
            <a:avLst/>
          </a:prstGeom>
          <a:noFill/>
          <a:ln>
            <a:noFill/>
          </a:ln>
        </p:spPr>
      </p:pic>
      <p:pic>
        <p:nvPicPr>
          <p:cNvPr id="247" name="Google Shape;247;p36"/>
          <p:cNvPicPr preferRelativeResize="0"/>
          <p:nvPr/>
        </p:nvPicPr>
        <p:blipFill>
          <a:blip r:embed="rId4">
            <a:alphaModFix/>
          </a:blip>
          <a:stretch>
            <a:fillRect/>
          </a:stretch>
        </p:blipFill>
        <p:spPr>
          <a:xfrm>
            <a:off x="2813373" y="543389"/>
            <a:ext cx="3941924" cy="3233825"/>
          </a:xfrm>
          <a:prstGeom prst="rect">
            <a:avLst/>
          </a:prstGeom>
          <a:noFill/>
          <a:ln>
            <a:noFill/>
          </a:ln>
        </p:spPr>
      </p:pic>
      <p:sp>
        <p:nvSpPr>
          <p:cNvPr id="245" name="Google Shape;245;p36"/>
          <p:cNvSpPr txBox="1">
            <a:spLocks noGrp="1"/>
          </p:cNvSpPr>
          <p:nvPr>
            <p:ph type="title"/>
          </p:nvPr>
        </p:nvSpPr>
        <p:spPr>
          <a:xfrm>
            <a:off x="311700" y="1254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Narrative Writing Checklist </a:t>
            </a:r>
            <a:endParaRPr/>
          </a:p>
        </p:txBody>
      </p:sp>
      <p:sp>
        <p:nvSpPr>
          <p:cNvPr id="246" name="Google Shape;246;p36"/>
          <p:cNvSpPr txBox="1">
            <a:spLocks noGrp="1"/>
          </p:cNvSpPr>
          <p:nvPr>
            <p:ph type="body" idx="1"/>
          </p:nvPr>
        </p:nvSpPr>
        <p:spPr>
          <a:xfrm>
            <a:off x="72425" y="884600"/>
            <a:ext cx="2752800" cy="40539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400" b="1" dirty="0"/>
              <a:t>Questions to answer:</a:t>
            </a:r>
            <a:endParaRPr sz="1400" b="1" dirty="0"/>
          </a:p>
          <a:p>
            <a:pPr marL="0" lvl="0" indent="0" algn="l" rtl="0">
              <a:lnSpc>
                <a:spcPct val="100000"/>
              </a:lnSpc>
              <a:spcBef>
                <a:spcPts val="800"/>
              </a:spcBef>
              <a:spcAft>
                <a:spcPts val="0"/>
              </a:spcAft>
              <a:buNone/>
            </a:pPr>
            <a:endParaRPr sz="1400" dirty="0"/>
          </a:p>
          <a:p>
            <a:pPr marL="457200" lvl="0" indent="-317500" algn="l" rtl="0">
              <a:lnSpc>
                <a:spcPct val="100000"/>
              </a:lnSpc>
              <a:spcBef>
                <a:spcPts val="800"/>
              </a:spcBef>
              <a:spcAft>
                <a:spcPts val="0"/>
              </a:spcAft>
              <a:buSzPts val="1400"/>
              <a:buAutoNum type="arabicPeriod"/>
            </a:pPr>
            <a:r>
              <a:rPr lang="en" sz="1400" dirty="0"/>
              <a:t>What do we mean by the rules of writing?</a:t>
            </a:r>
            <a:endParaRPr sz="1400" dirty="0"/>
          </a:p>
          <a:p>
            <a:pPr marL="457200" lvl="0" indent="-317500" algn="l" rtl="0">
              <a:lnSpc>
                <a:spcPct val="100000"/>
              </a:lnSpc>
              <a:spcBef>
                <a:spcPts val="0"/>
              </a:spcBef>
              <a:spcAft>
                <a:spcPts val="0"/>
              </a:spcAft>
              <a:buSzPts val="1400"/>
              <a:buAutoNum type="arabicPeriod"/>
            </a:pPr>
            <a:r>
              <a:rPr lang="en" sz="1400" dirty="0"/>
              <a:t>Are there any specific criteria about details and choosing words carefully in this narrative that you should be aware of that you want to add to the checklist to make it more precise</a:t>
            </a:r>
            <a:r>
              <a:rPr lang="en" sz="1400" dirty="0" smtClean="0"/>
              <a:t>?</a:t>
            </a:r>
            <a:endParaRPr sz="1400" dirty="0"/>
          </a:p>
          <a:p>
            <a:pPr marL="457200" lvl="0" indent="-317500" algn="l" rtl="0">
              <a:lnSpc>
                <a:spcPct val="100000"/>
              </a:lnSpc>
              <a:spcBef>
                <a:spcPts val="0"/>
              </a:spcBef>
              <a:spcAft>
                <a:spcPts val="0"/>
              </a:spcAft>
              <a:buSzPts val="1400"/>
              <a:buAutoNum type="arabicPeriod"/>
            </a:pPr>
            <a:r>
              <a:rPr lang="en" sz="1400" dirty="0" smtClean="0"/>
              <a:t>Where </a:t>
            </a:r>
            <a:r>
              <a:rPr lang="en" sz="1400" dirty="0"/>
              <a:t>could you find these words</a:t>
            </a:r>
            <a:r>
              <a:rPr lang="en" sz="1400" dirty="0" smtClean="0"/>
              <a:t>?</a:t>
            </a:r>
            <a:endParaRPr sz="1400" dirty="0"/>
          </a:p>
          <a:p>
            <a:pPr marL="0" lvl="0" indent="0" algn="l" rtl="0">
              <a:spcBef>
                <a:spcPts val="800"/>
              </a:spcBef>
              <a:spcAft>
                <a:spcPts val="0"/>
              </a:spcAft>
              <a:buNone/>
            </a:pPr>
            <a:endParaRPr sz="1400" dirty="0">
              <a:solidFill>
                <a:srgbClr val="444444"/>
              </a:solidFill>
              <a:highlight>
                <a:srgbClr val="F8F8F1"/>
              </a:highlight>
              <a:latin typeface="Georgia"/>
              <a:ea typeface="Georgia"/>
              <a:cs typeface="Georgia"/>
              <a:sym typeface="Georgia"/>
            </a:endParaRPr>
          </a:p>
        </p:txBody>
      </p:sp>
      <p:pic>
        <p:nvPicPr>
          <p:cNvPr id="248" name="Google Shape;248;p36"/>
          <p:cNvPicPr preferRelativeResize="0"/>
          <p:nvPr/>
        </p:nvPicPr>
        <p:blipFill>
          <a:blip r:embed="rId5">
            <a:alphaModFix/>
          </a:blip>
          <a:stretch>
            <a:fillRect/>
          </a:stretch>
        </p:blipFill>
        <p:spPr>
          <a:xfrm>
            <a:off x="4939850" y="1753720"/>
            <a:ext cx="4204150" cy="2589700"/>
          </a:xfrm>
          <a:prstGeom prst="rect">
            <a:avLst/>
          </a:prstGeom>
          <a:noFill/>
          <a:ln>
            <a:noFill/>
          </a:ln>
        </p:spPr>
      </p:pic>
      <p:sp>
        <p:nvSpPr>
          <p:cNvPr id="249" name="Google Shape;249;p36"/>
          <p:cNvSpPr/>
          <p:nvPr/>
        </p:nvSpPr>
        <p:spPr>
          <a:xfrm>
            <a:off x="7220377" y="3524507"/>
            <a:ext cx="663900" cy="1932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6"/>
          <p:cNvSpPr/>
          <p:nvPr/>
        </p:nvSpPr>
        <p:spPr>
          <a:xfrm>
            <a:off x="7304902" y="2346282"/>
            <a:ext cx="663900" cy="1932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6"/>
          <p:cNvSpPr/>
          <p:nvPr/>
        </p:nvSpPr>
        <p:spPr>
          <a:xfrm rot="-2008376">
            <a:off x="2571869" y="3680654"/>
            <a:ext cx="483009" cy="19312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solidFill>
                  <a:srgbClr val="000000"/>
                </a:solidFill>
              </a:rPr>
              <a:t>Working to Become Effective Learners</a:t>
            </a:r>
            <a:endParaRPr sz="3000">
              <a:solidFill>
                <a:srgbClr val="000000"/>
              </a:solidFill>
            </a:endParaRPr>
          </a:p>
        </p:txBody>
      </p:sp>
      <p:pic>
        <p:nvPicPr>
          <p:cNvPr id="258" name="Google Shape;258;p37"/>
          <p:cNvPicPr preferRelativeResize="0"/>
          <p:nvPr/>
        </p:nvPicPr>
        <p:blipFill>
          <a:blip r:embed="rId3">
            <a:alphaModFix/>
          </a:blip>
          <a:stretch>
            <a:fillRect/>
          </a:stretch>
        </p:blipFill>
        <p:spPr>
          <a:xfrm>
            <a:off x="1589575" y="982525"/>
            <a:ext cx="6229350" cy="37623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solidFill>
                  <a:srgbClr val="000000"/>
                </a:solidFill>
              </a:rPr>
              <a:t>Examining Models for Sensory Details and Vocabulary </a:t>
            </a:r>
            <a:endParaRPr sz="2400">
              <a:solidFill>
                <a:srgbClr val="000000"/>
              </a:solidFill>
            </a:endParaRPr>
          </a:p>
        </p:txBody>
      </p:sp>
      <p:sp>
        <p:nvSpPr>
          <p:cNvPr id="264" name="Google Shape;264;p38"/>
          <p:cNvSpPr txBox="1">
            <a:spLocks noGrp="1"/>
          </p:cNvSpPr>
          <p:nvPr>
            <p:ph type="body" idx="1"/>
          </p:nvPr>
        </p:nvSpPr>
        <p:spPr>
          <a:xfrm>
            <a:off x="311700" y="906875"/>
            <a:ext cx="3721681" cy="3735323"/>
          </a:xfrm>
          <a:prstGeom prst="rect">
            <a:avLst/>
          </a:prstGeom>
        </p:spPr>
        <p:txBody>
          <a:bodyPr spcFirstLastPara="1" wrap="square" lIns="68575" tIns="34275" rIns="68575" bIns="34275" anchor="t" anchorCtr="0">
            <a:noAutofit/>
          </a:bodyPr>
          <a:lstStyle/>
          <a:p>
            <a:pPr marL="457200" lvl="0" indent="-304800" algn="l" rtl="0">
              <a:spcBef>
                <a:spcPts val="800"/>
              </a:spcBef>
              <a:spcAft>
                <a:spcPts val="0"/>
              </a:spcAft>
              <a:buSzPts val="1200"/>
              <a:buAutoNum type="arabicPeriod"/>
            </a:pPr>
            <a:r>
              <a:rPr lang="en" sz="1200" dirty="0"/>
              <a:t>Read the text and circle any examples of domain-specific vocabulary and sensory details that they notice.</a:t>
            </a:r>
            <a:endParaRPr sz="1200" dirty="0"/>
          </a:p>
          <a:p>
            <a:pPr marL="457200" lvl="0" indent="-304800" algn="l" rtl="0">
              <a:spcBef>
                <a:spcPts val="0"/>
              </a:spcBef>
              <a:spcAft>
                <a:spcPts val="0"/>
              </a:spcAft>
              <a:buSzPts val="1200"/>
              <a:buAutoNum type="arabicPeriod"/>
            </a:pPr>
            <a:r>
              <a:rPr lang="en" sz="1200" dirty="0"/>
              <a:t>Discuss with a partner: What did these words do for you as a reader?</a:t>
            </a:r>
            <a:endParaRPr sz="1200" dirty="0"/>
          </a:p>
          <a:p>
            <a:pPr marL="457200" lvl="0" indent="-304800" algn="l" rtl="0">
              <a:spcBef>
                <a:spcPts val="0"/>
              </a:spcBef>
              <a:spcAft>
                <a:spcPts val="0"/>
              </a:spcAft>
              <a:buSzPts val="1200"/>
              <a:buAutoNum type="arabicPeriod"/>
            </a:pPr>
            <a:r>
              <a:rPr lang="en" sz="1200" i="1" dirty="0"/>
              <a:t>What does trembled mean? How did the pufferfish feel</a:t>
            </a:r>
            <a:r>
              <a:rPr lang="en" sz="1200" i="1" dirty="0" smtClean="0"/>
              <a:t>?</a:t>
            </a:r>
            <a:endParaRPr sz="1200" i="1" dirty="0"/>
          </a:p>
          <a:p>
            <a:pPr marL="457200" lvl="0" indent="-304800" algn="l" rtl="0">
              <a:spcBef>
                <a:spcPts val="0"/>
              </a:spcBef>
              <a:spcAft>
                <a:spcPts val="0"/>
              </a:spcAft>
              <a:buSzPts val="1200"/>
              <a:buAutoNum type="arabicPeriod"/>
            </a:pPr>
            <a:r>
              <a:rPr lang="en" sz="1200" i="1" dirty="0" smtClean="0"/>
              <a:t>What </a:t>
            </a:r>
            <a:r>
              <a:rPr lang="en" sz="1200" i="1" dirty="0"/>
              <a:t>picture does this word paint in your mind as a reader</a:t>
            </a:r>
            <a:r>
              <a:rPr lang="en" sz="1200" i="1" dirty="0" smtClean="0"/>
              <a:t>?</a:t>
            </a:r>
            <a:endParaRPr sz="1200" i="1" dirty="0"/>
          </a:p>
          <a:p>
            <a:pPr marL="457200" lvl="0" indent="-304800" algn="l" rtl="0">
              <a:spcBef>
                <a:spcPts val="0"/>
              </a:spcBef>
              <a:spcAft>
                <a:spcPts val="0"/>
              </a:spcAft>
              <a:buSzPts val="1200"/>
              <a:buAutoNum type="arabicPeriod"/>
            </a:pPr>
            <a:r>
              <a:rPr lang="en" sz="1200" i="1" dirty="0" smtClean="0"/>
              <a:t>How </a:t>
            </a:r>
            <a:r>
              <a:rPr lang="en" sz="1200" i="1" dirty="0"/>
              <a:t>might the sentence be different if the author had written that the pufferfish was fearful</a:t>
            </a:r>
            <a:r>
              <a:rPr lang="en" sz="1200" i="1" dirty="0" smtClean="0"/>
              <a:t>?</a:t>
            </a:r>
            <a:endParaRPr sz="1200" i="1" dirty="0"/>
          </a:p>
          <a:p>
            <a:pPr marL="457200" lvl="0" indent="-304800" algn="l" rtl="0">
              <a:spcBef>
                <a:spcPts val="0"/>
              </a:spcBef>
              <a:spcAft>
                <a:spcPts val="0"/>
              </a:spcAft>
              <a:buSzPts val="1200"/>
              <a:buAutoNum type="arabicPeriod"/>
            </a:pPr>
            <a:r>
              <a:rPr lang="en" sz="1200" i="1" dirty="0" smtClean="0"/>
              <a:t>What </a:t>
            </a:r>
            <a:r>
              <a:rPr lang="en" sz="1200" i="1" dirty="0"/>
              <a:t>did these words and phrases do </a:t>
            </a:r>
            <a:r>
              <a:rPr lang="en" sz="1200" i="1" dirty="0" smtClean="0"/>
              <a:t>for</a:t>
            </a:r>
            <a:r>
              <a:rPr lang="en-US" sz="1200" i="1" dirty="0" smtClean="0"/>
              <a:t> </a:t>
            </a:r>
            <a:r>
              <a:rPr lang="en" sz="1200" i="1" dirty="0" smtClean="0"/>
              <a:t>you </a:t>
            </a:r>
            <a:r>
              <a:rPr lang="en" sz="1200" i="1" dirty="0"/>
              <a:t>as a reader</a:t>
            </a:r>
            <a:r>
              <a:rPr lang="en" sz="1200" i="1" dirty="0" smtClean="0"/>
              <a:t>?</a:t>
            </a:r>
            <a:endParaRPr dirty="0"/>
          </a:p>
          <a:p>
            <a:pPr marL="0" lvl="0" indent="0" algn="l" rtl="0">
              <a:spcBef>
                <a:spcPts val="800"/>
              </a:spcBef>
              <a:spcAft>
                <a:spcPts val="0"/>
              </a:spcAft>
              <a:buNone/>
            </a:pPr>
            <a:endParaRPr dirty="0"/>
          </a:p>
        </p:txBody>
      </p:sp>
      <p:pic>
        <p:nvPicPr>
          <p:cNvPr id="265" name="Google Shape;265;p38"/>
          <p:cNvPicPr preferRelativeResize="0"/>
          <p:nvPr/>
        </p:nvPicPr>
        <p:blipFill>
          <a:blip r:embed="rId3">
            <a:alphaModFix/>
          </a:blip>
          <a:stretch>
            <a:fillRect/>
          </a:stretch>
        </p:blipFill>
        <p:spPr>
          <a:xfrm>
            <a:off x="4161301" y="906875"/>
            <a:ext cx="4181034" cy="3564917"/>
          </a:xfrm>
          <a:prstGeom prst="rect">
            <a:avLst/>
          </a:prstGeom>
          <a:noFill/>
          <a:ln w="9525" cap="flat" cmpd="sng">
            <a:solidFill>
              <a:srgbClr val="000000"/>
            </a:solidFill>
            <a:prstDash val="solid"/>
            <a:round/>
            <a:headEnd type="none" w="sm" len="sm"/>
            <a:tailEnd type="none" w="sm" len="sm"/>
          </a:ln>
        </p:spPr>
      </p:pic>
      <p:pic>
        <p:nvPicPr>
          <p:cNvPr id="266" name="Google Shape;266;p38"/>
          <p:cNvPicPr preferRelativeResize="0"/>
          <p:nvPr/>
        </p:nvPicPr>
        <p:blipFill>
          <a:blip r:embed="rId4">
            <a:alphaModFix/>
          </a:blip>
          <a:stretch>
            <a:fillRect/>
          </a:stretch>
        </p:blipFill>
        <p:spPr>
          <a:xfrm>
            <a:off x="8642700" y="4471792"/>
            <a:ext cx="501300" cy="501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Ordering Adjectives </a:t>
            </a:r>
            <a:endParaRPr/>
          </a:p>
        </p:txBody>
      </p:sp>
      <p:sp>
        <p:nvSpPr>
          <p:cNvPr id="272" name="Google Shape;272;p39"/>
          <p:cNvSpPr txBox="1">
            <a:spLocks noGrp="1"/>
          </p:cNvSpPr>
          <p:nvPr>
            <p:ph type="body" idx="1"/>
          </p:nvPr>
        </p:nvSpPr>
        <p:spPr>
          <a:xfrm>
            <a:off x="5622000" y="1701550"/>
            <a:ext cx="2949300" cy="13419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a:t>A small, red bug</a:t>
            </a:r>
            <a:endParaRPr/>
          </a:p>
          <a:p>
            <a:pPr marL="457200" lvl="0" indent="0" algn="l" rtl="0">
              <a:spcBef>
                <a:spcPts val="800"/>
              </a:spcBef>
              <a:spcAft>
                <a:spcPts val="0"/>
              </a:spcAft>
              <a:buNone/>
            </a:pPr>
            <a:endParaRPr/>
          </a:p>
          <a:p>
            <a:pPr marL="457200" lvl="0" indent="-361950" algn="l" rtl="0">
              <a:spcBef>
                <a:spcPts val="800"/>
              </a:spcBef>
              <a:spcAft>
                <a:spcPts val="0"/>
              </a:spcAft>
              <a:buSzPts val="2100"/>
              <a:buAutoNum type="arabicPeriod"/>
            </a:pPr>
            <a:r>
              <a:rPr lang="en"/>
              <a:t>A red, small bug </a:t>
            </a:r>
            <a:endParaRPr/>
          </a:p>
        </p:txBody>
      </p:sp>
      <p:sp>
        <p:nvSpPr>
          <p:cNvPr id="273" name="Google Shape;273;p39"/>
          <p:cNvSpPr txBox="1">
            <a:spLocks noGrp="1"/>
          </p:cNvSpPr>
          <p:nvPr>
            <p:ph type="body" idx="1"/>
          </p:nvPr>
        </p:nvSpPr>
        <p:spPr>
          <a:xfrm>
            <a:off x="255650" y="1768775"/>
            <a:ext cx="4618800" cy="10773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a:t>What kind of words are red and small?</a:t>
            </a:r>
            <a:endParaRPr/>
          </a:p>
          <a:p>
            <a:pPr marL="457200" lvl="0" indent="-361950" algn="l" rtl="0">
              <a:spcBef>
                <a:spcPts val="0"/>
              </a:spcBef>
              <a:spcAft>
                <a:spcPts val="0"/>
              </a:spcAft>
              <a:buSzPts val="2100"/>
              <a:buAutoNum type="arabicPeriod"/>
            </a:pPr>
            <a:r>
              <a:rPr lang="en"/>
              <a:t>Which one of these two phrases is correct?</a:t>
            </a:r>
            <a:endParaRPr/>
          </a:p>
        </p:txBody>
      </p:sp>
      <p:pic>
        <p:nvPicPr>
          <p:cNvPr id="274" name="Google Shape;274;p39"/>
          <p:cNvPicPr preferRelativeResize="0"/>
          <p:nvPr/>
        </p:nvPicPr>
        <p:blipFill>
          <a:blip r:embed="rId3">
            <a:alphaModFix/>
          </a:blip>
          <a:stretch>
            <a:fillRect/>
          </a:stretch>
        </p:blipFill>
        <p:spPr>
          <a:xfrm>
            <a:off x="8197625" y="4164150"/>
            <a:ext cx="572700" cy="572700"/>
          </a:xfrm>
          <a:prstGeom prst="rect">
            <a:avLst/>
          </a:prstGeom>
          <a:noFill/>
          <a:ln>
            <a:noFill/>
          </a:ln>
        </p:spPr>
      </p:pic>
      <p:sp>
        <p:nvSpPr>
          <p:cNvPr id="275" name="Google Shape;275;p39"/>
          <p:cNvSpPr/>
          <p:nvPr/>
        </p:nvSpPr>
        <p:spPr>
          <a:xfrm>
            <a:off x="6310550" y="2091225"/>
            <a:ext cx="1370700" cy="827700"/>
          </a:xfrm>
          <a:prstGeom prst="mathMultiply">
            <a:avLst>
              <a:gd name="adj1" fmla="val 2352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5"/>
                                        </p:tgtEl>
                                        <p:attrNameLst>
                                          <p:attrName>style.visibility</p:attrName>
                                        </p:attrNameLst>
                                      </p:cBhvr>
                                      <p:to>
                                        <p:strVal val="visible"/>
                                      </p:to>
                                    </p:set>
                                    <p:animEffect transition="in" filter="fade">
                                      <p:cBhvr>
                                        <p:cTn id="7"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Ordering Adjectives </a:t>
            </a:r>
            <a:endParaRPr sz="3000"/>
          </a:p>
        </p:txBody>
      </p:sp>
      <p:sp>
        <p:nvSpPr>
          <p:cNvPr id="281" name="Google Shape;281;p40"/>
          <p:cNvSpPr txBox="1">
            <a:spLocks noGrp="1"/>
          </p:cNvSpPr>
          <p:nvPr>
            <p:ph type="body" idx="1"/>
          </p:nvPr>
        </p:nvSpPr>
        <p:spPr>
          <a:xfrm>
            <a:off x="311700" y="1518900"/>
            <a:ext cx="31899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On your paper write these in order:</a:t>
            </a:r>
            <a:endParaRPr/>
          </a:p>
          <a:p>
            <a:pPr marL="457200" lvl="0" indent="-317500" algn="l" rtl="0">
              <a:lnSpc>
                <a:spcPct val="150000"/>
              </a:lnSpc>
              <a:spcBef>
                <a:spcPts val="800"/>
              </a:spcBef>
              <a:spcAft>
                <a:spcPts val="0"/>
              </a:spcAft>
              <a:buSzPts val="1400"/>
              <a:buChar char="•"/>
            </a:pPr>
            <a:r>
              <a:rPr lang="en" sz="1400"/>
              <a:t>brown, scary, two, big bears</a:t>
            </a:r>
            <a:endParaRPr sz="1400"/>
          </a:p>
          <a:p>
            <a:pPr marL="457200" lvl="0" indent="0" algn="l" rtl="0">
              <a:lnSpc>
                <a:spcPct val="150000"/>
              </a:lnSpc>
              <a:spcBef>
                <a:spcPts val="800"/>
              </a:spcBef>
              <a:spcAft>
                <a:spcPts val="0"/>
              </a:spcAft>
              <a:buNone/>
            </a:pPr>
            <a:endParaRPr sz="1400"/>
          </a:p>
          <a:p>
            <a:pPr marL="457200" lvl="0" indent="-317500" algn="l" rtl="0">
              <a:lnSpc>
                <a:spcPct val="150000"/>
              </a:lnSpc>
              <a:spcBef>
                <a:spcPts val="800"/>
              </a:spcBef>
              <a:spcAft>
                <a:spcPts val="0"/>
              </a:spcAft>
              <a:buSzPts val="1400"/>
              <a:buChar char="•"/>
            </a:pPr>
            <a:r>
              <a:rPr lang="en" sz="1400"/>
              <a:t>long, ten, blue pencils</a:t>
            </a:r>
            <a:endParaRPr sz="1400"/>
          </a:p>
          <a:p>
            <a:pPr marL="0" lvl="0" indent="0" algn="l" rtl="0">
              <a:spcBef>
                <a:spcPts val="800"/>
              </a:spcBef>
              <a:spcAft>
                <a:spcPts val="0"/>
              </a:spcAft>
              <a:buNone/>
            </a:pPr>
            <a:endParaRPr/>
          </a:p>
        </p:txBody>
      </p:sp>
      <p:pic>
        <p:nvPicPr>
          <p:cNvPr id="282" name="Google Shape;282;p40"/>
          <p:cNvPicPr preferRelativeResize="0"/>
          <p:nvPr/>
        </p:nvPicPr>
        <p:blipFill>
          <a:blip r:embed="rId3">
            <a:alphaModFix/>
          </a:blip>
          <a:stretch>
            <a:fillRect/>
          </a:stretch>
        </p:blipFill>
        <p:spPr>
          <a:xfrm>
            <a:off x="4699825" y="607863"/>
            <a:ext cx="3740200" cy="4086225"/>
          </a:xfrm>
          <a:prstGeom prst="rect">
            <a:avLst/>
          </a:prstGeom>
          <a:noFill/>
          <a:ln w="9525" cap="flat" cmpd="sng">
            <a:solidFill>
              <a:srgbClr val="000000"/>
            </a:solidFill>
            <a:prstDash val="solid"/>
            <a:round/>
            <a:headEnd type="none" w="sm" len="sm"/>
            <a:tailEnd type="none" w="sm" len="sm"/>
          </a:ln>
        </p:spPr>
      </p:pic>
      <p:sp>
        <p:nvSpPr>
          <p:cNvPr id="283" name="Google Shape;283;p40"/>
          <p:cNvSpPr txBox="1"/>
          <p:nvPr/>
        </p:nvSpPr>
        <p:spPr>
          <a:xfrm>
            <a:off x="583675" y="2571750"/>
            <a:ext cx="3189900" cy="3936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Char char="-"/>
            </a:pPr>
            <a:r>
              <a:rPr lang="en">
                <a:highlight>
                  <a:srgbClr val="FFFF00"/>
                </a:highlight>
                <a:latin typeface="Century Gothic"/>
                <a:ea typeface="Century Gothic"/>
                <a:cs typeface="Century Gothic"/>
                <a:sym typeface="Century Gothic"/>
              </a:rPr>
              <a:t>two scary, big, brown bears</a:t>
            </a:r>
            <a:endParaRPr>
              <a:highlight>
                <a:srgbClr val="FFFF00"/>
              </a:highlight>
              <a:latin typeface="Century Gothic"/>
              <a:ea typeface="Century Gothic"/>
              <a:cs typeface="Century Gothic"/>
              <a:sym typeface="Century Gothic"/>
            </a:endParaRPr>
          </a:p>
        </p:txBody>
      </p:sp>
      <p:sp>
        <p:nvSpPr>
          <p:cNvPr id="284" name="Google Shape;284;p40"/>
          <p:cNvSpPr txBox="1"/>
          <p:nvPr/>
        </p:nvSpPr>
        <p:spPr>
          <a:xfrm>
            <a:off x="583675" y="3447925"/>
            <a:ext cx="3189900" cy="3936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Char char="-"/>
            </a:pPr>
            <a:r>
              <a:rPr lang="en">
                <a:highlight>
                  <a:srgbClr val="FFFF00"/>
                </a:highlight>
                <a:latin typeface="Century Gothic"/>
                <a:ea typeface="Century Gothic"/>
                <a:cs typeface="Century Gothic"/>
                <a:sym typeface="Century Gothic"/>
              </a:rPr>
              <a:t>ten long, blue pencils</a:t>
            </a:r>
            <a:endParaRPr>
              <a:highlight>
                <a:srgbClr val="FFFF00"/>
              </a:highlight>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3"/>
                                        </p:tgtEl>
                                        <p:attrNameLst>
                                          <p:attrName>style.visibility</p:attrName>
                                        </p:attrNameLst>
                                      </p:cBhvr>
                                      <p:to>
                                        <p:strVal val="visible"/>
                                      </p:to>
                                    </p:set>
                                    <p:animEffect transition="in" filter="fade">
                                      <p:cBhvr>
                                        <p:cTn id="7" dur="300"/>
                                        <p:tgtEl>
                                          <p:spTgt spid="2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4"/>
                                        </p:tgtEl>
                                        <p:attrNameLst>
                                          <p:attrName>style.visibility</p:attrName>
                                        </p:attrNameLst>
                                      </p:cBhvr>
                                      <p:to>
                                        <p:strVal val="visible"/>
                                      </p:to>
                                    </p:set>
                                    <p:animEffect transition="in" filter="fade">
                                      <p:cBhvr>
                                        <p:cTn id="12" dur="400"/>
                                        <p:tgtEl>
                                          <p:spTgt spid="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solidFill>
                  <a:srgbClr val="000000"/>
                </a:solidFill>
              </a:rPr>
              <a:t>Revising for Sensory Details/Vocabulary from Research</a:t>
            </a:r>
            <a:endParaRPr sz="2400">
              <a:solidFill>
                <a:srgbClr val="000000"/>
              </a:solidFill>
            </a:endParaRPr>
          </a:p>
        </p:txBody>
      </p:sp>
      <p:sp>
        <p:nvSpPr>
          <p:cNvPr id="290" name="Google Shape;290;p41"/>
          <p:cNvSpPr txBox="1">
            <a:spLocks noGrp="1"/>
          </p:cNvSpPr>
          <p:nvPr>
            <p:ph type="body" idx="1"/>
          </p:nvPr>
        </p:nvSpPr>
        <p:spPr>
          <a:xfrm>
            <a:off x="128000" y="906875"/>
            <a:ext cx="4590600" cy="33249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1200" b="1"/>
              <a:t>Steps for Revising My Writing anchor chart</a:t>
            </a:r>
            <a:r>
              <a:rPr lang="en" sz="1200"/>
              <a:t>:</a:t>
            </a:r>
            <a:endParaRPr sz="1200"/>
          </a:p>
          <a:p>
            <a:pPr marL="0" lvl="0" indent="0" algn="l" rtl="0">
              <a:lnSpc>
                <a:spcPct val="150000"/>
              </a:lnSpc>
              <a:spcBef>
                <a:spcPts val="800"/>
              </a:spcBef>
              <a:spcAft>
                <a:spcPts val="0"/>
              </a:spcAft>
              <a:buClr>
                <a:schemeClr val="dk1"/>
              </a:buClr>
              <a:buSzPts val="1100"/>
              <a:buFont typeface="Arial"/>
              <a:buNone/>
            </a:pPr>
            <a:r>
              <a:rPr lang="en" sz="1200"/>
              <a:t>1. Choose the correct colored pencil. Today’s color is </a:t>
            </a:r>
            <a:r>
              <a:rPr lang="en" sz="1200" b="1">
                <a:solidFill>
                  <a:srgbClr val="FF0000"/>
                </a:solidFill>
              </a:rPr>
              <a:t>red</a:t>
            </a:r>
            <a:r>
              <a:rPr lang="en" sz="1200"/>
              <a:t>.</a:t>
            </a:r>
            <a:endParaRPr sz="1200"/>
          </a:p>
          <a:p>
            <a:pPr marL="0" lvl="0" indent="0" algn="l" rtl="0">
              <a:lnSpc>
                <a:spcPct val="150000"/>
              </a:lnSpc>
              <a:spcBef>
                <a:spcPts val="800"/>
              </a:spcBef>
              <a:spcAft>
                <a:spcPts val="0"/>
              </a:spcAft>
              <a:buClr>
                <a:schemeClr val="dk1"/>
              </a:buClr>
              <a:buSzPts val="1100"/>
              <a:buFont typeface="Arial"/>
              <a:buNone/>
            </a:pPr>
            <a:r>
              <a:rPr lang="en" sz="1200"/>
              <a:t>2. Decide where you are going to add a revision note based on feedback or new learning.</a:t>
            </a:r>
            <a:endParaRPr sz="1200"/>
          </a:p>
          <a:p>
            <a:pPr marL="0" lvl="0" indent="0" algn="l" rtl="0">
              <a:lnSpc>
                <a:spcPct val="150000"/>
              </a:lnSpc>
              <a:spcBef>
                <a:spcPts val="800"/>
              </a:spcBef>
              <a:spcAft>
                <a:spcPts val="0"/>
              </a:spcAft>
              <a:buClr>
                <a:schemeClr val="dk1"/>
              </a:buClr>
              <a:buSzPts val="1100"/>
              <a:buFont typeface="Arial"/>
              <a:buNone/>
            </a:pPr>
            <a:r>
              <a:rPr lang="en" sz="1200"/>
              <a:t>3. Write your revision note in the space above the sentence you want to change. </a:t>
            </a:r>
            <a:endParaRPr sz="1200"/>
          </a:p>
          <a:p>
            <a:pPr marL="0" lvl="0" indent="0" algn="l" rtl="0">
              <a:lnSpc>
                <a:spcPct val="150000"/>
              </a:lnSpc>
              <a:spcBef>
                <a:spcPts val="800"/>
              </a:spcBef>
              <a:spcAft>
                <a:spcPts val="0"/>
              </a:spcAft>
              <a:buClr>
                <a:schemeClr val="dk1"/>
              </a:buClr>
              <a:buSzPts val="1100"/>
              <a:buFont typeface="Arial"/>
              <a:buNone/>
            </a:pPr>
            <a:r>
              <a:rPr lang="en" sz="1200"/>
              <a:t>4. Read through your entire narrative and continue to record your revision notes.</a:t>
            </a:r>
            <a:endParaRPr sz="1200"/>
          </a:p>
          <a:p>
            <a:pPr marL="0" lvl="0" indent="0" algn="l" rtl="0">
              <a:lnSpc>
                <a:spcPct val="150000"/>
              </a:lnSpc>
              <a:spcBef>
                <a:spcPts val="800"/>
              </a:spcBef>
              <a:spcAft>
                <a:spcPts val="0"/>
              </a:spcAft>
              <a:buClr>
                <a:schemeClr val="dk1"/>
              </a:buClr>
              <a:buSzPts val="1100"/>
              <a:buFont typeface="Arial"/>
              <a:buNone/>
            </a:pPr>
            <a:r>
              <a:rPr lang="en" sz="1200"/>
              <a:t>5. Review your revision notes to be sure they make sense.</a:t>
            </a:r>
            <a:endParaRPr sz="1200"/>
          </a:p>
          <a:p>
            <a:pPr marL="0" lvl="0" indent="0" algn="l" rtl="0">
              <a:spcBef>
                <a:spcPts val="800"/>
              </a:spcBef>
              <a:spcAft>
                <a:spcPts val="0"/>
              </a:spcAft>
              <a:buNone/>
            </a:pPr>
            <a:endParaRPr sz="1200"/>
          </a:p>
        </p:txBody>
      </p:sp>
      <p:pic>
        <p:nvPicPr>
          <p:cNvPr id="291" name="Google Shape;291;p41"/>
          <p:cNvPicPr preferRelativeResize="0"/>
          <p:nvPr/>
        </p:nvPicPr>
        <p:blipFill>
          <a:blip r:embed="rId3">
            <a:alphaModFix/>
          </a:blip>
          <a:stretch>
            <a:fillRect/>
          </a:stretch>
        </p:blipFill>
        <p:spPr>
          <a:xfrm>
            <a:off x="5008775" y="816050"/>
            <a:ext cx="3533149" cy="3898825"/>
          </a:xfrm>
          <a:prstGeom prst="rect">
            <a:avLst/>
          </a:prstGeom>
          <a:noFill/>
          <a:ln w="9525" cap="flat" cmpd="sng">
            <a:solidFill>
              <a:srgbClr val="000000"/>
            </a:solidFill>
            <a:prstDash val="solid"/>
            <a:round/>
            <a:headEnd type="none" w="sm" len="sm"/>
            <a:tailEnd type="none" w="sm" len="sm"/>
          </a:ln>
        </p:spPr>
      </p:pic>
      <p:pic>
        <p:nvPicPr>
          <p:cNvPr id="292" name="Google Shape;292;p41"/>
          <p:cNvPicPr preferRelativeResize="0"/>
          <p:nvPr/>
        </p:nvPicPr>
        <p:blipFill>
          <a:blip r:embed="rId4">
            <a:alphaModFix/>
          </a:blip>
          <a:stretch>
            <a:fillRect/>
          </a:stretch>
        </p:blipFill>
        <p:spPr>
          <a:xfrm>
            <a:off x="8612725" y="4369825"/>
            <a:ext cx="428625" cy="4286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solidFill>
                  <a:srgbClr val="000000"/>
                </a:solidFill>
              </a:rPr>
              <a:t>Revising for Sensory Details/Vocabulary from Research</a:t>
            </a:r>
            <a:endParaRPr sz="2400">
              <a:solidFill>
                <a:srgbClr val="000000"/>
              </a:solidFill>
            </a:endParaRPr>
          </a:p>
        </p:txBody>
      </p:sp>
      <p:sp>
        <p:nvSpPr>
          <p:cNvPr id="298" name="Google Shape;298;p42"/>
          <p:cNvSpPr txBox="1">
            <a:spLocks noGrp="1"/>
          </p:cNvSpPr>
          <p:nvPr>
            <p:ph type="body" idx="1"/>
          </p:nvPr>
        </p:nvSpPr>
        <p:spPr>
          <a:xfrm>
            <a:off x="128000" y="906875"/>
            <a:ext cx="4590600" cy="33249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1200" b="1"/>
              <a:t>Steps for Revising My Writing anchor chart</a:t>
            </a:r>
            <a:r>
              <a:rPr lang="en" sz="1200"/>
              <a:t>:</a:t>
            </a:r>
            <a:endParaRPr sz="1200"/>
          </a:p>
          <a:p>
            <a:pPr marL="0" lvl="0" indent="0" algn="l" rtl="0">
              <a:lnSpc>
                <a:spcPct val="150000"/>
              </a:lnSpc>
              <a:spcBef>
                <a:spcPts val="800"/>
              </a:spcBef>
              <a:spcAft>
                <a:spcPts val="0"/>
              </a:spcAft>
              <a:buNone/>
            </a:pPr>
            <a:r>
              <a:rPr lang="en" sz="1200"/>
              <a:t>1. Choose the correct colored pencil. Today’s color is </a:t>
            </a:r>
            <a:r>
              <a:rPr lang="en" sz="1200" b="1">
                <a:solidFill>
                  <a:srgbClr val="FF0000"/>
                </a:solidFill>
              </a:rPr>
              <a:t>red</a:t>
            </a:r>
            <a:r>
              <a:rPr lang="en" sz="1200"/>
              <a:t>.</a:t>
            </a:r>
            <a:endParaRPr sz="1200"/>
          </a:p>
          <a:p>
            <a:pPr marL="0" lvl="0" indent="0" algn="l" rtl="0">
              <a:lnSpc>
                <a:spcPct val="150000"/>
              </a:lnSpc>
              <a:spcBef>
                <a:spcPts val="800"/>
              </a:spcBef>
              <a:spcAft>
                <a:spcPts val="0"/>
              </a:spcAft>
              <a:buNone/>
            </a:pPr>
            <a:r>
              <a:rPr lang="en" sz="1200"/>
              <a:t>2. Decide where you are going to add a revision note based on feedback or new learning.</a:t>
            </a:r>
            <a:endParaRPr sz="1200"/>
          </a:p>
          <a:p>
            <a:pPr marL="0" lvl="0" indent="0" algn="l" rtl="0">
              <a:lnSpc>
                <a:spcPct val="150000"/>
              </a:lnSpc>
              <a:spcBef>
                <a:spcPts val="800"/>
              </a:spcBef>
              <a:spcAft>
                <a:spcPts val="0"/>
              </a:spcAft>
              <a:buNone/>
            </a:pPr>
            <a:r>
              <a:rPr lang="en" sz="1200"/>
              <a:t>3. Write your revision note in the space above the sentence you want to change. </a:t>
            </a:r>
            <a:endParaRPr sz="1200"/>
          </a:p>
          <a:p>
            <a:pPr marL="0" lvl="0" indent="0" algn="l" rtl="0">
              <a:lnSpc>
                <a:spcPct val="150000"/>
              </a:lnSpc>
              <a:spcBef>
                <a:spcPts val="800"/>
              </a:spcBef>
              <a:spcAft>
                <a:spcPts val="0"/>
              </a:spcAft>
              <a:buNone/>
            </a:pPr>
            <a:r>
              <a:rPr lang="en" sz="1200"/>
              <a:t>4. Read through your entire narrative and continue to record your revision notes.</a:t>
            </a:r>
            <a:endParaRPr sz="1200"/>
          </a:p>
          <a:p>
            <a:pPr marL="0" lvl="0" indent="0" algn="l" rtl="0">
              <a:lnSpc>
                <a:spcPct val="150000"/>
              </a:lnSpc>
              <a:spcBef>
                <a:spcPts val="800"/>
              </a:spcBef>
              <a:spcAft>
                <a:spcPts val="0"/>
              </a:spcAft>
              <a:buNone/>
            </a:pPr>
            <a:r>
              <a:rPr lang="en" sz="1200"/>
              <a:t>5. Review your revision notes to be sure they make sense.</a:t>
            </a:r>
            <a:endParaRPr sz="1200"/>
          </a:p>
          <a:p>
            <a:pPr marL="0" lvl="0" indent="0" algn="l" rtl="0">
              <a:spcBef>
                <a:spcPts val="800"/>
              </a:spcBef>
              <a:spcAft>
                <a:spcPts val="0"/>
              </a:spcAft>
              <a:buNone/>
            </a:pPr>
            <a:endParaRPr/>
          </a:p>
        </p:txBody>
      </p:sp>
      <p:pic>
        <p:nvPicPr>
          <p:cNvPr id="299" name="Google Shape;299;p42"/>
          <p:cNvPicPr preferRelativeResize="0"/>
          <p:nvPr/>
        </p:nvPicPr>
        <p:blipFill>
          <a:blip r:embed="rId3">
            <a:alphaModFix/>
          </a:blip>
          <a:stretch>
            <a:fillRect/>
          </a:stretch>
        </p:blipFill>
        <p:spPr>
          <a:xfrm>
            <a:off x="4904500" y="924250"/>
            <a:ext cx="3533124" cy="3784300"/>
          </a:xfrm>
          <a:prstGeom prst="rect">
            <a:avLst/>
          </a:prstGeom>
          <a:noFill/>
          <a:ln w="9525" cap="flat" cmpd="sng">
            <a:solidFill>
              <a:srgbClr val="000000"/>
            </a:solidFill>
            <a:prstDash val="solid"/>
            <a:round/>
            <a:headEnd type="none" w="sm" len="sm"/>
            <a:tailEnd type="none" w="sm" len="sm"/>
          </a:ln>
        </p:spPr>
      </p:pic>
      <p:pic>
        <p:nvPicPr>
          <p:cNvPr id="300" name="Google Shape;300;p42"/>
          <p:cNvPicPr preferRelativeResize="0"/>
          <p:nvPr/>
        </p:nvPicPr>
        <p:blipFill>
          <a:blip r:embed="rId4">
            <a:alphaModFix/>
          </a:blip>
          <a:stretch>
            <a:fillRect/>
          </a:stretch>
        </p:blipFill>
        <p:spPr>
          <a:xfrm>
            <a:off x="8623525" y="4186500"/>
            <a:ext cx="428625" cy="428625"/>
          </a:xfrm>
          <a:prstGeom prst="rect">
            <a:avLst/>
          </a:prstGeom>
          <a:noFill/>
          <a:ln>
            <a:noFill/>
          </a:ln>
        </p:spPr>
      </p:pic>
      <p:pic>
        <p:nvPicPr>
          <p:cNvPr id="301" name="Google Shape;301;p42"/>
          <p:cNvPicPr preferRelativeResize="0"/>
          <p:nvPr/>
        </p:nvPicPr>
        <p:blipFill>
          <a:blip r:embed="rId5">
            <a:alphaModFix/>
          </a:blip>
          <a:stretch>
            <a:fillRect/>
          </a:stretch>
        </p:blipFill>
        <p:spPr>
          <a:xfrm>
            <a:off x="8623528" y="3458525"/>
            <a:ext cx="428625" cy="60705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
                                        <p:tgtEl>
                                          <p:spTgt spid="299"/>
                                        </p:tgtEl>
                                      </p:cBhvr>
                                    </p:animEffect>
                                    <p:set>
                                      <p:cBhvr>
                                        <p:cTn id="7" dur="1" fill="hold">
                                          <p:stCondLst>
                                            <p:cond delay="200"/>
                                          </p:stCondLst>
                                        </p:cTn>
                                        <p:tgtEl>
                                          <p:spTgt spid="2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Learning Targets</a:t>
            </a:r>
            <a:endParaRPr/>
          </a:p>
        </p:txBody>
      </p:sp>
      <p:sp>
        <p:nvSpPr>
          <p:cNvPr id="307" name="Google Shape;307;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1950" algn="l" rtl="0">
              <a:lnSpc>
                <a:spcPct val="150000"/>
              </a:lnSpc>
              <a:spcBef>
                <a:spcPts val="800"/>
              </a:spcBef>
              <a:spcAft>
                <a:spcPts val="0"/>
              </a:spcAft>
              <a:buClr>
                <a:schemeClr val="dk1"/>
              </a:buClr>
              <a:buSzPts val="2100"/>
              <a:buAutoNum type="arabicPeriod"/>
            </a:pPr>
            <a:r>
              <a:rPr lang="en" dirty="0">
                <a:solidFill>
                  <a:schemeClr val="dk1"/>
                </a:solidFill>
              </a:rPr>
              <a:t>I can use domain-specific vocabulary from my research to precisely describe my animal and its defense mechanisms in my narrative.</a:t>
            </a:r>
            <a:endParaRPr dirty="0">
              <a:solidFill>
                <a:schemeClr val="dk1"/>
              </a:solidFill>
            </a:endParaRPr>
          </a:p>
          <a:p>
            <a:pPr marL="457200" lvl="0" indent="-361950" algn="l" rtl="0">
              <a:lnSpc>
                <a:spcPct val="150000"/>
              </a:lnSpc>
              <a:spcBef>
                <a:spcPts val="0"/>
              </a:spcBef>
              <a:spcAft>
                <a:spcPts val="0"/>
              </a:spcAft>
              <a:buClr>
                <a:schemeClr val="dk1"/>
              </a:buClr>
              <a:buSzPts val="2100"/>
              <a:buAutoNum type="arabicPeriod"/>
            </a:pPr>
            <a:r>
              <a:rPr lang="en" dirty="0">
                <a:solidFill>
                  <a:schemeClr val="dk1"/>
                </a:solidFill>
              </a:rPr>
              <a:t>I can use sensory details to help the reader understand how things look, smell, taste, sound, and feel.</a:t>
            </a:r>
            <a:endParaRPr dirty="0">
              <a:solidFill>
                <a:schemeClr val="dk1"/>
              </a:solidFill>
            </a:endParaRPr>
          </a:p>
          <a:p>
            <a:pPr marL="457200" lvl="0" indent="-361950" algn="l" rtl="0">
              <a:lnSpc>
                <a:spcPct val="150000"/>
              </a:lnSpc>
              <a:spcBef>
                <a:spcPts val="0"/>
              </a:spcBef>
              <a:spcAft>
                <a:spcPts val="0"/>
              </a:spcAft>
              <a:buClr>
                <a:schemeClr val="dk1"/>
              </a:buClr>
              <a:buSzPts val="2100"/>
              <a:buAutoNum type="arabicPeriod"/>
            </a:pPr>
            <a:r>
              <a:rPr lang="en" dirty="0">
                <a:solidFill>
                  <a:schemeClr val="dk1"/>
                </a:solidFill>
              </a:rPr>
              <a:t>I can use adjectives in a sentence in the correct order.</a:t>
            </a:r>
            <a:endParaRPr dirty="0"/>
          </a:p>
        </p:txBody>
      </p:sp>
      <p:pic>
        <p:nvPicPr>
          <p:cNvPr id="308" name="Google Shape;308;p43"/>
          <p:cNvPicPr preferRelativeResize="0"/>
          <p:nvPr/>
        </p:nvPicPr>
        <p:blipFill>
          <a:blip r:embed="rId3">
            <a:alphaModFix/>
          </a:blip>
          <a:stretch>
            <a:fillRect/>
          </a:stretch>
        </p:blipFill>
        <p:spPr>
          <a:xfrm>
            <a:off x="8382650" y="4209625"/>
            <a:ext cx="675075" cy="675075"/>
          </a:xfrm>
          <a:prstGeom prst="rect">
            <a:avLst/>
          </a:prstGeom>
          <a:noFill/>
          <a:ln>
            <a:noFill/>
          </a:ln>
        </p:spPr>
      </p:pic>
      <p:pic>
        <p:nvPicPr>
          <p:cNvPr id="309" name="Google Shape;309;p43"/>
          <p:cNvPicPr preferRelativeResize="0"/>
          <p:nvPr/>
        </p:nvPicPr>
        <p:blipFill>
          <a:blip r:embed="rId4">
            <a:alphaModFix/>
          </a:blip>
          <a:stretch>
            <a:fillRect/>
          </a:stretch>
        </p:blipFill>
        <p:spPr>
          <a:xfrm>
            <a:off x="7691350" y="4260812"/>
            <a:ext cx="572700" cy="572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315" name="Google Shape;315;p44"/>
          <p:cNvSpPr txBox="1">
            <a:spLocks noGrp="1"/>
          </p:cNvSpPr>
          <p:nvPr>
            <p:ph type="body" idx="1"/>
          </p:nvPr>
        </p:nvSpPr>
        <p:spPr>
          <a:xfrm>
            <a:off x="311700" y="1152475"/>
            <a:ext cx="4021800" cy="34164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lphaUcPeriod"/>
            </a:pPr>
            <a:r>
              <a:rPr lang="en" dirty="0"/>
              <a:t>Complete at least one of the Ordering Adjectives practices from your homework resources for this unit.</a:t>
            </a:r>
            <a:endParaRPr dirty="0"/>
          </a:p>
          <a:p>
            <a:pPr marL="457200" lvl="0" indent="-361950" algn="l" rtl="0">
              <a:spcBef>
                <a:spcPts val="0"/>
              </a:spcBef>
              <a:spcAft>
                <a:spcPts val="0"/>
              </a:spcAft>
              <a:buSzPts val="2100"/>
              <a:buAutoNum type="alphaUcPeriod"/>
            </a:pPr>
            <a:r>
              <a:rPr lang="en" dirty="0"/>
              <a:t>Accountable Research </a:t>
            </a:r>
            <a:r>
              <a:rPr lang="en" dirty="0" smtClean="0"/>
              <a:t>Reading</a:t>
            </a:r>
            <a:r>
              <a:rPr lang="en-US" dirty="0" smtClean="0"/>
              <a:t>:</a:t>
            </a:r>
            <a:r>
              <a:rPr lang="en" dirty="0" smtClean="0"/>
              <a:t>  </a:t>
            </a:r>
            <a:r>
              <a:rPr lang="en" dirty="0"/>
              <a:t>Select a prompt to respond to in the front of your independent reading journal.</a:t>
            </a:r>
            <a:endParaRPr dirty="0"/>
          </a:p>
        </p:txBody>
      </p:sp>
      <p:sp>
        <p:nvSpPr>
          <p:cNvPr id="316" name="Google Shape;316;p44"/>
          <p:cNvSpPr txBox="1"/>
          <p:nvPr/>
        </p:nvSpPr>
        <p:spPr>
          <a:xfrm>
            <a:off x="4905125" y="1152475"/>
            <a:ext cx="3829200" cy="3416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11</a:t>
            </a:r>
            <a:endParaRPr/>
          </a:p>
          <a:p>
            <a:pPr marL="0" lvl="0" indent="0" algn="l" rtl="0">
              <a:lnSpc>
                <a:spcPct val="90000"/>
              </a:lnSpc>
              <a:spcBef>
                <a:spcPts val="0"/>
              </a:spcBef>
              <a:spcAft>
                <a:spcPts val="0"/>
              </a:spcAft>
              <a:buNone/>
            </a:pPr>
            <a:r>
              <a:rPr lang="en" sz="1800" b="1"/>
              <a:t>Teacher slide, before teaching.</a:t>
            </a:r>
            <a:endParaRPr sz="1800"/>
          </a:p>
        </p:txBody>
      </p:sp>
      <p:sp>
        <p:nvSpPr>
          <p:cNvPr id="182" name="Google Shape;182;p27"/>
          <p:cNvSpPr txBox="1">
            <a:spLocks noGrp="1"/>
          </p:cNvSpPr>
          <p:nvPr>
            <p:ph type="body" idx="1"/>
          </p:nvPr>
        </p:nvSpPr>
        <p:spPr>
          <a:xfrm>
            <a:off x="311700" y="1044075"/>
            <a:ext cx="8520600" cy="3580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Pre-Reading and Preparing</a:t>
            </a:r>
            <a:endParaRPr sz="1000" dirty="0">
              <a:solidFill>
                <a:schemeClr val="dk1"/>
              </a:solidFill>
            </a:endParaRPr>
          </a:p>
          <a:p>
            <a:pPr marL="457200" lvl="0" indent="-342900" algn="l" rtl="0">
              <a:spcBef>
                <a:spcPts val="800"/>
              </a:spcBef>
              <a:spcAft>
                <a:spcPts val="0"/>
              </a:spcAft>
              <a:buSzPts val="1800"/>
              <a:buChar char="•"/>
            </a:pPr>
            <a:r>
              <a:rPr lang="en" sz="1800" dirty="0"/>
              <a:t>Read through Lesson 11 </a:t>
            </a:r>
            <a:r>
              <a:rPr lang="en" sz="1800" u="sng" dirty="0">
                <a:hlinkClick r:id="rId3"/>
              </a:rPr>
              <a:t>here.</a:t>
            </a:r>
            <a:endParaRPr sz="1800" dirty="0"/>
          </a:p>
          <a:p>
            <a:pPr marL="457200" lvl="0" indent="-342900" algn="l" rtl="0">
              <a:spcBef>
                <a:spcPts val="1000"/>
              </a:spcBef>
              <a:spcAft>
                <a:spcPts val="0"/>
              </a:spcAft>
              <a:buSzPts val="1800"/>
              <a:buChar char="•"/>
            </a:pPr>
            <a:r>
              <a:rPr lang="en" sz="1800" dirty="0"/>
              <a:t>Work Time B: ordering adjectives videos: There are a number of free videos about the order of adjectives on YouTube and Vimeo. Perform a video search for “ordering adjectives” in a search engine. Carefully preview the video to ensure that it is age appropriate and meets the criteria of the lesson. Be aware that many free online videos contain advertisements that may not be suitable for children.</a:t>
            </a:r>
            <a:endParaRPr sz="1800" dirty="0"/>
          </a:p>
          <a:p>
            <a:pPr marL="457200" lvl="0" indent="0" algn="l" rtl="0">
              <a:spcBef>
                <a:spcPts val="800"/>
              </a:spcBef>
              <a:spcAft>
                <a:spcPts val="0"/>
              </a:spcAft>
              <a:buNone/>
            </a:pPr>
            <a:endParaRPr sz="1500" dirty="0">
              <a:solidFill>
                <a:schemeClr val="dk1"/>
              </a:solidFill>
            </a:endParaRPr>
          </a:p>
          <a:p>
            <a:pPr marL="457200" lvl="0" indent="0" algn="l" rtl="0">
              <a:spcBef>
                <a:spcPts val="800"/>
              </a:spcBef>
              <a:spcAft>
                <a:spcPts val="0"/>
              </a:spcAft>
              <a:buNone/>
            </a:pPr>
            <a:endParaRPr sz="1500" dirty="0">
              <a:solidFill>
                <a:schemeClr val="dk1"/>
              </a:solidFill>
            </a:endParaRPr>
          </a:p>
          <a:p>
            <a:pPr marL="0" lvl="0" indent="0" algn="l" rtl="0">
              <a:spcBef>
                <a:spcPts val="1000"/>
              </a:spcBef>
              <a:spcAft>
                <a:spcPts val="0"/>
              </a:spcAft>
              <a:buNone/>
            </a:pP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5"/>
          <p:cNvSpPr txBox="1"/>
          <p:nvPr/>
        </p:nvSpPr>
        <p:spPr>
          <a:xfrm>
            <a:off x="466675" y="69003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Take out Independent Reading Journal.</a:t>
            </a:r>
            <a:endParaRPr sz="1100">
              <a:latin typeface="Century Gothic"/>
              <a:ea typeface="Century Gothic"/>
              <a:cs typeface="Century Gothic"/>
              <a:sym typeface="Century Gothic"/>
            </a:endParaRPr>
          </a:p>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Select a prompt.</a:t>
            </a:r>
            <a:endParaRPr sz="1100">
              <a:latin typeface="Century Gothic"/>
              <a:ea typeface="Century Gothic"/>
              <a:cs typeface="Century Gothic"/>
              <a:sym typeface="Century Gothic"/>
            </a:endParaRPr>
          </a:p>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Copy prompt into front of independent reading journal.</a:t>
            </a:r>
            <a:endParaRPr sz="1100">
              <a:latin typeface="Century Gothic"/>
              <a:ea typeface="Century Gothic"/>
              <a:cs typeface="Century Gothic"/>
              <a:sym typeface="Century Gothic"/>
            </a:endParaRPr>
          </a:p>
          <a:p>
            <a:pPr marL="457200" lvl="0" indent="-298450" algn="l" rtl="0">
              <a:spcBef>
                <a:spcPts val="0"/>
              </a:spcBef>
              <a:spcAft>
                <a:spcPts val="0"/>
              </a:spcAft>
              <a:buSzPts val="1100"/>
              <a:buFont typeface="Century Gothic"/>
              <a:buAutoNum type="arabicPeriod"/>
            </a:pPr>
            <a:r>
              <a:rPr lang="en" sz="1100">
                <a:latin typeface="Century Gothic"/>
                <a:ea typeface="Century Gothic"/>
                <a:cs typeface="Century Gothic"/>
                <a:sym typeface="Century Gothic"/>
              </a:rPr>
              <a:t>Respond to prompt for HW.</a:t>
            </a:r>
            <a:endParaRPr sz="1100">
              <a:latin typeface="Century Gothic"/>
              <a:ea typeface="Century Gothic"/>
              <a:cs typeface="Century Gothic"/>
              <a:sym typeface="Century Gothic"/>
            </a:endParaRPr>
          </a:p>
          <a:p>
            <a:pPr marL="0" lvl="0" indent="0" algn="l" rtl="0">
              <a:spcBef>
                <a:spcPts val="0"/>
              </a:spcBef>
              <a:spcAft>
                <a:spcPts val="0"/>
              </a:spcAft>
              <a:buNone/>
            </a:pPr>
            <a:endParaRPr sz="1100">
              <a:latin typeface="Century Gothic"/>
              <a:ea typeface="Century Gothic"/>
              <a:cs typeface="Century Gothic"/>
              <a:sym typeface="Century Gothic"/>
            </a:endParaRPr>
          </a:p>
          <a:p>
            <a:pPr marL="0" lvl="0" indent="0" algn="l" rtl="0">
              <a:spcBef>
                <a:spcPts val="0"/>
              </a:spcBef>
              <a:spcAft>
                <a:spcPts val="0"/>
              </a:spcAft>
              <a:buNone/>
            </a:pPr>
            <a:endParaRPr sz="1100">
              <a:solidFill>
                <a:srgbClr val="444444"/>
              </a:solidFill>
              <a:latin typeface="Century Gothic"/>
              <a:ea typeface="Century Gothic"/>
              <a:cs typeface="Century Gothic"/>
              <a:sym typeface="Century Gothic"/>
            </a:endParaRPr>
          </a:p>
        </p:txBody>
      </p:sp>
      <p:sp>
        <p:nvSpPr>
          <p:cNvPr id="322" name="Google Shape;322;p45"/>
          <p:cNvSpPr txBox="1"/>
          <p:nvPr/>
        </p:nvSpPr>
        <p:spPr>
          <a:xfrm>
            <a:off x="466675" y="1341240"/>
            <a:ext cx="8620500" cy="323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latin typeface="Century Gothic"/>
                <a:ea typeface="Century Gothic"/>
                <a:cs typeface="Century Gothic"/>
                <a:sym typeface="Century Gothic"/>
              </a:rPr>
              <a:t>Module 2: Journal Prompts</a:t>
            </a:r>
            <a:endParaRPr sz="1100" b="1" dirty="0">
              <a:latin typeface="Century Gothic"/>
              <a:ea typeface="Century Gothic"/>
              <a:cs typeface="Century Gothic"/>
              <a:sym typeface="Century Gothic"/>
            </a:endParaRPr>
          </a:p>
          <a:p>
            <a:pPr marL="457200" lvl="0" indent="-298450" algn="l" rtl="0">
              <a:lnSpc>
                <a:spcPct val="115000"/>
              </a:lnSpc>
              <a:spcBef>
                <a:spcPts val="900"/>
              </a:spcBef>
              <a:spcAft>
                <a:spcPts val="0"/>
              </a:spcAft>
              <a:buSzPts val="1100"/>
              <a:buFont typeface="Century Gothic"/>
              <a:buChar char="●"/>
            </a:pPr>
            <a:r>
              <a:rPr lang="en" sz="1100" dirty="0">
                <a:latin typeface="Century Gothic"/>
                <a:ea typeface="Century Gothic"/>
                <a:cs typeface="Century Gothic"/>
                <a:sym typeface="Century Gothic"/>
              </a:rPr>
              <a:t>Record 2–3 facts in your own words about animals or animal defenses that you found out in your research reading today.</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questions do you have about animals or animal defenses after reading?</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would you like to research further after reading? Why?</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Summarize your research reading today in no more than 4 sentences.</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How would you describe the setting of the particular part of the</a:t>
            </a:r>
            <a:br>
              <a:rPr lang="en" sz="1100" dirty="0">
                <a:latin typeface="Century Gothic"/>
                <a:ea typeface="Century Gothic"/>
                <a:cs typeface="Century Gothic"/>
                <a:sym typeface="Century Gothic"/>
              </a:rPr>
            </a:br>
            <a:r>
              <a:rPr lang="en" sz="1100" dirty="0">
                <a:latin typeface="Century Gothic"/>
                <a:ea typeface="Century Gothic"/>
                <a:cs typeface="Century Gothic"/>
                <a:sym typeface="Century Gothic"/>
              </a:rPr>
              <a:t>text you read?</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do you think is going to happen next? Why?</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Summarize the pages you just read in no more than 4 sentences.</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is the main idea of the part of the text you just read?</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Think about the title of your text. Why do you think the author</a:t>
            </a:r>
            <a:br>
              <a:rPr lang="en" sz="1100" dirty="0">
                <a:latin typeface="Century Gothic"/>
                <a:ea typeface="Century Gothic"/>
                <a:cs typeface="Century Gothic"/>
                <a:sym typeface="Century Gothic"/>
              </a:rPr>
            </a:br>
            <a:r>
              <a:rPr lang="en" sz="1100" dirty="0">
                <a:latin typeface="Century Gothic"/>
                <a:ea typeface="Century Gothic"/>
                <a:cs typeface="Century Gothic"/>
                <a:sym typeface="Century Gothic"/>
              </a:rPr>
              <a:t>chose this title?</a:t>
            </a:r>
            <a:endParaRPr sz="1100" dirty="0">
              <a:latin typeface="Century Gothic"/>
              <a:ea typeface="Century Gothic"/>
              <a:cs typeface="Century Gothic"/>
              <a:sym typeface="Century Gothic"/>
            </a:endParaRPr>
          </a:p>
          <a:p>
            <a:pPr marL="457200" lvl="0" indent="-298450" algn="l" rtl="0">
              <a:lnSpc>
                <a:spcPct val="115000"/>
              </a:lnSpc>
              <a:spcBef>
                <a:spcPts val="0"/>
              </a:spcBef>
              <a:spcAft>
                <a:spcPts val="0"/>
              </a:spcAft>
              <a:buSzPts val="1100"/>
              <a:buFont typeface="Century Gothic"/>
              <a:buChar char="●"/>
            </a:pPr>
            <a:r>
              <a:rPr lang="en" sz="1100" dirty="0">
                <a:latin typeface="Century Gothic"/>
                <a:ea typeface="Century Gothic"/>
                <a:cs typeface="Century Gothic"/>
                <a:sym typeface="Century Gothic"/>
              </a:rPr>
              <a:t>What are two new words you learned in this text? Tell about the</a:t>
            </a:r>
            <a:br>
              <a:rPr lang="en" sz="1100" dirty="0">
                <a:latin typeface="Century Gothic"/>
                <a:ea typeface="Century Gothic"/>
                <a:cs typeface="Century Gothic"/>
                <a:sym typeface="Century Gothic"/>
              </a:rPr>
            </a:br>
            <a:r>
              <a:rPr lang="en-US" sz="1100" dirty="0" smtClean="0">
                <a:latin typeface="Century Gothic"/>
                <a:ea typeface="Century Gothic"/>
                <a:cs typeface="Century Gothic"/>
                <a:sym typeface="Century Gothic"/>
              </a:rPr>
              <a:t>w</a:t>
            </a:r>
            <a:r>
              <a:rPr lang="en" sz="1100" dirty="0" smtClean="0">
                <a:latin typeface="Century Gothic"/>
                <a:ea typeface="Century Gothic"/>
                <a:cs typeface="Century Gothic"/>
                <a:sym typeface="Century Gothic"/>
              </a:rPr>
              <a:t>ords</a:t>
            </a:r>
            <a:r>
              <a:rPr lang="en" sz="1100" dirty="0">
                <a:latin typeface="Century Gothic"/>
                <a:ea typeface="Century Gothic"/>
                <a:cs typeface="Century Gothic"/>
                <a:sym typeface="Century Gothic"/>
              </a:rPr>
              <a:t>.</a:t>
            </a:r>
            <a:endParaRPr sz="1100" dirty="0">
              <a:latin typeface="Century Gothic"/>
              <a:ea typeface="Century Gothic"/>
              <a:cs typeface="Century Gothic"/>
              <a:sym typeface="Century Gothic"/>
            </a:endParaRPr>
          </a:p>
          <a:p>
            <a:pPr marL="457200" indent="-298450">
              <a:lnSpc>
                <a:spcPct val="115000"/>
              </a:lnSpc>
              <a:buSzPts val="1100"/>
              <a:buFont typeface="Century Gothic"/>
              <a:buChar char="●"/>
            </a:pPr>
            <a:r>
              <a:rPr lang="en" sz="1100" dirty="0">
                <a:latin typeface="Century Gothic"/>
                <a:ea typeface="Century Gothic"/>
                <a:cs typeface="Century Gothic"/>
                <a:sym typeface="Century Gothic"/>
              </a:rPr>
              <a:t>Choose a picture, chart, graph, or diagram from your text. </a:t>
            </a:r>
            <a:r>
              <a:rPr lang="en" sz="1100" dirty="0">
                <a:latin typeface="Century Gothic"/>
                <a:sym typeface="Century Gothic"/>
              </a:rPr>
              <a:t>Explain how the information you learned from the image helped you understand the text. </a:t>
            </a:r>
            <a:r>
              <a:rPr lang="en" sz="1100" dirty="0">
                <a:latin typeface="Century Gothic"/>
                <a:ea typeface="Century Gothic"/>
                <a:cs typeface="Century Gothic"/>
                <a:sym typeface="Century Gothic"/>
              </a:rPr>
              <a:t/>
            </a:r>
            <a:br>
              <a:rPr lang="en" sz="1100" dirty="0">
                <a:latin typeface="Century Gothic"/>
                <a:ea typeface="Century Gothic"/>
                <a:cs typeface="Century Gothic"/>
                <a:sym typeface="Century Gothic"/>
              </a:rPr>
            </a:br>
            <a:r>
              <a:rPr lang="en" sz="1100" dirty="0">
                <a:latin typeface="Century Gothic"/>
                <a:ea typeface="Century Gothic"/>
                <a:cs typeface="Century Gothic"/>
                <a:sym typeface="Century Gothic"/>
              </a:rPr>
              <a:t/>
            </a:r>
            <a:br>
              <a:rPr lang="en" sz="1100" dirty="0">
                <a:latin typeface="Century Gothic"/>
                <a:ea typeface="Century Gothic"/>
                <a:cs typeface="Century Gothic"/>
                <a:sym typeface="Century Gothic"/>
              </a:rPr>
            </a:br>
            <a:endParaRPr sz="1100" dirty="0">
              <a:latin typeface="Century Gothic"/>
              <a:ea typeface="Century Gothic"/>
              <a:cs typeface="Century Gothic"/>
              <a:sym typeface="Century Gothic"/>
            </a:endParaRPr>
          </a:p>
        </p:txBody>
      </p:sp>
      <p:sp>
        <p:nvSpPr>
          <p:cNvPr id="323" name="Google Shape;323;p45"/>
          <p:cNvSpPr txBox="1"/>
          <p:nvPr/>
        </p:nvSpPr>
        <p:spPr>
          <a:xfrm>
            <a:off x="311700" y="161750"/>
            <a:ext cx="8520600" cy="5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Homework: Accountable Research Reading</a:t>
            </a:r>
            <a:endParaRPr sz="3000">
              <a:solidFill>
                <a:srgbClr val="000000"/>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30" name="Google Shape;330;p46"/>
          <p:cNvSpPr txBox="1">
            <a:spLocks noGrp="1"/>
          </p:cNvSpPr>
          <p:nvPr>
            <p:ph type="body" idx="1"/>
          </p:nvPr>
        </p:nvSpPr>
        <p:spPr>
          <a:xfrm>
            <a:off x="628650" y="722450"/>
            <a:ext cx="7886700" cy="2774400"/>
          </a:xfrm>
          <a:prstGeom prst="rect">
            <a:avLst/>
          </a:prstGeom>
          <a:noFill/>
          <a:ln>
            <a:noFill/>
          </a:ln>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331" name="Google Shape;331;p46"/>
          <p:cNvGraphicFramePr/>
          <p:nvPr/>
        </p:nvGraphicFramePr>
        <p:xfrm>
          <a:off x="952500" y="2809625"/>
          <a:ext cx="7239000" cy="1859219"/>
        </p:xfrm>
        <a:graphic>
          <a:graphicData uri="http://schemas.openxmlformats.org/drawingml/2006/table">
            <a:tbl>
              <a:tblPr>
                <a:noFill/>
                <a:tableStyleId>{B6CA9016-9F8D-4E70-9ACE-CA650B7A129C}</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11</a:t>
            </a:r>
            <a:endParaRPr/>
          </a:p>
          <a:p>
            <a:pPr marL="0" lvl="0" indent="0" algn="l" rtl="0">
              <a:lnSpc>
                <a:spcPct val="90000"/>
              </a:lnSpc>
              <a:spcBef>
                <a:spcPts val="0"/>
              </a:spcBef>
              <a:spcAft>
                <a:spcPts val="0"/>
              </a:spcAft>
              <a:buNone/>
            </a:pPr>
            <a:r>
              <a:rPr lang="en" sz="1800" b="1"/>
              <a:t>Teacher slide, before teaching.</a:t>
            </a:r>
            <a:endParaRPr sz="1800"/>
          </a:p>
        </p:txBody>
      </p:sp>
      <p:sp>
        <p:nvSpPr>
          <p:cNvPr id="188" name="Google Shape;188;p28"/>
          <p:cNvSpPr txBox="1">
            <a:spLocks noGrp="1"/>
          </p:cNvSpPr>
          <p:nvPr>
            <p:ph type="body" idx="1"/>
          </p:nvPr>
        </p:nvSpPr>
        <p:spPr>
          <a:xfrm>
            <a:off x="311700" y="1066075"/>
            <a:ext cx="8520600" cy="3940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Materials and classroom preparation</a:t>
            </a:r>
            <a:endParaRPr dirty="0">
              <a:solidFill>
                <a:schemeClr val="dk1"/>
              </a:solidFill>
            </a:endParaRPr>
          </a:p>
          <a:p>
            <a:pPr marL="914400" lvl="0" indent="-342900" algn="l" rtl="0">
              <a:spcBef>
                <a:spcPts val="1000"/>
              </a:spcBef>
              <a:spcAft>
                <a:spcPts val="0"/>
              </a:spcAft>
              <a:buClr>
                <a:schemeClr val="dk1"/>
              </a:buClr>
              <a:buSzPts val="1800"/>
              <a:buChar char="•"/>
            </a:pPr>
            <a:r>
              <a:rPr lang="en" sz="1800" dirty="0">
                <a:solidFill>
                  <a:schemeClr val="dk1"/>
                </a:solidFill>
              </a:rPr>
              <a:t>There are important materials in EL lessons that you will want to prepare ahead of time. These are detailed </a:t>
            </a:r>
            <a:r>
              <a:rPr lang="en" sz="1800" dirty="0" smtClean="0">
                <a:solidFill>
                  <a:schemeClr val="dk1"/>
                </a:solidFill>
              </a:rPr>
              <a:t>on</a:t>
            </a:r>
            <a:r>
              <a:rPr lang="en-US" sz="1800" dirty="0" smtClean="0">
                <a:solidFill>
                  <a:schemeClr val="dk1"/>
                </a:solidFill>
              </a:rPr>
              <a:t> the</a:t>
            </a:r>
            <a:r>
              <a:rPr lang="en" sz="1800" dirty="0" smtClean="0">
                <a:solidFill>
                  <a:schemeClr val="dk1"/>
                </a:solidFill>
              </a:rPr>
              <a:t> </a:t>
            </a:r>
            <a:r>
              <a:rPr lang="en" sz="1800" dirty="0">
                <a:solidFill>
                  <a:schemeClr val="dk1"/>
                </a:solidFill>
              </a:rPr>
              <a:t>slide. </a:t>
            </a:r>
            <a:endParaRPr sz="1800" dirty="0">
              <a:solidFill>
                <a:schemeClr val="dk2"/>
              </a:solidFill>
            </a:endParaRPr>
          </a:p>
          <a:p>
            <a:pPr marL="914400" lvl="0" indent="-342900" algn="l" rtl="0">
              <a:spcBef>
                <a:spcPts val="0"/>
              </a:spcBef>
              <a:spcAft>
                <a:spcPts val="0"/>
              </a:spcAft>
              <a:buClr>
                <a:schemeClr val="dk1"/>
              </a:buClr>
              <a:buSzPts val="1800"/>
              <a:buChar char="•"/>
            </a:pPr>
            <a:r>
              <a:rPr lang="en" sz="1800" dirty="0">
                <a:solidFill>
                  <a:schemeClr val="dk1"/>
                </a:solidFill>
              </a:rPr>
              <a:t>There are materials that will need to be gathered and/or created prior to each lesson. Some of these materials will be used throughout multiple lessons. </a:t>
            </a:r>
            <a:endParaRPr sz="1800" dirty="0">
              <a:solidFill>
                <a:schemeClr val="dk2"/>
              </a:solidFill>
            </a:endParaRPr>
          </a:p>
          <a:p>
            <a:pPr marL="914400" lvl="0" indent="-342900" algn="l" rtl="0">
              <a:spcBef>
                <a:spcPts val="0"/>
              </a:spcBef>
              <a:spcAft>
                <a:spcPts val="0"/>
              </a:spcAft>
              <a:buClr>
                <a:schemeClr val="dk1"/>
              </a:buClr>
              <a:buSzPts val="1800"/>
              <a:buChar char="•"/>
            </a:pPr>
            <a:r>
              <a:rPr lang="en" sz="1800" dirty="0">
                <a:solidFill>
                  <a:schemeClr val="dk1"/>
                </a:solidFill>
              </a:rPr>
              <a:t>You will also have to get your room ready to teach EL! Think about your classroom arrangement as you prepare to move students through the lesson protocols. </a:t>
            </a:r>
            <a:endParaRPr sz="1800" dirty="0">
              <a:solidFill>
                <a:schemeClr val="dk2"/>
              </a:solidFill>
            </a:endParaRPr>
          </a:p>
          <a:p>
            <a:pPr marL="914400" lvl="0" indent="-342900" algn="l" rtl="0">
              <a:spcBef>
                <a:spcPts val="0"/>
              </a:spcBef>
              <a:spcAft>
                <a:spcPts val="0"/>
              </a:spcAft>
              <a:buClr>
                <a:schemeClr val="dk1"/>
              </a:buClr>
              <a:buSzPts val="1800"/>
              <a:buChar char="•"/>
            </a:pPr>
            <a:r>
              <a:rPr lang="en" sz="1800" dirty="0">
                <a:solidFill>
                  <a:schemeClr val="dk1"/>
                </a:solidFill>
              </a:rPr>
              <a:t>The time will pay off later in smooth classes and student learning!</a:t>
            </a:r>
            <a:endParaRPr sz="1800" dirty="0">
              <a:solidFill>
                <a:schemeClr val="dk1"/>
              </a:solidFill>
            </a:endParaRPr>
          </a:p>
          <a:p>
            <a:pPr marL="914400" lvl="0" indent="0" algn="l" rtl="0">
              <a:spcBef>
                <a:spcPts val="800"/>
              </a:spcBef>
              <a:spcAft>
                <a:spcPts val="1000"/>
              </a:spcAft>
              <a:buNone/>
            </a:pPr>
            <a:endParaRPr sz="17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11</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94" name="Google Shape;194;p29"/>
          <p:cNvSpPr txBox="1">
            <a:spLocks noGrp="1"/>
          </p:cNvSpPr>
          <p:nvPr>
            <p:ph type="body" idx="1"/>
          </p:nvPr>
        </p:nvSpPr>
        <p:spPr>
          <a:xfrm>
            <a:off x="311700" y="1508750"/>
            <a:ext cx="8520600" cy="3060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a:t>Preparing for Lesson 11:  </a:t>
            </a:r>
            <a:r>
              <a:rPr lang="en"/>
              <a:t>EL Protocols</a:t>
            </a:r>
            <a:endParaRPr/>
          </a:p>
          <a:p>
            <a:pPr marL="457200" lvl="0" indent="-361950" algn="l" rtl="0">
              <a:spcBef>
                <a:spcPts val="800"/>
              </a:spcBef>
              <a:spcAft>
                <a:spcPts val="0"/>
              </a:spcAft>
              <a:buSzPts val="2100"/>
              <a:buChar char="•"/>
            </a:pPr>
            <a:r>
              <a:rPr lang="en"/>
              <a:t>In this lesson, students will use:</a:t>
            </a:r>
            <a:endParaRPr/>
          </a:p>
          <a:p>
            <a:pPr marL="914400" lvl="1" indent="-342900" algn="l" rtl="0">
              <a:spcBef>
                <a:spcPts val="0"/>
              </a:spcBef>
              <a:spcAft>
                <a:spcPts val="0"/>
              </a:spcAft>
              <a:buSzPts val="1800"/>
              <a:buChar char="•"/>
            </a:pPr>
            <a:r>
              <a:rPr lang="en" sz="1800" u="sng">
                <a:solidFill>
                  <a:schemeClr val="hlink"/>
                </a:solidFill>
                <a:hlinkClick r:id="rId3"/>
              </a:rPr>
              <a:t>Thumb-O-Meter</a:t>
            </a:r>
            <a:r>
              <a:rPr lang="en" sz="1800"/>
              <a:t> </a:t>
            </a:r>
            <a:endParaRPr sz="1800"/>
          </a:p>
          <a:p>
            <a:pPr marL="0" lvl="0" indent="0" algn="l" rtl="0">
              <a:spcBef>
                <a:spcPts val="800"/>
              </a:spcBef>
              <a:spcAft>
                <a:spcPts val="0"/>
              </a:spcAft>
              <a:buNone/>
            </a:pPr>
            <a:endParaRPr/>
          </a:p>
          <a:p>
            <a:pPr marL="914400" lvl="1" indent="-342900" algn="l" rtl="0">
              <a:spcBef>
                <a:spcPts val="400"/>
              </a:spcBef>
              <a:spcAft>
                <a:spcPts val="0"/>
              </a:spcAft>
              <a:buSzPts val="1800"/>
              <a:buChar char="•"/>
            </a:pPr>
            <a:r>
              <a:rPr lang="en" sz="1800"/>
              <a:t>Turn and Talk </a:t>
            </a:r>
            <a:endParaRPr sz="1800"/>
          </a:p>
          <a:p>
            <a:pPr marL="0" lvl="0" indent="0" algn="l" rtl="0">
              <a:spcBef>
                <a:spcPts val="800"/>
              </a:spcBef>
              <a:spcAft>
                <a:spcPts val="0"/>
              </a:spcAft>
              <a:buNone/>
            </a:pPr>
            <a:endParaRPr/>
          </a:p>
          <a:p>
            <a:pPr marL="914400" lvl="1" indent="-342900" algn="l" rtl="0">
              <a:spcBef>
                <a:spcPts val="400"/>
              </a:spcBef>
              <a:spcAft>
                <a:spcPts val="0"/>
              </a:spcAft>
              <a:buSzPts val="1800"/>
              <a:buChar char="•"/>
            </a:pPr>
            <a:r>
              <a:rPr lang="en" sz="1800"/>
              <a:t>Interactive Word Wall</a:t>
            </a:r>
            <a:endParaRPr sz="1800"/>
          </a:p>
          <a:p>
            <a:pPr marL="457200" lvl="0" indent="0" algn="l" rtl="0">
              <a:spcBef>
                <a:spcPts val="800"/>
              </a:spcBef>
              <a:spcAft>
                <a:spcPts val="0"/>
              </a:spcAft>
              <a:buNone/>
            </a:pPr>
            <a:endParaRPr/>
          </a:p>
        </p:txBody>
      </p:sp>
      <p:pic>
        <p:nvPicPr>
          <p:cNvPr id="195" name="Google Shape;195;p29"/>
          <p:cNvPicPr preferRelativeResize="0"/>
          <p:nvPr/>
        </p:nvPicPr>
        <p:blipFill>
          <a:blip r:embed="rId4">
            <a:alphaModFix/>
          </a:blip>
          <a:stretch>
            <a:fillRect/>
          </a:stretch>
        </p:blipFill>
        <p:spPr>
          <a:xfrm>
            <a:off x="3450700" y="2868925"/>
            <a:ext cx="637275" cy="637275"/>
          </a:xfrm>
          <a:prstGeom prst="rect">
            <a:avLst/>
          </a:prstGeom>
          <a:noFill/>
          <a:ln>
            <a:noFill/>
          </a:ln>
        </p:spPr>
      </p:pic>
      <p:pic>
        <p:nvPicPr>
          <p:cNvPr id="196" name="Google Shape;196;p29"/>
          <p:cNvPicPr preferRelativeResize="0"/>
          <p:nvPr/>
        </p:nvPicPr>
        <p:blipFill>
          <a:blip r:embed="rId5">
            <a:alphaModFix/>
          </a:blip>
          <a:stretch>
            <a:fillRect/>
          </a:stretch>
        </p:blipFill>
        <p:spPr>
          <a:xfrm>
            <a:off x="3535750" y="2338163"/>
            <a:ext cx="467175" cy="467175"/>
          </a:xfrm>
          <a:prstGeom prst="rect">
            <a:avLst/>
          </a:prstGeom>
          <a:noFill/>
          <a:ln>
            <a:noFill/>
          </a:ln>
        </p:spPr>
      </p:pic>
      <p:pic>
        <p:nvPicPr>
          <p:cNvPr id="197" name="Google Shape;197;p29"/>
          <p:cNvPicPr preferRelativeResize="0"/>
          <p:nvPr/>
        </p:nvPicPr>
        <p:blipFill>
          <a:blip r:embed="rId6">
            <a:alphaModFix/>
          </a:blip>
          <a:stretch>
            <a:fillRect/>
          </a:stretch>
        </p:blipFill>
        <p:spPr>
          <a:xfrm>
            <a:off x="4002925" y="3659850"/>
            <a:ext cx="866775" cy="676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a:t>Grade 4: Module 2: Unit 3: Lesson 11</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203" name="Google Shape;203;p30"/>
          <p:cNvSpPr txBox="1">
            <a:spLocks noGrp="1"/>
          </p:cNvSpPr>
          <p:nvPr>
            <p:ph type="body" idx="1"/>
          </p:nvPr>
        </p:nvSpPr>
        <p:spPr>
          <a:xfrm>
            <a:off x="311700" y="1508750"/>
            <a:ext cx="8520600" cy="3060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dirty="0"/>
              <a:t>Preparing for Lesson 11:  </a:t>
            </a:r>
            <a:r>
              <a:rPr lang="en" dirty="0"/>
              <a:t>Support for Students Who Need It</a:t>
            </a:r>
            <a:endParaRPr dirty="0"/>
          </a:p>
          <a:p>
            <a:pPr marL="457200" lvl="0" indent="-330200" algn="l" rtl="0">
              <a:spcBef>
                <a:spcPts val="1700"/>
              </a:spcBef>
              <a:spcAft>
                <a:spcPts val="0"/>
              </a:spcAft>
              <a:buSzPts val="1600"/>
              <a:buChar char="•"/>
            </a:pPr>
            <a:r>
              <a:rPr lang="en" sz="1600" dirty="0"/>
              <a:t>Buy or ask for large paint chips from a local hardware or paint store, or print them online. Write the words </a:t>
            </a:r>
            <a:r>
              <a:rPr lang="en" sz="1600" i="1" dirty="0"/>
              <a:t>smell</a:t>
            </a:r>
            <a:r>
              <a:rPr lang="en" sz="1600" dirty="0"/>
              <a:t>, </a:t>
            </a:r>
            <a:r>
              <a:rPr lang="en" sz="1600" i="1" dirty="0"/>
              <a:t>scent</a:t>
            </a:r>
            <a:r>
              <a:rPr lang="en" sz="1600" dirty="0"/>
              <a:t>, </a:t>
            </a:r>
            <a:r>
              <a:rPr lang="en" sz="1600" i="1" dirty="0"/>
              <a:t>odor, fragrance</a:t>
            </a:r>
            <a:r>
              <a:rPr lang="en" sz="1600" dirty="0"/>
              <a:t>, and </a:t>
            </a:r>
            <a:r>
              <a:rPr lang="en" sz="1600" i="1" dirty="0"/>
              <a:t>perfume</a:t>
            </a:r>
            <a:r>
              <a:rPr lang="en" sz="1600" dirty="0"/>
              <a:t>, each one on a different shade of the paint chip. Place them on the wall and discuss the shades of meaning in preparation for the </a:t>
            </a:r>
            <a:r>
              <a:rPr lang="en" sz="1600" b="1" dirty="0"/>
              <a:t>End of Unit 3 Assessment</a:t>
            </a:r>
            <a:r>
              <a:rPr lang="en" sz="1600" dirty="0"/>
              <a:t>.</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1"/>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4400" b="0" i="0" u="none" strike="noStrike" cap="none">
                <a:solidFill>
                  <a:schemeClr val="dk1"/>
                </a:solidFill>
                <a:latin typeface="Calibri"/>
                <a:ea typeface="Calibri"/>
                <a:cs typeface="Calibri"/>
                <a:sym typeface="Calibri"/>
              </a:rPr>
              <a:t>Grade </a:t>
            </a:r>
            <a:r>
              <a:rPr lang="en"/>
              <a:t>4</a:t>
            </a:r>
            <a:r>
              <a:rPr lang="en" sz="4400" b="0" i="0" u="none" strike="noStrike" cap="none">
                <a:solidFill>
                  <a:schemeClr val="dk1"/>
                </a:solidFill>
                <a:latin typeface="Calibri"/>
                <a:ea typeface="Calibri"/>
                <a:cs typeface="Calibri"/>
                <a:sym typeface="Calibri"/>
              </a:rPr>
              <a:t> Module </a:t>
            </a:r>
            <a:r>
              <a:rPr lang="en"/>
              <a:t>2</a:t>
            </a:r>
            <a:r>
              <a:rPr lang="en" sz="4400" b="0" i="0" u="none" strike="noStrike" cap="none">
                <a:solidFill>
                  <a:schemeClr val="dk1"/>
                </a:solidFill>
                <a:latin typeface="Calibri"/>
                <a:ea typeface="Calibri"/>
                <a:cs typeface="Calibri"/>
                <a:sym typeface="Calibri"/>
              </a:rPr>
              <a:t> Overview</a:t>
            </a:r>
            <a:endParaRPr sz="4400" b="0" i="0" u="none" strike="noStrike" cap="none">
              <a:solidFill>
                <a:schemeClr val="dk1"/>
              </a:solidFill>
              <a:latin typeface="Calibri"/>
              <a:ea typeface="Calibri"/>
              <a:cs typeface="Calibri"/>
              <a:sym typeface="Calibri"/>
            </a:endParaRPr>
          </a:p>
        </p:txBody>
      </p:sp>
      <p:sp>
        <p:nvSpPr>
          <p:cNvPr id="210" name="Google Shape;210;p31"/>
          <p:cNvSpPr txBox="1">
            <a:spLocks noGrp="1"/>
          </p:cNvSpPr>
          <p:nvPr>
            <p:ph type="body" idx="1"/>
          </p:nvPr>
        </p:nvSpPr>
        <p:spPr>
          <a:xfrm>
            <a:off x="628650" y="1143000"/>
            <a:ext cx="7886700" cy="348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15"/>
              <a:buFont typeface="Arial"/>
              <a:buNone/>
            </a:pPr>
            <a:r>
              <a:rPr lang="en" sz="1200" dirty="0"/>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23"/>
              </a:spcBef>
              <a:spcAft>
                <a:spcPts val="0"/>
              </a:spcAft>
              <a:buClr>
                <a:schemeClr val="dk1"/>
              </a:buClr>
              <a:buSzPts val="1615"/>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10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10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100000"/>
              </a:lnSpc>
              <a:spcBef>
                <a:spcPts val="340"/>
              </a:spcBef>
              <a:spcAft>
                <a:spcPts val="0"/>
              </a:spcAft>
              <a:buNone/>
            </a:pPr>
            <a:r>
              <a:rPr lang="en" sz="1200" dirty="0"/>
              <a:t>This module is designed so that students grapple with the following big </a:t>
            </a:r>
            <a:r>
              <a:rPr lang="en" sz="1200" dirty="0" smtClean="0"/>
              <a:t>ideas</a:t>
            </a:r>
            <a:r>
              <a:rPr lang="en-US" sz="1200" dirty="0" smtClean="0"/>
              <a:t>:</a:t>
            </a:r>
            <a:endParaRPr sz="1200" dirty="0"/>
          </a:p>
          <a:p>
            <a:pPr marL="342900" lvl="0" indent="-292100" algn="l" rtl="0">
              <a:lnSpc>
                <a:spcPct val="10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100000"/>
              </a:lnSpc>
              <a:spcBef>
                <a:spcPts val="340"/>
              </a:spcBef>
              <a:spcAft>
                <a:spcPts val="0"/>
              </a:spcAft>
              <a:buSzPts val="1200"/>
              <a:buChar char="•"/>
            </a:pPr>
            <a:r>
              <a:rPr lang="en" sz="1200" dirty="0"/>
              <a:t>Writers use scientific knowledge and research to inform and entertain.</a:t>
            </a:r>
            <a:br>
              <a:rPr lang="en" sz="1200" dirty="0"/>
            </a:br>
            <a:endParaRPr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2</a:t>
            </a:r>
            <a:r>
              <a:rPr lang="en" sz="3000" i="0" u="none" strike="noStrike" cap="none">
                <a:solidFill>
                  <a:schemeClr val="dk1"/>
                </a:solidFill>
              </a:rPr>
              <a:t> Unit 3 Overview</a:t>
            </a:r>
            <a:endParaRPr sz="3000" i="0" u="none" strike="noStrike" cap="none">
              <a:solidFill>
                <a:schemeClr val="dk1"/>
              </a:solidFill>
            </a:endParaRPr>
          </a:p>
        </p:txBody>
      </p:sp>
      <p:sp>
        <p:nvSpPr>
          <p:cNvPr id="217" name="Google Shape;217;p32"/>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dirty="0"/>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C</a:t>
            </a:r>
            <a:r>
              <a:rPr lang="en" sz="1200" i="1" dirty="0"/>
              <a:t>an You Survive the Wilderness? </a:t>
            </a:r>
            <a:r>
              <a:rPr lang="en" sz="1200" dirty="0"/>
              <a:t>by Matt </a:t>
            </a:r>
            <a:r>
              <a:rPr lang="en" sz="1200" dirty="0" err="1"/>
              <a:t>Doeden</a:t>
            </a:r>
            <a:r>
              <a:rPr lang="en" sz="1200" dirty="0"/>
              <a:t>, as a class. This text introduces them to the format of a choose-your-own-adventure. Students hone their writing skills through practicing with a class model based on the millipede. For the </a:t>
            </a:r>
            <a:r>
              <a:rPr lang="en" sz="1200" b="1" dirty="0"/>
              <a:t>mid-unit assessment</a:t>
            </a:r>
            <a:r>
              <a:rPr lang="en" sz="1200" dirty="0"/>
              <a:t>, students plan for and draft the introduction to their own narratives. Then, through mini lessons and peer critique, they continue to revise their writing. Finally, in the </a:t>
            </a:r>
            <a:r>
              <a:rPr lang="en" sz="1200" b="1" dirty="0"/>
              <a:t>end of unit assessment</a:t>
            </a:r>
            <a:r>
              <a:rPr lang="en" sz="1200" dirty="0"/>
              <a:t>, students write the second choice ending of their narrative on demand, and then combine this with their first choice ending to create their final performance task in a choose-your-own-adventure format.</a:t>
            </a:r>
            <a:endParaRPr sz="1200" dirty="0">
              <a:solidFill>
                <a:srgbClr val="444444"/>
              </a:solidFill>
            </a:endParaRPr>
          </a:p>
          <a:p>
            <a:pPr marL="0" lvl="0" indent="0" algn="l" rtl="0">
              <a:lnSpc>
                <a:spcPct val="100000"/>
              </a:lnSpc>
              <a:spcBef>
                <a:spcPts val="0"/>
              </a:spcBef>
              <a:spcAft>
                <a:spcPts val="0"/>
              </a:spcAft>
              <a:buClr>
                <a:schemeClr val="dk1"/>
              </a:buClr>
              <a:buSzPts val="1100"/>
              <a:buFont typeface="Arial"/>
              <a:buNone/>
            </a:pPr>
            <a:endParaRPr sz="1200" dirty="0">
              <a:solidFill>
                <a:srgbClr val="444444"/>
              </a:solidFill>
            </a:endParaRPr>
          </a:p>
          <a:p>
            <a:pPr marL="0" lvl="0" indent="0" algn="l" rtl="0">
              <a:lnSpc>
                <a:spcPct val="10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10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10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100000"/>
              </a:lnSpc>
              <a:spcBef>
                <a:spcPts val="340"/>
              </a:spcBef>
              <a:spcAft>
                <a:spcPts val="0"/>
              </a:spcAft>
              <a:buClr>
                <a:srgbClr val="000000"/>
              </a:buClr>
              <a:buSzPts val="1100"/>
              <a:buFont typeface="Arial"/>
              <a:buNone/>
            </a:pPr>
            <a:r>
              <a:rPr lang="en" sz="1200" dirty="0"/>
              <a:t>This unit is designed so that students grapple with the following big </a:t>
            </a:r>
            <a:r>
              <a:rPr lang="en" sz="1200" dirty="0" smtClean="0"/>
              <a:t>ideas</a:t>
            </a:r>
            <a:r>
              <a:rPr lang="en-US" sz="1200" dirty="0" smtClean="0"/>
              <a:t>:</a:t>
            </a:r>
            <a:endParaRPr sz="1200" dirty="0"/>
          </a:p>
          <a:p>
            <a:pPr marL="342900" lvl="0" indent="-292100" algn="l" rtl="0">
              <a:lnSpc>
                <a:spcPct val="10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100000"/>
              </a:lnSpc>
              <a:spcBef>
                <a:spcPts val="340"/>
              </a:spcBef>
              <a:spcAft>
                <a:spcPts val="0"/>
              </a:spcAft>
              <a:buSzPts val="1200"/>
              <a:buChar char="•"/>
            </a:pPr>
            <a:r>
              <a:rPr lang="en" sz="1200" dirty="0"/>
              <a:t>Writers use scientific knowledge and research to inform and entertain.</a:t>
            </a:r>
            <a:endParaRPr sz="1200" dirty="0"/>
          </a:p>
          <a:p>
            <a:pPr marL="0" marR="0" lvl="0" indent="0" algn="l" rtl="0">
              <a:lnSpc>
                <a:spcPct val="100000"/>
              </a:lnSpc>
              <a:spcBef>
                <a:spcPts val="448"/>
              </a:spcBef>
              <a:spcAft>
                <a:spcPts val="0"/>
              </a:spcAft>
              <a:buNone/>
            </a:pPr>
            <a:r>
              <a:rPr lang="en" sz="2240" i="0" u="none" strike="noStrike" cap="none" dirty="0">
                <a:solidFill>
                  <a:schemeClr val="dk1"/>
                </a:solidFill>
              </a:rPr>
              <a:t>	</a:t>
            </a:r>
            <a:endParaRPr dirty="0"/>
          </a:p>
          <a:p>
            <a:pPr marL="0" marR="0" lvl="0" indent="0" algn="l" rtl="0">
              <a:lnSpc>
                <a:spcPct val="100000"/>
              </a:lnSpc>
              <a:spcBef>
                <a:spcPts val="448"/>
              </a:spcBef>
              <a:spcAft>
                <a:spcPts val="0"/>
              </a:spcAft>
              <a:buClr>
                <a:schemeClr val="dk1"/>
              </a:buClr>
              <a:buSzPts val="2240"/>
              <a:buFont typeface="Arial"/>
              <a:buNone/>
            </a:pPr>
            <a:endParaRPr sz="2240" i="0" u="none" strike="noStrike" cap="none" dirty="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1"/>
        <p:cNvGrpSpPr/>
        <p:nvPr/>
      </p:nvGrpSpPr>
      <p:grpSpPr>
        <a:xfrm>
          <a:off x="0" y="0"/>
          <a:ext cx="0" cy="0"/>
          <a:chOff x="0" y="0"/>
          <a:chExt cx="0" cy="0"/>
        </a:xfrm>
      </p:grpSpPr>
      <p:pic>
        <p:nvPicPr>
          <p:cNvPr id="222" name="Google Shape;222;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3" name="Google Shape;223;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24" name="Google Shape;224;p3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11</a:t>
            </a:r>
            <a:endParaRPr sz="3000" b="0" i="0" u="none" strike="noStrike" cap="none">
              <a:solidFill>
                <a:srgbClr val="404040"/>
              </a:solidFill>
              <a:latin typeface="Calibri"/>
              <a:ea typeface="Calibri"/>
              <a:cs typeface="Calibri"/>
              <a:sym typeface="Calibri"/>
            </a:endParaRPr>
          </a:p>
        </p:txBody>
      </p:sp>
      <p:pic>
        <p:nvPicPr>
          <p:cNvPr id="225" name="Google Shape;225;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6" name="Google Shape;226;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32" name="Google Shape;232;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a:t>What are we learning and doing today?</a:t>
            </a:r>
            <a:endParaRPr/>
          </a:p>
          <a:p>
            <a:pPr marL="0" lvl="0" indent="0" algn="l" rtl="0">
              <a:lnSpc>
                <a:spcPct val="100000"/>
              </a:lnSpc>
              <a:spcBef>
                <a:spcPts val="800"/>
              </a:spcBef>
              <a:spcAft>
                <a:spcPts val="0"/>
              </a:spcAft>
              <a:buNone/>
            </a:pPr>
            <a:endParaRPr/>
          </a:p>
          <a:p>
            <a:pPr marL="457200" lvl="0" indent="-361950" algn="l" rtl="0">
              <a:lnSpc>
                <a:spcPct val="100000"/>
              </a:lnSpc>
              <a:spcBef>
                <a:spcPts val="800"/>
              </a:spcBef>
              <a:spcAft>
                <a:spcPts val="0"/>
              </a:spcAft>
              <a:buSzPts val="2100"/>
              <a:buChar char="•"/>
            </a:pPr>
            <a:r>
              <a:rPr lang="en"/>
              <a:t>Today you will be revising words and phrases in narratives to add sensory details. </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D345A50-F4D3-4306-A8DB-9E888F66E51E}"/>
</file>

<file path=customXml/itemProps2.xml><?xml version="1.0" encoding="utf-8"?>
<ds:datastoreItem xmlns:ds="http://schemas.openxmlformats.org/officeDocument/2006/customXml" ds:itemID="{A8CC0099-EA3F-4E6B-9790-0B19FFE362AE}"/>
</file>

<file path=customXml/itemProps3.xml><?xml version="1.0" encoding="utf-8"?>
<ds:datastoreItem xmlns:ds="http://schemas.openxmlformats.org/officeDocument/2006/customXml" ds:itemID="{75515F9A-0EA8-449F-835F-E968EF2139F5}"/>
</file>

<file path=docProps/app.xml><?xml version="1.0" encoding="utf-8"?>
<Properties xmlns="http://schemas.openxmlformats.org/officeDocument/2006/extended-properties" xmlns:vt="http://schemas.openxmlformats.org/officeDocument/2006/docPropsVTypes">
  <TotalTime>21</TotalTime>
  <Words>5499</Words>
  <Application>Microsoft Macintosh PowerPoint</Application>
  <PresentationFormat>On-screen Show (16:9)</PresentationFormat>
  <Paragraphs>450</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Office Theme</vt:lpstr>
      <vt:lpstr>Office Theme</vt:lpstr>
      <vt:lpstr>Grade 4: Module 2: Unit 3: Lesson 11 Teacher slide, before teaching.</vt:lpstr>
      <vt:lpstr>Grade 4: Module 2: Unit 3: Lesson 11 Teacher slide, before teaching.</vt:lpstr>
      <vt:lpstr>Grade 4: Module 2: Unit 3: Lesson 11 Teacher slide, before teaching.</vt:lpstr>
      <vt:lpstr>Grade 4: Module 2: Unit 3: Lesson 11 Teacher slide, before teaching.</vt:lpstr>
      <vt:lpstr>Grade 4: Module 2: Unit 3: Lesson 11 Teacher slide, before teaching.</vt:lpstr>
      <vt:lpstr>Grade 4 Module 2 Overview</vt:lpstr>
      <vt:lpstr>Grade 4 Module 2 Unit 3 Overview</vt:lpstr>
      <vt:lpstr>Grade 4: Module 2:  Unit 3: Lesson 11</vt:lpstr>
      <vt:lpstr>Hello, Students!</vt:lpstr>
      <vt:lpstr>Learning Targets </vt:lpstr>
      <vt:lpstr>Narrative Writing Checklist </vt:lpstr>
      <vt:lpstr>Working to Become Effective Learners</vt:lpstr>
      <vt:lpstr>Examining Models for Sensory Details and Vocabulary </vt:lpstr>
      <vt:lpstr>Ordering Adjectives </vt:lpstr>
      <vt:lpstr>Ordering Adjectives </vt:lpstr>
      <vt:lpstr>Revising for Sensory Details/Vocabulary from Research</vt:lpstr>
      <vt:lpstr>Revising for Sensory Details/Vocabulary from Research</vt:lpstr>
      <vt:lpstr>Learning Targets</vt:lpstr>
      <vt:lpstr>Homework</vt:lpstr>
      <vt:lpstr>PowerPoint Presentation</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11 Teacher slide, before teaching.</dc:title>
  <cp:lastModifiedBy>Alexander Specht</cp:lastModifiedBy>
  <cp:revision>11</cp:revision>
  <dcterms:modified xsi:type="dcterms:W3CDTF">2018-09-30T22:29:48Z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