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1.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27.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1"/>
    <p:sldMasterId id="2147483684" r:id="rId2"/>
    <p:sldMasterId id="2147483685" r:id="rId3"/>
  </p:sldMasterIdLst>
  <p:notesMasterIdLst>
    <p:notesMasterId r:id="rId19"/>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Lst>
  <p:sldSz cx="9144000" cy="5143500" type="screen16x9"/>
  <p:notesSz cx="6858000" cy="9144000"/>
  <p:embeddedFontLst>
    <p:embeddedFont>
      <p:font typeface="Calibri" panose="020F0502020204030204" pitchFamily="34" charset="0"/>
      <p:regular r:id="rId20"/>
      <p:bold r:id="rId21"/>
      <p:italic r:id="rId22"/>
      <p:boldItalic r:id="rId23"/>
    </p:embeddedFont>
    <p:embeddedFont>
      <p:font typeface="Century Gothic" panose="020B0502020202020204" pitchFamily="34" charset="0"/>
      <p:regular r:id="rId24"/>
      <p:bold r:id="rId25"/>
      <p:italic r:id="rId26"/>
      <p:boldItalic r:id="rId2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40B2160-CAC9-4E23-85D2-02C550BD97CC}">
  <a:tblStyle styleId="{440B2160-CAC9-4E23-85D2-02C550BD97CC}"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8558" autoAdjust="0"/>
  </p:normalViewPr>
  <p:slideViewPr>
    <p:cSldViewPr snapToGrid="0">
      <p:cViewPr varScale="1">
        <p:scale>
          <a:sx n="82" d="100"/>
          <a:sy n="82" d="100"/>
        </p:scale>
        <p:origin x="1474"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7.fntdata"/><Relationship Id="rId3" Type="http://schemas.openxmlformats.org/officeDocument/2006/relationships/slideMaster" Target="slideMasters/slideMaster3.xml"/><Relationship Id="rId21" Type="http://schemas.openxmlformats.org/officeDocument/2006/relationships/font" Target="fonts/font2.fntdata"/><Relationship Id="rId34" Type="http://schemas.openxmlformats.org/officeDocument/2006/relationships/customXml" Target="../customXml/item3.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6.fntdata"/><Relationship Id="rId33"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font" Target="fonts/font1.fntdata"/><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5.fntdata"/><Relationship Id="rId32" Type="http://schemas.openxmlformats.org/officeDocument/2006/relationships/customXml" Target="../customXml/item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4.fntdata"/><Relationship Id="rId28"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notesMaster" Target="notesMasters/notesMaster1.xml"/><Relationship Id="rId31" Type="http://schemas.openxmlformats.org/officeDocument/2006/relationships/tableStyles" Target="tableStyle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3.fntdata"/><Relationship Id="rId27" Type="http://schemas.openxmlformats.org/officeDocument/2006/relationships/font" Target="fonts/font8.fntdata"/><Relationship Id="rId30" Type="http://schemas.openxmlformats.org/officeDocument/2006/relationships/theme" Target="theme/theme1.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6273442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2" name="Google Shape;22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This lesson includes two instructional practices: Word Parts (with base words “dark, blind, polite, excite, pay, agree, punish” and suffixes “-ment” and “-ness”) and Interactive Writing, writing a silly sentence with singular words ending in “-y” and plural words ending in “-ies.”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build on their understanding of affixes (prefixes and suffixes) as word parts that, when added to base words, change their meaning. Identifying and understanding the role of affixes (prefixes and suffixes) when they are added to a base word allows students to more easily decode and understand an unknown word. This lesson introduces the suffixes “-ment” (example: “payment”) and “-ness” (example: “darkness”).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During Interactive Writing, students first brainstorm singular words ending in “y” and plural words ending in “ies,” writing them on their whiteboards, then checking with the larger group to ensure the correct spelling. Then, the teacher and class work together to compose and write a silly sentence using some of the words. Because these words are familiar, spellings should be accurate, not invented. Encourage students to recall the specific graphemes (letters) that represent the phonemes in a word. The goal is for students to develop automaticity with the correct spelling and pronunciation of the patterns “-y” and “-ies.”</a:t>
            </a:r>
            <a:endParaRPr sz="1200" dirty="0">
              <a:latin typeface="Calibri"/>
              <a:ea typeface="Calibri"/>
              <a:cs typeface="Calibri"/>
              <a:sym typeface="Calibri"/>
            </a:endParaRPr>
          </a:p>
        </p:txBody>
      </p:sp>
    </p:spTree>
    <p:extLst>
      <p:ext uri="{BB962C8B-B14F-4D97-AF65-F5344CB8AC3E}">
        <p14:creationId xmlns:p14="http://schemas.microsoft.com/office/powerpoint/2010/main" val="3463141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1"/>
        <p:cNvGrpSpPr/>
        <p:nvPr/>
      </p:nvGrpSpPr>
      <p:grpSpPr>
        <a:xfrm>
          <a:off x="0" y="0"/>
          <a:ext cx="0" cy="0"/>
          <a:chOff x="0" y="0"/>
          <a:chExt cx="0" cy="0"/>
        </a:xfrm>
      </p:grpSpPr>
      <p:sp>
        <p:nvSpPr>
          <p:cNvPr id="302" name="Google Shape;302;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3" name="Google Shape;303;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end in ‘y’ or ‘ies.’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remind us the two sounds ‘y’ makes at the end of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ē at the end of two-syllable words, ī at the end of a one-syllable word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And I remember that we learned the ‘y’ in two-syllable words, like ‘baby,’ turns into an ‘i’ when the words is turned into a plural, like ‘babies.’”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comes after the ‘i’ in plural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(“es”)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offer a few, two-syllable singular words spelled with “-y” ending and plural words with “-ies.” Record the words and prompt students to read them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Now it’s time to record words on your whiteboards (paper). After we create our list, we will be writing a silly sentence together. Our sentence will have as many words with a ‘-y’ ending and an ‘ies’ ending as we can add. We need lots of words to choose from if we want our sentence to be really silly. So, we are going to work together to think of as many words as we can. Now, think of as many of these words as you can and write them on your board (paper).”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individually or with a partner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lists. If a student spells a word incorrectly, guide student to make corrections.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students’ words to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listed! Now we are ready to write a silly sentence. I think we should use a words or two from our word with Word Parts and a few high-frequency words.  I will use the interactive Word Wall to find some more words for our sentence.”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It gives us a funny picture inour head, or it sounds really silly.”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 silly sentence. For example, </a:t>
            </a:r>
            <a:r>
              <a:rPr lang="en" sz="1200" i="0" dirty="0">
                <a:solidFill>
                  <a:schemeClr val="dk1"/>
                </a:solidFill>
                <a:latin typeface="Calibri"/>
                <a:ea typeface="Calibri"/>
                <a:cs typeface="Calibri"/>
                <a:sym typeface="Calibri"/>
              </a:rPr>
              <a:t>“The flies eat on the top of tail fuzzy bunny tail to have a party.”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15</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this sentence with 15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pen with students to write the sentence together. 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of the meaning of plural (more than one) and singular (one)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64380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1" name="Google Shape;311;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dirty="0">
              <a:solidFill>
                <a:schemeClr val="dk1"/>
              </a:solidFill>
              <a:latin typeface="Calibri"/>
              <a:ea typeface="Calibri"/>
              <a:cs typeface="Calibri"/>
              <a:sym typeface="Calibri"/>
            </a:endParaRPr>
          </a:p>
          <a:p>
            <a:pPr marL="901700" lvl="2"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lvl="3" indent="-88900"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reflect and share with a partner (or whole group).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does it mean to be independent?” </a:t>
            </a:r>
            <a:r>
              <a:rPr lang="en" sz="1200" b="0" i="0" dirty="0">
                <a:solidFill>
                  <a:schemeClr val="dk1"/>
                </a:solidFill>
                <a:latin typeface="Calibri"/>
                <a:ea typeface="Calibri"/>
                <a:cs typeface="Calibri"/>
                <a:sym typeface="Calibri"/>
              </a:rPr>
              <a:t>(examples: be able to do something on your own, be able to help myself with something) </a:t>
            </a:r>
            <a:r>
              <a:rPr lang="en" sz="1200" i="1" dirty="0">
                <a:solidFill>
                  <a:schemeClr val="dk1"/>
                </a:solidFill>
                <a:latin typeface="Calibri"/>
                <a:ea typeface="Calibri"/>
                <a:cs typeface="Calibri"/>
                <a:sym typeface="Calibri"/>
              </a:rPr>
              <a:t>“What does it mean to be an independent reader?” </a:t>
            </a:r>
            <a:r>
              <a:rPr lang="en" sz="1200" b="0" i="0" dirty="0">
                <a:solidFill>
                  <a:schemeClr val="dk1"/>
                </a:solidFill>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0" i="0" dirty="0">
              <a:solidFill>
                <a:schemeClr val="dk1"/>
              </a:solidFill>
              <a:latin typeface="Calibri"/>
              <a:ea typeface="Calibri"/>
              <a:cs typeface="Calibri"/>
              <a:sym typeface="Calibri"/>
            </a:endParaRPr>
          </a:p>
          <a:p>
            <a:pPr marL="0" lvl="3" indent="0" algn="l" rtl="0">
              <a:spcBef>
                <a:spcPts val="0"/>
              </a:spcBef>
              <a:spcAft>
                <a:spcPts val="0"/>
              </a:spcAft>
              <a:buClr>
                <a:schemeClr val="dk1"/>
              </a:buClr>
              <a:buSzPts val="12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12" name="Google Shape;312;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3" name="Google Shape;313;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63454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8"/>
        <p:cNvGrpSpPr/>
        <p:nvPr/>
      </p:nvGrpSpPr>
      <p:grpSpPr>
        <a:xfrm>
          <a:off x="0" y="0"/>
          <a:ext cx="0" cy="0"/>
          <a:chOff x="0" y="0"/>
          <a:chExt cx="0" cy="0"/>
        </a:xfrm>
      </p:grpSpPr>
      <p:sp>
        <p:nvSpPr>
          <p:cNvPr id="319" name="Google Shape;319;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0" name="Google Shape;320;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a:solidFill>
                  <a:schemeClr val="dk1"/>
                </a:solidFill>
                <a:latin typeface="Calibri"/>
                <a:ea typeface="Calibri"/>
                <a:cs typeface="Calibri"/>
                <a:sym typeface="Calibri"/>
              </a:rPr>
              <a:t>u</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1945322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6" name="Google Shape;326;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55659909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44c6554bd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44c6554bd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 and pencils </a:t>
            </a:r>
            <a:r>
              <a:rPr lang="en" sz="1200" dirty="0">
                <a:solidFill>
                  <a:schemeClr val="dk1"/>
                </a:solidFill>
                <a:latin typeface="Calibri"/>
                <a:ea typeface="Calibri"/>
                <a:cs typeface="Calibri"/>
                <a:sym typeface="Calibri"/>
              </a:rPr>
              <a:t>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a:t>
            </a:r>
            <a:r>
              <a:rPr lang="en-US" sz="1200" dirty="0">
                <a:solidFill>
                  <a:schemeClr val="dk1"/>
                </a:solidFill>
                <a:latin typeface="Calibri"/>
                <a:ea typeface="Calibri"/>
                <a:cs typeface="Calibri"/>
                <a:sym typeface="Calibri"/>
              </a:rPr>
              <a:t>much as</a:t>
            </a:r>
            <a:r>
              <a:rPr lang="en" sz="1200" dirty="0">
                <a:solidFill>
                  <a:schemeClr val="dk1"/>
                </a:solidFill>
                <a:latin typeface="Calibri"/>
                <a:ea typeface="Calibri"/>
                <a:cs typeface="Calibri"/>
                <a:sym typeface="Calibri"/>
              </a:rPr>
              <a:t>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if they have trouble reading any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13162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a7165273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a7165273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not applicable to this slide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476136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8" name="Google Shape;22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“The flies sat on the top of the fuzzy bunny tail to have a party” or “Eighty family members bounce and jiggle down the road as they hurry and scurry.”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and cut apart Word Parts Cards: “dark,” “blind,” “polite,”” excite,” “pay,” “agree,” “ punish,” “-ment,” “-ness,” (and have tape or magnets ready to affix cards to the Word Parts T-chart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prepare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 with animation)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246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a:t>
            </a:r>
            <a:r>
              <a:rPr lang="en" sz="1200" dirty="0">
                <a:solidFill>
                  <a:schemeClr val="dk1"/>
                </a:solidFill>
                <a:latin typeface="Calibri"/>
                <a:ea typeface="Calibri"/>
                <a:cs typeface="Calibri"/>
                <a:sym typeface="Calibri"/>
              </a:rPr>
              <a:t> (found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watch the video on the Interactive Writing Instructional Practice.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4051482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if they can:</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word parts correctly, make a new word by adding suffixes “-ment” and “-ness,” and decode the new word.</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apply spelling patterns in writing singular words ending in “-y,” plural words ending in “-ies,” and high-frequency words from this cycle.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interact, interactive, pattern, suffix, proficient, similar (L)</a:t>
            </a:r>
            <a:endParaRPr sz="1200" dirty="0">
              <a:latin typeface="Calibri"/>
              <a:ea typeface="Calibri"/>
              <a:cs typeface="Calibri"/>
              <a:sym typeface="Calibri"/>
            </a:endParaRPr>
          </a:p>
        </p:txBody>
      </p:sp>
    </p:spTree>
    <p:extLst>
      <p:ext uri="{BB962C8B-B14F-4D97-AF65-F5344CB8AC3E}">
        <p14:creationId xmlns:p14="http://schemas.microsoft.com/office/powerpoint/2010/main" val="1334075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‘build a new word using parts.’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30973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3"/>
        <p:cNvGrpSpPr/>
        <p:nvPr/>
      </p:nvGrpSpPr>
      <p:grpSpPr>
        <a:xfrm>
          <a:off x="0" y="0"/>
          <a:ext cx="0" cy="0"/>
          <a:chOff x="0" y="0"/>
          <a:chExt cx="0" cy="0"/>
        </a:xfrm>
      </p:grpSpPr>
      <p:sp>
        <p:nvSpPr>
          <p:cNvPr id="254" name="Google Shape;254;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5" name="Google Shape;255;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a:t>
            </a:r>
            <a:r>
              <a:rPr lang="en" sz="1200" dirty="0">
                <a:solidFill>
                  <a:schemeClr val="dk1"/>
                </a:solidFill>
                <a:latin typeface="Calibri"/>
                <a:ea typeface="Calibri"/>
                <a:cs typeface="Calibri"/>
                <a:sym typeface="Calibri"/>
              </a:rPr>
              <a:t>that they are going to be making new words by adding suffixes to base words.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99344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5-8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Cards randomly on the board: “dark,” “blind,” “polite,” “excite,” “pay,” “agree,” “punish,” “-ment,” “-ness”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have base words and suffixes displayed here.”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Which are the base words?” </a:t>
            </a:r>
            <a:r>
              <a:rPr lang="en" sz="1200" i="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dark,” “blind,” “polite,” “excite,” “pay,” “agree,” “punish</a:t>
            </a:r>
            <a:r>
              <a:rPr lang="en" sz="1200" i="0" dirty="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which are the suffixes?” </a:t>
            </a:r>
            <a:r>
              <a:rPr lang="en" sz="1200" b="0" i="0"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“-ment,” “-ness</a:t>
            </a:r>
            <a:r>
              <a:rPr lang="en" sz="1200" b="0" i="0" dirty="0">
                <a:solidFill>
                  <a:schemeClr val="dk1"/>
                </a:solidFill>
                <a:latin typeface="Calibri"/>
                <a:ea typeface="Calibri"/>
                <a:cs typeface="Calibri"/>
                <a:sym typeface="Calibri"/>
              </a:rPr>
              <a:t>”)</a:t>
            </a:r>
            <a:endParaRPr sz="1200" b="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look at the suffixes ‘-ment’ and ‘-ness.’ I wonder how these suffixes change the meaning of base words. Let’s try to figure it out by using the suffix ‘ment’ and the base word ‘pay.’ I’ll pull these Word Parts Cards down and then put them together to make a new word. Read the word to yourself and think about what it means.”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Make the word “payment” with Word Parts Cards or refer to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“Every month I make a one hundred-dollar payment on my car.”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invites to share thinking about the meaning of “payment.” (It means the amount of money someone gives toward the purchase of something.)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the base word, ‘ment,’ means that something is being done. When I make a payment toward a car, I am doing some paying. The ‘payment’ is the money that I give to pay for that car.”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Pull down/point to/click on word cards “dark” and “ness.”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next word part we will use is ‘dark.’”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Is this a base word or suffix?</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base word</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And what does ‘dark’ mean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light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Now I will put these two word parts together to make a new word. Take a minute to read the new word to yourself and think about what it means.”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thinking about the meaning of “darkness.” (</a:t>
            </a:r>
            <a:r>
              <a:rPr lang="en" sz="1200" b="0" dirty="0">
                <a:solidFill>
                  <a:schemeClr val="dk1"/>
                </a:solidFill>
                <a:latin typeface="Calibri"/>
                <a:ea typeface="Calibri"/>
                <a:cs typeface="Calibri"/>
                <a:sym typeface="Calibri"/>
              </a:rPr>
              <a:t>It means to be in a state of dark/not light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The suffix ‘-ness’ means a state of being. Now let’s practice some more together. I will read a base word, and you will write it in the center of your white board. Then we will build a new word using our suffixes.”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distribute whiteboards, whiteboard markers, and whiteboard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next base word we will use is ‘agree.’”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define ‘agree’ for us?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think the same thing; to share the same opinion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write “agree” on their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“And now, add a suffix to write the word that means actively agreeing with someone.”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word did you write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agreement”)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suffix did you add?”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did you know to use ‘-ment</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because it means the action of agreeing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as time allows to create more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help, including ELLs, provide picture cards of base words. This supports students’ comprehension of the base word before determining how the meaning changes when the prefix is added.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different colored papers for Word Parts Cards. Example: Prefixes on yellow, base words on green.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meaning of the suffixes “-ment” and “-ness” can be challenging for many young students. Consider using each new word made with those suffixes in a sentence to support students’ understanding of how they change the meaning of the base word.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709256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884039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29352085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79"/>
        <p:cNvGrpSpPr/>
        <p:nvPr/>
      </p:nvGrpSpPr>
      <p:grpSpPr>
        <a:xfrm>
          <a:off x="0" y="0"/>
          <a:ext cx="0" cy="0"/>
          <a:chOff x="0" y="0"/>
          <a:chExt cx="0" cy="0"/>
        </a:xfrm>
      </p:grpSpPr>
      <p:sp>
        <p:nvSpPr>
          <p:cNvPr id="180" name="Google Shape;180;p28"/>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1" name="Google Shape;181;p28"/>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2" name="Google Shape;182;p2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3"/>
        <p:cNvGrpSpPr/>
        <p:nvPr/>
      </p:nvGrpSpPr>
      <p:grpSpPr>
        <a:xfrm>
          <a:off x="0" y="0"/>
          <a:ext cx="0" cy="0"/>
          <a:chOff x="0" y="0"/>
          <a:chExt cx="0" cy="0"/>
        </a:xfrm>
      </p:grpSpPr>
      <p:sp>
        <p:nvSpPr>
          <p:cNvPr id="184" name="Google Shape;184;p29"/>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85" name="Google Shape;185;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86"/>
        <p:cNvGrpSpPr/>
        <p:nvPr/>
      </p:nvGrpSpPr>
      <p:grpSpPr>
        <a:xfrm>
          <a:off x="0" y="0"/>
          <a:ext cx="0" cy="0"/>
          <a:chOff x="0" y="0"/>
          <a:chExt cx="0" cy="0"/>
        </a:xfrm>
      </p:grpSpPr>
      <p:sp>
        <p:nvSpPr>
          <p:cNvPr id="187" name="Google Shape;187;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8" name="Google Shape;188;p3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89" name="Google Shape;189;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0"/>
        <p:cNvGrpSpPr/>
        <p:nvPr/>
      </p:nvGrpSpPr>
      <p:grpSpPr>
        <a:xfrm>
          <a:off x="0" y="0"/>
          <a:ext cx="0" cy="0"/>
          <a:chOff x="0" y="0"/>
          <a:chExt cx="0" cy="0"/>
        </a:xfrm>
      </p:grpSpPr>
      <p:sp>
        <p:nvSpPr>
          <p:cNvPr id="191" name="Google Shape;191;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2" name="Google Shape;192;p31"/>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3" name="Google Shape;193;p31"/>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98"/>
        <p:cNvGrpSpPr/>
        <p:nvPr/>
      </p:nvGrpSpPr>
      <p:grpSpPr>
        <a:xfrm>
          <a:off x="0" y="0"/>
          <a:ext cx="0" cy="0"/>
          <a:chOff x="0" y="0"/>
          <a:chExt cx="0" cy="0"/>
        </a:xfrm>
      </p:grpSpPr>
      <p:sp>
        <p:nvSpPr>
          <p:cNvPr id="199" name="Google Shape;199;p33"/>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0" name="Google Shape;200;p33"/>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1" name="Google Shape;201;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4" name="Google Shape;20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05"/>
        <p:cNvGrpSpPr/>
        <p:nvPr/>
      </p:nvGrpSpPr>
      <p:grpSpPr>
        <a:xfrm>
          <a:off x="0" y="0"/>
          <a:ext cx="0" cy="0"/>
          <a:chOff x="0" y="0"/>
          <a:chExt cx="0" cy="0"/>
        </a:xfrm>
      </p:grpSpPr>
      <p:sp>
        <p:nvSpPr>
          <p:cNvPr id="206" name="Google Shape;206;p35"/>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35"/>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08" name="Google Shape;208;p35"/>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09" name="Google Shape;209;p35"/>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0" name="Google Shape;210;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1"/>
        <p:cNvGrpSpPr/>
        <p:nvPr/>
      </p:nvGrpSpPr>
      <p:grpSpPr>
        <a:xfrm>
          <a:off x="0" y="0"/>
          <a:ext cx="0" cy="0"/>
          <a:chOff x="0" y="0"/>
          <a:chExt cx="0" cy="0"/>
        </a:xfrm>
      </p:grpSpPr>
      <p:sp>
        <p:nvSpPr>
          <p:cNvPr id="212" name="Google Shape;212;p36"/>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3" name="Google Shape;213;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4"/>
        <p:cNvGrpSpPr/>
        <p:nvPr/>
      </p:nvGrpSpPr>
      <p:grpSpPr>
        <a:xfrm>
          <a:off x="0" y="0"/>
          <a:ext cx="0" cy="0"/>
          <a:chOff x="0" y="0"/>
          <a:chExt cx="0" cy="0"/>
        </a:xfrm>
      </p:grpSpPr>
      <p:sp>
        <p:nvSpPr>
          <p:cNvPr id="215" name="Google Shape;215;p37"/>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16" name="Google Shape;216;p37"/>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17" name="Google Shape;217;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18"/>
        <p:cNvGrpSpPr/>
        <p:nvPr/>
      </p:nvGrpSpPr>
      <p:grpSpPr>
        <a:xfrm>
          <a:off x="0" y="0"/>
          <a:ext cx="0" cy="0"/>
          <a:chOff x="0" y="0"/>
          <a:chExt cx="0" cy="0"/>
        </a:xfrm>
      </p:grpSpPr>
      <p:sp>
        <p:nvSpPr>
          <p:cNvPr id="219" name="Google Shape;219;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75"/>
        <p:cNvGrpSpPr/>
        <p:nvPr/>
      </p:nvGrpSpPr>
      <p:grpSpPr>
        <a:xfrm>
          <a:off x="0" y="0"/>
          <a:ext cx="0" cy="0"/>
          <a:chOff x="0" y="0"/>
          <a:chExt cx="0" cy="0"/>
        </a:xfrm>
      </p:grpSpPr>
      <p:sp>
        <p:nvSpPr>
          <p:cNvPr id="176" name="Google Shape;176;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77" name="Google Shape;177;p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78" name="Google Shape;178;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27.xml"/><Relationship Id="rId4" Type="http://schemas.openxmlformats.org/officeDocument/2006/relationships/image" Target="../media/image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3"/>
        <p:cNvGrpSpPr/>
        <p:nvPr/>
      </p:nvGrpSpPr>
      <p:grpSpPr>
        <a:xfrm>
          <a:off x="0" y="0"/>
          <a:ext cx="0" cy="0"/>
          <a:chOff x="0" y="0"/>
          <a:chExt cx="0" cy="0"/>
        </a:xfrm>
      </p:grpSpPr>
      <p:sp>
        <p:nvSpPr>
          <p:cNvPr id="224" name="Google Shape;224;p39"/>
          <p:cNvSpPr txBox="1">
            <a:spLocks noGrp="1"/>
          </p:cNvSpPr>
          <p:nvPr>
            <p:ph type="title"/>
          </p:nvPr>
        </p:nvSpPr>
        <p:spPr>
          <a:xfrm>
            <a:off x="311700" y="286550"/>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98</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25" name="Google Shape;225;p39"/>
          <p:cNvSpPr txBox="1">
            <a:spLocks noGrp="1"/>
          </p:cNvSpPr>
          <p:nvPr>
            <p:ph type="body" idx="1"/>
          </p:nvPr>
        </p:nvSpPr>
        <p:spPr>
          <a:xfrm>
            <a:off x="311700" y="859250"/>
            <a:ext cx="8752500" cy="3843379"/>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chemeClr val="dk1"/>
              </a:buClr>
              <a:buSzPts val="1100"/>
              <a:buFont typeface="Arial"/>
              <a:buNone/>
            </a:pPr>
            <a:r>
              <a:rPr lang="en" sz="1600" dirty="0"/>
              <a:t>This lesson includes Word Parts (base words “dark, blind, polite, excite, pay, agree, punish”; suffixes “-ment” and “-ness”) and Interactive Writing, writing a silly sentence with singular words ending in “-y” and plural words ending in “-ies.” Students will notice suffixes change the meaning of base words and that identifying word parts (suffixes) and base words will help with decoding </a:t>
            </a:r>
            <a:r>
              <a:rPr lang="en-US" sz="1600" dirty="0"/>
              <a:t>and</a:t>
            </a:r>
            <a:r>
              <a:rPr lang="en" sz="1600" dirty="0"/>
              <a:t> meaning of unknown words. During Interactive Writing, students brainstorm and write a list of words, then check correct spelling with whole group. The class works together to compose and write a silly sentence using some of the words. Because these words are familiar, spellings should be accurate, not invented.</a:t>
            </a:r>
            <a:endParaRPr sz="1600" dirty="0"/>
          </a:p>
          <a:p>
            <a:pPr marL="0" lvl="0" indent="0" algn="l" rtl="0">
              <a:lnSpc>
                <a:spcPct val="70000"/>
              </a:lnSpc>
              <a:spcBef>
                <a:spcPts val="1000"/>
              </a:spcBef>
              <a:spcAft>
                <a:spcPts val="0"/>
              </a:spcAft>
              <a:buClr>
                <a:schemeClr val="dk1"/>
              </a:buClr>
              <a:buSzPts val="1100"/>
              <a:buFont typeface="Arial"/>
              <a:buNone/>
            </a:pPr>
            <a:r>
              <a:rPr lang="en" sz="1600" b="1" dirty="0">
                <a:solidFill>
                  <a:schemeClr val="dk1"/>
                </a:solidFill>
              </a:rPr>
              <a:t>Be sure that students pay careful attention to:</a:t>
            </a:r>
            <a:r>
              <a:rPr lang="en" sz="1600" dirty="0">
                <a:solidFill>
                  <a:schemeClr val="dk1"/>
                </a:solidFill>
              </a:rPr>
              <a:t> </a:t>
            </a:r>
            <a:endParaRPr sz="1600" dirty="0">
              <a:solidFill>
                <a:schemeClr val="dk1"/>
              </a:solidFill>
            </a:endParaRPr>
          </a:p>
          <a:p>
            <a:pPr marL="457200" lvl="0" indent="-336550" algn="l" rtl="0">
              <a:lnSpc>
                <a:spcPct val="100000"/>
              </a:lnSpc>
              <a:spcBef>
                <a:spcPts val="0"/>
              </a:spcBef>
              <a:spcAft>
                <a:spcPts val="0"/>
              </a:spcAft>
              <a:buClr>
                <a:schemeClr val="dk1"/>
              </a:buClr>
              <a:buSzPts val="1700"/>
              <a:buFont typeface="Arial"/>
              <a:buChar char="●"/>
            </a:pPr>
            <a:r>
              <a:rPr lang="en" sz="1600" dirty="0"/>
              <a:t>Suffixes “-ness” and “-ment” </a:t>
            </a:r>
            <a:endParaRPr sz="1600" dirty="0"/>
          </a:p>
          <a:p>
            <a:pPr marL="457200" lvl="0" indent="-336550" algn="l" rtl="0">
              <a:lnSpc>
                <a:spcPct val="100000"/>
              </a:lnSpc>
              <a:spcBef>
                <a:spcPts val="1000"/>
              </a:spcBef>
              <a:spcAft>
                <a:spcPts val="0"/>
              </a:spcAft>
              <a:buClr>
                <a:schemeClr val="dk1"/>
              </a:buClr>
              <a:buSzPts val="1700"/>
              <a:buFont typeface="Arial"/>
              <a:buChar char="●"/>
            </a:pPr>
            <a:r>
              <a:rPr lang="en" sz="1600" dirty="0"/>
              <a:t>Singular words ending in “-y”, plural words ending in “-ies”</a:t>
            </a:r>
            <a:endParaRPr sz="1600" dirty="0"/>
          </a:p>
          <a:p>
            <a:pPr marL="457200" lvl="0" indent="-336550" algn="l" rtl="0">
              <a:lnSpc>
                <a:spcPct val="100000"/>
              </a:lnSpc>
              <a:spcBef>
                <a:spcPts val="1000"/>
              </a:spcBef>
              <a:spcAft>
                <a:spcPts val="0"/>
              </a:spcAft>
              <a:buClr>
                <a:schemeClr val="dk1"/>
              </a:buClr>
              <a:buSzPts val="1700"/>
              <a:buFont typeface="Arial"/>
              <a:buChar char="●"/>
            </a:pPr>
            <a:r>
              <a:rPr lang="en" sz="1600" dirty="0"/>
              <a:t>Words dictated in a sentence</a:t>
            </a:r>
            <a:endParaRPr sz="1600" dirty="0"/>
          </a:p>
          <a:p>
            <a:pPr marL="457200" lvl="0" indent="-336550" algn="l" rtl="0">
              <a:lnSpc>
                <a:spcPct val="100000"/>
              </a:lnSpc>
              <a:spcBef>
                <a:spcPts val="1000"/>
              </a:spcBef>
              <a:spcAft>
                <a:spcPts val="0"/>
              </a:spcAft>
              <a:buClr>
                <a:schemeClr val="dk1"/>
              </a:buClr>
              <a:buSzPts val="1700"/>
              <a:buFont typeface="Arial"/>
              <a:buChar char="●"/>
            </a:pPr>
            <a:r>
              <a:rPr lang="en" sz="1600" dirty="0"/>
              <a:t>Sentence construction and writing</a:t>
            </a:r>
            <a:br>
              <a:rPr lang="en" sz="1600" dirty="0"/>
            </a:br>
            <a:endParaRPr sz="1600"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04"/>
        <p:cNvGrpSpPr/>
        <p:nvPr/>
      </p:nvGrpSpPr>
      <p:grpSpPr>
        <a:xfrm>
          <a:off x="0" y="0"/>
          <a:ext cx="0" cy="0"/>
          <a:chOff x="0" y="0"/>
          <a:chExt cx="0" cy="0"/>
        </a:xfrm>
      </p:grpSpPr>
      <p:sp>
        <p:nvSpPr>
          <p:cNvPr id="305" name="Google Shape;305;p48"/>
          <p:cNvSpPr txBox="1">
            <a:spLocks noGrp="1"/>
          </p:cNvSpPr>
          <p:nvPr>
            <p:ph type="title"/>
          </p:nvPr>
        </p:nvSpPr>
        <p:spPr>
          <a:xfrm>
            <a:off x="282557" y="25799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Interactive Writing</a:t>
            </a:r>
            <a:endParaRPr dirty="0"/>
          </a:p>
        </p:txBody>
      </p:sp>
      <p:sp>
        <p:nvSpPr>
          <p:cNvPr id="306" name="Google Shape;306;p48"/>
          <p:cNvSpPr txBox="1"/>
          <p:nvPr/>
        </p:nvSpPr>
        <p:spPr>
          <a:xfrm>
            <a:off x="282557" y="623182"/>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dirty="0"/>
          </a:p>
          <a:p>
            <a:pPr marL="0" lvl="0" indent="0" algn="l" rtl="0">
              <a:spcBef>
                <a:spcPts val="0"/>
              </a:spcBef>
              <a:spcAft>
                <a:spcPts val="0"/>
              </a:spcAft>
              <a:buNone/>
            </a:pPr>
            <a:endParaRPr sz="3600" dirty="0">
              <a:latin typeface="Century Gothic"/>
              <a:ea typeface="Century Gothic"/>
              <a:cs typeface="Century Gothic"/>
              <a:sym typeface="Century Gothic"/>
            </a:endParaRPr>
          </a:p>
          <a:p>
            <a:pPr marL="0" lvl="0" indent="0" algn="l" rtl="0">
              <a:spcBef>
                <a:spcPts val="0"/>
              </a:spcBef>
              <a:spcAft>
                <a:spcPts val="0"/>
              </a:spcAft>
              <a:buNone/>
            </a:pPr>
            <a:r>
              <a:rPr lang="en" sz="3600" dirty="0">
                <a:latin typeface="Century Gothic"/>
                <a:ea typeface="Century Gothic"/>
                <a:cs typeface="Century Gothic"/>
                <a:sym typeface="Century Gothic"/>
              </a:rPr>
              <a:t>Let’s write a silly sentence together! </a:t>
            </a:r>
            <a:endParaRPr sz="3600" dirty="0">
              <a:latin typeface="Century Gothic"/>
              <a:ea typeface="Century Gothic"/>
              <a:cs typeface="Century Gothic"/>
              <a:sym typeface="Century Gothic"/>
            </a:endParaRPr>
          </a:p>
        </p:txBody>
      </p:sp>
      <p:pic>
        <p:nvPicPr>
          <p:cNvPr id="307" name="Google Shape;307;p48"/>
          <p:cNvPicPr preferRelativeResize="0"/>
          <p:nvPr/>
        </p:nvPicPr>
        <p:blipFill>
          <a:blip r:embed="rId3">
            <a:alphaModFix/>
          </a:blip>
          <a:stretch>
            <a:fillRect/>
          </a:stretch>
        </p:blipFill>
        <p:spPr>
          <a:xfrm>
            <a:off x="6353475" y="544340"/>
            <a:ext cx="2400775" cy="3281884"/>
          </a:xfrm>
          <a:prstGeom prst="rect">
            <a:avLst/>
          </a:prstGeom>
          <a:noFill/>
          <a:ln>
            <a:noFill/>
          </a:ln>
        </p:spPr>
      </p:pic>
      <p:pic>
        <p:nvPicPr>
          <p:cNvPr id="308" name="Google Shape;308;p48"/>
          <p:cNvPicPr preferRelativeResize="0"/>
          <p:nvPr/>
        </p:nvPicPr>
        <p:blipFill>
          <a:blip r:embed="rId4">
            <a:alphaModFix/>
          </a:blip>
          <a:stretch>
            <a:fillRect/>
          </a:stretch>
        </p:blipFill>
        <p:spPr>
          <a:xfrm rot="-1428840">
            <a:off x="4259272" y="300237"/>
            <a:ext cx="1756430" cy="12769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49"/>
          <p:cNvSpPr txBox="1">
            <a:spLocks noGrp="1"/>
          </p:cNvSpPr>
          <p:nvPr>
            <p:ph type="title"/>
          </p:nvPr>
        </p:nvSpPr>
        <p:spPr>
          <a:xfrm>
            <a:off x="428152" y="-247800"/>
            <a:ext cx="36276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3000" b="0" i="0" u="none" strike="noStrike" cap="none">
                <a:solidFill>
                  <a:schemeClr val="dk1"/>
                </a:solidFill>
                <a:latin typeface="Century Gothic"/>
                <a:ea typeface="Century Gothic"/>
                <a:cs typeface="Century Gothic"/>
                <a:sym typeface="Century Gothic"/>
              </a:rPr>
              <a:t>Reflection Time</a:t>
            </a:r>
            <a:r>
              <a:rPr lang="en" sz="2400" b="0" i="0" u="none" strike="noStrike" cap="none">
                <a:solidFill>
                  <a:schemeClr val="dk1"/>
                </a:solidFill>
                <a:latin typeface="Century Gothic"/>
                <a:ea typeface="Century Gothic"/>
                <a:cs typeface="Century Gothic"/>
                <a:sym typeface="Century Gothic"/>
              </a:rPr>
              <a:t> </a:t>
            </a:r>
            <a:endParaRPr/>
          </a:p>
        </p:txBody>
      </p:sp>
      <p:sp>
        <p:nvSpPr>
          <p:cNvPr id="316" name="Google Shape;316;p49"/>
          <p:cNvSpPr txBox="1">
            <a:spLocks noGrp="1"/>
          </p:cNvSpPr>
          <p:nvPr>
            <p:ph type="body" idx="1"/>
          </p:nvPr>
        </p:nvSpPr>
        <p:spPr>
          <a:xfrm>
            <a:off x="3887391" y="138891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does it mean to be an independent reader? </a:t>
            </a:r>
            <a:br>
              <a:rPr lang="en" sz="3000">
                <a:latin typeface="Century Gothic"/>
                <a:ea typeface="Century Gothic"/>
                <a:cs typeface="Century Gothic"/>
                <a:sym typeface="Century Gothic"/>
              </a:rPr>
            </a:br>
            <a:endParaRPr sz="3000">
              <a:latin typeface="Century Gothic"/>
              <a:ea typeface="Century Gothic"/>
              <a:cs typeface="Century Gothic"/>
              <a:sym typeface="Century Gothic"/>
            </a:endParaRPr>
          </a:p>
        </p:txBody>
      </p:sp>
      <p:pic>
        <p:nvPicPr>
          <p:cNvPr id="317" name="Google Shape;317;p49"/>
          <p:cNvPicPr preferRelativeResize="0"/>
          <p:nvPr/>
        </p:nvPicPr>
        <p:blipFill>
          <a:blip r:embed="rId3">
            <a:alphaModFix/>
          </a:blip>
          <a:stretch>
            <a:fillRect/>
          </a:stretch>
        </p:blipFill>
        <p:spPr>
          <a:xfrm>
            <a:off x="506300" y="1175400"/>
            <a:ext cx="2792700" cy="279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21"/>
        <p:cNvGrpSpPr/>
        <p:nvPr/>
      </p:nvGrpSpPr>
      <p:grpSpPr>
        <a:xfrm>
          <a:off x="0" y="0"/>
          <a:ext cx="0" cy="0"/>
          <a:chOff x="0" y="0"/>
          <a:chExt cx="0" cy="0"/>
        </a:xfrm>
      </p:grpSpPr>
      <p:sp>
        <p:nvSpPr>
          <p:cNvPr id="322" name="Google Shape;322;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23" name="Google Shape;323;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27"/>
        <p:cNvGrpSpPr/>
        <p:nvPr/>
      </p:nvGrpSpPr>
      <p:grpSpPr>
        <a:xfrm>
          <a:off x="0" y="0"/>
          <a:ext cx="0" cy="0"/>
          <a:chOff x="0" y="0"/>
          <a:chExt cx="0" cy="0"/>
        </a:xfrm>
      </p:grpSpPr>
      <p:sp>
        <p:nvSpPr>
          <p:cNvPr id="328" name="Google Shape;328;p5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Independent Work: Learning Targets</a:t>
            </a:r>
            <a:endParaRPr dirty="0"/>
          </a:p>
        </p:txBody>
      </p:sp>
      <p:sp>
        <p:nvSpPr>
          <p:cNvPr id="329" name="Google Shape;329;p51"/>
          <p:cNvSpPr txBox="1">
            <a:spLocks noGrp="1"/>
          </p:cNvSpPr>
          <p:nvPr>
            <p:ph type="body" idx="1"/>
          </p:nvPr>
        </p:nvSpPr>
        <p:spPr>
          <a:xfrm>
            <a:off x="311700" y="1037722"/>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two-syllable words ending with “-y” or “-ies” and high-frequency words.</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30" name="Google Shape;330;p51"/>
          <p:cNvPicPr preferRelativeResize="0"/>
          <p:nvPr/>
        </p:nvPicPr>
        <p:blipFill>
          <a:blip r:embed="rId3">
            <a:alphaModFix/>
          </a:blip>
          <a:stretch>
            <a:fillRect/>
          </a:stretch>
        </p:blipFill>
        <p:spPr>
          <a:xfrm>
            <a:off x="8280043" y="4258178"/>
            <a:ext cx="863957" cy="68413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graphicFrame>
        <p:nvGraphicFramePr>
          <p:cNvPr id="335" name="Google Shape;335;p52"/>
          <p:cNvGraphicFramePr/>
          <p:nvPr>
            <p:extLst>
              <p:ext uri="{D42A27DB-BD31-4B8C-83A1-F6EECF244321}">
                <p14:modId xmlns:p14="http://schemas.microsoft.com/office/powerpoint/2010/main" val="1136783222"/>
              </p:ext>
            </p:extLst>
          </p:nvPr>
        </p:nvGraphicFramePr>
        <p:xfrm>
          <a:off x="0" y="0"/>
          <a:ext cx="9144000" cy="5170295"/>
        </p:xfrm>
        <a:graphic>
          <a:graphicData uri="http://schemas.openxmlformats.org/drawingml/2006/table">
            <a:tbl>
              <a:tblPr>
                <a:noFill/>
                <a:tableStyleId>{440B2160-CAC9-4E23-85D2-02C550BD97CC}</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two syllable words ending with “-y” or “-ies”</a:t>
                      </a:r>
                      <a:r>
                        <a:rPr lang="en" sz="1450" baseline="0" dirty="0">
                          <a:solidFill>
                            <a:schemeClr val="dk1"/>
                          </a:solidFill>
                          <a:latin typeface="Century Gothic"/>
                          <a:ea typeface="Century Gothic"/>
                          <a:cs typeface="Century Gothic"/>
                          <a:sym typeface="Century Gothic"/>
                        </a:rPr>
                        <a:t> </a:t>
                      </a:r>
                      <a:r>
                        <a:rPr lang="en" sz="1450" dirty="0">
                          <a:solidFill>
                            <a:schemeClr val="dk1"/>
                          </a:solidFill>
                          <a:latin typeface="Century Gothic"/>
                          <a:ea typeface="Century Gothic"/>
                          <a:cs typeface="Century Gothic"/>
                          <a:sym typeface="Century Gothic"/>
                        </a:rPr>
                        <a:t>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Let’s read together. If we come to a word we don’t know, we’ll use our Reader’s Toolbox.</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two syllable words ending with “-y” or “-ies”</a:t>
                      </a:r>
                      <a:r>
                        <a:rPr lang="en" sz="1450" baseline="0" dirty="0">
                          <a:solidFill>
                            <a:schemeClr val="dk1"/>
                          </a:solidFill>
                          <a:latin typeface="Century Gothic"/>
                          <a:ea typeface="Century Gothic"/>
                          <a:cs typeface="Century Gothic"/>
                          <a:sym typeface="Century Gothic"/>
                        </a:rPr>
                        <a:t> </a:t>
                      </a:r>
                      <a:r>
                        <a:rPr lang="en" sz="1450" dirty="0">
                          <a:solidFill>
                            <a:schemeClr val="dk1"/>
                          </a:solidFill>
                          <a:latin typeface="Century Gothic"/>
                          <a:ea typeface="Century Gothic"/>
                          <a:cs typeface="Century Gothic"/>
                          <a:sym typeface="Century Gothic"/>
                        </a:rPr>
                        <a:t>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sentence with another writing pair </a:t>
                      </a:r>
                      <a:r>
                        <a:rPr lang="en-US" sz="1450" dirty="0">
                          <a:solidFill>
                            <a:schemeClr val="dk1"/>
                          </a:solidFill>
                          <a:latin typeface="Century Gothic"/>
                          <a:ea typeface="Century Gothic"/>
                          <a:cs typeface="Century Gothic"/>
                          <a:sym typeface="Century Gothic"/>
                        </a:rPr>
                        <a:t>and</a:t>
                      </a:r>
                      <a:r>
                        <a:rPr lang="en" sz="1450" dirty="0">
                          <a:solidFill>
                            <a:schemeClr val="dk1"/>
                          </a:solidFill>
                          <a:latin typeface="Century Gothic"/>
                          <a:ea typeface="Century Gothic"/>
                          <a:cs typeface="Century Gothic"/>
                          <a:sym typeface="Century Gothic"/>
                        </a:rPr>
                        <a:t> refer to the Reader’s Toolbox if you need it.</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two syllable words ending with “-y” or “-ies”</a:t>
                      </a:r>
                      <a:r>
                        <a:rPr lang="en" sz="1450" baseline="0" dirty="0">
                          <a:solidFill>
                            <a:schemeClr val="dk1"/>
                          </a:solidFill>
                          <a:latin typeface="Century Gothic"/>
                          <a:ea typeface="Century Gothic"/>
                          <a:cs typeface="Century Gothic"/>
                          <a:sym typeface="Century Gothic"/>
                        </a:rPr>
                        <a:t> </a:t>
                      </a:r>
                      <a:r>
                        <a:rPr lang="en" sz="1450" dirty="0">
                          <a:solidFill>
                            <a:schemeClr val="dk1"/>
                          </a:solidFill>
                          <a:latin typeface="Century Gothic"/>
                          <a:ea typeface="Century Gothic"/>
                          <a:cs typeface="Century Gothic"/>
                          <a:sym typeface="Century Gothic"/>
                        </a:rPr>
                        <a:t>and high-frequency words.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 Refer to the Reader’s Toolbox if you need it.</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36" name="Google Shape;336;p52"/>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37" name="Google Shape;337;p52"/>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5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343" name="Google Shape;343;p5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344" name="Google Shape;344;p5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345" name="Google Shape;345;p5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346" name="Google Shape;346;p53"/>
          <p:cNvGraphicFramePr/>
          <p:nvPr>
            <p:extLst>
              <p:ext uri="{D42A27DB-BD31-4B8C-83A1-F6EECF244321}">
                <p14:modId xmlns:p14="http://schemas.microsoft.com/office/powerpoint/2010/main" val="617428126"/>
              </p:ext>
            </p:extLst>
          </p:nvPr>
        </p:nvGraphicFramePr>
        <p:xfrm>
          <a:off x="4572000" y="19125"/>
          <a:ext cx="4328900" cy="4973105"/>
        </p:xfrm>
        <a:graphic>
          <a:graphicData uri="http://schemas.openxmlformats.org/drawingml/2006/table">
            <a:tbl>
              <a:tblPr>
                <a:noFill/>
                <a:tableStyleId>{440B2160-CAC9-4E23-85D2-02C550BD97CC}</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347" name="Google Shape;347;p5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348" name="Google Shape;348;p5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349" name="Google Shape;349;p5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350" name="Google Shape;350;p5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351" name="Google Shape;351;p5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9"/>
        <p:cNvGrpSpPr/>
        <p:nvPr/>
      </p:nvGrpSpPr>
      <p:grpSpPr>
        <a:xfrm>
          <a:off x="0" y="0"/>
          <a:ext cx="0" cy="0"/>
          <a:chOff x="0" y="0"/>
          <a:chExt cx="0" cy="0"/>
        </a:xfrm>
      </p:grpSpPr>
      <p:sp>
        <p:nvSpPr>
          <p:cNvPr id="230" name="Google Shape;230;p40"/>
          <p:cNvSpPr txBox="1">
            <a:spLocks noGrp="1"/>
          </p:cNvSpPr>
          <p:nvPr>
            <p:ph type="body" idx="1"/>
          </p:nvPr>
        </p:nvSpPr>
        <p:spPr>
          <a:xfrm>
            <a:off x="311700" y="1052350"/>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98:</a:t>
            </a:r>
            <a:endParaRPr b="1" dirty="0">
              <a:solidFill>
                <a:schemeClr val="dk1"/>
              </a:solidFill>
            </a:endParaRPr>
          </a:p>
          <a:p>
            <a:pPr marL="0" lvl="0" indent="0" algn="l" rtl="0">
              <a:spcBef>
                <a:spcPts val="800"/>
              </a:spcBef>
              <a:spcAft>
                <a:spcPts val="0"/>
              </a:spcAft>
              <a:buNone/>
            </a:pPr>
            <a:r>
              <a:rPr lang="en" sz="1800" b="1" dirty="0">
                <a:solidFill>
                  <a:schemeClr val="dk1"/>
                </a:solidFill>
              </a:rPr>
              <a:t>New Materials to Prepare in Advance: </a:t>
            </a:r>
            <a:endParaRPr sz="1800" b="1" dirty="0">
              <a:solidFill>
                <a:schemeClr val="dk1"/>
              </a:solidFill>
            </a:endParaRPr>
          </a:p>
          <a:p>
            <a:pPr marL="457200" lvl="0" indent="-342900" algn="l" rtl="0">
              <a:spcBef>
                <a:spcPts val="800"/>
              </a:spcBef>
              <a:spcAft>
                <a:spcPts val="0"/>
              </a:spcAft>
              <a:buClr>
                <a:schemeClr val="dk1"/>
              </a:buClr>
              <a:buSzPts val="1800"/>
              <a:buChar char="•"/>
            </a:pPr>
            <a:r>
              <a:rPr lang="en" sz="1800" dirty="0"/>
              <a:t>Word Parts Word Cards or Word List (see notes)</a:t>
            </a:r>
            <a:endParaRPr sz="1800" dirty="0"/>
          </a:p>
          <a:p>
            <a:pPr marL="457200" lvl="0" indent="-342900" algn="l" rtl="0">
              <a:spcBef>
                <a:spcPts val="1000"/>
              </a:spcBef>
              <a:spcAft>
                <a:spcPts val="0"/>
              </a:spcAft>
              <a:buClr>
                <a:schemeClr val="dk1"/>
              </a:buClr>
              <a:buSzPts val="1800"/>
              <a:buChar char="•"/>
            </a:pPr>
            <a:r>
              <a:rPr lang="en" sz="1800" dirty="0"/>
              <a:t>Silly sentence examples (optional)</a:t>
            </a:r>
            <a:endParaRPr sz="1800" dirty="0"/>
          </a:p>
          <a:p>
            <a:pPr marL="0" lvl="0" indent="0" algn="l" rtl="0">
              <a:spcBef>
                <a:spcPts val="1000"/>
              </a:spcBef>
              <a:spcAft>
                <a:spcPts val="0"/>
              </a:spcAft>
              <a:buNone/>
            </a:pPr>
            <a:r>
              <a:rPr lang="en" sz="1800" b="1" dirty="0">
                <a:solidFill>
                  <a:schemeClr val="dk1"/>
                </a:solidFill>
              </a:rPr>
              <a:t>Materials to Gather from Previous Lessons:</a:t>
            </a:r>
            <a:endParaRPr sz="1800" dirty="0">
              <a:solidFill>
                <a:schemeClr val="dk1"/>
              </a:solidFill>
            </a:endParaRPr>
          </a:p>
          <a:p>
            <a:pPr marL="457200" lvl="0" indent="-342900" algn="l" rtl="0">
              <a:spcBef>
                <a:spcPts val="1000"/>
              </a:spcBef>
              <a:spcAft>
                <a:spcPts val="0"/>
              </a:spcAft>
              <a:buClr>
                <a:schemeClr val="dk1"/>
              </a:buClr>
              <a:buSzPts val="1800"/>
              <a:buChar char="•"/>
            </a:pPr>
            <a:r>
              <a:rPr lang="en" sz="1800" dirty="0"/>
              <a:t>Whiteboards, whiteboard markers, and erasers</a:t>
            </a:r>
            <a:endParaRPr sz="18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231" name="Google Shape;23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20: Lesson 98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41"/>
          <p:cNvSpPr txBox="1">
            <a:spLocks noGrp="1"/>
          </p:cNvSpPr>
          <p:nvPr>
            <p:ph type="body" idx="1"/>
          </p:nvPr>
        </p:nvSpPr>
        <p:spPr>
          <a:xfrm>
            <a:off x="311700" y="1015500"/>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300" b="1" dirty="0">
                <a:solidFill>
                  <a:schemeClr val="dk1"/>
                </a:solidFill>
              </a:rPr>
              <a:t>Preparing for Lesson </a:t>
            </a:r>
            <a:r>
              <a:rPr lang="en" sz="2300" b="1" dirty="0"/>
              <a:t>98:</a:t>
            </a:r>
            <a:endParaRPr sz="23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solidFill>
                  <a:schemeClr val="dk1"/>
                </a:solidFill>
              </a:rPr>
              <a:t>Reading and protocols to read in preparation:</a:t>
            </a:r>
            <a:endParaRPr sz="1800" dirty="0">
              <a:solidFill>
                <a:schemeClr val="dk1"/>
              </a:solidFill>
            </a:endParaRPr>
          </a:p>
          <a:p>
            <a:pPr marL="457200" lvl="0" indent="-342900" algn="l" rtl="0">
              <a:lnSpc>
                <a:spcPct val="120000"/>
              </a:lnSpc>
              <a:spcBef>
                <a:spcPts val="800"/>
              </a:spcBef>
              <a:spcAft>
                <a:spcPts val="0"/>
              </a:spcAft>
              <a:buClr>
                <a:schemeClr val="dk1"/>
              </a:buClr>
              <a:buSzPts val="1800"/>
              <a:buChar char="•"/>
            </a:pPr>
            <a:r>
              <a:rPr lang="en" sz="1800" dirty="0">
                <a:solidFill>
                  <a:schemeClr val="dk1"/>
                </a:solidFill>
              </a:rPr>
              <a:t>Handwriting Guidance Document (found in the K-2 Reading Foundations Skills Block Resource Manual)</a:t>
            </a:r>
            <a:endParaRPr sz="1800" dirty="0">
              <a:solidFill>
                <a:schemeClr val="dk1"/>
              </a:solidFill>
            </a:endParaRPr>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rgbClr val="FFFFFF"/>
                </a:highlight>
              </a:rPr>
              <a:t>See the Video, “Interactive Writing”:</a:t>
            </a:r>
            <a:r>
              <a:rPr lang="en" sz="1800" dirty="0">
                <a:solidFill>
                  <a:srgbClr val="333333"/>
                </a:solidFill>
                <a:highlight>
                  <a:srgbClr val="FFFFFF"/>
                </a:highlight>
                <a:uFill>
                  <a:noFill/>
                </a:uFill>
                <a:hlinkClick r:id="rId3"/>
              </a:rPr>
              <a:t> </a:t>
            </a:r>
            <a:r>
              <a:rPr lang="en" sz="1800" u="sng" dirty="0">
                <a:solidFill>
                  <a:srgbClr val="0563C1"/>
                </a:solidFill>
                <a:highlight>
                  <a:srgbClr val="FFFFFF"/>
                </a:highlight>
                <a:hlinkClick r:id="rId3"/>
              </a:rPr>
              <a:t>https://vimeo.com/168991757</a:t>
            </a:r>
            <a:endParaRPr sz="18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
        <p:nvSpPr>
          <p:cNvPr id="237" name="Google Shape;237;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20: Lesson 98</a:t>
            </a:r>
            <a:r>
              <a:rPr lang="en" sz="2800" u="sng"/>
              <a:t> </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pic>
        <p:nvPicPr>
          <p:cNvPr id="242" name="Google Shape;242;p42"/>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3" name="Google Shape;243;p42"/>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4" name="Google Shape;244;p42"/>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20: Lesson 98</a:t>
            </a:r>
            <a:endParaRPr sz="3200" b="1">
              <a:solidFill>
                <a:srgbClr val="404040"/>
              </a:solidFill>
              <a:latin typeface="Century Gothic"/>
              <a:ea typeface="Century Gothic"/>
              <a:cs typeface="Century Gothic"/>
              <a:sym typeface="Century Gothic"/>
            </a:endParaRPr>
          </a:p>
        </p:txBody>
      </p:sp>
      <p:pic>
        <p:nvPicPr>
          <p:cNvPr id="245" name="Google Shape;245;p42"/>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6" name="Google Shape;246;p42"/>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2" name="Google Shape;252;p43"/>
          <p:cNvSpPr txBox="1">
            <a:spLocks noGrp="1"/>
          </p:cNvSpPr>
          <p:nvPr>
            <p:ph type="body" idx="1"/>
          </p:nvPr>
        </p:nvSpPr>
        <p:spPr>
          <a:xfrm>
            <a:off x="311700" y="505200"/>
            <a:ext cx="8520600" cy="4638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a:solidFill>
                <a:schemeClr val="dk1"/>
              </a:solidFill>
            </a:endParaRPr>
          </a:p>
          <a:p>
            <a:pPr marL="0" lvl="0" indent="0" algn="l" rtl="0">
              <a:lnSpc>
                <a:spcPct val="150000"/>
              </a:lnSpc>
              <a:spcBef>
                <a:spcPts val="1000"/>
              </a:spcBef>
              <a:spcAft>
                <a:spcPts val="0"/>
              </a:spcAft>
              <a:buNone/>
            </a:pPr>
            <a:r>
              <a:rPr lang="en" sz="2400" b="1">
                <a:solidFill>
                  <a:srgbClr val="FF0000"/>
                </a:solidFill>
              </a:rPr>
              <a:t>Teacher: </a:t>
            </a:r>
            <a:r>
              <a:rPr lang="en" sz="2400">
                <a:solidFill>
                  <a:srgbClr val="FF0000"/>
                </a:solidFill>
              </a:rPr>
              <a:t>“Can you build a word from scratch, a word from scratch, a word from scratch? Can you build a word from scratch using many parts?”</a:t>
            </a:r>
            <a:br>
              <a:rPr lang="en" sz="2400" b="1">
                <a:solidFill>
                  <a:srgbClr val="FF0000"/>
                </a:solidFill>
              </a:rPr>
            </a:br>
            <a:r>
              <a:rPr lang="en" sz="2400" b="1">
                <a:solidFill>
                  <a:srgbClr val="FF0000"/>
                </a:solidFill>
              </a:rPr>
              <a:t>Students: </a:t>
            </a:r>
            <a:r>
              <a:rPr lang="en" sz="2400">
                <a:solidFill>
                  <a:srgbClr val="FF0000"/>
                </a:solidFill>
              </a:rPr>
              <a:t>“Yes, we’ll build a brand new word, a brand new word, a brand new word.</a:t>
            </a:r>
            <a:r>
              <a:rPr lang="en" sz="2400" b="1">
                <a:solidFill>
                  <a:srgbClr val="FF0000"/>
                </a:solidFill>
              </a:rPr>
              <a:t> </a:t>
            </a:r>
            <a:r>
              <a:rPr lang="en" sz="2400">
                <a:solidFill>
                  <a:srgbClr val="FF0000"/>
                </a:solidFill>
              </a:rPr>
              <a:t>Yes, we’ll build a brand new word by using many parts.”</a:t>
            </a:r>
            <a:endParaRPr sz="2400" i="1">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6"/>
        <p:cNvGrpSpPr/>
        <p:nvPr/>
      </p:nvGrpSpPr>
      <p:grpSpPr>
        <a:xfrm>
          <a:off x="0" y="0"/>
          <a:ext cx="0" cy="0"/>
          <a:chOff x="0" y="0"/>
          <a:chExt cx="0" cy="0"/>
        </a:xfrm>
      </p:grpSpPr>
      <p:sp>
        <p:nvSpPr>
          <p:cNvPr id="257" name="Google Shape;257;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58" name="Google Shape;258;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new words using base words and the suffixes “-ment” and “-ness.”</a:t>
            </a:r>
            <a:endParaRPr sz="2800"/>
          </a:p>
          <a:p>
            <a:pPr marL="0" lvl="0" indent="0" algn="l" rtl="0">
              <a:lnSpc>
                <a:spcPct val="90000"/>
              </a:lnSpc>
              <a:spcBef>
                <a:spcPts val="1000"/>
              </a:spcBef>
              <a:spcAft>
                <a:spcPts val="0"/>
              </a:spcAft>
              <a:buNone/>
            </a:pPr>
            <a:endParaRPr sz="2800"/>
          </a:p>
          <a:p>
            <a:pPr marL="457200" lvl="0" indent="-406400" algn="l" rtl="0">
              <a:lnSpc>
                <a:spcPct val="90000"/>
              </a:lnSpc>
              <a:spcBef>
                <a:spcPts val="1000"/>
              </a:spcBef>
              <a:spcAft>
                <a:spcPts val="1000"/>
              </a:spcAft>
              <a:buSzPts val="2800"/>
              <a:buChar char="•"/>
            </a:pPr>
            <a:r>
              <a:rPr lang="en" sz="2800"/>
              <a:t>I can use what I know about spelling patterns to read and write words. </a:t>
            </a:r>
            <a:endParaRPr sz="2800"/>
          </a:p>
        </p:txBody>
      </p:sp>
      <p:pic>
        <p:nvPicPr>
          <p:cNvPr id="259" name="Google Shape;259;p44"/>
          <p:cNvPicPr preferRelativeResize="0"/>
          <p:nvPr/>
        </p:nvPicPr>
        <p:blipFill>
          <a:blip r:embed="rId3">
            <a:alphaModFix/>
          </a:blip>
          <a:stretch>
            <a:fillRect/>
          </a:stretch>
        </p:blipFill>
        <p:spPr>
          <a:xfrm>
            <a:off x="8340499" y="4292597"/>
            <a:ext cx="770843" cy="6396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5"/>
          <p:cNvSpPr txBox="1">
            <a:spLocks noGrp="1"/>
          </p:cNvSpPr>
          <p:nvPr>
            <p:ph type="title"/>
          </p:nvPr>
        </p:nvSpPr>
        <p:spPr>
          <a:xfrm>
            <a:off x="311700" y="22648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b="1" dirty="0">
                <a:solidFill>
                  <a:srgbClr val="434343"/>
                </a:solidFill>
              </a:rPr>
              <a:t>Word Parts</a:t>
            </a:r>
            <a:r>
              <a:rPr lang="en" sz="3000" dirty="0"/>
              <a:t> </a:t>
            </a:r>
            <a:endParaRPr sz="3000" dirty="0"/>
          </a:p>
        </p:txBody>
      </p:sp>
      <p:sp>
        <p:nvSpPr>
          <p:cNvPr id="265" name="Google Shape;265;p45"/>
          <p:cNvSpPr txBox="1"/>
          <p:nvPr/>
        </p:nvSpPr>
        <p:spPr>
          <a:xfrm>
            <a:off x="6893750" y="3817600"/>
            <a:ext cx="2407800" cy="681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panose="020B0502020202020204" pitchFamily="34" charset="0"/>
              </a:rPr>
              <a:t>agreement</a:t>
            </a:r>
            <a:endParaRPr sz="3600">
              <a:latin typeface="Century Gothic" panose="020B0502020202020204" pitchFamily="34" charset="0"/>
            </a:endParaRPr>
          </a:p>
        </p:txBody>
      </p:sp>
      <p:sp>
        <p:nvSpPr>
          <p:cNvPr id="266" name="Google Shape;266;p4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panose="020B0502020202020204" pitchFamily="34" charset="0"/>
              <a:ea typeface="Century Gothic"/>
              <a:cs typeface="Century Gothic"/>
              <a:sym typeface="Century Gothic"/>
            </a:endParaRPr>
          </a:p>
        </p:txBody>
      </p:sp>
      <p:sp>
        <p:nvSpPr>
          <p:cNvPr id="267" name="Google Shape;267;p45"/>
          <p:cNvSpPr txBox="1"/>
          <p:nvPr/>
        </p:nvSpPr>
        <p:spPr>
          <a:xfrm>
            <a:off x="4036115" y="3783550"/>
            <a:ext cx="18567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2200" b="1" dirty="0">
                <a:solidFill>
                  <a:schemeClr val="dk1"/>
                </a:solidFill>
                <a:latin typeface="Century Gothic" panose="020B0502020202020204" pitchFamily="34" charset="0"/>
              </a:rPr>
              <a:t>agree</a:t>
            </a:r>
            <a:r>
              <a:rPr lang="en" dirty="0">
                <a:latin typeface="Century Gothic" panose="020B0502020202020204" pitchFamily="34" charset="0"/>
              </a:rPr>
              <a:t> </a:t>
            </a:r>
            <a:endParaRPr dirty="0">
              <a:latin typeface="Century Gothic" panose="020B0502020202020204" pitchFamily="34" charset="0"/>
            </a:endParaRPr>
          </a:p>
        </p:txBody>
      </p:sp>
      <p:sp>
        <p:nvSpPr>
          <p:cNvPr id="268" name="Google Shape;268;p45"/>
          <p:cNvSpPr txBox="1"/>
          <p:nvPr/>
        </p:nvSpPr>
        <p:spPr>
          <a:xfrm>
            <a:off x="6269932" y="2849282"/>
            <a:ext cx="3532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darkness</a:t>
            </a:r>
            <a:endParaRPr dirty="0">
              <a:latin typeface="Century Gothic" panose="020B0502020202020204" pitchFamily="34" charset="0"/>
            </a:endParaRPr>
          </a:p>
        </p:txBody>
      </p:sp>
      <p:sp>
        <p:nvSpPr>
          <p:cNvPr id="269" name="Google Shape;269;p45"/>
          <p:cNvSpPr txBox="1"/>
          <p:nvPr/>
        </p:nvSpPr>
        <p:spPr>
          <a:xfrm>
            <a:off x="5509300" y="2479600"/>
            <a:ext cx="18567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panose="020B0502020202020204" pitchFamily="34" charset="0"/>
              <a:ea typeface="Century Gothic"/>
              <a:cs typeface="Century Gothic"/>
              <a:sym typeface="Century Gothic"/>
            </a:endParaRPr>
          </a:p>
        </p:txBody>
      </p:sp>
      <p:sp>
        <p:nvSpPr>
          <p:cNvPr id="270" name="Google Shape;270;p4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panose="020B0502020202020204" pitchFamily="34" charset="0"/>
              <a:ea typeface="Century Gothic"/>
              <a:cs typeface="Century Gothic"/>
              <a:sym typeface="Century Gothic"/>
            </a:endParaRPr>
          </a:p>
        </p:txBody>
      </p:sp>
      <p:sp>
        <p:nvSpPr>
          <p:cNvPr id="271" name="Google Shape;271;p4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latin typeface="Century Gothic" panose="020B0502020202020204" pitchFamily="34" charset="0"/>
            </a:endParaRPr>
          </a:p>
        </p:txBody>
      </p:sp>
      <p:sp>
        <p:nvSpPr>
          <p:cNvPr id="272" name="Google Shape;272;p45"/>
          <p:cNvSpPr txBox="1"/>
          <p:nvPr/>
        </p:nvSpPr>
        <p:spPr>
          <a:xfrm>
            <a:off x="6018843" y="3806804"/>
            <a:ext cx="10917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200" b="1" dirty="0">
                <a:solidFill>
                  <a:schemeClr val="dk1"/>
                </a:solidFill>
                <a:latin typeface="Century Gothic" panose="020B0502020202020204" pitchFamily="34" charset="0"/>
              </a:rPr>
              <a:t>-ment</a:t>
            </a:r>
            <a:r>
              <a:rPr lang="en" sz="2000" dirty="0">
                <a:latin typeface="Century Gothic" panose="020B0502020202020204" pitchFamily="34" charset="0"/>
                <a:ea typeface="Century Gothic"/>
                <a:cs typeface="Century Gothic"/>
                <a:sym typeface="Century Gothic"/>
              </a:rPr>
              <a:t>              </a:t>
            </a:r>
            <a:endParaRPr dirty="0">
              <a:latin typeface="Century Gothic" panose="020B0502020202020204" pitchFamily="34" charset="0"/>
            </a:endParaRPr>
          </a:p>
        </p:txBody>
      </p:sp>
      <p:sp>
        <p:nvSpPr>
          <p:cNvPr id="273" name="Google Shape;273;p45"/>
          <p:cNvSpPr txBox="1"/>
          <p:nvPr/>
        </p:nvSpPr>
        <p:spPr>
          <a:xfrm>
            <a:off x="5611750" y="2842273"/>
            <a:ext cx="16518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-ness</a:t>
            </a:r>
            <a:endParaRPr sz="2000" dirty="0">
              <a:latin typeface="Century Gothic" panose="020B0502020202020204" pitchFamily="34" charset="0"/>
              <a:ea typeface="Century Gothic"/>
              <a:cs typeface="Century Gothic"/>
              <a:sym typeface="Century Gothic"/>
            </a:endParaRPr>
          </a:p>
        </p:txBody>
      </p:sp>
      <p:sp>
        <p:nvSpPr>
          <p:cNvPr id="274" name="Google Shape;274;p45"/>
          <p:cNvSpPr txBox="1"/>
          <p:nvPr/>
        </p:nvSpPr>
        <p:spPr>
          <a:xfrm>
            <a:off x="4208314" y="2851163"/>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rPr>
              <a:t>dark</a:t>
            </a:r>
            <a:endParaRPr sz="2000" dirty="0">
              <a:latin typeface="Century Gothic" panose="020B0502020202020204" pitchFamily="34" charset="0"/>
              <a:ea typeface="Century Gothic"/>
              <a:cs typeface="Century Gothic"/>
              <a:sym typeface="Century Gothic"/>
            </a:endParaRPr>
          </a:p>
        </p:txBody>
      </p:sp>
      <p:sp>
        <p:nvSpPr>
          <p:cNvPr id="275" name="Google Shape;275;p45"/>
          <p:cNvSpPr txBox="1"/>
          <p:nvPr/>
        </p:nvSpPr>
        <p:spPr>
          <a:xfrm>
            <a:off x="138475" y="1043038"/>
            <a:ext cx="13374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dark</a:t>
            </a:r>
            <a:endParaRPr>
              <a:latin typeface="Century Gothic"/>
              <a:ea typeface="Century Gothic"/>
              <a:cs typeface="Century Gothic"/>
              <a:sym typeface="Century Gothic"/>
            </a:endParaRPr>
          </a:p>
        </p:txBody>
      </p:sp>
      <p:sp>
        <p:nvSpPr>
          <p:cNvPr id="276" name="Google Shape;276;p45"/>
          <p:cNvSpPr txBox="1"/>
          <p:nvPr/>
        </p:nvSpPr>
        <p:spPr>
          <a:xfrm>
            <a:off x="1594025" y="11524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blind</a:t>
            </a:r>
            <a:endParaRPr>
              <a:latin typeface="Century Gothic"/>
              <a:ea typeface="Century Gothic"/>
              <a:cs typeface="Century Gothic"/>
              <a:sym typeface="Century Gothic"/>
            </a:endParaRPr>
          </a:p>
        </p:txBody>
      </p:sp>
      <p:sp>
        <p:nvSpPr>
          <p:cNvPr id="277" name="Google Shape;277;p45"/>
          <p:cNvSpPr txBox="1"/>
          <p:nvPr/>
        </p:nvSpPr>
        <p:spPr>
          <a:xfrm>
            <a:off x="199963" y="3059775"/>
            <a:ext cx="12144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pay</a:t>
            </a:r>
            <a:endParaRPr>
              <a:latin typeface="Century Gothic"/>
              <a:ea typeface="Century Gothic"/>
              <a:cs typeface="Century Gothic"/>
              <a:sym typeface="Century Gothic"/>
            </a:endParaRPr>
          </a:p>
        </p:txBody>
      </p:sp>
      <p:sp>
        <p:nvSpPr>
          <p:cNvPr id="278" name="Google Shape;278;p45"/>
          <p:cNvSpPr txBox="1"/>
          <p:nvPr/>
        </p:nvSpPr>
        <p:spPr>
          <a:xfrm>
            <a:off x="258125" y="1737500"/>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polite</a:t>
            </a:r>
            <a:endParaRPr>
              <a:latin typeface="Century Gothic"/>
              <a:ea typeface="Century Gothic"/>
              <a:cs typeface="Century Gothic"/>
              <a:sym typeface="Century Gothic"/>
            </a:endParaRPr>
          </a:p>
        </p:txBody>
      </p:sp>
      <p:sp>
        <p:nvSpPr>
          <p:cNvPr id="279" name="Google Shape;279;p45"/>
          <p:cNvSpPr txBox="1"/>
          <p:nvPr/>
        </p:nvSpPr>
        <p:spPr>
          <a:xfrm>
            <a:off x="1594025" y="1748050"/>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-ness</a:t>
            </a:r>
            <a:endParaRPr>
              <a:latin typeface="Century Gothic"/>
              <a:ea typeface="Century Gothic"/>
              <a:cs typeface="Century Gothic"/>
              <a:sym typeface="Century Gothic"/>
            </a:endParaRPr>
          </a:p>
        </p:txBody>
      </p:sp>
      <p:sp>
        <p:nvSpPr>
          <p:cNvPr id="280" name="Google Shape;280;p45"/>
          <p:cNvSpPr txBox="1"/>
          <p:nvPr/>
        </p:nvSpPr>
        <p:spPr>
          <a:xfrm>
            <a:off x="1475875" y="3133875"/>
            <a:ext cx="1857000" cy="287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agree</a:t>
            </a:r>
            <a:endParaRPr>
              <a:latin typeface="Century Gothic"/>
              <a:ea typeface="Century Gothic"/>
              <a:cs typeface="Century Gothic"/>
              <a:sym typeface="Century Gothic"/>
            </a:endParaRPr>
          </a:p>
        </p:txBody>
      </p:sp>
      <p:sp>
        <p:nvSpPr>
          <p:cNvPr id="281" name="Google Shape;281;p45"/>
          <p:cNvSpPr txBox="1"/>
          <p:nvPr/>
        </p:nvSpPr>
        <p:spPr>
          <a:xfrm>
            <a:off x="258125" y="2400975"/>
            <a:ext cx="1307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excite</a:t>
            </a:r>
            <a:endParaRPr>
              <a:latin typeface="Century Gothic"/>
              <a:ea typeface="Century Gothic"/>
              <a:cs typeface="Century Gothic"/>
              <a:sym typeface="Century Gothic"/>
            </a:endParaRPr>
          </a:p>
        </p:txBody>
      </p:sp>
      <p:sp>
        <p:nvSpPr>
          <p:cNvPr id="282" name="Google Shape;282;p45"/>
          <p:cNvSpPr txBox="1"/>
          <p:nvPr/>
        </p:nvSpPr>
        <p:spPr>
          <a:xfrm>
            <a:off x="1603413" y="2483663"/>
            <a:ext cx="136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-ment</a:t>
            </a:r>
            <a:endParaRPr>
              <a:latin typeface="Century Gothic"/>
              <a:ea typeface="Century Gothic"/>
              <a:cs typeface="Century Gothic"/>
              <a:sym typeface="Century Gothic"/>
            </a:endParaRPr>
          </a:p>
        </p:txBody>
      </p:sp>
      <p:sp>
        <p:nvSpPr>
          <p:cNvPr id="283" name="Google Shape;283;p45"/>
          <p:cNvSpPr txBox="1"/>
          <p:nvPr/>
        </p:nvSpPr>
        <p:spPr>
          <a:xfrm>
            <a:off x="-16375" y="3636725"/>
            <a:ext cx="18567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punish</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graphicFrame>
        <p:nvGraphicFramePr>
          <p:cNvPr id="284" name="Google Shape;284;p45"/>
          <p:cNvGraphicFramePr/>
          <p:nvPr>
            <p:extLst>
              <p:ext uri="{D42A27DB-BD31-4B8C-83A1-F6EECF244321}">
                <p14:modId xmlns:p14="http://schemas.microsoft.com/office/powerpoint/2010/main" val="3770713805"/>
              </p:ext>
            </p:extLst>
          </p:nvPr>
        </p:nvGraphicFramePr>
        <p:xfrm>
          <a:off x="4208550" y="505659"/>
          <a:ext cx="4651950" cy="4266000"/>
        </p:xfrm>
        <a:graphic>
          <a:graphicData uri="http://schemas.openxmlformats.org/drawingml/2006/table">
            <a:tbl>
              <a:tblPr>
                <a:noFill/>
                <a:tableStyleId>{440B2160-CAC9-4E23-85D2-02C550BD97CC}</a:tableStyleId>
              </a:tblPr>
              <a:tblGrid>
                <a:gridCol w="1576175">
                  <a:extLst>
                    <a:ext uri="{9D8B030D-6E8A-4147-A177-3AD203B41FA5}">
                      <a16:colId xmlns:a16="http://schemas.microsoft.com/office/drawing/2014/main" val="20000"/>
                    </a:ext>
                  </a:extLst>
                </a:gridCol>
                <a:gridCol w="1576175">
                  <a:extLst>
                    <a:ext uri="{9D8B030D-6E8A-4147-A177-3AD203B41FA5}">
                      <a16:colId xmlns:a16="http://schemas.microsoft.com/office/drawing/2014/main" val="20001"/>
                    </a:ext>
                  </a:extLst>
                </a:gridCol>
                <a:gridCol w="1499600">
                  <a:extLst>
                    <a:ext uri="{9D8B030D-6E8A-4147-A177-3AD203B41FA5}">
                      <a16:colId xmlns:a16="http://schemas.microsoft.com/office/drawing/2014/main" val="20002"/>
                    </a:ext>
                  </a:extLst>
                </a:gridCol>
              </a:tblGrid>
              <a:tr h="1106100">
                <a:tc>
                  <a:txBody>
                    <a:bodyPr/>
                    <a:lstStyle/>
                    <a:p>
                      <a:pPr marL="0" lvl="0" indent="0" algn="ctr" rtl="0">
                        <a:spcBef>
                          <a:spcPts val="0"/>
                        </a:spcBef>
                        <a:spcAft>
                          <a:spcPts val="0"/>
                        </a:spcAft>
                        <a:buNone/>
                      </a:pPr>
                      <a:r>
                        <a:rPr lang="en" sz="2200" b="1" dirty="0">
                          <a:solidFill>
                            <a:schemeClr val="dk1"/>
                          </a:solidFill>
                          <a:latin typeface="Century Gothic"/>
                          <a:ea typeface="Century Gothic"/>
                          <a:cs typeface="Century Gothic"/>
                          <a:sym typeface="Century Gothic"/>
                        </a:rPr>
                        <a:t>Base</a:t>
                      </a:r>
                      <a:endParaRPr sz="22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Word </a:t>
                      </a:r>
                      <a:endParaRPr sz="2200" b="1" dirty="0">
                        <a:solidFill>
                          <a:schemeClr val="dk1"/>
                        </a:solidFill>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a:ea typeface="Century Gothic"/>
                          <a:cs typeface="Century Gothic"/>
                          <a:sym typeface="Century Gothic"/>
                        </a:rPr>
                        <a:t>Suffix </a:t>
                      </a:r>
                      <a:endParaRPr dirty="0">
                        <a:latin typeface="Century Gothic"/>
                        <a:ea typeface="Century Gothic"/>
                        <a:cs typeface="Century Gothic"/>
                        <a:sym typeface="Century Gothic"/>
                      </a:endParaRPr>
                    </a:p>
                  </a:txBody>
                  <a:tcPr marL="91425" marR="91425" marT="91425" marB="91425">
                    <a:solidFill>
                      <a:srgbClr val="D9D9D9"/>
                    </a:solidFill>
                  </a:tcPr>
                </a:tc>
                <a:tc>
                  <a:txBody>
                    <a:bodyPr/>
                    <a:lstStyle/>
                    <a:p>
                      <a:pPr marL="0" lvl="0" indent="0" algn="ctr" rtl="0">
                        <a:spcBef>
                          <a:spcPts val="0"/>
                        </a:spcBef>
                        <a:spcAft>
                          <a:spcPts val="0"/>
                        </a:spcAft>
                        <a:buNone/>
                      </a:pPr>
                      <a:r>
                        <a:rPr lang="en" sz="2200" b="1">
                          <a:solidFill>
                            <a:schemeClr val="dk1"/>
                          </a:solidFill>
                          <a:latin typeface="Century Gothic"/>
                          <a:ea typeface="Century Gothic"/>
                          <a:cs typeface="Century Gothic"/>
                          <a:sym typeface="Century Gothic"/>
                        </a:rPr>
                        <a:t>New </a:t>
                      </a:r>
                      <a:endParaRPr sz="2200" b="1">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2200" b="1">
                          <a:solidFill>
                            <a:schemeClr val="dk1"/>
                          </a:solidFill>
                          <a:latin typeface="Century Gothic"/>
                          <a:ea typeface="Century Gothic"/>
                          <a:cs typeface="Century Gothic"/>
                          <a:sym typeface="Century Gothic"/>
                        </a:rPr>
                        <a:t>Word </a:t>
                      </a:r>
                      <a:endParaRPr>
                        <a:latin typeface="Century Gothic"/>
                        <a:ea typeface="Century Gothic"/>
                        <a:cs typeface="Century Gothic"/>
                        <a:sym typeface="Century Gothic"/>
                      </a:endParaRPr>
                    </a:p>
                  </a:txBody>
                  <a:tcPr marL="91425" marR="91425" marT="91425" marB="91425">
                    <a:solidFill>
                      <a:srgbClr val="D9D9D9"/>
                    </a:solidFill>
                  </a:tcPr>
                </a:tc>
                <a:extLst>
                  <a:ext uri="{0D108BD9-81ED-4DB2-BD59-A6C34878D82A}">
                    <a16:rowId xmlns:a16="http://schemas.microsoft.com/office/drawing/2014/main" val="10000"/>
                  </a:ext>
                </a:extLst>
              </a:tr>
              <a:tr h="10533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053300">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10533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bl>
          </a:graphicData>
        </a:graphic>
      </p:graphicFrame>
      <p:sp>
        <p:nvSpPr>
          <p:cNvPr id="285" name="Google Shape;285;p45"/>
          <p:cNvSpPr txBox="1"/>
          <p:nvPr/>
        </p:nvSpPr>
        <p:spPr>
          <a:xfrm>
            <a:off x="4448915" y="1821119"/>
            <a:ext cx="10311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entury Gothic"/>
                <a:cs typeface="Century Gothic"/>
                <a:sym typeface="Century Gothic"/>
              </a:rPr>
              <a:t>pay</a:t>
            </a:r>
            <a:endParaRPr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endParaRPr dirty="0">
              <a:latin typeface="Century Gothic" panose="020B0502020202020204" pitchFamily="34" charset="0"/>
            </a:endParaRPr>
          </a:p>
        </p:txBody>
      </p:sp>
      <p:sp>
        <p:nvSpPr>
          <p:cNvPr id="286" name="Google Shape;286;p45"/>
          <p:cNvSpPr txBox="1"/>
          <p:nvPr/>
        </p:nvSpPr>
        <p:spPr>
          <a:xfrm>
            <a:off x="5768950" y="1821975"/>
            <a:ext cx="13374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entury Gothic"/>
                <a:cs typeface="Century Gothic"/>
                <a:sym typeface="Century Gothic"/>
              </a:rPr>
              <a:t>-ment</a:t>
            </a:r>
            <a:endParaRPr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endParaRPr dirty="0">
              <a:latin typeface="Century Gothic" panose="020B0502020202020204" pitchFamily="34" charset="0"/>
            </a:endParaRPr>
          </a:p>
        </p:txBody>
      </p:sp>
      <p:sp>
        <p:nvSpPr>
          <p:cNvPr id="287" name="Google Shape;287;p45"/>
          <p:cNvSpPr txBox="1"/>
          <p:nvPr/>
        </p:nvSpPr>
        <p:spPr>
          <a:xfrm>
            <a:off x="7292932" y="1816408"/>
            <a:ext cx="1486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Clr>
                <a:schemeClr val="dk1"/>
              </a:buClr>
              <a:buSzPts val="1100"/>
              <a:buFont typeface="Arial"/>
              <a:buNone/>
            </a:pPr>
            <a:r>
              <a:rPr lang="en" sz="2200" b="1" dirty="0">
                <a:solidFill>
                  <a:schemeClr val="dk1"/>
                </a:solidFill>
                <a:latin typeface="Century Gothic" panose="020B0502020202020204" pitchFamily="34" charset="0"/>
                <a:ea typeface="Century Gothic"/>
                <a:cs typeface="Century Gothic"/>
                <a:sym typeface="Century Gothic"/>
              </a:rPr>
              <a:t>payment</a:t>
            </a:r>
            <a:endParaRPr dirty="0">
              <a:solidFill>
                <a:schemeClr val="dk1"/>
              </a:solidFill>
              <a:latin typeface="Century Gothic" panose="020B0502020202020204" pitchFamily="34" charset="0"/>
              <a:ea typeface="Century Gothic"/>
              <a:cs typeface="Century Gothic"/>
              <a:sym typeface="Century Gothic"/>
            </a:endParaRPr>
          </a:p>
          <a:p>
            <a:pPr marL="0" lvl="0" indent="0" algn="l" rtl="0">
              <a:spcBef>
                <a:spcPts val="0"/>
              </a:spcBef>
              <a:spcAft>
                <a:spcPts val="0"/>
              </a:spcAft>
              <a:buNone/>
            </a:pPr>
            <a:endParaRPr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85"/>
                                        </p:tgtEl>
                                        <p:attrNameLst>
                                          <p:attrName>style.visibility</p:attrName>
                                        </p:attrNameLst>
                                      </p:cBhvr>
                                      <p:to>
                                        <p:strVal val="visible"/>
                                      </p:to>
                                    </p:set>
                                    <p:animEffect transition="in" filter="fade">
                                      <p:cBhvr>
                                        <p:cTn id="7" dur="1000"/>
                                        <p:tgtEl>
                                          <p:spTgt spid="28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86"/>
                                        </p:tgtEl>
                                        <p:attrNameLst>
                                          <p:attrName>style.visibility</p:attrName>
                                        </p:attrNameLst>
                                      </p:cBhvr>
                                      <p:to>
                                        <p:strVal val="visible"/>
                                      </p:to>
                                    </p:set>
                                    <p:animEffect transition="in" filter="fade">
                                      <p:cBhvr>
                                        <p:cTn id="12" dur="1000"/>
                                        <p:tgtEl>
                                          <p:spTgt spid="286"/>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87"/>
                                        </p:tgtEl>
                                        <p:attrNameLst>
                                          <p:attrName>style.visibility</p:attrName>
                                        </p:attrNameLst>
                                      </p:cBhvr>
                                      <p:to>
                                        <p:strVal val="visible"/>
                                      </p:to>
                                    </p:set>
                                    <p:animEffect transition="in" filter="fade">
                                      <p:cBhvr>
                                        <p:cTn id="17" dur="1000"/>
                                        <p:tgtEl>
                                          <p:spTgt spid="28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74"/>
                                        </p:tgtEl>
                                        <p:attrNameLst>
                                          <p:attrName>style.visibility</p:attrName>
                                        </p:attrNameLst>
                                      </p:cBhvr>
                                      <p:to>
                                        <p:strVal val="visible"/>
                                      </p:to>
                                    </p:set>
                                    <p:animEffect transition="in" filter="fade">
                                      <p:cBhvr>
                                        <p:cTn id="22" dur="1000"/>
                                        <p:tgtEl>
                                          <p:spTgt spid="27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73"/>
                                        </p:tgtEl>
                                        <p:attrNameLst>
                                          <p:attrName>style.visibility</p:attrName>
                                        </p:attrNameLst>
                                      </p:cBhvr>
                                      <p:to>
                                        <p:strVal val="visible"/>
                                      </p:to>
                                    </p:set>
                                    <p:animEffect transition="in" filter="fade">
                                      <p:cBhvr>
                                        <p:cTn id="27" dur="1000"/>
                                        <p:tgtEl>
                                          <p:spTgt spid="27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68"/>
                                        </p:tgtEl>
                                        <p:attrNameLst>
                                          <p:attrName>style.visibility</p:attrName>
                                        </p:attrNameLst>
                                      </p:cBhvr>
                                      <p:to>
                                        <p:strVal val="visible"/>
                                      </p:to>
                                    </p:set>
                                    <p:animEffect transition="in" filter="fade">
                                      <p:cBhvr>
                                        <p:cTn id="32" dur="1000"/>
                                        <p:tgtEl>
                                          <p:spTgt spid="268"/>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67"/>
                                        </p:tgtEl>
                                        <p:attrNameLst>
                                          <p:attrName>style.visibility</p:attrName>
                                        </p:attrNameLst>
                                      </p:cBhvr>
                                      <p:to>
                                        <p:strVal val="visible"/>
                                      </p:to>
                                    </p:set>
                                    <p:animEffect transition="in" filter="fade">
                                      <p:cBhvr>
                                        <p:cTn id="37" dur="1000"/>
                                        <p:tgtEl>
                                          <p:spTgt spid="267"/>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72"/>
                                        </p:tgtEl>
                                        <p:attrNameLst>
                                          <p:attrName>style.visibility</p:attrName>
                                        </p:attrNameLst>
                                      </p:cBhvr>
                                      <p:to>
                                        <p:strVal val="visible"/>
                                      </p:to>
                                    </p:set>
                                    <p:animEffect transition="in" filter="fade">
                                      <p:cBhvr>
                                        <p:cTn id="42" dur="1000"/>
                                        <p:tgtEl>
                                          <p:spTgt spid="272"/>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65"/>
                                        </p:tgtEl>
                                        <p:attrNameLst>
                                          <p:attrName>style.visibility</p:attrName>
                                        </p:attrNameLst>
                                      </p:cBhvr>
                                      <p:to>
                                        <p:strVal val="visible"/>
                                      </p:to>
                                    </p:set>
                                    <p:animEffect transition="in" filter="fade">
                                      <p:cBhvr>
                                        <p:cTn id="47" dur="1000"/>
                                        <p:tgtEl>
                                          <p:spTgt spid="2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93" name="Google Shape;293;p46"/>
          <p:cNvSpPr txBox="1">
            <a:spLocks noGrp="1"/>
          </p:cNvSpPr>
          <p:nvPr>
            <p:ph type="body" idx="1"/>
          </p:nvPr>
        </p:nvSpPr>
        <p:spPr>
          <a:xfrm>
            <a:off x="311700" y="105162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a:t>
            </a:r>
            <a:r>
              <a:rPr lang="en" sz="2200" i="1" dirty="0">
                <a:solidFill>
                  <a:srgbClr val="FF0000"/>
                </a:solidFill>
              </a:rPr>
              <a:t> </a:t>
            </a:r>
            <a:r>
              <a:rPr lang="en" sz="2200" dirty="0">
                <a:solidFill>
                  <a:srgbClr val="FF0000"/>
                </a:solidFill>
              </a:rPr>
              <a:t>“Do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i="1" dirty="0">
                <a:solidFill>
                  <a:srgbClr val="FF0000"/>
                </a:solidFill>
              </a:rPr>
              <a:t>: </a:t>
            </a:r>
            <a:r>
              <a:rPr lang="en" sz="2200" dirty="0">
                <a:solidFill>
                  <a:srgbClr val="FF0000"/>
                </a:solidFill>
              </a:rPr>
              <a:t>“Yes,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7"/>
          <p:cNvSpPr txBox="1">
            <a:spLocks noGrp="1"/>
          </p:cNvSpPr>
          <p:nvPr>
            <p:ph type="title"/>
          </p:nvPr>
        </p:nvSpPr>
        <p:spPr>
          <a:xfrm>
            <a:off x="239650" y="23532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Work Time: Learning Targets</a:t>
            </a:r>
            <a:endParaRPr dirty="0"/>
          </a:p>
        </p:txBody>
      </p:sp>
      <p:sp>
        <p:nvSpPr>
          <p:cNvPr id="299" name="Google Shape;299;p47"/>
          <p:cNvSpPr txBox="1">
            <a:spLocks noGrp="1"/>
          </p:cNvSpPr>
          <p:nvPr>
            <p:ph type="body" idx="1"/>
          </p:nvPr>
        </p:nvSpPr>
        <p:spPr>
          <a:xfrm>
            <a:off x="239650" y="1008482"/>
            <a:ext cx="87978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sentence using singular words with “-y” endings and plural words</a:t>
            </a:r>
            <a:br>
              <a:rPr lang="en" sz="2400" dirty="0"/>
            </a:br>
            <a:r>
              <a:rPr lang="en" sz="2400" dirty="0"/>
              <a:t>with “-ies” endings, and high-frequency words. </a:t>
            </a:r>
            <a:endParaRPr sz="2400" dirty="0"/>
          </a:p>
          <a:p>
            <a:pPr marL="457200" lvl="0" indent="-381000" algn="l" rtl="0">
              <a:lnSpc>
                <a:spcPct val="115000"/>
              </a:lnSpc>
              <a:spcBef>
                <a:spcPts val="100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100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1000"/>
              </a:spcBef>
              <a:spcAft>
                <a:spcPts val="500"/>
              </a:spcAft>
              <a:buNone/>
            </a:pPr>
            <a:endParaRPr sz="2000" dirty="0"/>
          </a:p>
        </p:txBody>
      </p:sp>
      <p:pic>
        <p:nvPicPr>
          <p:cNvPr id="300" name="Google Shape;300;p47"/>
          <p:cNvPicPr preferRelativeResize="0"/>
          <p:nvPr/>
        </p:nvPicPr>
        <p:blipFill>
          <a:blip r:embed="rId3">
            <a:alphaModFix/>
          </a:blip>
          <a:stretch>
            <a:fillRect/>
          </a:stretch>
        </p:blipFill>
        <p:spPr>
          <a:xfrm>
            <a:off x="8284029" y="4309044"/>
            <a:ext cx="798643" cy="6026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D41D8F3-BCE6-49DA-850E-323AC3935B52}"/>
</file>

<file path=customXml/itemProps2.xml><?xml version="1.0" encoding="utf-8"?>
<ds:datastoreItem xmlns:ds="http://schemas.openxmlformats.org/officeDocument/2006/customXml" ds:itemID="{68A0E5B6-63CE-4525-AADA-F1156A42C0EA}"/>
</file>

<file path=customXml/itemProps3.xml><?xml version="1.0" encoding="utf-8"?>
<ds:datastoreItem xmlns:ds="http://schemas.openxmlformats.org/officeDocument/2006/customXml" ds:itemID="{91A27B92-E39E-46B2-817A-90E1C431B795}"/>
</file>

<file path=docProps/app.xml><?xml version="1.0" encoding="utf-8"?>
<Properties xmlns="http://schemas.openxmlformats.org/officeDocument/2006/extended-properties" xmlns:vt="http://schemas.openxmlformats.org/officeDocument/2006/docPropsVTypes">
  <TotalTime>16</TotalTime>
  <Words>4438</Words>
  <Application>Microsoft Office PowerPoint</Application>
  <PresentationFormat>On-screen Show (16:9)</PresentationFormat>
  <Paragraphs>350</Paragraphs>
  <Slides>15</Slides>
  <Notes>15</Notes>
  <HiddenSlides>0</HiddenSlides>
  <MMClips>0</MMClips>
  <ScaleCrop>false</ScaleCrop>
  <HeadingPairs>
    <vt:vector size="6" baseType="variant">
      <vt:variant>
        <vt:lpstr>Fonts Used</vt:lpstr>
      </vt:variant>
      <vt:variant>
        <vt:i4>3</vt:i4>
      </vt:variant>
      <vt:variant>
        <vt:lpstr>Theme</vt:lpstr>
      </vt:variant>
      <vt:variant>
        <vt:i4>3</vt:i4>
      </vt:variant>
      <vt:variant>
        <vt:lpstr>Slide Titles</vt:lpstr>
      </vt:variant>
      <vt:variant>
        <vt:i4>15</vt:i4>
      </vt:variant>
    </vt:vector>
  </HeadingPairs>
  <TitlesOfParts>
    <vt:vector size="21" baseType="lpstr">
      <vt:lpstr>Arial</vt:lpstr>
      <vt:lpstr>Calibri</vt:lpstr>
      <vt:lpstr>Century Gothic</vt:lpstr>
      <vt:lpstr>Office Theme</vt:lpstr>
      <vt:lpstr>Office Theme</vt:lpstr>
      <vt:lpstr>Simple Light</vt:lpstr>
      <vt:lpstr>Grade 2: Module 4: Part 1: Cycle 20: Lesson 98 Teacher slide, before teaching.</vt:lpstr>
      <vt:lpstr>Grade 2: Module 4: Part 1: Cycle 20: Lesson 98 Teacher slide, before teaching.</vt:lpstr>
      <vt:lpstr>Grade 2: Module 4: Part 1: Cycle 20: Lesson 98  Teacher slide, before teaching.</vt:lpstr>
      <vt:lpstr>PowerPoint Presentation</vt:lpstr>
      <vt:lpstr>Transition Song</vt:lpstr>
      <vt:lpstr>Opening: Learning Targets</vt:lpstr>
      <vt:lpstr>Word Parts </vt:lpstr>
      <vt:lpstr>Transition Song</vt:lpstr>
      <vt:lpstr>Work Time: Learning Targets</vt:lpstr>
      <vt:lpstr>Interactive Writing</vt:lpstr>
      <vt:lpstr>Reflection Time </vt:lpstr>
      <vt:lpstr>Transition Song</vt:lpstr>
      <vt:lpstr>Independent Work: Learning Targets</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20: Lesson 98 Teacher slide, before teaching.</dc:title>
  <dc:creator>nbravo</dc:creator>
  <cp:lastModifiedBy>me@briannadasilva.com</cp:lastModifiedBy>
  <cp:revision>3</cp:revision>
  <dcterms:modified xsi:type="dcterms:W3CDTF">2019-01-07T21:06:11Z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