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Masters/slideMaster1.xml" ContentType="application/vnd.openxmlformats-officedocument.presentationml.slideMaster+xml"/>
  <Override PartName="/ppt/slideLayouts/slideLayout24.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5.xml" ContentType="application/vnd.openxmlformats-officedocument.presentationml.slideLayout+xml"/>
  <Override PartName="/ppt/slideLayouts/slideLayout23.xml" ContentType="application/vnd.openxmlformats-officedocument.presentationml.slideLayout+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xml" ContentType="application/vnd.openxmlformats-officedocument.presentationml.notesSlide+xml"/>
  <Override PartName="/ppt/notesSlides/notesSlide16.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3DEE434-E590-465F-A172-3B05BA8EA9B8}">
  <a:tblStyle styleId="{D3DEE434-E590-465F-A172-3B05BA8EA9B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59621" autoAdjust="0"/>
  </p:normalViewPr>
  <p:slideViewPr>
    <p:cSldViewPr snapToGrid="0">
      <p:cViewPr varScale="1">
        <p:scale>
          <a:sx n="87" d="100"/>
          <a:sy n="87" d="100"/>
        </p:scale>
        <p:origin x="-172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5187517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090ff66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090ff66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Opening </a:t>
            </a:r>
            <a:br>
              <a:rPr lang="en" sz="1200" dirty="0">
                <a:solidFill>
                  <a:schemeClr val="dk1"/>
                </a:solidFill>
                <a:latin typeface="Calibri"/>
                <a:ea typeface="Calibri"/>
                <a:cs typeface="Calibri"/>
                <a:sym typeface="Calibri"/>
              </a:rPr>
            </a:br>
            <a:r>
              <a:rPr lang="en" sz="1200" dirty="0" smtClean="0">
                <a:solidFill>
                  <a:schemeClr val="dk1"/>
                </a:solidFill>
                <a:latin typeface="Calibri"/>
                <a:ea typeface="Calibri"/>
                <a:cs typeface="Calibri"/>
                <a:sym typeface="Calibri"/>
              </a:rPr>
              <a:t>A.Engaging </a:t>
            </a:r>
            <a:r>
              <a:rPr lang="en" sz="1200" dirty="0">
                <a:solidFill>
                  <a:schemeClr val="dk1"/>
                </a:solidFill>
                <a:latin typeface="Calibri"/>
                <a:ea typeface="Calibri"/>
                <a:cs typeface="Calibri"/>
                <a:sym typeface="Calibri"/>
              </a:rPr>
              <a:t>the Reader and Previewing Learning Targets: Focus Question from Homework (5-9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2. Work Time </a:t>
            </a:r>
            <a:br>
              <a:rPr lang="en" sz="1200" dirty="0">
                <a:solidFill>
                  <a:schemeClr val="dk1"/>
                </a:solidFill>
                <a:latin typeface="Calibri"/>
                <a:ea typeface="Calibri"/>
                <a:cs typeface="Calibri"/>
                <a:sym typeface="Calibri"/>
              </a:rPr>
            </a:br>
            <a:r>
              <a:rPr lang="en" sz="1200" dirty="0" smtClean="0">
                <a:solidFill>
                  <a:schemeClr val="dk1"/>
                </a:solidFill>
                <a:latin typeface="Calibri"/>
                <a:ea typeface="Calibri"/>
                <a:cs typeface="Calibri"/>
                <a:sym typeface="Calibri"/>
              </a:rPr>
              <a:t>A.Integrity</a:t>
            </a:r>
            <a:r>
              <a:rPr lang="en" sz="1200" dirty="0">
                <a:solidFill>
                  <a:schemeClr val="dk1"/>
                </a:solidFill>
                <a:latin typeface="Calibri"/>
                <a:ea typeface="Calibri"/>
                <a:cs typeface="Calibri"/>
                <a:sym typeface="Calibri"/>
              </a:rPr>
              <a:t>: Frayer Model (12-15 minutes)</a:t>
            </a:r>
            <a:br>
              <a:rPr lang="en" sz="1200" dirty="0">
                <a:solidFill>
                  <a:schemeClr val="dk1"/>
                </a:solidFill>
                <a:latin typeface="Calibri"/>
                <a:ea typeface="Calibri"/>
                <a:cs typeface="Calibri"/>
                <a:sym typeface="Calibri"/>
              </a:rPr>
            </a:br>
            <a:r>
              <a:rPr lang="en" sz="1200" dirty="0" smtClean="0">
                <a:solidFill>
                  <a:schemeClr val="dk1"/>
                </a:solidFill>
                <a:latin typeface="Calibri"/>
                <a:ea typeface="Calibri"/>
                <a:cs typeface="Calibri"/>
                <a:sym typeface="Calibri"/>
              </a:rPr>
              <a:t>B.Analyzing </a:t>
            </a:r>
            <a:r>
              <a:rPr lang="en" sz="1200" dirty="0">
                <a:solidFill>
                  <a:schemeClr val="dk1"/>
                </a:solidFill>
                <a:latin typeface="Calibri"/>
                <a:ea typeface="Calibri"/>
                <a:cs typeface="Calibri"/>
                <a:sym typeface="Calibri"/>
              </a:rPr>
              <a:t>Taking a Stand: Four Corners (30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3. Closing and Assessment</a:t>
            </a:r>
            <a:br>
              <a:rPr lang="en" sz="1200" dirty="0">
                <a:solidFill>
                  <a:schemeClr val="dk1"/>
                </a:solidFill>
                <a:latin typeface="Calibri"/>
                <a:ea typeface="Calibri"/>
                <a:cs typeface="Calibri"/>
                <a:sym typeface="Calibri"/>
              </a:rPr>
            </a:br>
            <a:r>
              <a:rPr lang="en" sz="1200" dirty="0" smtClean="0">
                <a:solidFill>
                  <a:schemeClr val="dk1"/>
                </a:solidFill>
                <a:latin typeface="Calibri"/>
                <a:ea typeface="Calibri"/>
                <a:cs typeface="Calibri"/>
                <a:sym typeface="Calibri"/>
              </a:rPr>
              <a:t>A.Exit </a:t>
            </a:r>
            <a:r>
              <a:rPr lang="en" sz="1200" dirty="0">
                <a:solidFill>
                  <a:schemeClr val="dk1"/>
                </a:solidFill>
                <a:latin typeface="Calibri"/>
                <a:ea typeface="Calibri"/>
                <a:cs typeface="Calibri"/>
                <a:sym typeface="Calibri"/>
              </a:rPr>
              <a:t>Ticket and Preview Homework (7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4. Homework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Complete a first read of Chapter 27. Take notes with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1335156b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41335156b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Analyzing Taking a Stand: Four Corners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lang="en-US"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neighbor about how they might summarize Quote B.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partners to share their thinking and remind them to annotate their handout with these gist statements.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mention that Quote B is about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seeing things from other people’s perspective.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Clarify the meaning of</a:t>
            </a:r>
            <a:r>
              <a:rPr lang="en" sz="1200" i="1" dirty="0">
                <a:latin typeface="Calibri"/>
                <a:ea typeface="Calibri"/>
                <a:cs typeface="Calibri"/>
                <a:sym typeface="Calibri"/>
              </a:rPr>
              <a:t> point-of-view</a:t>
            </a:r>
            <a:r>
              <a:rPr lang="en" sz="1200" dirty="0">
                <a:latin typeface="Calibri"/>
                <a:ea typeface="Calibri"/>
                <a:cs typeface="Calibri"/>
                <a:sym typeface="Calibri"/>
              </a:rPr>
              <a:t> and the idiom </a:t>
            </a:r>
            <a:r>
              <a:rPr lang="en" sz="1200" i="0" dirty="0">
                <a:latin typeface="Calibri"/>
                <a:ea typeface="Calibri"/>
                <a:cs typeface="Calibri"/>
                <a:sym typeface="Calibri"/>
              </a:rPr>
              <a:t>“climb into his skin and walk around in it” </a:t>
            </a:r>
            <a:r>
              <a:rPr lang="en" sz="1200" dirty="0">
                <a:latin typeface="Calibri"/>
                <a:ea typeface="Calibri"/>
                <a:cs typeface="Calibri"/>
                <a:sym typeface="Calibri"/>
              </a:rPr>
              <a:t>to help students understand this quote.</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1335156b7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1335156b7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B. Analyzing Taking a Stand: Four Corners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neighbor about how they might summarize Quote 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partners to share their thinking and remind students to record the gist statement on their handouts.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mention that Quote C is about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doing what is right even though you know you can’t succeed.</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Clarify the meaning of “</a:t>
            </a:r>
            <a:r>
              <a:rPr lang="en" sz="1200" i="0" dirty="0">
                <a:latin typeface="Calibri"/>
                <a:ea typeface="Calibri"/>
                <a:cs typeface="Calibri"/>
                <a:sym typeface="Calibri"/>
              </a:rPr>
              <a:t>you’re licked before you begin” </a:t>
            </a:r>
            <a:r>
              <a:rPr lang="en" sz="1200" dirty="0">
                <a:latin typeface="Calibri"/>
                <a:ea typeface="Calibri"/>
                <a:cs typeface="Calibri"/>
                <a:sym typeface="Calibri"/>
              </a:rPr>
              <a:t>for students as needed.</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1335156b7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41335156b7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Analyzing Taking a Stand: Four Corners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neighbor about how they might summarize Quote 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partners to share their thinking and have students record the gist statement on their handouts.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summarized each of the four key quotes, ask, “</a:t>
            </a:r>
            <a:r>
              <a:rPr lang="en" sz="1200" i="1" dirty="0">
                <a:solidFill>
                  <a:schemeClr val="dk1"/>
                </a:solidFill>
                <a:latin typeface="Calibri"/>
                <a:ea typeface="Calibri"/>
                <a:cs typeface="Calibri"/>
                <a:sym typeface="Calibri"/>
              </a:rPr>
              <a:t>What do all four of these quotes have in common? How are they different?”</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mention that Quote D is about </a:t>
            </a:r>
            <a:r>
              <a:rPr lang="en" sz="1200" b="0" dirty="0">
                <a:solidFill>
                  <a:schemeClr val="dk1"/>
                </a:solidFill>
                <a:latin typeface="Calibri"/>
                <a:ea typeface="Calibri"/>
                <a:cs typeface="Calibri"/>
                <a:sym typeface="Calibri"/>
              </a:rPr>
              <a:t>maintaining integrity so you can live with yourself.</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mention that all of the quotes in some way relate to integrity, but each focuses on a different aspect: courage, empathy, etc.</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Clarify the terms </a:t>
            </a:r>
            <a:r>
              <a:rPr lang="en" sz="1200" i="0" dirty="0">
                <a:latin typeface="Calibri"/>
                <a:ea typeface="Calibri"/>
                <a:cs typeface="Calibri"/>
                <a:sym typeface="Calibri"/>
              </a:rPr>
              <a:t>“majority rule” and “conscience” </a:t>
            </a:r>
            <a:r>
              <a:rPr lang="en" sz="1200" dirty="0">
                <a:latin typeface="Calibri"/>
                <a:ea typeface="Calibri"/>
                <a:cs typeface="Calibri"/>
                <a:sym typeface="Calibri"/>
              </a:rPr>
              <a:t>for students as needed.</a:t>
            </a: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0a7c7a88a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40a7c7a88a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Analyzing Taking a Stand: Four Corners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Taking a Stand sentence strips </a:t>
            </a:r>
            <a:r>
              <a:rPr lang="en" sz="1200" dirty="0">
                <a:solidFill>
                  <a:schemeClr val="dk1"/>
                </a:solidFill>
                <a:latin typeface="Calibri"/>
                <a:ea typeface="Calibri"/>
                <a:cs typeface="Calibri"/>
                <a:sym typeface="Calibri"/>
              </a:rPr>
              <a:t>should be prepared ahead of time (see the </a:t>
            </a:r>
            <a:r>
              <a:rPr lang="en" sz="1200" b="1" dirty="0">
                <a:solidFill>
                  <a:schemeClr val="dk1"/>
                </a:solidFill>
                <a:latin typeface="Calibri"/>
                <a:ea typeface="Calibri"/>
                <a:cs typeface="Calibri"/>
                <a:sym typeface="Calibri"/>
              </a:rPr>
              <a:t>Taking a Stand Anchor Chart for teacher reference </a:t>
            </a:r>
            <a:r>
              <a:rPr lang="en" sz="1200" dirty="0">
                <a:solidFill>
                  <a:schemeClr val="dk1"/>
                </a:solidFill>
                <a:latin typeface="Calibri"/>
                <a:ea typeface="Calibri"/>
                <a:cs typeface="Calibri"/>
                <a:sym typeface="Calibri"/>
              </a:rPr>
              <a:t>for examples to use). Ensure that there will be two or more students with the same stand.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each student with a </a:t>
            </a:r>
            <a:r>
              <a:rPr lang="en" sz="1200" b="1" dirty="0">
                <a:solidFill>
                  <a:schemeClr val="dk1"/>
                </a:solidFill>
                <a:latin typeface="Calibri"/>
                <a:ea typeface="Calibri"/>
                <a:cs typeface="Calibri"/>
                <a:sym typeface="Calibri"/>
              </a:rPr>
              <a:t>Taking a Stand sentence strip </a:t>
            </a:r>
            <a:r>
              <a:rPr lang="en" sz="1200" dirty="0">
                <a:solidFill>
                  <a:schemeClr val="dk1"/>
                </a:solidFill>
                <a:latin typeface="Calibri"/>
                <a:ea typeface="Calibri"/>
                <a:cs typeface="Calibri"/>
                <a:sym typeface="Calibri"/>
              </a:rPr>
              <a:t>featuring a stand taken by a character from the </a:t>
            </a:r>
            <a:r>
              <a:rPr lang="en" sz="1200" b="1" dirty="0">
                <a:solidFill>
                  <a:schemeClr val="dk1"/>
                </a:solidFill>
                <a:latin typeface="Calibri"/>
                <a:ea typeface="Calibri"/>
                <a:cs typeface="Calibri"/>
                <a:sym typeface="Calibri"/>
              </a:rPr>
              <a:t>Taking a Stand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“Now that you have a good understanding of the key quotes, we will connect those with a stand taken by one of the characters in the novel.”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r>
              <a:rPr lang="en" sz="1200" i="1" dirty="0">
                <a:solidFill>
                  <a:schemeClr val="dk1"/>
                </a:solidFill>
                <a:latin typeface="Calibri"/>
                <a:ea typeface="Calibri"/>
                <a:cs typeface="Calibri"/>
                <a:sym typeface="Calibri"/>
              </a:rPr>
              <a:t> “You may find that more than one reason could apply to your stand, but you should choose the one you think is a good reason with strong critical thinking.”</a:t>
            </a:r>
            <a:br>
              <a:rPr lang="en" sz="1200" i="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citing logical reasonings for the stand taken on their sentence strip example.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Use probing questions such as, </a:t>
            </a:r>
            <a:r>
              <a:rPr lang="en" sz="1200" i="1" dirty="0">
                <a:latin typeface="Calibri"/>
                <a:ea typeface="Calibri"/>
                <a:cs typeface="Calibri"/>
                <a:sym typeface="Calibri"/>
              </a:rPr>
              <a:t>“Why did _______ take a stand against/for _____________?” “What was his/her reasoning for doing this?”</a:t>
            </a:r>
            <a:endParaRPr sz="1200" i="1"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1335156b7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41335156b7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Class/Small Groups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Analyzing Taking a Stand: Four Corners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set your expectations for movement during this part of the Work Time (silently, no running, keeping hands and feet to themselves, etc.).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anchor chart will need a roll of tape for students to place their sentence strips on the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the </a:t>
            </a: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in the four corners of the room.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move safely and quietly.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conversations, listening for explanations that are logical.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sharing their stands and explanations and listening to others in the group share theirs, some students may feel that their stand belongs with another quote.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invite students to move to a different quote if they have changed their minds based on their discussions.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more minutes to finish up their conversations about their examples. Then direct them to post their stands on their anchor chart using tape.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all students have posted their stands, ask: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examples did you choose to put on your anchor chart?”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from each group to share the groups’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invite groups to rotate to each anchor chart to review where others posted their examples. This should be a silent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they return to their original anchor charts, invite students to briefly turn and talk about any surprises, new ideas, or confirmations.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“Were there any surprises after listening to the other groups’ thinking and seeing their charts?”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surprises. They may have been surprised to note that another student with the same stand may have chosen a different quote.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learning or thinking was confirmed after listening to groups and seeing their charts?”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what was confirmed for them:  </a:t>
            </a:r>
            <a:r>
              <a:rPr lang="en-US" sz="1200" i="0" dirty="0" smtClean="0">
                <a:solidFill>
                  <a:schemeClr val="dk1"/>
                </a:solidFill>
                <a:latin typeface="Calibri"/>
                <a:ea typeface="Calibri"/>
                <a:cs typeface="Calibri"/>
                <a:sym typeface="Calibri"/>
              </a:rPr>
              <a:t>“</a:t>
            </a:r>
            <a:r>
              <a:rPr lang="en" sz="1200" i="0" dirty="0" smtClean="0">
                <a:solidFill>
                  <a:schemeClr val="dk1"/>
                </a:solidFill>
                <a:latin typeface="Calibri"/>
                <a:ea typeface="Calibri"/>
                <a:cs typeface="Calibri"/>
                <a:sym typeface="Calibri"/>
              </a:rPr>
              <a:t>Taking </a:t>
            </a:r>
            <a:r>
              <a:rPr lang="en" sz="1200" i="0" dirty="0">
                <a:solidFill>
                  <a:schemeClr val="dk1"/>
                </a:solidFill>
                <a:latin typeface="Calibri"/>
                <a:ea typeface="Calibri"/>
                <a:cs typeface="Calibri"/>
                <a:sym typeface="Calibri"/>
              </a:rPr>
              <a:t>a stand is complicated and deeply connected to integrity</a:t>
            </a:r>
            <a:r>
              <a:rPr lang="en" sz="1200" i="0" dirty="0" smtClean="0">
                <a:solidFill>
                  <a:schemeClr val="dk1"/>
                </a:solidFill>
                <a:latin typeface="Calibri"/>
                <a:ea typeface="Calibri"/>
                <a:cs typeface="Calibri"/>
                <a:sym typeface="Calibri"/>
              </a:rPr>
              <a:t>.</a:t>
            </a:r>
            <a:r>
              <a:rPr lang="en-US" sz="1200" i="0" dirty="0" smtClean="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r>
            <a:br>
              <a:rPr lang="en" sz="1200" i="0" dirty="0">
                <a:solidFill>
                  <a:schemeClr val="dk1"/>
                </a:solidFill>
                <a:latin typeface="Calibri"/>
                <a:ea typeface="Calibri"/>
                <a:cs typeface="Calibri"/>
                <a:sym typeface="Calibri"/>
              </a:rPr>
            </a:b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identifying the various stands as examples of </a:t>
            </a:r>
            <a:r>
              <a:rPr lang="en" sz="1200" b="0" dirty="0">
                <a:solidFill>
                  <a:schemeClr val="dk1"/>
                </a:solidFill>
                <a:latin typeface="Calibri"/>
                <a:ea typeface="Calibri"/>
                <a:cs typeface="Calibri"/>
                <a:sym typeface="Calibri"/>
              </a:rPr>
              <a:t>integrity, standing up for others who are weak or innocent, standing up even though you know you can’t win, or taking a stand because you see someone else’s perspective.</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Possible answers include:</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b="0" dirty="0">
                <a:solidFill>
                  <a:schemeClr val="dk1"/>
                </a:solidFill>
                <a:latin typeface="Calibri"/>
                <a:ea typeface="Calibri"/>
                <a:cs typeface="Calibri"/>
                <a:sym typeface="Calibri"/>
              </a:rPr>
              <a:t>Quote A: Scout stands up for Walter, Atticus defends Tom Robinson, Mr. Underwood writes editorial, Atticus stands by his decision to defend Tom to Heck Tate, Atticus spends the night outside the jailhouse, Mr. Underwood stays at the newspaper office to protect Atticus outside the jailhouse, Atticus’s closing argument, Mr. Underwood’s editorial</a:t>
            </a:r>
            <a:br>
              <a:rPr lang="en" sz="1200" b="0" dirty="0">
                <a:solidFill>
                  <a:schemeClr val="dk1"/>
                </a:solidFill>
                <a:latin typeface="Calibri"/>
                <a:ea typeface="Calibri"/>
                <a:cs typeface="Calibri"/>
                <a:sym typeface="Calibri"/>
              </a:rPr>
            </a:br>
            <a:r>
              <a:rPr lang="en" sz="1200" b="0" dirty="0" smtClean="0">
                <a:solidFill>
                  <a:schemeClr val="dk1"/>
                </a:solidFill>
                <a:latin typeface="Calibri"/>
                <a:ea typeface="Calibri"/>
                <a:cs typeface="Calibri"/>
                <a:sym typeface="Calibri"/>
              </a:rPr>
              <a:t>Quote </a:t>
            </a:r>
            <a:r>
              <a:rPr lang="en" sz="1200" b="0" dirty="0">
                <a:solidFill>
                  <a:schemeClr val="dk1"/>
                </a:solidFill>
                <a:latin typeface="Calibri"/>
                <a:ea typeface="Calibri"/>
                <a:cs typeface="Calibri"/>
                <a:sym typeface="Calibri"/>
              </a:rPr>
              <a:t>B: Atticus spends the night outside the jailhouse, Mr. Raymond lives how he believes, Atticus’s closing argument</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b="0" dirty="0">
                <a:solidFill>
                  <a:schemeClr val="dk1"/>
                </a:solidFill>
                <a:latin typeface="Calibri"/>
                <a:ea typeface="Calibri"/>
                <a:cs typeface="Calibri"/>
                <a:sym typeface="Calibri"/>
              </a:rPr>
              <a:t>Quote C:  Atticus defends Tom Robinson, Mrs. Dubose battles addiction, Atticus stands by his decision to defend Tom to Heck Tate, Tom Robinson goes to court</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Quote D: Atticus defends Tom Robinson, Calpurnia brings the children to church, Atticus insists Cal can stay as long as she wishes with the Finch family, Atticus stands by his decision to defend Tom to Heck Tate, Tom Robinson goes to court, Atticus’s closing argument, Mr. Underwood’s editorial</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students are unsure which corner their stand belongs, consider partnering them up with a peer and have them discuss the stand together to help them identify connections.</a:t>
            </a: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090ff66e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4090ff66e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Exit Ticket and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out the exit ticket and invite students to answer the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tickets.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indicate that often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taking a stand reveals a person’s integrity because he/she does not stand by and let injustices happen.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Refer students back to the Frayer Model completed earlier in the lesson to review the definition, examples, and non-examples of integrity.</a:t>
            </a:r>
            <a:endParaRPr sz="1200"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090ff66e9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090ff66e9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the </a:t>
            </a:r>
            <a:r>
              <a:rPr lang="en" sz="1200" b="1" dirty="0">
                <a:solidFill>
                  <a:schemeClr val="dk1"/>
                </a:solidFill>
                <a:latin typeface="Calibri"/>
                <a:ea typeface="Calibri"/>
                <a:cs typeface="Calibri"/>
                <a:sym typeface="Calibri"/>
              </a:rPr>
              <a:t>Chapter 27 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homework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Provide struggling learners with the supported structured notes for additional scaffolding as they read the novel.</a:t>
            </a:r>
            <a:endParaRPr sz="1200" dirty="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273295c93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4273295c93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97" name="Google Shape;297;g4273295c93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090ff66e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090ff66e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Integrity: Frayer Model </a:t>
            </a:r>
            <a:r>
              <a:rPr lang="en" sz="1200" dirty="0">
                <a:solidFill>
                  <a:schemeClr val="dk1"/>
                </a:solidFill>
                <a:latin typeface="Calibri"/>
                <a:ea typeface="Calibri"/>
                <a:cs typeface="Calibri"/>
                <a:sym typeface="Calibri"/>
              </a:rPr>
              <a:t>(one per student and one for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Key Quotes handout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Taking a Stand sentence strips </a:t>
            </a:r>
            <a:r>
              <a:rPr lang="en" sz="1200" dirty="0">
                <a:solidFill>
                  <a:schemeClr val="dk1"/>
                </a:solidFill>
                <a:latin typeface="Calibri"/>
                <a:ea typeface="Calibri"/>
                <a:cs typeface="Calibri"/>
                <a:sym typeface="Calibri"/>
              </a:rPr>
              <a:t>(use the completed </a:t>
            </a:r>
            <a:r>
              <a:rPr lang="en" sz="1200" b="1" dirty="0">
                <a:solidFill>
                  <a:schemeClr val="dk1"/>
                </a:solidFill>
                <a:latin typeface="Calibri"/>
                <a:ea typeface="Calibri"/>
                <a:cs typeface="Calibri"/>
                <a:sym typeface="Calibri"/>
              </a:rPr>
              <a:t>Taking a Stand anchor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chart</a:t>
            </a:r>
            <a:r>
              <a:rPr lang="en" sz="1200" dirty="0">
                <a:solidFill>
                  <a:schemeClr val="dk1"/>
                </a:solidFill>
                <a:latin typeface="Calibri"/>
                <a:ea typeface="Calibri"/>
                <a:cs typeface="Calibri"/>
                <a:sym typeface="Calibri"/>
              </a:rPr>
              <a:t> to create examples—multiple students having the same example would be ideal.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 (Model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Four Corners Possible Responses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27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27</a:t>
            </a:r>
            <a:r>
              <a:rPr lang="en" sz="1200" dirty="0">
                <a:solidFill>
                  <a:schemeClr val="dk1"/>
                </a:solidFill>
                <a:latin typeface="Calibri"/>
                <a:ea typeface="Calibri"/>
                <a:cs typeface="Calibri"/>
                <a:sym typeface="Calibri"/>
              </a:rPr>
              <a:t> (optional;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(begun in Unit 1,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which Discussion Appointment students will work with during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in the four corners of the </a:t>
            </a:r>
            <a:r>
              <a:rPr lang="en" sz="1200" dirty="0" smtClean="0">
                <a:solidFill>
                  <a:schemeClr val="dk1"/>
                </a:solidFill>
                <a:latin typeface="Calibri"/>
                <a:ea typeface="Calibri"/>
                <a:cs typeface="Calibri"/>
                <a:sym typeface="Calibri"/>
              </a:rPr>
              <a:t>classroom</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Tape (one per anchor 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90ff66e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90ff66e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to identify examples for the Four Corners </a:t>
            </a:r>
            <a:r>
              <a:rPr lang="en" sz="1200" dirty="0" smtClean="0">
                <a:solidFill>
                  <a:schemeClr val="dk1"/>
                </a:solidFill>
                <a:latin typeface="Calibri"/>
                <a:ea typeface="Calibri"/>
                <a:cs typeface="Calibri"/>
                <a:sym typeface="Calibri"/>
              </a:rPr>
              <a:t>strategy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Four Corners Possible Responses</a:t>
            </a:r>
            <a:br>
              <a:rPr lang="en" sz="1200" dirty="0">
                <a:solidFill>
                  <a:schemeClr val="dk1"/>
                </a:solidFill>
                <a:latin typeface="Calibri"/>
                <a:ea typeface="Calibri"/>
                <a:cs typeface="Calibri"/>
                <a:sym typeface="Calibri"/>
              </a:rPr>
            </a:b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Four Corners (see Appendix)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af37bffd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af37bffd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90ff66e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90ff66e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90ff66e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90ff66e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and Previewing Learning Targets: Focus Question from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beforehand which Discussion Appointment students will be working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 and their homework for this portion of the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add this information to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note these character traits: </a:t>
            </a:r>
            <a:r>
              <a:rPr lang="en" sz="1200" b="0" dirty="0">
                <a:solidFill>
                  <a:schemeClr val="dk1"/>
                </a:solidFill>
                <a:latin typeface="Calibri"/>
                <a:ea typeface="Calibri"/>
                <a:cs typeface="Calibri"/>
                <a:sym typeface="Calibri"/>
              </a:rPr>
              <a:t>Atticus is compassionate and feels responsible in some way for Tom’s death. This is shown when he takes on the task of telling Tom’s wife Helen of his death. He also is understands the perspectives and feelings of others. This is shown when he tells Jem to put himself in Mr. Ewell’s shoes and when he comforts Scout about Jem’s unwillingness to talk about the trial.</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directing students to reread sections of the text such as those mentioned in the Student Look-fors to help them make inferences about Atticus.</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efdceb70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efdceb70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and Previewing Learning Targets: Focus Question from Homework</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 posted for student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r>
              <a:rPr lang="en" sz="1200" i="1" dirty="0">
                <a:solidFill>
                  <a:schemeClr val="dk1"/>
                </a:solidFill>
                <a:latin typeface="Calibri"/>
                <a:ea typeface="Calibri"/>
                <a:cs typeface="Calibri"/>
                <a:sym typeface="Calibri"/>
              </a:rPr>
              <a:t>, “In this lesson you have just one learning target, but this target is a synthesis of all the work you have been doing so far! You will be bringing together your understanding of the theme in the novel and how it is developed through the actions of the characters. The work of this learning target will help prepare you for the performance assessment at the end of the Module.”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learning target.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None</a:t>
            </a: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a:t>
            </a:r>
            <a:r>
              <a:rPr lang="en" sz="1200" b="0" dirty="0" smtClean="0">
                <a:solidFill>
                  <a:schemeClr val="dk1"/>
                </a:solidFill>
                <a:latin typeface="Calibri"/>
                <a:ea typeface="Calibri"/>
                <a:cs typeface="Calibri"/>
                <a:sym typeface="Calibri"/>
              </a:rPr>
              <a:t>It:</a:t>
            </a:r>
            <a:r>
              <a:rPr lang="en-US" sz="1200" b="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None</a:t>
            </a:r>
            <a:endParaRPr b="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090ff66e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090ff66e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Integrity: Frayer Model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paper, white board, chart paper or other means of displaying the Frayer model for this part of the lesson in order to model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Integrity: Frayer Model handout</a:t>
            </a:r>
            <a:r>
              <a:rPr lang="en" sz="1200" dirty="0">
                <a:solidFill>
                  <a:schemeClr val="dk1"/>
                </a:solidFill>
                <a:latin typeface="Calibri"/>
                <a:ea typeface="Calibri"/>
                <a:cs typeface="Calibri"/>
                <a:sym typeface="Calibri"/>
              </a:rPr>
              <a:t> to students and display using a document camera or other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statement on the slide and point out the four boxes on the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Examples box in the lower left corner of the chart and ask the question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 sz="1200" i="1" dirty="0">
                <a:solidFill>
                  <a:schemeClr val="dk1"/>
                </a:solidFill>
                <a:latin typeface="Calibri"/>
                <a:ea typeface="Calibri"/>
                <a:cs typeface="Calibri"/>
                <a:sym typeface="Calibri"/>
              </a:rPr>
              <a:t> “Integrity often requires thinking deeply about one’s actions and how they affect others. In the novel, Atticus needing to defend Tom Robinson so he could live with himself is a strong example of integrity.”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to come up with another example from the novel and from real life and model writing these in the Examples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draw students’ attention to the Definition box in the upper left corner and ask them the next question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turn and talk about what integrity means. Remind them that this was a vocabulary word from Chapter 20, Atticus’s closing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 out a definition and write something like: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“Integrity means sticking to a moral or ethical code.”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draw students’ attention to the box labeled Characteristics/Explanation in the upper right corner of the handout and ask the third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asking students what sort of characteristics the people, both real and fictional, display in the Examples box.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mention Mr. Dolphous Raymond, point out that he compromises to live his life, but he does not go back on his ethical principles, so he is still living with integrity.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draw students’ attention to the box labeled Non-Examples in the lower right corner and ask the final question from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think about the definition and the characteristics listed on the handout and remind them that they are thinking about the opposite of this.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asking: </a:t>
            </a:r>
            <a:r>
              <a:rPr lang="en" sz="1200" i="1" dirty="0">
                <a:solidFill>
                  <a:schemeClr val="dk1"/>
                </a:solidFill>
                <a:latin typeface="Calibri"/>
                <a:ea typeface="Calibri"/>
                <a:cs typeface="Calibri"/>
                <a:sym typeface="Calibri"/>
              </a:rPr>
              <a:t>“How are the deeply held beliefs of the mob outside the jailhouse, or Bob Ewell, or Hitler different from ‘</a:t>
            </a:r>
            <a:r>
              <a:rPr lang="en" sz="1200" i="1" dirty="0" smtClean="0">
                <a:solidFill>
                  <a:schemeClr val="dk1"/>
                </a:solidFill>
                <a:latin typeface="Calibri"/>
                <a:ea typeface="Calibri"/>
                <a:cs typeface="Calibri"/>
                <a:sym typeface="Calibri"/>
              </a:rPr>
              <a:t>integrity?</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Are these examples of people working for the common good?”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and record the non-examples.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idea of integrity will be important in upcoming lessons. It is closely related to the ideas of taking a stand and the Golden Rule.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mention examples of integrity from life or society might include </a:t>
            </a:r>
            <a:r>
              <a:rPr lang="en" sz="1200" b="0" dirty="0">
                <a:solidFill>
                  <a:schemeClr val="dk1"/>
                </a:solidFill>
                <a:latin typeface="Calibri"/>
                <a:ea typeface="Calibri"/>
                <a:cs typeface="Calibri"/>
                <a:sym typeface="Calibri"/>
              </a:rPr>
              <a:t>huge public actions, like Martin Luther King Jr., or much smaller actions, like returning a found wallet to its owner. Integrity appeals to ethical principles that look to a common good, not just what is good for you.</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mention that Mrs. Dubose felt she had to die beholden to nobody and overcame her addiction to painkillers, Mr. Underwood writing the editorial comparing Tom’s death to the “senseless slaughter of songbirds,” etc. Real-life examples could include standing up to a bully on someone else’s behalf or informing a server that he or she has left something off your bill at a restaurant.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define integrity as “sticking to a moral or ethical code</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a:t>
            </a:r>
            <a:r>
              <a:rPr lang="en-US" sz="1200" b="0" dirty="0" smtClean="0">
                <a:solidFill>
                  <a:schemeClr val="dk1"/>
                </a:solidFill>
                <a:latin typeface="Calibri"/>
                <a:ea typeface="Calibri"/>
                <a:cs typeface="Calibri"/>
                <a:sym typeface="Calibri"/>
              </a:rPr>
              <a:t>name </a:t>
            </a:r>
            <a:r>
              <a:rPr lang="en" sz="1200" b="0" dirty="0" smtClean="0">
                <a:solidFill>
                  <a:schemeClr val="dk1"/>
                </a:solidFill>
                <a:latin typeface="Calibri"/>
                <a:ea typeface="Calibri"/>
                <a:cs typeface="Calibri"/>
                <a:sym typeface="Calibri"/>
              </a:rPr>
              <a:t>characteristics </a:t>
            </a:r>
            <a:r>
              <a:rPr lang="en" sz="1200" b="0" dirty="0">
                <a:solidFill>
                  <a:schemeClr val="dk1"/>
                </a:solidFill>
                <a:latin typeface="Calibri"/>
                <a:ea typeface="Calibri"/>
                <a:cs typeface="Calibri"/>
                <a:sym typeface="Calibri"/>
              </a:rPr>
              <a:t>like: courage, conviction, strong beliefs, and doing what you believe is right. Integrity is “walking the talk”—living and acting the way you believe is right.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them to talk about non-examples like: following the crowd or giving in to peer pressure; not following your moral or ethical principles; the teacher’s hypocrisy about Hitler and her acceptance of racism in Maycomb; Bob Ewell.</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Ask the probing questions indicated in the teacher action. Consider providing additional examples and non-examples from real-life to help students distinguish those in the novel.</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090ff66e9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090ff66e9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B. Analyzing Taking a Stand: Four Corners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posted </a:t>
            </a: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four corners of the 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has several components and has been broken down over several slides. This is slide 1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Key Quotes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read each key quote.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a:t>
            </a:r>
            <a:r>
              <a:rPr lang="en" sz="1200" i="1" dirty="0">
                <a:solidFill>
                  <a:schemeClr val="dk1"/>
                </a:solidFill>
                <a:latin typeface="Calibri"/>
                <a:ea typeface="Calibri"/>
                <a:cs typeface="Calibri"/>
                <a:sym typeface="Calibri"/>
              </a:rPr>
              <a:t>“Today you will revisit the various stands you’ve read about in the novel and try to categorize them under one of the four quotes. Each quote represents a different reason someone might take a stand.”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Quote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is the gist of this first quote?”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answer, ensure that they have a clear understanding of the meaning of the quote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that students  annotate their handout with the gist statements.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a:t>
            </a:r>
            <a:r>
              <a:rPr lang="en-US" sz="120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Quote </a:t>
            </a:r>
            <a:r>
              <a:rPr lang="en" sz="1200" b="0" dirty="0">
                <a:solidFill>
                  <a:schemeClr val="dk1"/>
                </a:solidFill>
                <a:latin typeface="Calibri"/>
                <a:ea typeface="Calibri"/>
                <a:cs typeface="Calibri"/>
                <a:sym typeface="Calibri"/>
              </a:rPr>
              <a:t>A could be seen as not hurting the innocent, or even protecting the innocent</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8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145251"/>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50-60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develop understanding of the word </a:t>
            </a:r>
            <a:r>
              <a:rPr lang="en" sz="1600" i="1" dirty="0">
                <a:solidFill>
                  <a:schemeClr val="dk1"/>
                </a:solidFill>
              </a:rPr>
              <a:t>integrity</a:t>
            </a:r>
            <a:r>
              <a:rPr lang="en" sz="1600" dirty="0">
                <a:solidFill>
                  <a:schemeClr val="dk1"/>
                </a:solidFill>
              </a:rPr>
              <a:t>, a key idea in the novel, which is integral to understanding Atticus’s character and deeply connected to taking a stand and the Golden Rule</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engage with the key quotes as a lens to understand why characters in the novel take a stand in preparation for the performance assessment </a:t>
            </a:r>
            <a:br>
              <a:rPr lang="en" sz="1600" dirty="0">
                <a:solidFill>
                  <a:schemeClr val="dk1"/>
                </a:solidFill>
              </a:rPr>
            </a:b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analyze how taking a stand is developed in </a:t>
            </a:r>
            <a:r>
              <a:rPr lang="en" sz="1600" i="1" dirty="0">
                <a:solidFill>
                  <a:schemeClr val="dk1"/>
                </a:solidFill>
              </a:rPr>
              <a:t>To Kill a Mockingbird</a:t>
            </a:r>
            <a:r>
              <a:rPr lang="en" sz="1600" dirty="0">
                <a:solidFill>
                  <a:schemeClr val="dk1"/>
                </a:solidFill>
              </a:rPr>
              <a:t>.</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Summarize a Key Quote</a:t>
            </a:r>
            <a:endParaRPr/>
          </a:p>
        </p:txBody>
      </p:sp>
      <p:sp>
        <p:nvSpPr>
          <p:cNvPr id="248" name="Google Shape;248;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B.   “You never really understand a person until you consider things from his point of view—until you climb into his skin and walk around in </a:t>
            </a:r>
            <a:r>
              <a:rPr lang="en" sz="2400" dirty="0" smtClean="0"/>
              <a:t>it</a:t>
            </a:r>
            <a:r>
              <a:rPr lang="en-US" sz="2400" dirty="0" smtClean="0"/>
              <a:t>.</a:t>
            </a:r>
            <a:r>
              <a:rPr lang="en" sz="2400" dirty="0" smtClean="0"/>
              <a:t>”</a:t>
            </a:r>
            <a:endParaRPr sz="2400" dirty="0"/>
          </a:p>
        </p:txBody>
      </p:sp>
      <p:pic>
        <p:nvPicPr>
          <p:cNvPr id="249" name="Google Shape;249;p37"/>
          <p:cNvPicPr preferRelativeResize="0"/>
          <p:nvPr/>
        </p:nvPicPr>
        <p:blipFill>
          <a:blip r:embed="rId3">
            <a:alphaModFix/>
          </a:blip>
          <a:stretch>
            <a:fillRect/>
          </a:stretch>
        </p:blipFill>
        <p:spPr>
          <a:xfrm>
            <a:off x="7748446" y="4294376"/>
            <a:ext cx="572700" cy="572700"/>
          </a:xfrm>
          <a:prstGeom prst="rect">
            <a:avLst/>
          </a:prstGeom>
          <a:noFill/>
          <a:ln>
            <a:noFill/>
          </a:ln>
        </p:spPr>
      </p:pic>
      <p:pic>
        <p:nvPicPr>
          <p:cNvPr id="250" name="Google Shape;250;p37"/>
          <p:cNvPicPr preferRelativeResize="0"/>
          <p:nvPr/>
        </p:nvPicPr>
        <p:blipFill>
          <a:blip r:embed="rId4">
            <a:alphaModFix/>
          </a:blip>
          <a:stretch>
            <a:fillRect/>
          </a:stretch>
        </p:blipFill>
        <p:spPr>
          <a:xfrm>
            <a:off x="8506696" y="4346976"/>
            <a:ext cx="467499" cy="4674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Summarize a Key Quote</a:t>
            </a:r>
            <a:endParaRPr/>
          </a:p>
        </p:txBody>
      </p:sp>
      <p:sp>
        <p:nvSpPr>
          <p:cNvPr id="256" name="Google Shape;256;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C.  “I wanted you to see what real courage is, instead of getting the idea that courage is a man with a gun in his hand. It’s when you know you’re licked before you begin but you begin anyway and you see it through no matter what. You rarely win, but sometimes you </a:t>
            </a:r>
            <a:r>
              <a:rPr lang="en" sz="2400" dirty="0" smtClean="0"/>
              <a:t>do</a:t>
            </a:r>
            <a:r>
              <a:rPr lang="en-US" sz="2400" dirty="0" smtClean="0"/>
              <a:t>.</a:t>
            </a:r>
            <a:r>
              <a:rPr lang="en" sz="2400" dirty="0" smtClean="0"/>
              <a:t>”</a:t>
            </a:r>
            <a:endParaRPr sz="2400" dirty="0"/>
          </a:p>
        </p:txBody>
      </p:sp>
      <p:pic>
        <p:nvPicPr>
          <p:cNvPr id="257" name="Google Shape;257;p38"/>
          <p:cNvPicPr preferRelativeResize="0"/>
          <p:nvPr/>
        </p:nvPicPr>
        <p:blipFill>
          <a:blip r:embed="rId3">
            <a:alphaModFix/>
          </a:blip>
          <a:stretch>
            <a:fillRect/>
          </a:stretch>
        </p:blipFill>
        <p:spPr>
          <a:xfrm>
            <a:off x="7829887" y="4316342"/>
            <a:ext cx="572700" cy="572700"/>
          </a:xfrm>
          <a:prstGeom prst="rect">
            <a:avLst/>
          </a:prstGeom>
          <a:noFill/>
          <a:ln>
            <a:noFill/>
          </a:ln>
        </p:spPr>
      </p:pic>
      <p:pic>
        <p:nvPicPr>
          <p:cNvPr id="258" name="Google Shape;258;p38"/>
          <p:cNvPicPr preferRelativeResize="0"/>
          <p:nvPr/>
        </p:nvPicPr>
        <p:blipFill>
          <a:blip r:embed="rId4">
            <a:alphaModFix/>
          </a:blip>
          <a:stretch>
            <a:fillRect/>
          </a:stretch>
        </p:blipFill>
        <p:spPr>
          <a:xfrm>
            <a:off x="8485437" y="4399192"/>
            <a:ext cx="489849" cy="4898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Summarize a Key Quote</a:t>
            </a:r>
            <a:endParaRPr/>
          </a:p>
        </p:txBody>
      </p:sp>
      <p:sp>
        <p:nvSpPr>
          <p:cNvPr id="264" name="Google Shape;264;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D.   “Before I can live with other folks I’ve got to live with myself. The one thing that doesn’t abide by majority rule is a person’s </a:t>
            </a:r>
            <a:r>
              <a:rPr lang="en" sz="2400" dirty="0" smtClean="0"/>
              <a:t>conscience</a:t>
            </a:r>
            <a:r>
              <a:rPr lang="en-US" sz="2400" dirty="0" smtClean="0"/>
              <a:t>.</a:t>
            </a:r>
            <a:r>
              <a:rPr lang="en" sz="2400" dirty="0" smtClean="0"/>
              <a:t>” </a:t>
            </a:r>
            <a:endParaRPr sz="2400" dirty="0"/>
          </a:p>
        </p:txBody>
      </p:sp>
      <p:pic>
        <p:nvPicPr>
          <p:cNvPr id="265" name="Google Shape;265;p39"/>
          <p:cNvPicPr preferRelativeResize="0"/>
          <p:nvPr/>
        </p:nvPicPr>
        <p:blipFill>
          <a:blip r:embed="rId3">
            <a:alphaModFix/>
          </a:blip>
          <a:stretch>
            <a:fillRect/>
          </a:stretch>
        </p:blipFill>
        <p:spPr>
          <a:xfrm>
            <a:off x="8523145" y="4282525"/>
            <a:ext cx="489849" cy="489849"/>
          </a:xfrm>
          <a:prstGeom prst="rect">
            <a:avLst/>
          </a:prstGeom>
          <a:noFill/>
          <a:ln>
            <a:noFill/>
          </a:ln>
        </p:spPr>
      </p:pic>
      <p:pic>
        <p:nvPicPr>
          <p:cNvPr id="266" name="Google Shape;266;p39"/>
          <p:cNvPicPr preferRelativeResize="0"/>
          <p:nvPr/>
        </p:nvPicPr>
        <p:blipFill>
          <a:blip r:embed="rId4">
            <a:alphaModFix/>
          </a:blip>
          <a:stretch>
            <a:fillRect/>
          </a:stretch>
        </p:blipFill>
        <p:spPr>
          <a:xfrm>
            <a:off x="7867595" y="4282525"/>
            <a:ext cx="572700"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Analyze a Character’s Stand in the Novel</a:t>
            </a:r>
            <a:endParaRPr sz="2800"/>
          </a:p>
        </p:txBody>
      </p:sp>
      <p:sp>
        <p:nvSpPr>
          <p:cNvPr id="272" name="Google Shape;272;p40"/>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a:t>Read the stand described on your sentence strip</a:t>
            </a:r>
            <a:endParaRPr sz="2400"/>
          </a:p>
          <a:p>
            <a:pPr marL="457200" lvl="0" indent="-381000" algn="l" rtl="0">
              <a:spcBef>
                <a:spcPts val="0"/>
              </a:spcBef>
              <a:spcAft>
                <a:spcPts val="0"/>
              </a:spcAft>
              <a:buSzPts val="2400"/>
              <a:buAutoNum type="arabicPeriod"/>
            </a:pPr>
            <a:r>
              <a:rPr lang="en" sz="2400"/>
              <a:t>Think about why the character took the stand</a:t>
            </a:r>
            <a:endParaRPr sz="2400"/>
          </a:p>
          <a:p>
            <a:pPr marL="457200" lvl="0" indent="-381000" algn="l" rtl="0">
              <a:spcBef>
                <a:spcPts val="0"/>
              </a:spcBef>
              <a:spcAft>
                <a:spcPts val="0"/>
              </a:spcAft>
              <a:buSzPts val="2400"/>
              <a:buAutoNum type="arabicPeriod"/>
            </a:pPr>
            <a:r>
              <a:rPr lang="en" sz="2400"/>
              <a:t>Review the key quotes from the handout </a:t>
            </a:r>
            <a:endParaRPr sz="2400"/>
          </a:p>
          <a:p>
            <a:pPr marL="457200" lvl="0" indent="-381000" algn="l" rtl="0">
              <a:spcBef>
                <a:spcPts val="0"/>
              </a:spcBef>
              <a:spcAft>
                <a:spcPts val="0"/>
              </a:spcAft>
              <a:buSzPts val="2400"/>
              <a:buAutoNum type="arabicPeriod"/>
            </a:pPr>
            <a:r>
              <a:rPr lang="en" sz="2400"/>
              <a:t>Determine which quote best fits the stand on your strip of paper</a:t>
            </a:r>
            <a:endParaRPr sz="2400"/>
          </a:p>
          <a:p>
            <a:pPr marL="457200" lvl="0" indent="-381000" algn="l" rtl="0">
              <a:spcBef>
                <a:spcPts val="0"/>
              </a:spcBef>
              <a:spcAft>
                <a:spcPts val="0"/>
              </a:spcAft>
              <a:buSzPts val="2400"/>
              <a:buAutoNum type="arabicPeriod"/>
            </a:pPr>
            <a:r>
              <a:rPr lang="en" sz="2400"/>
              <a:t>Write an explanation for your thinking under the quote</a:t>
            </a:r>
            <a:endParaRPr sz="2400"/>
          </a:p>
          <a:p>
            <a:pPr marL="914400" lvl="0" indent="0" algn="l" rtl="0">
              <a:spcBef>
                <a:spcPts val="800"/>
              </a:spcBef>
              <a:spcAft>
                <a:spcPts val="0"/>
              </a:spcAft>
              <a:buNone/>
            </a:pPr>
            <a:endParaRPr sz="2400"/>
          </a:p>
        </p:txBody>
      </p:sp>
      <p:pic>
        <p:nvPicPr>
          <p:cNvPr id="273" name="Google Shape;273;p40"/>
          <p:cNvPicPr preferRelativeResize="0"/>
          <p:nvPr/>
        </p:nvPicPr>
        <p:blipFill>
          <a:blip r:embed="rId3">
            <a:alphaModFix/>
          </a:blip>
          <a:stretch>
            <a:fillRect/>
          </a:stretch>
        </p:blipFill>
        <p:spPr>
          <a:xfrm>
            <a:off x="8485438" y="4406126"/>
            <a:ext cx="489849" cy="4898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Connect the Stand to a Key Quote</a:t>
            </a:r>
            <a:endParaRPr sz="3000"/>
          </a:p>
        </p:txBody>
      </p:sp>
      <p:sp>
        <p:nvSpPr>
          <p:cNvPr id="279" name="Google Shape;279;p41"/>
          <p:cNvSpPr txBox="1">
            <a:spLocks noGrp="1"/>
          </p:cNvSpPr>
          <p:nvPr>
            <p:ph type="body" idx="1"/>
          </p:nvPr>
        </p:nvSpPr>
        <p:spPr>
          <a:xfrm>
            <a:off x="311700" y="906875"/>
            <a:ext cx="3628704"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1600" dirty="0"/>
              <a:t>Move to the corner </a:t>
            </a:r>
            <a:br>
              <a:rPr lang="en" sz="1600" dirty="0"/>
            </a:br>
            <a:r>
              <a:rPr lang="en" sz="1600" dirty="0"/>
              <a:t>containing the quote that </a:t>
            </a:r>
            <a:br>
              <a:rPr lang="en" sz="1600" dirty="0"/>
            </a:br>
            <a:r>
              <a:rPr lang="en" sz="1600" dirty="0"/>
              <a:t>best represents your </a:t>
            </a:r>
            <a:br>
              <a:rPr lang="en" sz="1600" dirty="0"/>
            </a:br>
            <a:r>
              <a:rPr lang="en" sz="1600" dirty="0"/>
              <a:t>character’s stand</a:t>
            </a:r>
            <a:br>
              <a:rPr lang="en" sz="1600" dirty="0"/>
            </a:br>
            <a:endParaRPr sz="1600" dirty="0"/>
          </a:p>
          <a:p>
            <a:pPr marL="457200" lvl="0" indent="-361950" algn="l" rtl="0">
              <a:spcBef>
                <a:spcPts val="0"/>
              </a:spcBef>
              <a:spcAft>
                <a:spcPts val="0"/>
              </a:spcAft>
              <a:buSzPts val="2100"/>
              <a:buAutoNum type="arabicPeriod"/>
            </a:pPr>
            <a:r>
              <a:rPr lang="en" sz="1600" dirty="0"/>
              <a:t>Share sentence strips with</a:t>
            </a:r>
            <a:br>
              <a:rPr lang="en" sz="1600" dirty="0"/>
            </a:br>
            <a:r>
              <a:rPr lang="en" sz="1600" dirty="0"/>
              <a:t>your group and provide your </a:t>
            </a:r>
            <a:br>
              <a:rPr lang="en" sz="1600" dirty="0"/>
            </a:br>
            <a:r>
              <a:rPr lang="en" sz="1600" dirty="0"/>
              <a:t>explanation</a:t>
            </a:r>
            <a:br>
              <a:rPr lang="en" sz="1600" dirty="0"/>
            </a:br>
            <a:endParaRPr sz="1600" dirty="0"/>
          </a:p>
          <a:p>
            <a:pPr marL="457200" lvl="0" indent="-361950" algn="l" rtl="0">
              <a:spcBef>
                <a:spcPts val="0"/>
              </a:spcBef>
              <a:spcAft>
                <a:spcPts val="0"/>
              </a:spcAft>
              <a:buSzPts val="2100"/>
              <a:buAutoNum type="arabicPeriod"/>
            </a:pPr>
            <a:r>
              <a:rPr lang="en" sz="1600" dirty="0"/>
              <a:t>Groups will share out with the </a:t>
            </a:r>
            <a:endParaRPr sz="1600" dirty="0"/>
          </a:p>
          <a:p>
            <a:pPr marL="457200" lvl="0" indent="0" algn="l" rtl="0">
              <a:spcBef>
                <a:spcPts val="800"/>
              </a:spcBef>
              <a:spcAft>
                <a:spcPts val="0"/>
              </a:spcAft>
              <a:buNone/>
            </a:pPr>
            <a:r>
              <a:rPr lang="en" sz="1600" dirty="0"/>
              <a:t>whole class</a:t>
            </a:r>
            <a:endParaRPr sz="1600" dirty="0"/>
          </a:p>
          <a:p>
            <a:pPr marL="457200" lvl="0" indent="0" algn="l" rtl="0">
              <a:spcBef>
                <a:spcPts val="800"/>
              </a:spcBef>
              <a:spcAft>
                <a:spcPts val="0"/>
              </a:spcAft>
              <a:buNone/>
            </a:pPr>
            <a:endParaRPr sz="1600" dirty="0"/>
          </a:p>
          <a:p>
            <a:pPr marL="0" lvl="0" indent="0" algn="l" rtl="0">
              <a:spcBef>
                <a:spcPts val="800"/>
              </a:spcBef>
              <a:spcAft>
                <a:spcPts val="0"/>
              </a:spcAft>
              <a:buNone/>
            </a:pPr>
            <a:r>
              <a:rPr lang="en" sz="1600" dirty="0"/>
              <a:t>4.    Carousel review of the other </a:t>
            </a:r>
            <a:br>
              <a:rPr lang="en" sz="1600" dirty="0"/>
            </a:br>
            <a:r>
              <a:rPr lang="en" sz="1600" dirty="0"/>
              <a:t>       charts</a:t>
            </a:r>
            <a:endParaRPr sz="1600" dirty="0"/>
          </a:p>
          <a:p>
            <a:pPr marL="457200" lvl="0" indent="0" algn="l" rtl="0">
              <a:spcBef>
                <a:spcPts val="800"/>
              </a:spcBef>
              <a:spcAft>
                <a:spcPts val="0"/>
              </a:spcAft>
              <a:buNone/>
            </a:pPr>
            <a:endParaRPr sz="1600" dirty="0"/>
          </a:p>
          <a:p>
            <a:pPr marL="0" lvl="0" indent="0" algn="l" rtl="0">
              <a:spcBef>
                <a:spcPts val="800"/>
              </a:spcBef>
              <a:spcAft>
                <a:spcPts val="0"/>
              </a:spcAft>
              <a:buNone/>
            </a:pPr>
            <a:endParaRPr sz="1600" dirty="0"/>
          </a:p>
          <a:p>
            <a:pPr marL="457200" lvl="0" indent="0" algn="l" rtl="0">
              <a:spcBef>
                <a:spcPts val="800"/>
              </a:spcBef>
              <a:spcAft>
                <a:spcPts val="0"/>
              </a:spcAft>
              <a:buNone/>
            </a:pPr>
            <a:endParaRPr sz="1600" dirty="0"/>
          </a:p>
          <a:p>
            <a:pPr marL="914400" lvl="0" indent="0" algn="l" rtl="0">
              <a:spcBef>
                <a:spcPts val="800"/>
              </a:spcBef>
              <a:spcAft>
                <a:spcPts val="0"/>
              </a:spcAft>
              <a:buNone/>
            </a:pPr>
            <a:endParaRPr sz="1600" dirty="0"/>
          </a:p>
        </p:txBody>
      </p:sp>
      <p:graphicFrame>
        <p:nvGraphicFramePr>
          <p:cNvPr id="280" name="Google Shape;280;p41"/>
          <p:cNvGraphicFramePr/>
          <p:nvPr>
            <p:extLst>
              <p:ext uri="{D42A27DB-BD31-4B8C-83A1-F6EECF244321}">
                <p14:modId xmlns:p14="http://schemas.microsoft.com/office/powerpoint/2010/main" val="1802088581"/>
              </p:ext>
            </p:extLst>
          </p:nvPr>
        </p:nvGraphicFramePr>
        <p:xfrm>
          <a:off x="4099055" y="1069050"/>
          <a:ext cx="4835200" cy="3254225"/>
        </p:xfrm>
        <a:graphic>
          <a:graphicData uri="http://schemas.openxmlformats.org/drawingml/2006/table">
            <a:tbl>
              <a:tblPr>
                <a:noFill/>
                <a:tableStyleId>{D3DEE434-E590-465F-A172-3B05BA8EA9B8}</a:tableStyleId>
              </a:tblPr>
              <a:tblGrid>
                <a:gridCol w="2417600">
                  <a:extLst>
                    <a:ext uri="{9D8B030D-6E8A-4147-A177-3AD203B41FA5}">
                      <a16:colId xmlns:a16="http://schemas.microsoft.com/office/drawing/2014/main" xmlns="" val="20000"/>
                    </a:ext>
                  </a:extLst>
                </a:gridCol>
                <a:gridCol w="2417600">
                  <a:extLst>
                    <a:ext uri="{9D8B030D-6E8A-4147-A177-3AD203B41FA5}">
                      <a16:colId xmlns:a16="http://schemas.microsoft.com/office/drawing/2014/main" xmlns="" val="20001"/>
                    </a:ext>
                  </a:extLst>
                </a:gridCol>
              </a:tblGrid>
              <a:tr h="1582925">
                <a:tc>
                  <a:txBody>
                    <a:bodyPr/>
                    <a:lstStyle/>
                    <a:p>
                      <a:pPr marL="0" lvl="0" indent="0" algn="l" rtl="0">
                        <a:spcBef>
                          <a:spcPts val="0"/>
                        </a:spcBef>
                        <a:spcAft>
                          <a:spcPts val="0"/>
                        </a:spcAft>
                        <a:buNone/>
                      </a:pPr>
                      <a:r>
                        <a:rPr lang="en" sz="3600">
                          <a:latin typeface="Century Gothic"/>
                          <a:ea typeface="Century Gothic"/>
                          <a:cs typeface="Century Gothic"/>
                          <a:sym typeface="Century Gothic"/>
                        </a:rPr>
                        <a:t>Quote A</a:t>
                      </a:r>
                      <a:endParaRPr sz="3600">
                        <a:latin typeface="Century Gothic"/>
                        <a:ea typeface="Century Gothic"/>
                        <a:cs typeface="Century Gothic"/>
                        <a:sym typeface="Century Gothic"/>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3600">
                          <a:latin typeface="Century Gothic"/>
                          <a:ea typeface="Century Gothic"/>
                          <a:cs typeface="Century Gothic"/>
                          <a:sym typeface="Century Gothic"/>
                        </a:rPr>
                        <a:t>Quote B</a:t>
                      </a:r>
                      <a:endParaRPr sz="3600">
                        <a:latin typeface="Century Gothic"/>
                        <a:ea typeface="Century Gothic"/>
                        <a:cs typeface="Century Gothic"/>
                        <a:sym typeface="Century Gothic"/>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xmlns="" val="10000"/>
                  </a:ext>
                </a:extLst>
              </a:tr>
              <a:tr h="1671300">
                <a:tc>
                  <a:txBody>
                    <a:bodyPr/>
                    <a:lstStyle/>
                    <a:p>
                      <a:pPr marL="0" lvl="0" indent="0" algn="l" rtl="0">
                        <a:spcBef>
                          <a:spcPts val="0"/>
                        </a:spcBef>
                        <a:spcAft>
                          <a:spcPts val="0"/>
                        </a:spcAft>
                        <a:buNone/>
                      </a:pPr>
                      <a:r>
                        <a:rPr lang="en" sz="3600" dirty="0">
                          <a:latin typeface="Century Gothic"/>
                          <a:ea typeface="Century Gothic"/>
                          <a:cs typeface="Century Gothic"/>
                          <a:sym typeface="Century Gothic"/>
                        </a:rPr>
                        <a:t>Quote C</a:t>
                      </a:r>
                      <a:endParaRPr sz="3600" dirty="0">
                        <a:latin typeface="Century Gothic"/>
                        <a:ea typeface="Century Gothic"/>
                        <a:cs typeface="Century Gothic"/>
                        <a:sym typeface="Century Gothic"/>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3600" dirty="0">
                          <a:latin typeface="Century Gothic"/>
                          <a:ea typeface="Century Gothic"/>
                          <a:cs typeface="Century Gothic"/>
                          <a:sym typeface="Century Gothic"/>
                        </a:rPr>
                        <a:t>Quote D</a:t>
                      </a:r>
                      <a:endParaRPr sz="3600" dirty="0">
                        <a:latin typeface="Century Gothic"/>
                        <a:ea typeface="Century Gothic"/>
                        <a:cs typeface="Century Gothic"/>
                        <a:sym typeface="Century Gothic"/>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pic>
        <p:nvPicPr>
          <p:cNvPr id="281" name="Google Shape;281;p41"/>
          <p:cNvPicPr preferRelativeResize="0"/>
          <p:nvPr/>
        </p:nvPicPr>
        <p:blipFill>
          <a:blip r:embed="rId3">
            <a:alphaModFix/>
          </a:blip>
          <a:stretch>
            <a:fillRect/>
          </a:stretch>
        </p:blipFill>
        <p:spPr>
          <a:xfrm>
            <a:off x="8444406" y="4410036"/>
            <a:ext cx="489849" cy="4898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Make a Connection</a:t>
            </a:r>
            <a:endParaRPr/>
          </a:p>
        </p:txBody>
      </p:sp>
      <p:sp>
        <p:nvSpPr>
          <p:cNvPr id="287" name="Google Shape;287;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200" dirty="0">
                <a:solidFill>
                  <a:schemeClr val="dk1"/>
                </a:solidFill>
              </a:rPr>
              <a:t>During this lesson, you have analyzed, summarized, and categorized key quotes from the novel. Now you are ready to respond to a big question that puts all these things together:</a:t>
            </a:r>
            <a:endParaRPr sz="2200" dirty="0">
              <a:solidFill>
                <a:schemeClr val="dk1"/>
              </a:solidFill>
            </a:endParaRPr>
          </a:p>
          <a:p>
            <a:pPr marL="457200" lvl="0" indent="0" algn="l" rtl="0">
              <a:spcBef>
                <a:spcPts val="800"/>
              </a:spcBef>
              <a:spcAft>
                <a:spcPts val="0"/>
              </a:spcAft>
              <a:buClr>
                <a:schemeClr val="dk1"/>
              </a:buClr>
              <a:buSzPts val="1100"/>
              <a:buFont typeface="Arial"/>
              <a:buNone/>
            </a:pPr>
            <a:endParaRPr sz="2200" dirty="0">
              <a:solidFill>
                <a:schemeClr val="dk1"/>
              </a:solidFill>
            </a:endParaRPr>
          </a:p>
          <a:p>
            <a:pPr marL="457200" lvl="0" indent="0" algn="l" rtl="0">
              <a:spcBef>
                <a:spcPts val="800"/>
              </a:spcBef>
              <a:spcAft>
                <a:spcPts val="0"/>
              </a:spcAft>
              <a:buClr>
                <a:schemeClr val="dk1"/>
              </a:buClr>
              <a:buSzPts val="1100"/>
              <a:buFont typeface="Arial"/>
              <a:buNone/>
            </a:pPr>
            <a:r>
              <a:rPr lang="en" sz="2200" dirty="0">
                <a:solidFill>
                  <a:schemeClr val="dk1"/>
                </a:solidFill>
              </a:rPr>
              <a:t>How is </a:t>
            </a:r>
            <a:r>
              <a:rPr lang="en" sz="2200" i="1" dirty="0">
                <a:solidFill>
                  <a:schemeClr val="dk1"/>
                </a:solidFill>
              </a:rPr>
              <a:t>taking a stand</a:t>
            </a:r>
            <a:r>
              <a:rPr lang="en" sz="2200" dirty="0">
                <a:solidFill>
                  <a:schemeClr val="dk1"/>
                </a:solidFill>
              </a:rPr>
              <a:t> related to </a:t>
            </a:r>
            <a:r>
              <a:rPr lang="en" sz="2200" i="1" dirty="0">
                <a:solidFill>
                  <a:schemeClr val="dk1"/>
                </a:solidFill>
              </a:rPr>
              <a:t>integrity</a:t>
            </a:r>
            <a:r>
              <a:rPr lang="en" sz="2200" dirty="0">
                <a:solidFill>
                  <a:schemeClr val="dk1"/>
                </a:solidFill>
              </a:rPr>
              <a:t>? Explain.</a:t>
            </a:r>
            <a:endParaRPr sz="2200" dirty="0">
              <a:solidFill>
                <a:schemeClr val="dk1"/>
              </a:solidFill>
            </a:endParaRPr>
          </a:p>
          <a:p>
            <a:pPr marL="457200" lvl="0" indent="0" algn="l" rtl="0">
              <a:spcBef>
                <a:spcPts val="800"/>
              </a:spcBef>
              <a:spcAft>
                <a:spcPts val="0"/>
              </a:spcAft>
              <a:buNone/>
            </a:pPr>
            <a:endParaRPr sz="2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93" name="Google Shape;293;p4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68300" algn="l" rtl="0">
              <a:spcBef>
                <a:spcPts val="800"/>
              </a:spcBef>
              <a:spcAft>
                <a:spcPts val="0"/>
              </a:spcAft>
              <a:buSzPts val="2200"/>
              <a:buChar char="•"/>
            </a:pPr>
            <a:r>
              <a:rPr lang="en" sz="1800" dirty="0"/>
              <a:t>Complete a first read of Chapter 27 with structured notes. </a:t>
            </a:r>
            <a:br>
              <a:rPr lang="en" sz="1800" dirty="0"/>
            </a:br>
            <a:endParaRPr sz="1800" dirty="0"/>
          </a:p>
          <a:p>
            <a:pPr marL="457200" lvl="0" indent="-368300" algn="l" rtl="0">
              <a:spcBef>
                <a:spcPts val="0"/>
              </a:spcBef>
              <a:spcAft>
                <a:spcPts val="0"/>
              </a:spcAft>
              <a:buSzPts val="2200"/>
              <a:buChar char="•"/>
            </a:pPr>
            <a:r>
              <a:rPr lang="en" sz="1800" dirty="0"/>
              <a:t>Answer the focus question: </a:t>
            </a:r>
            <a:br>
              <a:rPr lang="en" sz="1800" dirty="0"/>
            </a:br>
            <a:endParaRPr sz="1800" dirty="0"/>
          </a:p>
          <a:p>
            <a:pPr marL="0" lvl="0" indent="0" algn="l" rtl="0">
              <a:spcBef>
                <a:spcPts val="800"/>
              </a:spcBef>
              <a:spcAft>
                <a:spcPts val="0"/>
              </a:spcAft>
              <a:buNone/>
            </a:pPr>
            <a:r>
              <a:rPr lang="en" sz="1800" dirty="0"/>
              <a:t>Reread Atticus’s explanation of Bob Ewell’s actions on page 251, beginning with ‘I think I understand …’ and ending with ‘Atticus chuckled.’ </a:t>
            </a:r>
            <a:endParaRPr sz="1800" dirty="0"/>
          </a:p>
          <a:p>
            <a:pPr marL="0" lvl="0" indent="0" algn="l" rtl="0">
              <a:spcBef>
                <a:spcPts val="800"/>
              </a:spcBef>
              <a:spcAft>
                <a:spcPts val="0"/>
              </a:spcAft>
              <a:buNone/>
            </a:pPr>
            <a:r>
              <a:rPr lang="en" sz="1800" dirty="0"/>
              <a:t/>
            </a:r>
            <a:br>
              <a:rPr lang="en" sz="1800" dirty="0"/>
            </a:br>
            <a:r>
              <a:rPr lang="en" sz="1800" dirty="0"/>
              <a:t>What does Atticus’s explanation reveal about his character? Use the strongest evidence from the novel to support your answer</a:t>
            </a:r>
            <a:r>
              <a:rPr lang="en" sz="1800" dirty="0" smtClean="0"/>
              <a:t>.</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00" name="Google Shape;300;p44"/>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8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15699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8: </a:t>
            </a:r>
            <a:endParaRPr i="1" dirty="0">
              <a:solidFill>
                <a:schemeClr val="dk1"/>
              </a:solidFill>
            </a:endParaRPr>
          </a:p>
          <a:p>
            <a:pPr marL="0" lvl="0" indent="0" algn="l" rtl="0">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Prepare the </a:t>
            </a:r>
            <a:r>
              <a:rPr lang="en" b="1" dirty="0">
                <a:solidFill>
                  <a:schemeClr val="dk1"/>
                </a:solidFill>
              </a:rPr>
              <a:t>Taking a Stand sentence strips </a:t>
            </a:r>
            <a:endParaRPr b="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Create </a:t>
            </a:r>
            <a:r>
              <a:rPr lang="en" b="1" dirty="0">
                <a:solidFill>
                  <a:schemeClr val="dk1"/>
                </a:solidFill>
              </a:rPr>
              <a:t>key quote anchor charts</a:t>
            </a:r>
            <a:endParaRPr b="1"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Integrity: </a:t>
            </a:r>
            <a:r>
              <a:rPr lang="en" b="1" dirty="0" err="1">
                <a:solidFill>
                  <a:schemeClr val="dk1"/>
                </a:solidFill>
              </a:rPr>
              <a:t>Frayer</a:t>
            </a:r>
            <a:r>
              <a:rPr lang="en" b="1" dirty="0">
                <a:solidFill>
                  <a:schemeClr val="dk1"/>
                </a:solidFill>
              </a:rPr>
              <a:t> Model </a:t>
            </a:r>
            <a:r>
              <a:rPr lang="en" dirty="0">
                <a:solidFill>
                  <a:schemeClr val="dk1"/>
                </a:solidFill>
              </a:rPr>
              <a:t>(one per student and one for display) </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Key Quotes handout </a:t>
            </a:r>
            <a:r>
              <a:rPr lang="en" dirty="0">
                <a:solidFill>
                  <a:schemeClr val="dk1"/>
                </a:solidFill>
              </a:rPr>
              <a:t>(one per student and one for display)</a:t>
            </a:r>
            <a:endParaRPr dirty="0">
              <a:solidFill>
                <a:schemeClr val="dk1"/>
              </a:solidFill>
            </a:endParaRPr>
          </a:p>
          <a:p>
            <a:pPr marL="457200" lvl="0" indent="-361950" algn="l" rtl="0">
              <a:spcBef>
                <a:spcPts val="0"/>
              </a:spcBef>
              <a:spcAft>
                <a:spcPts val="0"/>
              </a:spcAft>
              <a:buClr>
                <a:schemeClr val="dk1"/>
              </a:buClr>
              <a:buSzPts val="2100"/>
              <a:buChar char="•"/>
            </a:pPr>
            <a:r>
              <a:rPr lang="en" b="1" i="1" dirty="0">
                <a:solidFill>
                  <a:schemeClr val="dk1"/>
                </a:solidFill>
              </a:rPr>
              <a:t>To Kill a Mockingbird S</a:t>
            </a:r>
            <a:r>
              <a:rPr lang="en" b="1" dirty="0">
                <a:solidFill>
                  <a:schemeClr val="dk1"/>
                </a:solidFill>
              </a:rPr>
              <a:t>tructured Notes graphic organizer, Chapter 27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Exit Ticket (one per student)</a:t>
            </a: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8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8: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Review the </a:t>
            </a:r>
            <a:r>
              <a:rPr lang="en" b="1" dirty="0">
                <a:solidFill>
                  <a:schemeClr val="dk1"/>
                </a:solidFill>
              </a:rPr>
              <a:t>Taking a Stand Anchor chart </a:t>
            </a:r>
            <a:r>
              <a:rPr lang="en" dirty="0">
                <a:solidFill>
                  <a:schemeClr val="dk1"/>
                </a:solidFill>
              </a:rPr>
              <a:t>to identify examples for the Four Corners strategy</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the Four Corners Possible Responses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Four Corners strategy </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8</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Today, you’ll explore the concept of </a:t>
            </a:r>
            <a:r>
              <a:rPr lang="en" sz="1800" i="1" dirty="0"/>
              <a:t>integrity </a:t>
            </a:r>
            <a:r>
              <a:rPr lang="en" sz="1800" dirty="0"/>
              <a:t>and how it relates to the theme of taking a stand in </a:t>
            </a:r>
            <a:r>
              <a:rPr lang="en" sz="1800" i="1" dirty="0"/>
              <a:t>To Kill a Mockingbird.</a:t>
            </a:r>
            <a:r>
              <a:rPr lang="en" sz="1800" dirty="0"/>
              <a:t> Throughout the past few lessons, you’ve identified how different characters have taken stands for their beliefs. Now, you’ll connect those examples to key quotes in the novel.</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do today:</a:t>
            </a:r>
            <a:endParaRPr sz="1800" dirty="0"/>
          </a:p>
          <a:p>
            <a:pPr marL="457200" lvl="0" indent="-361950" algn="l" rtl="0">
              <a:lnSpc>
                <a:spcPct val="100000"/>
              </a:lnSpc>
              <a:spcBef>
                <a:spcPts val="800"/>
              </a:spcBef>
              <a:spcAft>
                <a:spcPts val="0"/>
              </a:spcAft>
              <a:buSzPts val="2100"/>
              <a:buChar char="•"/>
            </a:pPr>
            <a:r>
              <a:rPr lang="en" sz="1800" dirty="0"/>
              <a:t>Collaborate to create a </a:t>
            </a:r>
            <a:r>
              <a:rPr lang="en" sz="1800" dirty="0" err="1"/>
              <a:t>Frayer</a:t>
            </a:r>
            <a:r>
              <a:rPr lang="en" sz="1800" dirty="0"/>
              <a:t> Model to better understand </a:t>
            </a:r>
            <a:r>
              <a:rPr lang="en" sz="1800" i="1" dirty="0"/>
              <a:t>integrity</a:t>
            </a:r>
            <a:endParaRPr sz="1800" i="1" dirty="0"/>
          </a:p>
          <a:p>
            <a:pPr marL="457200" lvl="0" indent="-361950" algn="l" rtl="0">
              <a:lnSpc>
                <a:spcPct val="100000"/>
              </a:lnSpc>
              <a:spcBef>
                <a:spcPts val="0"/>
              </a:spcBef>
              <a:spcAft>
                <a:spcPts val="0"/>
              </a:spcAft>
              <a:buSzPts val="2100"/>
              <a:buChar char="•"/>
            </a:pPr>
            <a:r>
              <a:rPr lang="en" sz="1800" dirty="0"/>
              <a:t>Connect an example of a character’s stand in the novel to a quote that reflects their reasoning for taking a stand</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our Thinking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000" dirty="0"/>
              <a:t>Pair up with your Discussion Appointment for today.</a:t>
            </a:r>
            <a:br>
              <a:rPr lang="en" sz="2000" dirty="0"/>
            </a:br>
            <a:endParaRPr sz="2000" dirty="0"/>
          </a:p>
          <a:p>
            <a:pPr marL="457200" lvl="0" indent="-381000" algn="l" rtl="0">
              <a:spcBef>
                <a:spcPts val="0"/>
              </a:spcBef>
              <a:spcAft>
                <a:spcPts val="0"/>
              </a:spcAft>
              <a:buSzPts val="2400"/>
              <a:buChar char="•"/>
            </a:pPr>
            <a:r>
              <a:rPr lang="en" sz="2000" dirty="0"/>
              <a:t>Share your responses to the focus question from last night’s homework:</a:t>
            </a:r>
            <a:br>
              <a:rPr lang="en" sz="2000" dirty="0"/>
            </a:br>
            <a:endParaRPr sz="2000" dirty="0"/>
          </a:p>
          <a:p>
            <a:pPr marL="457200" lvl="0" indent="0" algn="l" rtl="0">
              <a:spcBef>
                <a:spcPts val="800"/>
              </a:spcBef>
              <a:spcAft>
                <a:spcPts val="0"/>
              </a:spcAft>
              <a:buNone/>
            </a:pPr>
            <a:r>
              <a:rPr lang="en" sz="2000" dirty="0"/>
              <a:t>What are two things the reader learns about Atticus’s character in these chapters? Use the strongest evidence from the novel to support your answer.</a:t>
            </a:r>
            <a:endParaRPr sz="2000" dirty="0"/>
          </a:p>
        </p:txBody>
      </p:sp>
      <p:pic>
        <p:nvPicPr>
          <p:cNvPr id="219" name="Google Shape;219;p33"/>
          <p:cNvPicPr preferRelativeResize="0"/>
          <p:nvPr/>
        </p:nvPicPr>
        <p:blipFill>
          <a:blip r:embed="rId3">
            <a:alphaModFix/>
          </a:blip>
          <a:stretch>
            <a:fillRect/>
          </a:stretch>
        </p:blipFill>
        <p:spPr>
          <a:xfrm>
            <a:off x="8284422" y="4290100"/>
            <a:ext cx="613250" cy="524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a:t>
            </a:r>
            <a:endParaRPr/>
          </a:p>
        </p:txBody>
      </p:sp>
      <p:sp>
        <p:nvSpPr>
          <p:cNvPr id="225" name="Google Shape;225;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1000"/>
              </a:spcBef>
              <a:spcAft>
                <a:spcPts val="0"/>
              </a:spcAft>
              <a:buClr>
                <a:schemeClr val="dk1"/>
              </a:buClr>
              <a:buSzPts val="2400"/>
              <a:buAutoNum type="arabicPeriod"/>
            </a:pPr>
            <a:r>
              <a:rPr lang="en" sz="2400">
                <a:solidFill>
                  <a:schemeClr val="dk1"/>
                </a:solidFill>
              </a:rPr>
              <a:t>I can </a:t>
            </a:r>
            <a:r>
              <a:rPr lang="en" sz="2400" i="1">
                <a:solidFill>
                  <a:schemeClr val="dk1"/>
                </a:solidFill>
              </a:rPr>
              <a:t>analyze how taking a stand is developed</a:t>
            </a:r>
            <a:r>
              <a:rPr lang="en" sz="2400">
                <a:solidFill>
                  <a:schemeClr val="dk1"/>
                </a:solidFill>
              </a:rPr>
              <a:t> in </a:t>
            </a:r>
            <a:r>
              <a:rPr lang="en" sz="2400" i="1">
                <a:solidFill>
                  <a:schemeClr val="dk1"/>
                </a:solidFill>
              </a:rPr>
              <a:t>To Kill a Mockingbird.</a:t>
            </a:r>
            <a:endParaRPr sz="2400" i="1">
              <a:solidFill>
                <a:schemeClr val="dk1"/>
              </a:solidFill>
            </a:endParaRPr>
          </a:p>
          <a:p>
            <a:pPr marL="457200" lvl="0" indent="0" algn="l" rtl="0">
              <a:spcBef>
                <a:spcPts val="800"/>
              </a:spcBef>
              <a:spcAft>
                <a:spcPts val="0"/>
              </a:spcAft>
              <a:buNone/>
            </a:pPr>
            <a:endParaRPr sz="2400"/>
          </a:p>
        </p:txBody>
      </p:sp>
      <p:pic>
        <p:nvPicPr>
          <p:cNvPr id="226" name="Google Shape;226;p34"/>
          <p:cNvPicPr preferRelativeResize="0"/>
          <p:nvPr/>
        </p:nvPicPr>
        <p:blipFill>
          <a:blip r:embed="rId3">
            <a:alphaModFix/>
          </a:blip>
          <a:stretch>
            <a:fillRect/>
          </a:stretch>
        </p:blipFill>
        <p:spPr>
          <a:xfrm>
            <a:off x="8119496" y="4081916"/>
            <a:ext cx="843575" cy="682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Gain a Better Understanding of </a:t>
            </a:r>
            <a:r>
              <a:rPr lang="en" sz="3000" i="1"/>
              <a:t>Integrity</a:t>
            </a:r>
            <a:endParaRPr sz="3000" i="1"/>
          </a:p>
        </p:txBody>
      </p:sp>
      <p:sp>
        <p:nvSpPr>
          <p:cNvPr id="232" name="Google Shape;232;p35"/>
          <p:cNvSpPr txBox="1">
            <a:spLocks noGrp="1"/>
          </p:cNvSpPr>
          <p:nvPr>
            <p:ph type="body" idx="1"/>
          </p:nvPr>
        </p:nvSpPr>
        <p:spPr>
          <a:xfrm>
            <a:off x="311700" y="1069957"/>
            <a:ext cx="4260300" cy="37626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600" dirty="0"/>
              <a:t>Using this Frayer Model will help </a:t>
            </a:r>
            <a:r>
              <a:rPr lang="en" sz="1600" dirty="0" smtClean="0"/>
              <a:t>us </a:t>
            </a:r>
            <a:r>
              <a:rPr lang="en" sz="1600" dirty="0"/>
              <a:t>to learn more about a key idea </a:t>
            </a:r>
            <a:br>
              <a:rPr lang="en" sz="1600" dirty="0"/>
            </a:br>
            <a:r>
              <a:rPr lang="en" sz="1600" dirty="0"/>
              <a:t>from the novel, </a:t>
            </a:r>
            <a:r>
              <a:rPr lang="en" sz="1600" i="1" dirty="0"/>
              <a:t>integrity</a:t>
            </a:r>
            <a:r>
              <a:rPr lang="en" sz="1600" dirty="0"/>
              <a:t>.</a:t>
            </a:r>
            <a:endParaRPr sz="1600" dirty="0"/>
          </a:p>
          <a:p>
            <a:pPr marL="0" lvl="0" indent="0" algn="l" rtl="0">
              <a:spcBef>
                <a:spcPts val="800"/>
              </a:spcBef>
              <a:spcAft>
                <a:spcPts val="0"/>
              </a:spcAft>
              <a:buNone/>
            </a:pPr>
            <a:endParaRPr sz="1600" dirty="0"/>
          </a:p>
          <a:p>
            <a:pPr marL="457200" lvl="0" indent="-361950" algn="l" rtl="0">
              <a:spcBef>
                <a:spcPts val="800"/>
              </a:spcBef>
              <a:spcAft>
                <a:spcPts val="0"/>
              </a:spcAft>
              <a:buClr>
                <a:schemeClr val="dk1"/>
              </a:buClr>
              <a:buSzPts val="2100"/>
              <a:buAutoNum type="arabicPeriod"/>
            </a:pPr>
            <a:r>
              <a:rPr lang="en" sz="1600" dirty="0">
                <a:solidFill>
                  <a:schemeClr val="dk1"/>
                </a:solidFill>
              </a:rPr>
              <a:t>What are some examples of</a:t>
            </a:r>
            <a:br>
              <a:rPr lang="en" sz="1600" dirty="0">
                <a:solidFill>
                  <a:schemeClr val="dk1"/>
                </a:solidFill>
              </a:rPr>
            </a:br>
            <a:r>
              <a:rPr lang="en" sz="1600" dirty="0">
                <a:solidFill>
                  <a:schemeClr val="dk1"/>
                </a:solidFill>
              </a:rPr>
              <a:t>showing </a:t>
            </a:r>
            <a:r>
              <a:rPr lang="en" sz="1600" i="1" dirty="0">
                <a:solidFill>
                  <a:schemeClr val="dk1"/>
                </a:solidFill>
              </a:rPr>
              <a:t>integrity </a:t>
            </a:r>
            <a:r>
              <a:rPr lang="en" sz="1600" dirty="0">
                <a:solidFill>
                  <a:schemeClr val="dk1"/>
                </a:solidFill>
              </a:rPr>
              <a:t>in the novel</a:t>
            </a:r>
            <a:r>
              <a:rPr lang="en" sz="1600" dirty="0">
                <a:solidFill>
                  <a:schemeClr val="dk1"/>
                </a:solidFill>
                <a:latin typeface="Calibri"/>
                <a:ea typeface="Calibri"/>
                <a:cs typeface="Calibri"/>
                <a:sym typeface="Calibri"/>
              </a:rPr>
              <a:t> </a:t>
            </a:r>
            <a:br>
              <a:rPr lang="en" sz="1600" dirty="0">
                <a:solidFill>
                  <a:schemeClr val="dk1"/>
                </a:solidFill>
                <a:latin typeface="Calibri"/>
                <a:ea typeface="Calibri"/>
                <a:cs typeface="Calibri"/>
                <a:sym typeface="Calibri"/>
              </a:rPr>
            </a:br>
            <a:r>
              <a:rPr lang="en" sz="1600" dirty="0">
                <a:solidFill>
                  <a:schemeClr val="dk1"/>
                </a:solidFill>
              </a:rPr>
              <a:t>or in life?</a:t>
            </a:r>
            <a:endParaRPr sz="1600" dirty="0">
              <a:solidFill>
                <a:schemeClr val="dk1"/>
              </a:solidFill>
            </a:endParaRPr>
          </a:p>
          <a:p>
            <a:pPr marL="457200" lvl="0" indent="-361950" algn="l" rtl="0">
              <a:spcBef>
                <a:spcPts val="0"/>
              </a:spcBef>
              <a:spcAft>
                <a:spcPts val="0"/>
              </a:spcAft>
              <a:buClr>
                <a:schemeClr val="dk1"/>
              </a:buClr>
              <a:buSzPts val="2100"/>
              <a:buAutoNum type="arabicPeriod"/>
            </a:pPr>
            <a:r>
              <a:rPr lang="en" sz="1600" dirty="0">
                <a:solidFill>
                  <a:schemeClr val="dk1"/>
                </a:solidFill>
              </a:rPr>
              <a:t>What does </a:t>
            </a:r>
            <a:r>
              <a:rPr lang="en" sz="1600" i="1" dirty="0">
                <a:solidFill>
                  <a:schemeClr val="dk1"/>
                </a:solidFill>
              </a:rPr>
              <a:t>integrity </a:t>
            </a:r>
            <a:r>
              <a:rPr lang="en" sz="1600" dirty="0">
                <a:solidFill>
                  <a:schemeClr val="dk1"/>
                </a:solidFill>
              </a:rPr>
              <a:t>mean?</a:t>
            </a:r>
            <a:endParaRPr sz="1600" dirty="0">
              <a:solidFill>
                <a:schemeClr val="dk1"/>
              </a:solidFill>
            </a:endParaRPr>
          </a:p>
          <a:p>
            <a:pPr marL="457200" lvl="0" indent="-361950" algn="l" rtl="0">
              <a:spcBef>
                <a:spcPts val="0"/>
              </a:spcBef>
              <a:spcAft>
                <a:spcPts val="0"/>
              </a:spcAft>
              <a:buSzPts val="2100"/>
              <a:buAutoNum type="arabicPeriod"/>
            </a:pPr>
            <a:r>
              <a:rPr lang="en" sz="1600" dirty="0"/>
              <a:t>What characteristics, or qualities,</a:t>
            </a:r>
            <a:br>
              <a:rPr lang="en" sz="1600" dirty="0"/>
            </a:br>
            <a:r>
              <a:rPr lang="en" sz="1600" dirty="0"/>
              <a:t>does a person have who has </a:t>
            </a:r>
            <a:br>
              <a:rPr lang="en" sz="1600" dirty="0"/>
            </a:br>
            <a:r>
              <a:rPr lang="en" sz="1600" i="1" dirty="0"/>
              <a:t>Integrity</a:t>
            </a:r>
            <a:r>
              <a:rPr lang="en" sz="1600" dirty="0"/>
              <a:t>?</a:t>
            </a:r>
            <a:endParaRPr sz="1600" dirty="0"/>
          </a:p>
          <a:p>
            <a:pPr marL="457200" lvl="0" indent="-361950" algn="l" rtl="0">
              <a:spcBef>
                <a:spcPts val="0"/>
              </a:spcBef>
              <a:spcAft>
                <a:spcPts val="0"/>
              </a:spcAft>
              <a:buSzPts val="2100"/>
              <a:buAutoNum type="arabicPeriod"/>
            </a:pPr>
            <a:r>
              <a:rPr lang="en" sz="1600" dirty="0"/>
              <a:t>What are non-examples of </a:t>
            </a:r>
            <a:br>
              <a:rPr lang="en" sz="1600" dirty="0"/>
            </a:br>
            <a:r>
              <a:rPr lang="en" sz="1600" i="1" dirty="0"/>
              <a:t>integrity</a:t>
            </a:r>
            <a:r>
              <a:rPr lang="en" sz="1600" dirty="0"/>
              <a:t>?</a:t>
            </a:r>
            <a:endParaRPr sz="1600" dirty="0"/>
          </a:p>
          <a:p>
            <a:pPr marL="0" lvl="0" indent="0" algn="l" rtl="0">
              <a:spcBef>
                <a:spcPts val="800"/>
              </a:spcBef>
              <a:spcAft>
                <a:spcPts val="0"/>
              </a:spcAft>
              <a:buNone/>
            </a:pPr>
            <a:endParaRPr sz="1600" dirty="0"/>
          </a:p>
        </p:txBody>
      </p:sp>
      <p:pic>
        <p:nvPicPr>
          <p:cNvPr id="233" name="Google Shape;233;p35"/>
          <p:cNvPicPr preferRelativeResize="0"/>
          <p:nvPr/>
        </p:nvPicPr>
        <p:blipFill>
          <a:blip r:embed="rId3">
            <a:alphaModFix/>
          </a:blip>
          <a:stretch>
            <a:fillRect/>
          </a:stretch>
        </p:blipFill>
        <p:spPr>
          <a:xfrm>
            <a:off x="4549208" y="928671"/>
            <a:ext cx="4283092" cy="3416400"/>
          </a:xfrm>
          <a:prstGeom prst="rect">
            <a:avLst/>
          </a:prstGeom>
          <a:noFill/>
          <a:ln>
            <a:noFill/>
          </a:ln>
        </p:spPr>
      </p:pic>
      <p:pic>
        <p:nvPicPr>
          <p:cNvPr id="234" name="Google Shape;234;p35"/>
          <p:cNvPicPr preferRelativeResize="0"/>
          <p:nvPr/>
        </p:nvPicPr>
        <p:blipFill>
          <a:blip r:embed="rId4">
            <a:alphaModFix/>
          </a:blip>
          <a:stretch>
            <a:fillRect/>
          </a:stretch>
        </p:blipFill>
        <p:spPr>
          <a:xfrm>
            <a:off x="8420189" y="4345071"/>
            <a:ext cx="613250" cy="524375"/>
          </a:xfrm>
          <a:prstGeom prst="rect">
            <a:avLst/>
          </a:prstGeom>
          <a:noFill/>
          <a:ln>
            <a:noFill/>
          </a:ln>
        </p:spPr>
      </p:pic>
      <p:pic>
        <p:nvPicPr>
          <p:cNvPr id="235" name="Google Shape;235;p35"/>
          <p:cNvPicPr preferRelativeResize="0"/>
          <p:nvPr/>
        </p:nvPicPr>
        <p:blipFill>
          <a:blip r:embed="rId5">
            <a:alphaModFix/>
          </a:blip>
          <a:stretch>
            <a:fillRect/>
          </a:stretch>
        </p:blipFill>
        <p:spPr>
          <a:xfrm>
            <a:off x="7672539" y="4367621"/>
            <a:ext cx="572700" cy="572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Summarize a Key Quote</a:t>
            </a:r>
            <a:endParaRPr/>
          </a:p>
        </p:txBody>
      </p:sp>
      <p:sp>
        <p:nvSpPr>
          <p:cNvPr id="241" name="Google Shape;241;p36"/>
          <p:cNvSpPr txBox="1">
            <a:spLocks noGrp="1"/>
          </p:cNvSpPr>
          <p:nvPr>
            <p:ph type="body" idx="1"/>
          </p:nvPr>
        </p:nvSpPr>
        <p:spPr>
          <a:xfrm>
            <a:off x="311700" y="120070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A.  “Mockingbirds don’t do one thing but make music for us to enjoy. They don’t eat up people’s gardens, don’t nest in corncribs, they don’t do one thing but sing their hearts out for us. That’s why it’s a sin To Kill a </a:t>
            </a:r>
            <a:r>
              <a:rPr lang="en" sz="2400" dirty="0" smtClean="0"/>
              <a:t>Mockingbird</a:t>
            </a:r>
            <a:r>
              <a:rPr lang="en-US" sz="2400" dirty="0" smtClean="0"/>
              <a:t>.</a:t>
            </a:r>
            <a:r>
              <a:rPr lang="en" sz="2400" dirty="0" smtClean="0"/>
              <a:t>”</a:t>
            </a:r>
            <a:endParaRPr sz="2400" dirty="0"/>
          </a:p>
          <a:p>
            <a:pPr marL="914400" lvl="0" indent="0" algn="l" rtl="0">
              <a:spcBef>
                <a:spcPts val="800"/>
              </a:spcBef>
              <a:spcAft>
                <a:spcPts val="0"/>
              </a:spcAft>
              <a:buNone/>
            </a:pPr>
            <a:endParaRPr sz="2400" dirty="0"/>
          </a:p>
        </p:txBody>
      </p:sp>
      <p:pic>
        <p:nvPicPr>
          <p:cNvPr id="242" name="Google Shape;242;p36"/>
          <p:cNvPicPr preferRelativeResize="0"/>
          <p:nvPr/>
        </p:nvPicPr>
        <p:blipFill>
          <a:blip r:embed="rId3">
            <a:alphaModFix/>
          </a:blip>
          <a:stretch>
            <a:fillRect/>
          </a:stretch>
        </p:blipFill>
        <p:spPr>
          <a:xfrm>
            <a:off x="8450159" y="4404651"/>
            <a:ext cx="506274" cy="50627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0585C3-3A0E-4733-8342-4564CDD353DF}"/>
</file>

<file path=customXml/itemProps2.xml><?xml version="1.0" encoding="utf-8"?>
<ds:datastoreItem xmlns:ds="http://schemas.openxmlformats.org/officeDocument/2006/customXml" ds:itemID="{CFA4D278-577C-479D-BC0C-18812B4A3B3F}"/>
</file>

<file path=customXml/itemProps3.xml><?xml version="1.0" encoding="utf-8"?>
<ds:datastoreItem xmlns:ds="http://schemas.openxmlformats.org/officeDocument/2006/customXml" ds:itemID="{416A65EC-F06B-4375-B5A2-549D710B1ABB}"/>
</file>

<file path=docProps/app.xml><?xml version="1.0" encoding="utf-8"?>
<Properties xmlns="http://schemas.openxmlformats.org/officeDocument/2006/extended-properties" xmlns:vt="http://schemas.openxmlformats.org/officeDocument/2006/docPropsVTypes">
  <TotalTime>22</TotalTime>
  <Words>1055</Words>
  <Application>Microsoft Macintosh PowerPoint</Application>
  <PresentationFormat>On-screen Show (16:9)</PresentationFormat>
  <Paragraphs>310</Paragraphs>
  <Slides>17</Slides>
  <Notes>17</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17</vt:i4>
      </vt:variant>
    </vt:vector>
  </HeadingPairs>
  <TitlesOfParts>
    <vt:vector size="20" baseType="lpstr">
      <vt:lpstr>Century Gothic</vt:lpstr>
      <vt:lpstr>Office Theme</vt:lpstr>
      <vt:lpstr>Office Theme</vt:lpstr>
      <vt:lpstr>Grade 8: Module 2: Unit 2: Lesson 8   Teacher slide, before teaching.</vt:lpstr>
      <vt:lpstr>Grade 8: Module 2: Unit 2: Lesson 8  Teacher slide, before teaching.</vt:lpstr>
      <vt:lpstr>Grade 8: Module 2: Unit 2: Lesson 8  Teacher slide, before teaching.</vt:lpstr>
      <vt:lpstr>Grade 8: Module 2:  Unit 2: Lesson 8</vt:lpstr>
      <vt:lpstr>Hello, Students!</vt:lpstr>
      <vt:lpstr>Let’s Share our Thinking</vt:lpstr>
      <vt:lpstr>Let’s Review Our Learning Target</vt:lpstr>
      <vt:lpstr>Let’s Gain a Better Understanding of Integrity</vt:lpstr>
      <vt:lpstr>Let’s Summarize a Key Quote</vt:lpstr>
      <vt:lpstr>Let’s Summarize a Key Quote</vt:lpstr>
      <vt:lpstr>Let’s Summarize a Key Quote</vt:lpstr>
      <vt:lpstr>Let’s Summarize a Key Quote</vt:lpstr>
      <vt:lpstr>Let’s Analyze a Character’s Stand in the Novel</vt:lpstr>
      <vt:lpstr>Let’s Connect the Stand to a Key Quote</vt:lpstr>
      <vt:lpstr>Let’s Make a Connection</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8   Teacher slide, before teaching.</dc:title>
  <cp:lastModifiedBy>Alexander Specht</cp:lastModifiedBy>
  <cp:revision>5</cp:revision>
  <dcterms:modified xsi:type="dcterms:W3CDTF">2018-09-24T23:40:21Z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