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ECCA62-E155-4B3B-8C7E-3D9B858025C5}" v="9" dt="2018-10-09T14:10:50.427"/>
  </p1510:revLst>
</p1510:revInfo>
</file>

<file path=ppt/tableStyles.xml><?xml version="1.0" encoding="utf-8"?>
<a:tblStyleLst xmlns:a="http://schemas.openxmlformats.org/drawingml/2006/main" def="{4DB159DA-36E9-4470-A04B-5BFE414FF86C}">
  <a:tblStyle styleId="{4DB159DA-36E9-4470-A04B-5BFE414FF86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51D7A92-AF87-449A-9BB9-7C019051BE5C}"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713" autoAdjust="0"/>
  </p:normalViewPr>
  <p:slideViewPr>
    <p:cSldViewPr snapToGrid="0">
      <p:cViewPr varScale="1">
        <p:scale>
          <a:sx n="82" d="100"/>
          <a:sy n="82" d="100"/>
        </p:scale>
        <p:origin x="820" y="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17ECCA62-E155-4B3B-8C7E-3D9B858025C5}"/>
    <pc:docChg chg="modSld modMainMaster">
      <pc:chgData name="Steven Benson" userId="7888f041-e9c4-484d-a793-6a135ed92492" providerId="ADAL" clId="{17ECCA62-E155-4B3B-8C7E-3D9B858025C5}" dt="2018-10-09T14:10:50.427" v="8" actId="1076"/>
      <pc:docMkLst>
        <pc:docMk/>
      </pc:docMkLst>
      <pc:sldChg chg="addSp modSp">
        <pc:chgData name="Steven Benson" userId="7888f041-e9c4-484d-a793-6a135ed92492" providerId="ADAL" clId="{17ECCA62-E155-4B3B-8C7E-3D9B858025C5}" dt="2018-10-09T14:10:34.123" v="6" actId="1076"/>
        <pc:sldMkLst>
          <pc:docMk/>
          <pc:sldMk cId="0" sldId="259"/>
        </pc:sldMkLst>
        <pc:picChg chg="add mod">
          <ac:chgData name="Steven Benson" userId="7888f041-e9c4-484d-a793-6a135ed92492" providerId="ADAL" clId="{17ECCA62-E155-4B3B-8C7E-3D9B858025C5}" dt="2018-10-09T14:10:34.123" v="6" actId="1076"/>
          <ac:picMkLst>
            <pc:docMk/>
            <pc:sldMk cId="0" sldId="259"/>
            <ac:picMk id="3" creationId="{95046F67-B706-4EB2-879D-5C2656773382}"/>
          </ac:picMkLst>
        </pc:picChg>
      </pc:sldChg>
      <pc:sldChg chg="modSp">
        <pc:chgData name="Steven Benson" userId="7888f041-e9c4-484d-a793-6a135ed92492" providerId="ADAL" clId="{17ECCA62-E155-4B3B-8C7E-3D9B858025C5}" dt="2018-10-09T14:10:38.756" v="7" actId="1076"/>
        <pc:sldMkLst>
          <pc:docMk/>
          <pc:sldMk cId="0" sldId="261"/>
        </pc:sldMkLst>
        <pc:picChg chg="mod">
          <ac:chgData name="Steven Benson" userId="7888f041-e9c4-484d-a793-6a135ed92492" providerId="ADAL" clId="{17ECCA62-E155-4B3B-8C7E-3D9B858025C5}" dt="2018-10-09T14:10:38.756" v="7" actId="1076"/>
          <ac:picMkLst>
            <pc:docMk/>
            <pc:sldMk cId="0" sldId="261"/>
            <ac:picMk id="161" creationId="{00000000-0000-0000-0000-000000000000}"/>
          </ac:picMkLst>
        </pc:picChg>
      </pc:sldChg>
      <pc:sldChg chg="modSp">
        <pc:chgData name="Steven Benson" userId="7888f041-e9c4-484d-a793-6a135ed92492" providerId="ADAL" clId="{17ECCA62-E155-4B3B-8C7E-3D9B858025C5}" dt="2018-10-09T14:10:50.427" v="8" actId="1076"/>
        <pc:sldMkLst>
          <pc:docMk/>
          <pc:sldMk cId="0" sldId="265"/>
        </pc:sldMkLst>
        <pc:picChg chg="mod">
          <ac:chgData name="Steven Benson" userId="7888f041-e9c4-484d-a793-6a135ed92492" providerId="ADAL" clId="{17ECCA62-E155-4B3B-8C7E-3D9B858025C5}" dt="2018-10-09T14:10:50.427" v="8" actId="1076"/>
          <ac:picMkLst>
            <pc:docMk/>
            <pc:sldMk cId="0" sldId="265"/>
            <ac:picMk id="188" creationId="{00000000-0000-0000-0000-000000000000}"/>
          </ac:picMkLst>
        </pc:picChg>
      </pc:sldChg>
      <pc:sldMasterChg chg="addSp modSp">
        <pc:chgData name="Steven Benson" userId="7888f041-e9c4-484d-a793-6a135ed92492" providerId="ADAL" clId="{17ECCA62-E155-4B3B-8C7E-3D9B858025C5}" dt="2018-10-09T14:10:17.717" v="2" actId="1076"/>
        <pc:sldMasterMkLst>
          <pc:docMk/>
          <pc:sldMasterMk cId="0" sldId="2147483670"/>
        </pc:sldMasterMkLst>
        <pc:picChg chg="add mod">
          <ac:chgData name="Steven Benson" userId="7888f041-e9c4-484d-a793-6a135ed92492" providerId="ADAL" clId="{17ECCA62-E155-4B3B-8C7E-3D9B858025C5}" dt="2018-10-09T14:10:17.717" v="2" actId="1076"/>
          <ac:picMkLst>
            <pc:docMk/>
            <pc:sldMasterMk cId="0" sldId="2147483670"/>
            <ac:picMk id="5" creationId="{46BA56D1-13F5-4964-B390-AAC02E746DC2}"/>
          </ac:picMkLst>
        </pc:picChg>
        <pc:picChg chg="add mod">
          <ac:chgData name="Steven Benson" userId="7888f041-e9c4-484d-a793-6a135ed92492" providerId="ADAL" clId="{17ECCA62-E155-4B3B-8C7E-3D9B858025C5}" dt="2018-10-09T14:10:17.717" v="2" actId="1076"/>
          <ac:picMkLst>
            <pc:docMk/>
            <pc:sldMasterMk cId="0" sldId="2147483670"/>
            <ac:picMk id="9" creationId="{A9052AFA-33ED-4013-AD22-E3935D824F1B}"/>
          </ac:picMkLst>
        </pc:picChg>
        <pc:picChg chg="add mod">
          <ac:chgData name="Steven Benson" userId="7888f041-e9c4-484d-a793-6a135ed92492" providerId="ADAL" clId="{17ECCA62-E155-4B3B-8C7E-3D9B858025C5}" dt="2018-10-09T14:10:17.717" v="2" actId="1076"/>
          <ac:picMkLst>
            <pc:docMk/>
            <pc:sldMasterMk cId="0" sldId="2147483670"/>
            <ac:picMk id="10" creationId="{E7815B0B-65F0-47ED-8BFF-2D2713930B8E}"/>
          </ac:picMkLst>
        </pc:picChg>
      </pc:sldMasterChg>
      <pc:sldMasterChg chg="addSp modSp">
        <pc:chgData name="Steven Benson" userId="7888f041-e9c4-484d-a793-6a135ed92492" providerId="ADAL" clId="{17ECCA62-E155-4B3B-8C7E-3D9B858025C5}" dt="2018-10-09T14:10:22.940" v="4" actId="1076"/>
        <pc:sldMasterMkLst>
          <pc:docMk/>
          <pc:sldMasterMk cId="0" sldId="2147483671"/>
        </pc:sldMasterMkLst>
        <pc:picChg chg="add mod">
          <ac:chgData name="Steven Benson" userId="7888f041-e9c4-484d-a793-6a135ed92492" providerId="ADAL" clId="{17ECCA62-E155-4B3B-8C7E-3D9B858025C5}" dt="2018-10-09T14:10:22.940" v="4" actId="1076"/>
          <ac:picMkLst>
            <pc:docMk/>
            <pc:sldMasterMk cId="0" sldId="2147483671"/>
            <ac:picMk id="7" creationId="{46BA56D1-13F5-4964-B390-AAC02E746DC2}"/>
          </ac:picMkLst>
        </pc:picChg>
        <pc:picChg chg="add mod">
          <ac:chgData name="Steven Benson" userId="7888f041-e9c4-484d-a793-6a135ed92492" providerId="ADAL" clId="{17ECCA62-E155-4B3B-8C7E-3D9B858025C5}" dt="2018-10-09T14:10:22.940" v="4" actId="1076"/>
          <ac:picMkLst>
            <pc:docMk/>
            <pc:sldMasterMk cId="0" sldId="2147483671"/>
            <ac:picMk id="8" creationId="{A9052AFA-33ED-4013-AD22-E3935D824F1B}"/>
          </ac:picMkLst>
        </pc:picChg>
        <pc:picChg chg="add mod">
          <ac:chgData name="Steven Benson" userId="7888f041-e9c4-484d-a793-6a135ed92492" providerId="ADAL" clId="{17ECCA62-E155-4B3B-8C7E-3D9B858025C5}" dt="2018-10-09T14:10:22.940" v="4" actId="1076"/>
          <ac:picMkLst>
            <pc:docMk/>
            <pc:sldMasterMk cId="0" sldId="2147483671"/>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739166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Discussion Appointments (8-10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Guided Practice: Analyzing Paragraph Structure (15-18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Annotating the Text of “Equal Rights for Women” by Shirley Chisholm (18-20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(2-4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(4-5 minutes) Preview Homework: Based on Chisholm’s speech, add to your </a:t>
            </a:r>
            <a:r>
              <a:rPr lang="en" sz="1200" b="1" dirty="0">
                <a:solidFill>
                  <a:schemeClr val="dk1"/>
                </a:solidFill>
                <a:latin typeface="Calibri"/>
                <a:ea typeface="Calibri"/>
                <a:cs typeface="Calibri"/>
                <a:sym typeface="Calibri"/>
              </a:rPr>
              <a:t>Taking a Stand: Frayer Model handout</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295188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Debrief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many students rated themselves three or less on any of the learning targets, consider reviewing that skill in subsequent lessons.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one a time for the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Ask students to rate themselves using Fist to Five on how confident they are that they have mastered each learning target.</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Remind students that they began the work of Learning Targets #2 and #3 in the previous lesson and will continue it in the next.</a:t>
            </a:r>
            <a:endParaRPr sz="1200" dirty="0">
              <a:latin typeface="Calibri" panose="020F0502020204030204" pitchFamily="34" charset="0"/>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students who are showing a “3” of less for possible support during small group time.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4224335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 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filing and keeping both documents needed for homework: a copy of the speech, </a:t>
            </a:r>
            <a:r>
              <a:rPr lang="en" sz="1200" b="1" dirty="0">
                <a:solidFill>
                  <a:schemeClr val="dk1"/>
                </a:solidFill>
                <a:latin typeface="Calibri"/>
                <a:ea typeface="Calibri"/>
                <a:cs typeface="Calibri"/>
                <a:sym typeface="Calibri"/>
              </a:rPr>
              <a:t>Frayer model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assignment on the slide, as students follow along in their head.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14699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ff9de11b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3ff9de11b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00" name="Google Shape;200;g3ff9de11b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2970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“Equal Rights for Women”: Analyzing Text Structure Note-catcher </a:t>
            </a:r>
            <a:r>
              <a:rPr lang="en" sz="1200" dirty="0">
                <a:solidFill>
                  <a:schemeClr val="dk1"/>
                </a:solidFill>
                <a:latin typeface="Calibri"/>
                <a:ea typeface="Calibri"/>
                <a:cs typeface="Calibri"/>
                <a:sym typeface="Calibri"/>
              </a:rPr>
              <a:t>(one per student and one for teacher modeling)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Appointments handout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“Equal Rights for Women” (from Lesson 2; students’ own copies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Instructions for Discussion Appointments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4338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Discussion Appointments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Teacher’s guide (for reference) of Analyzing the structure of a paragraph question</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Speech: “Equal Rights for Women” by Shirley Chrisholm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“Equal Rights for Women”: Lesson 3 Close Reading Guide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6614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Analyzing Text Structure &amp; Summarizing Text:</a:t>
            </a:r>
            <a:endParaRPr sz="120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“Equal Rights for Women” by Shirley Chisholm</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6799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3609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Introducing Discussion Appointments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 plan states </a:t>
            </a:r>
            <a:r>
              <a:rPr lang="en-US" sz="1200" dirty="0">
                <a:solidFill>
                  <a:schemeClr val="dk1"/>
                </a:solidFill>
                <a:latin typeface="Calibri"/>
                <a:ea typeface="Calibri"/>
                <a:cs typeface="Calibri"/>
                <a:sym typeface="Calibri"/>
              </a:rPr>
              <a:t>that </a:t>
            </a:r>
            <a:r>
              <a:rPr lang="en" sz="1200" dirty="0">
                <a:solidFill>
                  <a:schemeClr val="dk1"/>
                </a:solidFill>
                <a:latin typeface="Calibri"/>
                <a:ea typeface="Calibri"/>
                <a:cs typeface="Calibri"/>
                <a:sym typeface="Calibri"/>
              </a:rPr>
              <a:t>students will make five appointments; however, they will only make four using the locations and map on the hand-out.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set up “Discussion Appointments” with four peers; these appointments will be used for peer conversations throughout this module. Students will not meet with all appointments in this lesson.</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new routine builds on students’ work in their “numbered heads” group in Module 1. These discussion structures support students’ mastery of SL.8.1.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Discussion Appointments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 am going to explain the new protocol for meeting with peers during Module 2. </a:t>
            </a:r>
            <a:r>
              <a:rPr lang="en" sz="1200" i="1" dirty="0">
                <a:latin typeface="Calibri" panose="020F0502020204030204" pitchFamily="34" charset="0"/>
                <a:sym typeface="Calibri"/>
              </a:rPr>
              <a:t>You will not be meeting with all of your discussion appointments in this lesson.</a:t>
            </a:r>
            <a:r>
              <a:rPr lang="en-US" sz="1200" i="1" dirty="0">
                <a:latin typeface="Calibri" panose="020F0502020204030204" pitchFamily="34" charset="0"/>
                <a:sym typeface="Calibri"/>
              </a:rPr>
              <a:t>”</a:t>
            </a:r>
            <a:endParaRPr sz="1200" i="1" dirty="0">
              <a:latin typeface="Calibri" panose="020F0502020204030204" pitchFamily="34" charset="0"/>
              <a:sym typeface="Calibri"/>
            </a:endParaRPr>
          </a:p>
          <a:p>
            <a:pPr marL="914400" lvl="0"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will be a way for you to have partner discussions with several of your classmates.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Being able to talk to a lot of classmates will give you more ideas for discussing and writing about the texts during this module.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Discussion is one strong way to deepen your understanding of a text.</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for making Discussion Appointments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a timer for 3 minutes to keep students focused. Give students 3 minutes to make their Discussion Appointments.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or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About halfway through this sign-up process, check with the students to see who needs appointments in various locations. You can do this by asking, for example: “</a:t>
            </a:r>
            <a:r>
              <a:rPr lang="en" sz="1200" i="1" dirty="0">
                <a:solidFill>
                  <a:schemeClr val="dk1"/>
                </a:solidFill>
                <a:latin typeface="Calibri"/>
                <a:ea typeface="Calibri"/>
                <a:cs typeface="Calibri"/>
                <a:sym typeface="Calibri"/>
              </a:rPr>
              <a:t>Raise your hand if you need an appointment in Rochester.”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raise their hands, match them 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their sheets filled out, ask students to return to their seats.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will work with these Discussion Appointment partners regularly.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if their partner is absent on a given day or they do not have a partner for a particular location, they should report to you at the front of the room and you will tell them with whom to meet.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are a way for students to work with different classmates, leading to mixed-ability groupings.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Mixed-ability groupings of students for regular discussion and close reading exercises will provide a collaborative and supportive structure for reading complex texts and close reading of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are having difficulty filling up all of the appointments, and intervene to support them,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8305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B. Reviewing Learning Targets</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long-term and supporting learning targets where all students can see and reference them.</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look at the learning targets while you read them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began to analyze Shirley Chisholm’s speech in the previous lesson. Today they will continue to read it closely, this time focusing on paragraph structure.</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extLst>
      <p:ext uri="{BB962C8B-B14F-4D97-AF65-F5344CB8AC3E}">
        <p14:creationId xmlns:p14="http://schemas.microsoft.com/office/powerpoint/2010/main" val="1603004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Student Pairings (“Albany” discussion appointments)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Guided Practice: Analyzing Paragraph Structure</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work together to analyze a paragraph structure before they annotate the sections of the speech for the gist. This sequence of activities is intentional. The skill of analyzing paragraph structure gives students one more tool to use when determining the gist of each 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Talking as a whole class after a small group activity gives the teacher as well as students a chance to check understanding and correct any misconceptions.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copies of </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Equal Rights for Women.”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now they will analyze the structure of a paragraph and the purpose of particular sentences in Chisholm’s speech.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“Equal Rights for Women”: Analyzing Text Structure Note-catcher</a:t>
            </a:r>
            <a:r>
              <a:rPr lang="en" sz="1200" dirty="0">
                <a:solidFill>
                  <a:schemeClr val="dk1"/>
                </a:solidFill>
                <a:latin typeface="Calibri"/>
                <a:ea typeface="Calibri"/>
                <a:cs typeface="Calibri"/>
                <a:sym typeface="Calibri"/>
              </a:rPr>
              <a:t> and display it on the document camera or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Note-catcher will lead them through an analysis of the structure of Paragraph 10 in “Equal Rights for Women.”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model analyzing the structure of a paragraph, if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work together on this with their </a:t>
            </a:r>
            <a:r>
              <a:rPr lang="en" sz="1200" b="0" i="0" dirty="0">
                <a:solidFill>
                  <a:schemeClr val="dk1"/>
                </a:solidFill>
                <a:latin typeface="Calibri"/>
                <a:ea typeface="Calibri"/>
                <a:cs typeface="Calibri"/>
                <a:sym typeface="Calibri"/>
              </a:rPr>
              <a:t>Albany Discussion Appointment partner.</a:t>
            </a:r>
            <a:endParaRPr sz="1200" b="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working, circulate to ensure that students understand the analysis of the paragraph structure.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are done, refocus the class. Cold call on groups to share their analyses of paragraph structure.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refine their Note-catchers based on the class discussion.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“Equal Rights for Women”: Lesson 3 Close Reading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for guidance on “Listen fors” for each question in this portion of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Analyzing text structure supports students who struggle with reading and writing, particularly English language learners, because it gives students an explicit way to see how sentences build on one another to make meaning.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Consider having students who are struggling highlight the sentence in question for each Text-Dependent Question. This visual may support them in determining the purpose and function of each sentence in a paragraph.</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6655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18-20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Annotating the Text of “Equal Rights for Women” by Shirley Chisholm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that students have analyzed the structure of a paragraph, they will turn their attention to understanding the speech as a whole.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Make a connection for students between this slide and the learning on the last slide.</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as the first step to understand how Chisholm is taking a stand, they will annotate the speech for the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their copies of “Equal Rights for Women.” Point out that their copy of the speech has sections marked on it, from A to F.</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“Equal Rights for Women” on the document camera or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annotating Section A for the gist by following the steps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the rest of the speech with a partner and annotate Sections B–F for the gist as well as circle words that they don’t understand.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working, circulate around the room using the look fors below to ensure accuracy of gist for each section.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the gist of each section:</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Section B: </a:t>
            </a:r>
            <a:r>
              <a:rPr lang="en" sz="1200" b="0" dirty="0">
                <a:solidFill>
                  <a:schemeClr val="dk1"/>
                </a:solidFill>
                <a:latin typeface="Calibri"/>
                <a:ea typeface="Calibri"/>
                <a:cs typeface="Calibri"/>
                <a:sym typeface="Calibri"/>
              </a:rPr>
              <a:t>Both women and African Americans have been discriminated against, but it’s getting better for African Americans and not for women.</a:t>
            </a:r>
            <a:endParaRPr sz="1200" b="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Section C: Although women make up more than half the population, they have very few leadership jobs.</a:t>
            </a:r>
            <a:endParaRPr sz="1200" b="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Section D: Awareness of discrimination against women is rising, and a law to protect women would help change attitudes.</a:t>
            </a:r>
            <a:endParaRPr sz="1200" b="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Section E: The Equal Rights Amendment is important because current laws aren’t working to protect women.</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r>
              <a:rPr lang="en" sz="1200" b="0" dirty="0">
                <a:solidFill>
                  <a:schemeClr val="dk1"/>
                </a:solidFill>
                <a:latin typeface="Calibri"/>
                <a:ea typeface="Calibri"/>
                <a:cs typeface="Calibri"/>
                <a:sym typeface="Calibri"/>
              </a:rPr>
              <a:t>Section F: Women don’t need special protection; they need equality. </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preparing a teacher model of additional sections of the text to use with students who need further modeling to annotate independently.</a:t>
            </a:r>
            <a:endParaRPr sz="1200" dirty="0">
              <a:latin typeface="Calibri"/>
              <a:ea typeface="Calibri"/>
              <a:cs typeface="Calibri"/>
              <a:sym typeface="Calibri"/>
            </a:endParaRPr>
          </a:p>
        </p:txBody>
      </p:sp>
    </p:spTree>
    <p:extLst>
      <p:ext uri="{BB962C8B-B14F-4D97-AF65-F5344CB8AC3E}">
        <p14:creationId xmlns:p14="http://schemas.microsoft.com/office/powerpoint/2010/main" val="1805982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4173"/>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2264"/>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22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82997"/>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2:</a:t>
            </a:r>
            <a:r>
              <a:rPr lang="en" sz="3400" dirty="0"/>
              <a:t> Unit </a:t>
            </a:r>
            <a:r>
              <a:rPr lang="en" dirty="0"/>
              <a:t>1</a:t>
            </a:r>
            <a:r>
              <a:rPr lang="en" sz="3400" dirty="0"/>
              <a:t>: Lesson </a:t>
            </a:r>
            <a:r>
              <a:rPr lang="en" dirty="0"/>
              <a:t>3</a:t>
            </a:r>
            <a:endParaRPr sz="3400" dirty="0"/>
          </a:p>
          <a:p>
            <a:pPr marL="0" lvl="0" indent="0" rtl="0">
              <a:lnSpc>
                <a:spcPct val="90000"/>
              </a:lnSpc>
              <a:spcBef>
                <a:spcPts val="0"/>
              </a:spcBef>
              <a:spcAft>
                <a:spcPts val="0"/>
              </a:spcAft>
              <a:buClr>
                <a:schemeClr val="dk1"/>
              </a:buClr>
              <a:buSzPts val="1100"/>
              <a:buFont typeface="Arial"/>
              <a:buNone/>
            </a:pPr>
            <a:r>
              <a:rPr lang="en" sz="1800" dirty="0"/>
              <a:t>Teacher slide, before teaching.</a:t>
            </a:r>
            <a:endParaRPr sz="1800" dirty="0"/>
          </a:p>
        </p:txBody>
      </p:sp>
      <p:sp>
        <p:nvSpPr>
          <p:cNvPr id="130" name="Google Shape;130;p25"/>
          <p:cNvSpPr txBox="1">
            <a:spLocks noGrp="1"/>
          </p:cNvSpPr>
          <p:nvPr>
            <p:ph type="body" idx="1"/>
          </p:nvPr>
        </p:nvSpPr>
        <p:spPr>
          <a:xfrm>
            <a:off x="311700" y="1221900"/>
            <a:ext cx="8520600" cy="39216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Continue work with Shirley Chisholm’s speech “Equal Rights for Women.”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Have students work together to analyze a paragraph structure before they annotate the sections of the speech for the gist.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Reread and annotate each section of the text for the gist, after finding the gist of the whole speech in a previous lesson.</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the structure of a specific paragraph in “Equal Rights for Women,” including the role of a particular sentence in developing a key concept.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the development of a central idea in “Equal Rights for Women.”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identify specific claims that Shirley Chisholm makes in “Equal Rights for Women.”  </a:t>
            </a:r>
            <a:endParaRPr sz="1600" dirty="0">
              <a:solidFill>
                <a:schemeClr val="dk1"/>
              </a:solidFill>
            </a:endParaRPr>
          </a:p>
          <a:p>
            <a:pPr marL="45720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9" name="Google Shape;189;p34"/>
          <p:cNvPicPr preferRelativeResize="0"/>
          <p:nvPr/>
        </p:nvPicPr>
        <p:blipFill>
          <a:blip r:embed="rId3">
            <a:alphaModFix/>
          </a:blip>
          <a:stretch>
            <a:fillRect/>
          </a:stretch>
        </p:blipFill>
        <p:spPr>
          <a:xfrm>
            <a:off x="7815943" y="4436115"/>
            <a:ext cx="625218" cy="656493"/>
          </a:xfrm>
          <a:prstGeom prst="rect">
            <a:avLst/>
          </a:prstGeom>
          <a:noFill/>
          <a:ln>
            <a:noFill/>
          </a:ln>
        </p:spPr>
      </p:pic>
      <p:sp>
        <p:nvSpPr>
          <p:cNvPr id="186" name="Google Shape;186;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today’s Learning Targets.</a:t>
            </a:r>
            <a:endParaRPr/>
          </a:p>
        </p:txBody>
      </p:sp>
      <p:sp>
        <p:nvSpPr>
          <p:cNvPr id="187" name="Google Shape;187;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analyze the structure of a specific paragraph in “Equal Rights for Women,” including the role of a particular sentence in developing a key concept.</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analyze the development of a central idea in “Equal Rights for Women.”</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identify specific claims that Shirley Chisholm makes in “Equal Rights for Women.”  </a:t>
            </a:r>
            <a:endParaRPr/>
          </a:p>
        </p:txBody>
      </p:sp>
      <p:pic>
        <p:nvPicPr>
          <p:cNvPr id="188" name="Google Shape;188;p34"/>
          <p:cNvPicPr preferRelativeResize="0"/>
          <p:nvPr/>
        </p:nvPicPr>
        <p:blipFill>
          <a:blip r:embed="rId4">
            <a:alphaModFix/>
          </a:blip>
          <a:stretch>
            <a:fillRect/>
          </a:stretch>
        </p:blipFill>
        <p:spPr>
          <a:xfrm>
            <a:off x="8282644" y="4348941"/>
            <a:ext cx="745225" cy="5363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5"/>
          <p:cNvSpPr txBox="1">
            <a:spLocks noGrp="1"/>
          </p:cNvSpPr>
          <p:nvPr>
            <p:ph type="title"/>
          </p:nvPr>
        </p:nvSpPr>
        <p:spPr>
          <a:xfrm>
            <a:off x="311700" y="290850"/>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Homework</a:t>
            </a:r>
            <a:endParaRPr dirty="0"/>
          </a:p>
        </p:txBody>
      </p:sp>
      <p:sp>
        <p:nvSpPr>
          <p:cNvPr id="195" name="Google Shape;195;p35"/>
          <p:cNvSpPr txBox="1">
            <a:spLocks noGrp="1"/>
          </p:cNvSpPr>
          <p:nvPr>
            <p:ph type="body" idx="1"/>
          </p:nvPr>
        </p:nvSpPr>
        <p:spPr>
          <a:xfrm>
            <a:off x="311700" y="1193825"/>
            <a:ext cx="40953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dirty="0">
                <a:solidFill>
                  <a:schemeClr val="dk1"/>
                </a:solidFill>
              </a:rPr>
              <a:t>Based on your work with the speech “Equal Rights for Women” by Shirley Chisholm, add evidence, examples, or details to your definition or sketch to your </a:t>
            </a:r>
            <a:r>
              <a:rPr lang="en" sz="2400" b="1" dirty="0">
                <a:solidFill>
                  <a:schemeClr val="dk1"/>
                </a:solidFill>
              </a:rPr>
              <a:t>Taking a Stand: Frayer Model handout</a:t>
            </a:r>
            <a:r>
              <a:rPr lang="en" sz="2400" dirty="0">
                <a:solidFill>
                  <a:schemeClr val="dk1"/>
                </a:solidFill>
              </a:rPr>
              <a:t>.</a:t>
            </a:r>
            <a:endParaRPr sz="1100" i="1" dirty="0">
              <a:solidFill>
                <a:schemeClr val="dk1"/>
              </a:solidFill>
              <a:latin typeface="Arial"/>
              <a:ea typeface="Arial"/>
              <a:cs typeface="Arial"/>
              <a:sym typeface="Arial"/>
            </a:endParaRPr>
          </a:p>
          <a:p>
            <a:pPr marL="0" lvl="0" indent="0">
              <a:spcBef>
                <a:spcPts val="0"/>
              </a:spcBef>
              <a:spcAft>
                <a:spcPts val="0"/>
              </a:spcAft>
              <a:buNone/>
            </a:pPr>
            <a:endParaRPr dirty="0"/>
          </a:p>
        </p:txBody>
      </p:sp>
      <p:pic>
        <p:nvPicPr>
          <p:cNvPr id="196" name="Google Shape;196;p35"/>
          <p:cNvPicPr preferRelativeResize="0"/>
          <p:nvPr/>
        </p:nvPicPr>
        <p:blipFill>
          <a:blip r:embed="rId3">
            <a:alphaModFix/>
          </a:blip>
          <a:stretch>
            <a:fillRect/>
          </a:stretch>
        </p:blipFill>
        <p:spPr>
          <a:xfrm>
            <a:off x="4572000" y="863550"/>
            <a:ext cx="4095425" cy="3746675"/>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03" name="Google Shape;203;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04" name="Google Shape;204;p36"/>
          <p:cNvGraphicFramePr/>
          <p:nvPr/>
        </p:nvGraphicFramePr>
        <p:xfrm>
          <a:off x="577216" y="1385887"/>
          <a:ext cx="7989600" cy="3230175"/>
        </p:xfrm>
        <a:graphic>
          <a:graphicData uri="http://schemas.openxmlformats.org/drawingml/2006/table">
            <a:tbl>
              <a:tblPr firstRow="1" bandRow="1">
                <a:noFill/>
                <a:tableStyleId>{E51D7A92-AF87-449A-9BB9-7C019051BE5C}</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3</a:t>
            </a:r>
            <a:r>
              <a:rPr lang="en" sz="3400"/>
              <a:t> </a:t>
            </a:r>
            <a:endParaRPr sz="3400"/>
          </a:p>
          <a:p>
            <a:pPr marL="0" lvl="0" indent="0" rtl="0">
              <a:lnSpc>
                <a:spcPct val="90000"/>
              </a:lnSpc>
              <a:spcBef>
                <a:spcPts val="0"/>
              </a:spcBef>
              <a:spcAft>
                <a:spcPts val="0"/>
              </a:spcAft>
              <a:buNone/>
            </a:pPr>
            <a:r>
              <a:rPr lang="en" sz="1800"/>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dirty="0">
                <a:solidFill>
                  <a:schemeClr val="dk1"/>
                </a:solidFill>
              </a:rPr>
              <a:t>Preparing for Lesson 3:</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Be sure the text “Equal Rights for Women” is chunked into sections (see Lesson 2 teaching note).</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Make enough copies of the </a:t>
            </a:r>
            <a:r>
              <a:rPr lang="en" b="1" dirty="0">
                <a:solidFill>
                  <a:schemeClr val="dk1"/>
                </a:solidFill>
              </a:rPr>
              <a:t>Discussion Appointments handout </a:t>
            </a:r>
            <a:r>
              <a:rPr lang="en" dirty="0">
                <a:solidFill>
                  <a:schemeClr val="dk1"/>
                </a:solidFill>
              </a:rPr>
              <a:t>for each student to have a copy.</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3</a:t>
            </a:r>
            <a:r>
              <a:rPr lang="en" sz="3400"/>
              <a:t> </a:t>
            </a:r>
            <a:endParaRPr sz="3400"/>
          </a:p>
          <a:p>
            <a:pPr marL="0" lvl="0" indent="0" rtl="0">
              <a:lnSpc>
                <a:spcPct val="90000"/>
              </a:lnSpc>
              <a:spcBef>
                <a:spcPts val="0"/>
              </a:spcBef>
              <a:spcAft>
                <a:spcPts val="0"/>
              </a:spcAft>
              <a:buNone/>
            </a:pPr>
            <a:r>
              <a:rPr lang="en" sz="1800"/>
              <a:t>Teacher slide, before teaching.</a:t>
            </a:r>
            <a:endParaRPr sz="1800"/>
          </a:p>
        </p:txBody>
      </p:sp>
      <p:sp>
        <p:nvSpPr>
          <p:cNvPr id="142" name="Google Shape;142;p27"/>
          <p:cNvSpPr txBox="1">
            <a:spLocks noGrp="1"/>
          </p:cNvSpPr>
          <p:nvPr>
            <p:ph type="body" idx="1"/>
          </p:nvPr>
        </p:nvSpPr>
        <p:spPr>
          <a:xfrm>
            <a:off x="311700" y="1236525"/>
            <a:ext cx="8520600" cy="3636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a:solidFill>
                  <a:schemeClr val="dk1"/>
                </a:solidFill>
              </a:rPr>
              <a:t>Preparing for Lesson 3: 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the speech: “Equal Rights for Women” by Shirley Chisholm, specifically Section A (paragraphs 1-4). Section A will be used for modeling how to annotate for gist.</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Fist to Five strategy and Discussion Appointments protocol (see Appendix).</a:t>
            </a:r>
            <a:endParaRPr>
              <a:solidFill>
                <a:schemeClr val="dk1"/>
              </a:solidFill>
            </a:endParaRPr>
          </a:p>
          <a:p>
            <a:pPr marL="457200" lvl="0" indent="0" rtl="0">
              <a:lnSpc>
                <a:spcPct val="90000"/>
              </a:lnSpc>
              <a:spcBef>
                <a:spcPts val="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Grade </a:t>
            </a:r>
            <a:r>
              <a:rPr lang="en" sz="4000">
                <a:latin typeface="Century Gothic"/>
                <a:ea typeface="Century Gothic"/>
                <a:cs typeface="Century Gothic"/>
                <a:sym typeface="Century Gothic"/>
              </a:rPr>
              <a:t>8</a:t>
            </a:r>
            <a:r>
              <a:rPr lang="en" sz="4000">
                <a:solidFill>
                  <a:srgbClr val="000000"/>
                </a:solidFill>
                <a:latin typeface="Century Gothic"/>
                <a:ea typeface="Century Gothic"/>
                <a:cs typeface="Century Gothic"/>
                <a:sym typeface="Century Gothic"/>
              </a:rPr>
              <a:t>: Module </a:t>
            </a:r>
            <a:r>
              <a:rPr lang="en" sz="4000">
                <a:latin typeface="Century Gothic"/>
                <a:ea typeface="Century Gothic"/>
                <a:cs typeface="Century Gothic"/>
                <a:sym typeface="Century Gothic"/>
              </a:rPr>
              <a:t>2</a:t>
            </a:r>
            <a:r>
              <a:rPr lang="en" sz="4000">
                <a:solidFill>
                  <a:srgbClr val="000000"/>
                </a:solidFill>
                <a:latin typeface="Century Gothic"/>
                <a:ea typeface="Century Gothic"/>
                <a:cs typeface="Century Gothic"/>
                <a:sym typeface="Century Gothic"/>
              </a:rPr>
              <a:t>: </a:t>
            </a:r>
            <a:endParaRPr sz="400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Unit </a:t>
            </a:r>
            <a:r>
              <a:rPr lang="en" sz="4000">
                <a:latin typeface="Century Gothic"/>
                <a:ea typeface="Century Gothic"/>
                <a:cs typeface="Century Gothic"/>
                <a:sym typeface="Century Gothic"/>
              </a:rPr>
              <a:t>1</a:t>
            </a:r>
            <a:r>
              <a:rPr lang="en" sz="4000">
                <a:solidFill>
                  <a:srgbClr val="000000"/>
                </a:solidFill>
                <a:latin typeface="Century Gothic"/>
                <a:ea typeface="Century Gothic"/>
                <a:cs typeface="Century Gothic"/>
                <a:sym typeface="Century Gothic"/>
              </a:rPr>
              <a:t>: Lesson </a:t>
            </a:r>
            <a:r>
              <a:rPr lang="en" sz="4000">
                <a:latin typeface="Century Gothic"/>
                <a:ea typeface="Century Gothic"/>
                <a:cs typeface="Century Gothic"/>
                <a:sym typeface="Century Gothic"/>
              </a:rPr>
              <a:t>3</a:t>
            </a:r>
            <a:r>
              <a:rPr lang="en" sz="4000">
                <a:solidFill>
                  <a:srgbClr val="000000"/>
                </a:solidFill>
                <a:latin typeface="Century Gothic"/>
                <a:ea typeface="Century Gothic"/>
                <a:cs typeface="Century Gothic"/>
                <a:sym typeface="Century Gothic"/>
              </a:rPr>
              <a:t> </a:t>
            </a:r>
            <a:endParaRPr sz="4000">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8772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Analyzing Text Structure and Summarizing Text:</a:t>
            </a:r>
            <a:endParaRPr sz="2400"/>
          </a:p>
          <a:p>
            <a:pPr marL="0" lvl="0" indent="0">
              <a:spcBef>
                <a:spcPts val="0"/>
              </a:spcBef>
              <a:spcAft>
                <a:spcPts val="0"/>
              </a:spcAft>
              <a:buClr>
                <a:schemeClr val="dk1"/>
              </a:buClr>
              <a:buSzPts val="1100"/>
              <a:buFont typeface="Arial"/>
              <a:buNone/>
            </a:pPr>
            <a:r>
              <a:rPr lang="en" sz="2400"/>
              <a:t>“Equal Rights for Women” by Shirley Chisholm</a:t>
            </a:r>
            <a:endParaRPr sz="2400"/>
          </a:p>
          <a:p>
            <a:pPr marL="0" lvl="0" indent="0">
              <a:spcBef>
                <a:spcPts val="0"/>
              </a:spcBef>
              <a:spcAft>
                <a:spcPts val="0"/>
              </a:spcAft>
              <a:buNone/>
            </a:pPr>
            <a:endParaRPr/>
          </a:p>
        </p:txBody>
      </p:sp>
      <p:pic>
        <p:nvPicPr>
          <p:cNvPr id="3" name="Picture 2">
            <a:extLst>
              <a:ext uri="{FF2B5EF4-FFF2-40B4-BE49-F238E27FC236}">
                <a16:creationId xmlns:a16="http://schemas.microsoft.com/office/drawing/2014/main" id="{95046F67-B706-4EB2-879D-5C2656773382}"/>
              </a:ext>
            </a:extLst>
          </p:cNvPr>
          <p:cNvPicPr>
            <a:picLocks noChangeAspect="1"/>
          </p:cNvPicPr>
          <p:nvPr/>
        </p:nvPicPr>
        <p:blipFill>
          <a:blip r:embed="rId3"/>
          <a:stretch>
            <a:fillRect/>
          </a:stretch>
        </p:blipFill>
        <p:spPr>
          <a:xfrm>
            <a:off x="3370382" y="2991749"/>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dirty="0"/>
              <a:t>You will continue to work with Shirley Chisholm’s speech </a:t>
            </a:r>
            <a:r>
              <a:rPr lang="en" i="1" dirty="0"/>
              <a:t>“Equal Rights for Women.” </a:t>
            </a:r>
            <a:r>
              <a:rPr lang="en" dirty="0"/>
              <a:t>Having thought about the gist of the whole speech in Lesson 2, </a:t>
            </a:r>
            <a:r>
              <a:rPr lang="en" dirty="0">
                <a:highlight>
                  <a:srgbClr val="FFFFFF"/>
                </a:highlight>
              </a:rPr>
              <a:t>now you'll reread and annotate to analyze the structure of a specific paragraph in “Equal Rights for Women.</a:t>
            </a:r>
            <a:r>
              <a:rPr lang="en-US" dirty="0">
                <a:highlight>
                  <a:srgbClr val="FFFFFF"/>
                </a:highlight>
              </a:rPr>
              <a:t>”</a:t>
            </a:r>
            <a:endParaRPr dirty="0">
              <a:highlight>
                <a:srgbClr val="FFFFFF"/>
              </a:highlight>
            </a:endParaRPr>
          </a:p>
          <a:p>
            <a:pPr marL="0" lvl="0" indent="0" rtl="0">
              <a:lnSpc>
                <a:spcPct val="100000"/>
              </a:lnSpc>
              <a:spcBef>
                <a:spcPts val="0"/>
              </a:spcBef>
              <a:spcAft>
                <a:spcPts val="0"/>
              </a:spcAft>
              <a:buClr>
                <a:schemeClr val="dk1"/>
              </a:buClr>
              <a:buSzPts val="1100"/>
              <a:buFont typeface="Arial"/>
              <a:buNone/>
            </a:pPr>
            <a:endParaRPr dirty="0">
              <a:highlight>
                <a:srgbClr val="FFFFFF"/>
              </a:highlight>
            </a:endParaRPr>
          </a:p>
          <a:p>
            <a:pPr marL="0" lvl="0" indent="0" rtl="0">
              <a:lnSpc>
                <a:spcPct val="100000"/>
              </a:lnSpc>
              <a:spcBef>
                <a:spcPts val="0"/>
              </a:spcBef>
              <a:spcAft>
                <a:spcPts val="0"/>
              </a:spcAft>
              <a:buNone/>
            </a:pPr>
            <a:r>
              <a:rPr lang="en" dirty="0"/>
              <a:t>Here’s what you’ll be learning and doing today:</a:t>
            </a:r>
            <a:endParaRPr dirty="0"/>
          </a:p>
          <a:p>
            <a:pPr marL="0" lvl="0" indent="0" rtl="0">
              <a:lnSpc>
                <a:spcPct val="100000"/>
              </a:lnSpc>
              <a:spcBef>
                <a:spcPts val="0"/>
              </a:spcBef>
              <a:spcAft>
                <a:spcPts val="0"/>
              </a:spcAft>
              <a:buNone/>
            </a:pPr>
            <a:endParaRPr dirty="0"/>
          </a:p>
          <a:p>
            <a:pPr marL="457200" lvl="0" indent="-342900" rtl="0">
              <a:lnSpc>
                <a:spcPct val="100000"/>
              </a:lnSpc>
              <a:spcBef>
                <a:spcPts val="0"/>
              </a:spcBef>
              <a:spcAft>
                <a:spcPts val="0"/>
              </a:spcAft>
              <a:buSzPts val="1800"/>
              <a:buChar char="●"/>
            </a:pPr>
            <a:r>
              <a:rPr lang="en" dirty="0"/>
              <a:t>Learning how to make “Discussion Appointments” for yourself.</a:t>
            </a:r>
            <a:endParaRPr dirty="0"/>
          </a:p>
          <a:p>
            <a:pPr marL="457200" lvl="0" indent="-342900" rtl="0">
              <a:lnSpc>
                <a:spcPct val="100000"/>
              </a:lnSpc>
              <a:spcBef>
                <a:spcPts val="0"/>
              </a:spcBef>
              <a:spcAft>
                <a:spcPts val="0"/>
              </a:spcAft>
              <a:buSzPts val="1800"/>
              <a:buChar char="●"/>
            </a:pPr>
            <a:r>
              <a:rPr lang="en" dirty="0"/>
              <a:t>Practice looking at the structure of a paragraph.</a:t>
            </a:r>
            <a:endParaRPr dirty="0"/>
          </a:p>
          <a:p>
            <a:pPr marL="457200" lvl="0" indent="-342900" rtl="0">
              <a:lnSpc>
                <a:spcPct val="100000"/>
              </a:lnSpc>
              <a:spcBef>
                <a:spcPts val="0"/>
              </a:spcBef>
              <a:spcAft>
                <a:spcPts val="0"/>
              </a:spcAft>
              <a:buSzPts val="1800"/>
              <a:buChar char="●"/>
            </a:pPr>
            <a:r>
              <a:rPr lang="en" dirty="0"/>
              <a:t>Continue to read the speech </a:t>
            </a:r>
            <a:r>
              <a:rPr lang="en" i="1" dirty="0"/>
              <a:t>“Equal Rights for Women” </a:t>
            </a:r>
            <a:r>
              <a:rPr lang="en" dirty="0"/>
              <a:t>by Shirley Chisholm for gist.</a:t>
            </a:r>
            <a:endParaRPr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141075"/>
            <a:ext cx="8520600" cy="114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learn how to effectively make Discussion Appointments.</a:t>
            </a:r>
            <a:endParaRPr/>
          </a:p>
        </p:txBody>
      </p:sp>
      <p:sp>
        <p:nvSpPr>
          <p:cNvPr id="160" name="Google Shape;160;p30"/>
          <p:cNvSpPr txBox="1">
            <a:spLocks noGrp="1"/>
          </p:cNvSpPr>
          <p:nvPr>
            <p:ph type="body" idx="1"/>
          </p:nvPr>
        </p:nvSpPr>
        <p:spPr>
          <a:xfrm>
            <a:off x="311700" y="1369250"/>
            <a:ext cx="8520600" cy="363287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You will sign up for four appointments with four different partners. Here’s how you will make your Discussion Appointments:</a:t>
            </a:r>
            <a:endParaRPr dirty="0">
              <a:solidFill>
                <a:schemeClr val="dk1"/>
              </a:solidFill>
            </a:endParaRPr>
          </a:p>
          <a:p>
            <a:pPr marL="0" lvl="0" indent="0" rtl="0">
              <a:spcBef>
                <a:spcPts val="0"/>
              </a:spcBef>
              <a:spcAft>
                <a:spcPts val="0"/>
              </a:spcAft>
              <a:buClr>
                <a:schemeClr val="dk1"/>
              </a:buClr>
              <a:buSzPts val="1100"/>
              <a:buFont typeface="Arial"/>
              <a:buNone/>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For each location on the map, you may have only one appointment.</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If someone asks you for an appointment and that location is available, you need to accept the appointment.</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In the blank next to each location, write the name of your appointment partner.</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Once you have made all four appointments, return to your seat.</a:t>
            </a:r>
            <a:endParaRPr dirty="0">
              <a:solidFill>
                <a:schemeClr val="dk1"/>
              </a:solidFill>
            </a:endParaRPr>
          </a:p>
          <a:p>
            <a:pPr marL="0" lvl="0" indent="0" rtl="0">
              <a:spcBef>
                <a:spcPts val="0"/>
              </a:spcBef>
              <a:spcAft>
                <a:spcPts val="0"/>
              </a:spcAft>
              <a:buNone/>
            </a:pPr>
            <a:endParaRPr dirty="0"/>
          </a:p>
        </p:txBody>
      </p:sp>
      <p:pic>
        <p:nvPicPr>
          <p:cNvPr id="161" name="Google Shape;161;p30"/>
          <p:cNvPicPr preferRelativeResize="0"/>
          <p:nvPr/>
        </p:nvPicPr>
        <p:blipFill>
          <a:blip r:embed="rId3">
            <a:alphaModFix/>
          </a:blip>
          <a:stretch>
            <a:fillRect/>
          </a:stretch>
        </p:blipFill>
        <p:spPr>
          <a:xfrm>
            <a:off x="8270006" y="4214299"/>
            <a:ext cx="706425" cy="658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1210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our Learning Targets!</a:t>
            </a:r>
            <a:endParaRPr/>
          </a:p>
        </p:txBody>
      </p:sp>
      <p:sp>
        <p:nvSpPr>
          <p:cNvPr id="167" name="Google Shape;167;p31"/>
          <p:cNvSpPr txBox="1">
            <a:spLocks noGrp="1"/>
          </p:cNvSpPr>
          <p:nvPr>
            <p:ph type="body" idx="1"/>
          </p:nvPr>
        </p:nvSpPr>
        <p:spPr>
          <a:xfrm>
            <a:off x="311700" y="1727100"/>
            <a:ext cx="8520600" cy="25386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a:solidFill>
                  <a:schemeClr val="dk1"/>
                </a:solidFill>
              </a:rPr>
              <a:t>The Learning Targets for today are:</a:t>
            </a:r>
            <a:endParaRPr>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a:t>
            </a:r>
            <a:r>
              <a:rPr lang="en" i="1">
                <a:solidFill>
                  <a:schemeClr val="dk1"/>
                </a:solidFill>
              </a:rPr>
              <a:t>analyze the structure of a specific paragraph </a:t>
            </a:r>
            <a:r>
              <a:rPr lang="en">
                <a:solidFill>
                  <a:schemeClr val="dk1"/>
                </a:solidFill>
              </a:rPr>
              <a:t>in “Equal Rights for Women,” including the role of a particular sentence in developing a key concept.</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a:t>
            </a:r>
            <a:r>
              <a:rPr lang="en" i="1">
                <a:solidFill>
                  <a:schemeClr val="dk1"/>
                </a:solidFill>
              </a:rPr>
              <a:t>analyze the development of a central idea</a:t>
            </a:r>
            <a:r>
              <a:rPr lang="en">
                <a:solidFill>
                  <a:schemeClr val="dk1"/>
                </a:solidFill>
              </a:rPr>
              <a:t> in “Equal Rights for Women.”</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a:t>
            </a:r>
            <a:r>
              <a:rPr lang="en" i="1">
                <a:solidFill>
                  <a:schemeClr val="dk1"/>
                </a:solidFill>
              </a:rPr>
              <a:t>identify specific claims </a:t>
            </a:r>
            <a:r>
              <a:rPr lang="en">
                <a:solidFill>
                  <a:schemeClr val="dk1"/>
                </a:solidFill>
              </a:rPr>
              <a:t>that Shirley Chisholm makes in “Equal Rights for Women.”  </a:t>
            </a:r>
            <a:endParaRPr>
              <a:solidFill>
                <a:schemeClr val="dk1"/>
              </a:solidFill>
            </a:endParaRPr>
          </a:p>
          <a:p>
            <a:pPr marL="0" lvl="0" indent="0" rtl="0">
              <a:spcBef>
                <a:spcPts val="0"/>
              </a:spcBef>
              <a:spcAft>
                <a:spcPts val="0"/>
              </a:spcAft>
              <a:buNone/>
            </a:pPr>
            <a:endParaRPr/>
          </a:p>
        </p:txBody>
      </p:sp>
      <p:pic>
        <p:nvPicPr>
          <p:cNvPr id="168" name="Google Shape;168;p31"/>
          <p:cNvPicPr preferRelativeResize="0"/>
          <p:nvPr/>
        </p:nvPicPr>
        <p:blipFill>
          <a:blip r:embed="rId3">
            <a:alphaModFix/>
          </a:blip>
          <a:stretch>
            <a:fillRect/>
          </a:stretch>
        </p:blipFill>
        <p:spPr>
          <a:xfrm>
            <a:off x="8215260" y="4448125"/>
            <a:ext cx="780325" cy="5701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129150" y="241290"/>
            <a:ext cx="8520600" cy="622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t>Let’s practice analyzing paragraph structure.</a:t>
            </a:r>
            <a:endParaRPr sz="2800" dirty="0"/>
          </a:p>
        </p:txBody>
      </p:sp>
      <p:graphicFrame>
        <p:nvGraphicFramePr>
          <p:cNvPr id="174" name="Google Shape;174;p32"/>
          <p:cNvGraphicFramePr/>
          <p:nvPr>
            <p:extLst>
              <p:ext uri="{D42A27DB-BD31-4B8C-83A1-F6EECF244321}">
                <p14:modId xmlns:p14="http://schemas.microsoft.com/office/powerpoint/2010/main" val="1804449083"/>
              </p:ext>
            </p:extLst>
          </p:nvPr>
        </p:nvGraphicFramePr>
        <p:xfrm>
          <a:off x="129150" y="864090"/>
          <a:ext cx="8885700" cy="4225910"/>
        </p:xfrm>
        <a:graphic>
          <a:graphicData uri="http://schemas.openxmlformats.org/drawingml/2006/table">
            <a:tbl>
              <a:tblPr>
                <a:noFill/>
                <a:tableStyleId>{4DB159DA-36E9-4470-A04B-5BFE414FF86C}</a:tableStyleId>
              </a:tblPr>
              <a:tblGrid>
                <a:gridCol w="4758536">
                  <a:extLst>
                    <a:ext uri="{9D8B030D-6E8A-4147-A177-3AD203B41FA5}">
                      <a16:colId xmlns:a16="http://schemas.microsoft.com/office/drawing/2014/main" val="20000"/>
                    </a:ext>
                  </a:extLst>
                </a:gridCol>
                <a:gridCol w="4127164">
                  <a:extLst>
                    <a:ext uri="{9D8B030D-6E8A-4147-A177-3AD203B41FA5}">
                      <a16:colId xmlns:a16="http://schemas.microsoft.com/office/drawing/2014/main" val="20001"/>
                    </a:ext>
                  </a:extLst>
                </a:gridCol>
              </a:tblGrid>
              <a:tr h="276925">
                <a:tc>
                  <a:txBody>
                    <a:bodyPr/>
                    <a:lstStyle/>
                    <a:p>
                      <a:pPr marL="0" lvl="0" indent="0" rtl="0">
                        <a:spcBef>
                          <a:spcPts val="0"/>
                        </a:spcBef>
                        <a:spcAft>
                          <a:spcPts val="0"/>
                        </a:spcAft>
                        <a:buNone/>
                      </a:pPr>
                      <a:r>
                        <a:rPr lang="en" sz="1400" b="1" dirty="0">
                          <a:latin typeface="Century Gothic" panose="020B0502020202020204" pitchFamily="34" charset="0"/>
                        </a:rPr>
                        <a:t>Questions</a:t>
                      </a:r>
                      <a:endParaRPr sz="1400" b="1" dirty="0">
                        <a:latin typeface="Century Gothic" panose="020B0502020202020204" pitchFamily="34" charset="0"/>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 sz="1400" b="1" dirty="0">
                          <a:latin typeface="Century Gothic" panose="020B0502020202020204" pitchFamily="34" charset="0"/>
                        </a:rPr>
                        <a:t>Notes</a:t>
                      </a:r>
                      <a:endParaRPr sz="1400" b="1" dirty="0">
                        <a:latin typeface="Century Gothic" panose="020B0502020202020204" pitchFamily="34" charset="0"/>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179200">
                <a:tc>
                  <a:txBody>
                    <a:bodyPr/>
                    <a:lstStyle/>
                    <a:p>
                      <a:pPr marL="0" lvl="0" indent="0" rtl="0">
                        <a:spcBef>
                          <a:spcPts val="0"/>
                        </a:spcBef>
                        <a:spcAft>
                          <a:spcPts val="0"/>
                        </a:spcAft>
                        <a:buNone/>
                      </a:pPr>
                      <a:r>
                        <a:rPr lang="en" sz="1300" dirty="0">
                          <a:latin typeface="Century Gothic"/>
                          <a:ea typeface="Century Gothic"/>
                          <a:cs typeface="Century Gothic"/>
                          <a:sym typeface="Century Gothic"/>
                        </a:rPr>
                        <a:t>Reread Paragraph 10 and answer the following questions:</a:t>
                      </a:r>
                      <a:endParaRPr sz="1300" dirty="0">
                        <a:latin typeface="Century Gothic"/>
                        <a:ea typeface="Century Gothic"/>
                        <a:cs typeface="Century Gothic"/>
                        <a:sym typeface="Century Gothic"/>
                      </a:endParaRPr>
                    </a:p>
                    <a:p>
                      <a:pPr marL="0" lvl="0" indent="0" rtl="0">
                        <a:spcBef>
                          <a:spcPts val="0"/>
                        </a:spcBef>
                        <a:spcAft>
                          <a:spcPts val="0"/>
                        </a:spcAft>
                        <a:buNone/>
                      </a:pPr>
                      <a:r>
                        <a:rPr lang="en" sz="1300" dirty="0">
                          <a:latin typeface="Century Gothic"/>
                          <a:ea typeface="Century Gothic"/>
                          <a:cs typeface="Century Gothic"/>
                          <a:sym typeface="Century Gothic"/>
                        </a:rPr>
                        <a:t>Read the paragraph aloud with your partner. Try paraphrasing the first sentence. What job is this sentence doing in the paragraph?</a:t>
                      </a:r>
                      <a:endParaRPr sz="1300" dirty="0">
                        <a:latin typeface="Century Gothic"/>
                        <a:ea typeface="Century Gothic"/>
                        <a:cs typeface="Century Gothic"/>
                        <a:sym typeface="Century Gothic"/>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extLst>
                  <a:ext uri="{0D108BD9-81ED-4DB2-BD59-A6C34878D82A}">
                    <a16:rowId xmlns:a16="http://schemas.microsoft.com/office/drawing/2014/main" val="10001"/>
                  </a:ext>
                </a:extLst>
              </a:tr>
              <a:tr h="566400">
                <a:tc>
                  <a:txBody>
                    <a:bodyPr/>
                    <a:lstStyle/>
                    <a:p>
                      <a:pPr marL="0" lvl="0" indent="0" rtl="0">
                        <a:spcBef>
                          <a:spcPts val="0"/>
                        </a:spcBef>
                        <a:spcAft>
                          <a:spcPts val="0"/>
                        </a:spcAft>
                        <a:buNone/>
                      </a:pPr>
                      <a:r>
                        <a:rPr lang="en" sz="1300" dirty="0">
                          <a:latin typeface="Century Gothic"/>
                          <a:ea typeface="Century Gothic"/>
                          <a:cs typeface="Century Gothic"/>
                          <a:sym typeface="Century Gothic"/>
                        </a:rPr>
                        <a:t>How is the second sentence related to this topic sentence? What job is it doing in the paragraph?</a:t>
                      </a:r>
                      <a:endParaRPr sz="1300" dirty="0">
                        <a:latin typeface="Century Gothic"/>
                        <a:ea typeface="Century Gothic"/>
                        <a:cs typeface="Century Gothic"/>
                        <a:sym typeface="Century Gothic"/>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extLst>
                  <a:ext uri="{0D108BD9-81ED-4DB2-BD59-A6C34878D82A}">
                    <a16:rowId xmlns:a16="http://schemas.microsoft.com/office/drawing/2014/main" val="10002"/>
                  </a:ext>
                </a:extLst>
              </a:tr>
              <a:tr h="1223975">
                <a:tc>
                  <a:txBody>
                    <a:bodyPr/>
                    <a:lstStyle/>
                    <a:p>
                      <a:pPr marL="0" lvl="0" indent="0" rtl="0">
                        <a:spcBef>
                          <a:spcPts val="0"/>
                        </a:spcBef>
                        <a:spcAft>
                          <a:spcPts val="0"/>
                        </a:spcAft>
                        <a:buNone/>
                      </a:pPr>
                      <a:r>
                        <a:rPr lang="en" sz="1300" dirty="0">
                          <a:latin typeface="Century Gothic"/>
                          <a:ea typeface="Century Gothic"/>
                          <a:cs typeface="Century Gothic"/>
                          <a:sym typeface="Century Gothic"/>
                        </a:rPr>
                        <a:t>Now look at the third sentence, beginning with “They submitted …”</a:t>
                      </a:r>
                      <a:endParaRPr sz="1300" dirty="0">
                        <a:latin typeface="Century Gothic"/>
                        <a:ea typeface="Century Gothic"/>
                        <a:cs typeface="Century Gothic"/>
                        <a:sym typeface="Century Gothic"/>
                      </a:endParaRPr>
                    </a:p>
                    <a:p>
                      <a:pPr marL="0" lvl="0" indent="0" rtl="0">
                        <a:spcBef>
                          <a:spcPts val="0"/>
                        </a:spcBef>
                        <a:spcAft>
                          <a:spcPts val="0"/>
                        </a:spcAft>
                        <a:buNone/>
                      </a:pPr>
                      <a:r>
                        <a:rPr lang="en" sz="1300" dirty="0">
                          <a:latin typeface="Century Gothic"/>
                          <a:ea typeface="Century Gothic"/>
                          <a:cs typeface="Century Gothic"/>
                          <a:sym typeface="Century Gothic"/>
                        </a:rPr>
                        <a:t>Who are “they?</a:t>
                      </a:r>
                      <a:r>
                        <a:rPr lang="en-US" sz="1300" dirty="0">
                          <a:latin typeface="Century Gothic"/>
                          <a:ea typeface="Century Gothic"/>
                          <a:cs typeface="Century Gothic"/>
                          <a:sym typeface="Century Gothic"/>
                        </a:rPr>
                        <a:t>”</a:t>
                      </a:r>
                      <a:endParaRPr sz="1300" dirty="0">
                        <a:latin typeface="Century Gothic"/>
                        <a:ea typeface="Century Gothic"/>
                        <a:cs typeface="Century Gothic"/>
                        <a:sym typeface="Century Gothic"/>
                      </a:endParaRPr>
                    </a:p>
                    <a:p>
                      <a:pPr marL="0" lvl="0" indent="0" rtl="0">
                        <a:spcBef>
                          <a:spcPts val="0"/>
                        </a:spcBef>
                        <a:spcAft>
                          <a:spcPts val="0"/>
                        </a:spcAft>
                        <a:buNone/>
                      </a:pPr>
                      <a:r>
                        <a:rPr lang="en" sz="1300" dirty="0">
                          <a:latin typeface="Century Gothic"/>
                          <a:ea typeface="Century Gothic"/>
                          <a:cs typeface="Century Gothic"/>
                          <a:sym typeface="Century Gothic"/>
                        </a:rPr>
                        <a:t>What do you think “submitted” means?</a:t>
                      </a:r>
                      <a:endParaRPr sz="1300" dirty="0">
                        <a:latin typeface="Century Gothic"/>
                        <a:ea typeface="Century Gothic"/>
                        <a:cs typeface="Century Gothic"/>
                        <a:sym typeface="Century Gothic"/>
                      </a:endParaRPr>
                    </a:p>
                    <a:p>
                      <a:pPr marL="0" lvl="0" indent="0" rtl="0">
                        <a:spcBef>
                          <a:spcPts val="0"/>
                        </a:spcBef>
                        <a:spcAft>
                          <a:spcPts val="0"/>
                        </a:spcAft>
                        <a:buNone/>
                      </a:pPr>
                      <a:r>
                        <a:rPr lang="en" sz="1300" dirty="0">
                          <a:latin typeface="Century Gothic"/>
                          <a:ea typeface="Century Gothic"/>
                          <a:cs typeface="Century Gothic"/>
                          <a:sym typeface="Century Gothic"/>
                        </a:rPr>
                        <a:t>Now that you know this, see if you can figure out what job this sentence is doing in the paragraph.</a:t>
                      </a:r>
                      <a:endParaRPr sz="1300" dirty="0">
                        <a:latin typeface="Century Gothic"/>
                        <a:ea typeface="Century Gothic"/>
                        <a:cs typeface="Century Gothic"/>
                        <a:sym typeface="Century Gothic"/>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extLst>
                  <a:ext uri="{0D108BD9-81ED-4DB2-BD59-A6C34878D82A}">
                    <a16:rowId xmlns:a16="http://schemas.microsoft.com/office/drawing/2014/main" val="10003"/>
                  </a:ext>
                </a:extLst>
              </a:tr>
              <a:tr h="595166">
                <a:tc>
                  <a:txBody>
                    <a:bodyPr/>
                    <a:lstStyle/>
                    <a:p>
                      <a:pPr marL="0" lvl="0" indent="0" rtl="0">
                        <a:spcBef>
                          <a:spcPts val="0"/>
                        </a:spcBef>
                        <a:spcAft>
                          <a:spcPts val="0"/>
                        </a:spcAft>
                        <a:buNone/>
                      </a:pPr>
                      <a:r>
                        <a:rPr lang="en" sz="1300" dirty="0">
                          <a:latin typeface="Century Gothic"/>
                          <a:ea typeface="Century Gothic"/>
                          <a:cs typeface="Century Gothic"/>
                          <a:sym typeface="Century Gothic"/>
                        </a:rPr>
                        <a:t>In the next sentence, what does the “same thing” refer to? What job is this sentence doing in the paragraph?</a:t>
                      </a:r>
                      <a:endParaRPr sz="1300" dirty="0">
                        <a:latin typeface="Century Gothic"/>
                        <a:ea typeface="Century Gothic"/>
                        <a:cs typeface="Century Gothic"/>
                        <a:sym typeface="Century Gothic"/>
                      </a:endParaRPr>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tc>
                  <a:txBody>
                    <a:bodyPr/>
                    <a:lstStyle/>
                    <a:p>
                      <a:pPr marL="0" lvl="0" indent="0" rtl="0">
                        <a:spcBef>
                          <a:spcPts val="0"/>
                        </a:spcBef>
                        <a:spcAft>
                          <a:spcPts val="0"/>
                        </a:spcAft>
                        <a:buNone/>
                      </a:pPr>
                      <a:r>
                        <a:rPr lang="en" dirty="0"/>
                        <a:t> </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 </a:t>
                      </a:r>
                      <a:endParaRPr dirty="0"/>
                    </a:p>
                  </a:txBody>
                  <a:tcPr marL="73025" marR="73025" marT="73025" marB="73025">
                    <a:lnL w="12650" cap="flat" cmpd="sng">
                      <a:solidFill>
                        <a:srgbClr val="BFBFBF"/>
                      </a:solidFill>
                      <a:prstDash val="solid"/>
                      <a:round/>
                      <a:headEnd type="none" w="sm" len="sm"/>
                      <a:tailEnd type="none" w="sm" len="sm"/>
                    </a:lnL>
                    <a:lnR w="12650" cap="flat" cmpd="sng">
                      <a:solidFill>
                        <a:srgbClr val="BFBFBF"/>
                      </a:solidFill>
                      <a:prstDash val="solid"/>
                      <a:round/>
                      <a:headEnd type="none" w="sm" len="sm"/>
                      <a:tailEnd type="none" w="sm" len="sm"/>
                    </a:lnR>
                    <a:lnT w="12650" cap="flat" cmpd="sng">
                      <a:solidFill>
                        <a:srgbClr val="BFBFBF"/>
                      </a:solidFill>
                      <a:prstDash val="solid"/>
                      <a:round/>
                      <a:headEnd type="none" w="sm" len="sm"/>
                      <a:tailEnd type="none" w="sm" len="sm"/>
                    </a:lnT>
                    <a:lnB w="12650" cap="flat" cmpd="sng">
                      <a:solidFill>
                        <a:srgbClr val="BFBFBF"/>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 name="Google Shape;161;p30"/>
          <p:cNvPicPr preferRelativeResize="0"/>
          <p:nvPr/>
        </p:nvPicPr>
        <p:blipFill>
          <a:blip r:embed="rId3">
            <a:alphaModFix/>
          </a:blip>
          <a:stretch>
            <a:fillRect/>
          </a:stretch>
        </p:blipFill>
        <p:spPr>
          <a:xfrm>
            <a:off x="8262257" y="4431275"/>
            <a:ext cx="706425" cy="658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203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annotate the for gist!</a:t>
            </a:r>
            <a:endParaRPr/>
          </a:p>
        </p:txBody>
      </p:sp>
      <p:sp>
        <p:nvSpPr>
          <p:cNvPr id="181" name="Google Shape;181;p33"/>
          <p:cNvSpPr txBox="1"/>
          <p:nvPr/>
        </p:nvSpPr>
        <p:spPr>
          <a:xfrm>
            <a:off x="640725" y="1050050"/>
            <a:ext cx="7973100" cy="3267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chemeClr val="dk1"/>
                </a:solidFill>
                <a:latin typeface="Century Gothic"/>
                <a:ea typeface="Century Gothic"/>
                <a:cs typeface="Century Gothic"/>
                <a:sym typeface="Century Gothic"/>
              </a:rPr>
              <a:t>Let’s practice the steps to annotating a section of text for gist:</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Listen to Section A aloud.</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Notice that the idea of this section seems to be about women being discriminated against when they are looking for jobs.</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In the margin, annotate this section, writing something like: “</a:t>
            </a:r>
            <a:r>
              <a:rPr lang="en" sz="1800" i="1">
                <a:solidFill>
                  <a:schemeClr val="dk1"/>
                </a:solidFill>
                <a:latin typeface="Century Gothic"/>
                <a:ea typeface="Century Gothic"/>
                <a:cs typeface="Century Gothic"/>
                <a:sym typeface="Century Gothic"/>
              </a:rPr>
              <a:t>Women are not able to get any job they want because people assume that women are different from men and so cannot hold the same jobs.”</a:t>
            </a:r>
            <a:endParaRPr sz="1800" i="1">
              <a:solidFill>
                <a:schemeClr val="dk1"/>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2FFE00-3B9F-4974-B933-2297761F3CE0}">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144DA91F-4968-464E-B477-C2A28FAA8E22}">
  <ds:schemaRefs>
    <ds:schemaRef ds:uri="http://schemas.microsoft.com/sharepoint/v3/contenttype/forms"/>
  </ds:schemaRefs>
</ds:datastoreItem>
</file>

<file path=customXml/itemProps3.xml><?xml version="1.0" encoding="utf-8"?>
<ds:datastoreItem xmlns:ds="http://schemas.openxmlformats.org/officeDocument/2006/customXml" ds:itemID="{967BE2E0-8726-4A92-9406-D9F7B7F088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TotalTime>
  <Words>3075</Words>
  <Application>Microsoft Office PowerPoint</Application>
  <PresentationFormat>On-screen Show (16:9)</PresentationFormat>
  <Paragraphs>291</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Overlock</vt:lpstr>
      <vt:lpstr>Century Gothic</vt:lpstr>
      <vt:lpstr>Calibri</vt:lpstr>
      <vt:lpstr>Simple Light</vt:lpstr>
      <vt:lpstr>Office Theme</vt:lpstr>
      <vt:lpstr>Grade 8: Module 2: Unit 1: Lesson 3 Teacher slide, before teaching.</vt:lpstr>
      <vt:lpstr>Grade 8: Module 2: Unit 1: Lesson 3  Teacher slide, before teaching.</vt:lpstr>
      <vt:lpstr>Grade 8: Module 2: Unit 1: Lesson 3  Teacher slide, before teaching.</vt:lpstr>
      <vt:lpstr>Analyzing Text Structure and Summarizing Text: “Equal Rights for Women” by Shirley Chisholm </vt:lpstr>
      <vt:lpstr>Hello, Students!</vt:lpstr>
      <vt:lpstr>Let’s learn how to effectively make Discussion Appointments.</vt:lpstr>
      <vt:lpstr>Let’s take a look at our Learning Targets!</vt:lpstr>
      <vt:lpstr>Let’s practice analyzing paragraph structure.</vt:lpstr>
      <vt:lpstr>Let’s annotate the for gist!</vt:lpstr>
      <vt:lpstr>Let’s review today’s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3 Teacher slide, before teaching.</dc:title>
  <dc:creator>nbravo</dc:creator>
  <cp:lastModifiedBy>Steven Benson</cp:lastModifiedBy>
  <cp:revision>2</cp:revision>
  <dcterms:modified xsi:type="dcterms:W3CDTF">2018-10-09T14:11:01Z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