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3.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4.xml" ContentType="application/vnd.openxmlformats-officedocument.presentationml.slideLayout+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5.xml" ContentType="application/vnd.openxmlformats-officedocument.presentationml.slideLayout+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 id="2147483674"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795262E-6D63-43E9-BBDF-7ACFDDC5D8E5}">
  <a:tblStyle styleId="{B795262E-6D63-43E9-BBDF-7ACFDDC5D8E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70" autoAdjust="0"/>
  </p:normalViewPr>
  <p:slideViewPr>
    <p:cSldViewPr snapToGrid="0">
      <p:cViewPr varScale="1">
        <p:scale>
          <a:sx n="108" d="100"/>
          <a:sy n="108" d="100"/>
        </p:scale>
        <p:origin x="-1112" y="-104"/>
      </p:cViewPr>
      <p:guideLst>
        <p:guide orient="horz" pos="1620"/>
        <p:guide pos="2880"/>
      </p:guideLst>
    </p:cSldViewPr>
  </p:slideViewPr>
  <p:notesTextViewPr>
    <p:cViewPr>
      <p:scale>
        <a:sx n="1" d="1"/>
        <a:sy n="1" d="1"/>
      </p:scale>
      <p:origin x="0" y="157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154119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s://www.youtube.com/watch?v=xYYQGA3Jh-Y"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www.youtube.com/watch?v=xYYQGA3Jh-Y"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577b0492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Homework: Voting with Your Fork (3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b="1" dirty="0">
                <a:latin typeface="Calibri"/>
                <a:ea typeface="Calibri"/>
                <a:cs typeface="Calibri"/>
                <a:sym typeface="Calibri"/>
              </a:rPr>
              <a:t>End-of-Unit 1 Assessment Part 1: Evaluating the Argument, Reasoning, and Evidence in a Speech </a:t>
            </a:r>
            <a:r>
              <a:rPr lang="en" sz="1200" dirty="0">
                <a:latin typeface="Calibri"/>
                <a:ea typeface="Calibri"/>
                <a:cs typeface="Calibri"/>
                <a:sym typeface="Calibri"/>
              </a:rPr>
              <a:t>(17-20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b="1" dirty="0">
                <a:latin typeface="Calibri"/>
                <a:ea typeface="Calibri"/>
                <a:cs typeface="Calibri"/>
                <a:sym typeface="Calibri"/>
              </a:rPr>
              <a:t>End-of-Unit 1 Assessment Part 2: Evaluating the Argument, Reasoning, and Evidence in an Excerpt from </a:t>
            </a:r>
            <a:r>
              <a:rPr lang="en" sz="1200" b="1" i="1" dirty="0">
                <a:latin typeface="Calibri"/>
                <a:ea typeface="Calibri"/>
                <a:cs typeface="Calibri"/>
                <a:sym typeface="Calibri"/>
              </a:rPr>
              <a:t>The Omnivore’s Dilemma</a:t>
            </a:r>
            <a:r>
              <a:rPr lang="en" sz="1200" i="1" dirty="0">
                <a:latin typeface="Calibri"/>
                <a:ea typeface="Calibri"/>
                <a:cs typeface="Calibri"/>
                <a:sym typeface="Calibri"/>
              </a:rPr>
              <a:t> </a:t>
            </a:r>
            <a:r>
              <a:rPr lang="en" sz="1200" dirty="0">
                <a:latin typeface="Calibri"/>
                <a:ea typeface="Calibri"/>
                <a:cs typeface="Calibri"/>
                <a:sym typeface="Calibri"/>
              </a:rPr>
              <a:t>(18-20 minutes)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Developing a Claim (5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AutoNum type="alphaLcPeriod"/>
            </a:pPr>
            <a:r>
              <a:rPr lang="en" sz="1200" dirty="0">
                <a:latin typeface="Calibri"/>
                <a:ea typeface="Calibri"/>
                <a:cs typeface="Calibri"/>
                <a:sym typeface="Calibri"/>
              </a:rPr>
              <a:t>Finish filling in the </a:t>
            </a:r>
            <a:r>
              <a:rPr lang="en" sz="1200" b="1" dirty="0">
                <a:latin typeface="Calibri"/>
                <a:ea typeface="Calibri"/>
                <a:cs typeface="Calibri"/>
                <a:sym typeface="Calibri"/>
              </a:rPr>
              <a:t>End-of-Unit 1 Assessment Part 3: Developing a Claim </a:t>
            </a:r>
            <a:r>
              <a:rPr lang="en" sz="1200" dirty="0">
                <a:latin typeface="Calibri"/>
                <a:ea typeface="Calibri"/>
                <a:cs typeface="Calibri"/>
                <a:sym typeface="Calibri"/>
              </a:rPr>
              <a:t>and practice using it to advocate persuasively to be ready for the assessed Fishbowl discussion in the next lesson. Refer to the </a:t>
            </a:r>
            <a:r>
              <a:rPr lang="en" sz="1200" b="1" dirty="0">
                <a:latin typeface="Calibri"/>
                <a:ea typeface="Calibri"/>
                <a:cs typeface="Calibri"/>
                <a:sym typeface="Calibri"/>
              </a:rPr>
              <a:t>Advocating Persuasively Checklist </a:t>
            </a:r>
            <a:r>
              <a:rPr lang="en" sz="1200" dirty="0">
                <a:latin typeface="Calibri"/>
                <a:ea typeface="Calibri"/>
                <a:cs typeface="Calibri"/>
                <a:sym typeface="Calibri"/>
              </a:rPr>
              <a:t>filled in by your peer in Lesson 13 to help you improve the way you advocate persuasively. Remember to try to keep your presentation to about 1 minute.</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151" name="Google Shape;151;g4577b0492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9992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577b04926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Developing a Claim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that to prepare for this Fishbowl exercise, students need to develop their claim, reasons, and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End-of-Unit 1 Assessment Part 3: Developing a Claim</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question at the top of the organizer with you: </a:t>
            </a:r>
            <a:r>
              <a:rPr lang="en" sz="1200" i="1" dirty="0">
                <a:solidFill>
                  <a:schemeClr val="dk1"/>
                </a:solidFill>
                <a:latin typeface="Calibri"/>
                <a:ea typeface="Calibri"/>
                <a:cs typeface="Calibri"/>
                <a:sym typeface="Calibri"/>
              </a:rPr>
              <a:t>“Now that you have read a lot of The Omnivore’s Dilemma, which of the four meals you were invited to choose from at the beginning of the unit would you choose to feed your family? Why?”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it clear that students do not have to choose the same meal they chose before, but they can if they want to.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use their </a:t>
            </a:r>
            <a:r>
              <a:rPr lang="en" sz="1200" b="1" dirty="0">
                <a:solidFill>
                  <a:schemeClr val="dk1"/>
                </a:solidFill>
                <a:latin typeface="Calibri"/>
                <a:ea typeface="Calibri"/>
                <a:cs typeface="Calibri"/>
                <a:sym typeface="Calibri"/>
              </a:rPr>
              <a:t>Food Chain graphic organizers</a:t>
            </a:r>
            <a:r>
              <a:rPr lang="en" sz="1200" dirty="0">
                <a:solidFill>
                  <a:schemeClr val="dk1"/>
                </a:solidFill>
                <a:latin typeface="Calibri"/>
                <a:ea typeface="Calibri"/>
                <a:cs typeface="Calibri"/>
                <a:sym typeface="Calibri"/>
              </a:rPr>
              <a:t> and evidence from </a:t>
            </a: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or any other documents in preparation for this claim. However, during the Fishbowl, they will only have access to this graphic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fill in their graphic organizers, circulate to get an idea of which meal each student is advocating for, as this will help with groupings in the next lesson.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1" name="Google Shape;211;g4577b04926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2094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577b04926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19" name="Google Shape;219;g4577b04926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0707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743dec19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g4743dec19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26" name="Google Shape;226;g4743dec19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5032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577b0492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1 Assessment, Part 1: Evaluating the Argument, Reasoning, and Evidence in a Speech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“Organic Eggs vs. Conventional Farm Eggs, Free Range Chickens, &amp; Ethical Animal Treatment Vital Farms” interview clip 0:36-3:00: </a:t>
            </a:r>
            <a:r>
              <a:rPr lang="en" sz="1200" u="sng" dirty="0">
                <a:solidFill>
                  <a:schemeClr val="hlink"/>
                </a:solidFill>
                <a:latin typeface="Calibri"/>
                <a:ea typeface="Calibri"/>
                <a:cs typeface="Calibri"/>
                <a:sym typeface="Calibri"/>
                <a:hlinkClick r:id="rId3"/>
              </a:rPr>
              <a:t>https://www.youtube.com/watch?v=xYYQGA3Jh-Y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1 Assessment, Part 2: Evaluating the Argument, Reasoning, and Evidence in an Excerpt of The Omnivore’s Dilemma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1 Assessment Part 1: Evaluating the Argument, Reasoning, and Evidence in a Speech</a:t>
            </a:r>
            <a:r>
              <a:rPr lang="en" sz="1200" dirty="0">
                <a:solidFill>
                  <a:schemeClr val="dk1"/>
                </a:solidFill>
                <a:latin typeface="Calibri"/>
                <a:ea typeface="Calibri"/>
                <a:cs typeface="Calibri"/>
                <a:sym typeface="Calibri"/>
              </a:rPr>
              <a:t> (answers,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1 Assessment Part 2: Evaluating the Argument, Reasoning, and Evidence in an Excerpt of </a:t>
            </a:r>
            <a:r>
              <a:rPr lang="en" sz="1200" b="1" i="1" dirty="0">
                <a:solidFill>
                  <a:schemeClr val="dk1"/>
                </a:solidFill>
                <a:latin typeface="Calibri"/>
                <a:ea typeface="Calibri"/>
                <a:cs typeface="Calibri"/>
                <a:sym typeface="Calibri"/>
              </a:rPr>
              <a:t>The Omnivore’s Dilemma</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(answers,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1 Assessment Part 3: Developing a Claim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2-Point Rubric—Short Response </a:t>
            </a:r>
            <a:r>
              <a:rPr lang="en" sz="1200" dirty="0">
                <a:solidFill>
                  <a:schemeClr val="dk1"/>
                </a:solidFill>
                <a:latin typeface="Calibri"/>
                <a:ea typeface="Calibri"/>
                <a:cs typeface="Calibri"/>
                <a:sym typeface="Calibri"/>
              </a:rPr>
              <a:t>(for teacher reference).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Omnivore’s Dilemma, </a:t>
            </a:r>
            <a:r>
              <a:rPr lang="en" sz="1200" b="0" i="0" dirty="0">
                <a:solidFill>
                  <a:schemeClr val="dk1"/>
                </a:solidFill>
                <a:latin typeface="Calibri"/>
                <a:ea typeface="Calibri"/>
                <a:cs typeface="Calibri"/>
                <a:sym typeface="Calibri"/>
              </a:rPr>
              <a:t>Young Readers Edition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Advocating Persuasively Checklist </a:t>
            </a:r>
            <a:r>
              <a:rPr lang="en" sz="1200" dirty="0">
                <a:solidFill>
                  <a:schemeClr val="dk1"/>
                </a:solidFill>
                <a:latin typeface="Calibri"/>
                <a:ea typeface="Calibri"/>
                <a:cs typeface="Calibri"/>
                <a:sym typeface="Calibri"/>
              </a:rPr>
              <a:t>(filled in for students by peers in Lesson 13)</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Technology to play the video clip to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size of your class, group your students into two or three groups, and mix up the groups to have students advocating for different meals in each group so that they have counterclaims to respond to.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the end of the lesson, students work on their claim in preparation for advocating persuasively in the final part of the </a:t>
            </a:r>
            <a:r>
              <a:rPr lang="en" sz="1200" b="1" dirty="0">
                <a:solidFill>
                  <a:schemeClr val="dk1"/>
                </a:solidFill>
                <a:latin typeface="Calibri"/>
                <a:ea typeface="Calibri"/>
                <a:cs typeface="Calibri"/>
                <a:sym typeface="Calibri"/>
              </a:rPr>
              <a:t>end of unit 1 assessment </a:t>
            </a:r>
            <a:r>
              <a:rPr lang="en" sz="1200" dirty="0">
                <a:solidFill>
                  <a:schemeClr val="dk1"/>
                </a:solidFill>
                <a:latin typeface="Calibri"/>
                <a:ea typeface="Calibri"/>
                <a:cs typeface="Calibri"/>
                <a:sym typeface="Calibri"/>
              </a:rPr>
              <a:t>in the next lesson. As students prepare their claim, circulate to determine which meal each student is advocating for so you know how to group students for the final assessment Fishbowls in Lesson 15.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size of your class, group your students into two or three groups, and mix up the groups to have students advocating for different meals in each group so that they have counterclaims to respond to.</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7" name="Google Shape;157;g4577b0492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1625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577b04926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End-of-Unit 1 Assessment Part 1: Evaluating the Argument, Reasoning, and Evidence in a Speech (answers,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End-of-Unit 1 Assessment Part 2: Evaluating the Argument, Reasoning, and Evidence in an Excerpt of The Omnivore’s Dilemma (answers,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video clip for Part 1 of the </a:t>
            </a:r>
            <a:r>
              <a:rPr lang="en" sz="1200" b="1" dirty="0">
                <a:solidFill>
                  <a:schemeClr val="dk1"/>
                </a:solidFill>
                <a:latin typeface="Calibri"/>
                <a:ea typeface="Calibri"/>
                <a:cs typeface="Calibri"/>
                <a:sym typeface="Calibri"/>
              </a:rPr>
              <a:t>End-of-Unit Assessment </a:t>
            </a:r>
            <a:r>
              <a:rPr lang="en" sz="1200" u="sng" dirty="0">
                <a:solidFill>
                  <a:schemeClr val="hlink"/>
                </a:solidFill>
                <a:latin typeface="Calibri"/>
                <a:ea typeface="Calibri"/>
                <a:cs typeface="Calibri"/>
                <a:sym typeface="Calibri"/>
                <a:hlinkClick r:id="rId3"/>
              </a:rPr>
              <a:t>https://www.youtube.com/watch?v=xYYQGA3Jh-Y</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excerpt from pages 73–75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NYS 2-Point Rubric—Short Response (for teacher reference).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endParaRPr sz="1200" b="1"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63" name="Google Shape;163;g4577b04926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4808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577b04926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g4577b04926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5838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577b04926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78" name="Google Shape;178;g4577b0492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2008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577b04926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Homework: Voting with Your Fork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the lesson by asking students to share their homework holds students accountable. It also gives you the opportunity to monitor which students aren’t completing their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share their thinking.</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a:t>
            </a:r>
            <a:r>
              <a:rPr lang="en" sz="1200" b="0" dirty="0">
                <a:solidFill>
                  <a:schemeClr val="dk1"/>
                </a:solidFill>
                <a:latin typeface="Calibri"/>
                <a:ea typeface="Calibri"/>
                <a:cs typeface="Calibri"/>
                <a:sym typeface="Calibri"/>
              </a:rPr>
              <a:t>they can “vote with their fork” by choosing healthier options for their meals, asking their parents to buy organic foods, eating less meat and more vegetables, etc.</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84" name="Google Shape;184;g4577b04926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8030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577b04926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Unpacking Learning Targets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today they will complete the first part of their </a:t>
            </a:r>
            <a:r>
              <a:rPr lang="en" sz="1200" b="1" dirty="0">
                <a:solidFill>
                  <a:schemeClr val="dk1"/>
                </a:solidFill>
                <a:latin typeface="Calibri"/>
                <a:ea typeface="Calibri"/>
                <a:cs typeface="Calibri"/>
                <a:sym typeface="Calibri"/>
              </a:rPr>
              <a:t>end-of-unit assessment </a:t>
            </a:r>
            <a:r>
              <a:rPr lang="en" sz="1200" dirty="0">
                <a:solidFill>
                  <a:schemeClr val="dk1"/>
                </a:solidFill>
                <a:latin typeface="Calibri"/>
                <a:ea typeface="Calibri"/>
                <a:cs typeface="Calibri"/>
                <a:sym typeface="Calibri"/>
              </a:rPr>
              <a:t>and that this assessment is directly related to the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targets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similar learning targets earlier in the unit when evaluating arguments and claims.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0" name="Google Shape;190;g4577b04926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1233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577b04926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17-20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End-of-Unit 1 Assessment Part 1: Evaluating the Argument, Reasoning, and Evidence in a Speech</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portion of the clip for Part 1 of the assessment is 0:36-3:00. If you don’t have means of displaying the video, students may listen to the audio of the clip to complete the assessment. Adjust the directions on the student-facing slide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Part 1 of the assessment is over, either collect the </a:t>
            </a:r>
            <a:r>
              <a:rPr lang="en" sz="1200" b="1" dirty="0">
                <a:solidFill>
                  <a:schemeClr val="dk1"/>
                </a:solidFill>
                <a:latin typeface="Calibri"/>
                <a:ea typeface="Calibri"/>
                <a:cs typeface="Calibri"/>
                <a:sym typeface="Calibri"/>
              </a:rPr>
              <a:t>Part 1 graphic organizers </a:t>
            </a:r>
            <a:r>
              <a:rPr lang="en" sz="1200" dirty="0">
                <a:solidFill>
                  <a:schemeClr val="dk1"/>
                </a:solidFill>
                <a:latin typeface="Calibri"/>
                <a:ea typeface="Calibri"/>
                <a:cs typeface="Calibri"/>
                <a:sym typeface="Calibri"/>
              </a:rPr>
              <a:t>from the students so they can focus on Part 2 OR allow them to have both so that they can use any additional time to finish up work on either part. This depends on your judgment of your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 student responses on the </a:t>
            </a:r>
            <a:r>
              <a:rPr lang="en" sz="1200" b="1" dirty="0">
                <a:solidFill>
                  <a:schemeClr val="dk1"/>
                </a:solidFill>
                <a:latin typeface="Calibri"/>
                <a:ea typeface="Calibri"/>
                <a:cs typeface="Calibri"/>
                <a:sym typeface="Calibri"/>
              </a:rPr>
              <a:t>end of unit 1 assessment </a:t>
            </a:r>
            <a:r>
              <a:rPr lang="en" sz="1200" dirty="0">
                <a:solidFill>
                  <a:schemeClr val="dk1"/>
                </a:solidFill>
                <a:latin typeface="Calibri"/>
                <a:ea typeface="Calibri"/>
                <a:cs typeface="Calibri"/>
                <a:sym typeface="Calibri"/>
              </a:rPr>
              <a:t>using the </a:t>
            </a:r>
            <a:r>
              <a:rPr lang="en" sz="1200" b="1" dirty="0">
                <a:solidFill>
                  <a:schemeClr val="dk1"/>
                </a:solidFill>
                <a:latin typeface="Calibri"/>
                <a:ea typeface="Calibri"/>
                <a:cs typeface="Calibri"/>
                <a:sym typeface="Calibri"/>
              </a:rPr>
              <a:t>NYS 2-Point Rubric—Short Response.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End-of-Unit 1 Assessment, Part 1: Evaluating the Argument, Reasoning, and Evidence in a Speech</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familiarize themselves with the organizer again.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it clear that students will hear the excerpt multiple times, so they shouldn’t try to record everything at once.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“Organic Eggs vs. Conventional Farm Eggs, Free Range Chickens, &amp; Ethical Animal Treatment Vital Farms” interview clip once. Start at 0:36 and stop at 3:00.</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add any relevant information to their graphic organizers.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 are to work independently without discussing their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excerpt more times if students request it. Give students the rest of the time to finish completing the graphic organizer.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but as this is an assessment, they must complete this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Part 1 of the </a:t>
            </a:r>
            <a:r>
              <a:rPr lang="en" sz="1200" b="1" dirty="0">
                <a:solidFill>
                  <a:schemeClr val="dk1"/>
                </a:solidFill>
                <a:latin typeface="Calibri"/>
                <a:ea typeface="Calibri"/>
                <a:cs typeface="Calibri"/>
                <a:sym typeface="Calibri"/>
              </a:rPr>
              <a:t>end of unit 1 assessment </a:t>
            </a:r>
            <a:r>
              <a:rPr lang="en" sz="1200" dirty="0">
                <a:solidFill>
                  <a:schemeClr val="dk1"/>
                </a:solidFill>
                <a:latin typeface="Calibri"/>
                <a:ea typeface="Calibri"/>
                <a:cs typeface="Calibri"/>
                <a:sym typeface="Calibri"/>
              </a:rPr>
              <a:t>from students.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working independently to complete their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receive accommodations for the assessment, communicate with the cooperating service providers regarding the practices of instruction in use during this study as well as the goals of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some students, this assessment may require more than the time allotted. Consider providing students time over multiple days if necessary.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7" name="Google Shape;197;g4577b04926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7688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577b04926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18-20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End-of-Unit 1 Assessment Part 2: Evaluating the Argument, Reasoning, and Evidence in an Excerpt from </a:t>
            </a:r>
            <a:r>
              <a:rPr lang="en" sz="1200" b="1" i="1" dirty="0">
                <a:solidFill>
                  <a:schemeClr val="dk1"/>
                </a:solidFill>
                <a:latin typeface="Calibri"/>
                <a:ea typeface="Calibri"/>
                <a:cs typeface="Calibri"/>
                <a:sym typeface="Calibri"/>
              </a:rPr>
              <a:t>The Omnivore’s Dilemma </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 student responses on the </a:t>
            </a:r>
            <a:r>
              <a:rPr lang="en" sz="1200" b="1" dirty="0">
                <a:solidFill>
                  <a:schemeClr val="dk1"/>
                </a:solidFill>
                <a:latin typeface="Calibri"/>
                <a:ea typeface="Calibri"/>
                <a:cs typeface="Calibri"/>
                <a:sym typeface="Calibri"/>
              </a:rPr>
              <a:t>end of unit 1 assessment </a:t>
            </a:r>
            <a:r>
              <a:rPr lang="en" sz="1200" dirty="0">
                <a:solidFill>
                  <a:schemeClr val="dk1"/>
                </a:solidFill>
                <a:latin typeface="Calibri"/>
                <a:ea typeface="Calibri"/>
                <a:cs typeface="Calibri"/>
                <a:sym typeface="Calibri"/>
              </a:rPr>
              <a:t>using the</a:t>
            </a:r>
            <a:r>
              <a:rPr lang="en" sz="1200" b="1" dirty="0">
                <a:solidFill>
                  <a:schemeClr val="dk1"/>
                </a:solidFill>
                <a:latin typeface="Calibri"/>
                <a:ea typeface="Calibri"/>
                <a:cs typeface="Calibri"/>
                <a:sym typeface="Calibri"/>
              </a:rPr>
              <a:t> NYS 2-Point Rubric—Short Response.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End-of-Unit 1 Assessment Part 2: Evaluating the Argument, Reasoning, and Evidence in an Excerpt from </a:t>
            </a:r>
            <a:r>
              <a:rPr lang="en" sz="1200" b="1" i="1" dirty="0">
                <a:solidFill>
                  <a:schemeClr val="dk1"/>
                </a:solidFill>
                <a:latin typeface="Calibri"/>
                <a:ea typeface="Calibri"/>
                <a:cs typeface="Calibri"/>
                <a:sym typeface="Calibri"/>
              </a:rPr>
              <a:t>The Omnivore’s Dilemma.</a:t>
            </a:r>
            <a:endParaRPr sz="1200" b="1"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they are to work independently without speaking to any other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but as this is an assessment, they need to complete this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Part 2 of the </a:t>
            </a:r>
            <a:r>
              <a:rPr lang="en" sz="1200" b="1" dirty="0">
                <a:solidFill>
                  <a:schemeClr val="dk1"/>
                </a:solidFill>
                <a:latin typeface="Calibri"/>
                <a:ea typeface="Calibri"/>
                <a:cs typeface="Calibri"/>
                <a:sym typeface="Calibri"/>
              </a:rPr>
              <a:t>end of unit 1 assessment </a:t>
            </a:r>
            <a:r>
              <a:rPr lang="en" sz="1200" dirty="0">
                <a:solidFill>
                  <a:schemeClr val="dk1"/>
                </a:solidFill>
                <a:latin typeface="Calibri"/>
                <a:ea typeface="Calibri"/>
                <a:cs typeface="Calibri"/>
                <a:sym typeface="Calibri"/>
              </a:rPr>
              <a:t>from students.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working independently to complete their assessment.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receive accommodations for the assessment, communicate with the cooperating service providers regarding the practices of instruction in use during this study as well as the goals of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some students, this assessment may require more than the time allotted. Consider providing students time over multiple days if necessary.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04" name="Google Shape;204;g4577b04926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5979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Google Shape;87;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4" name="Google Shape;94;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95" name="Google Shape;95;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0" name="Google Shape;100;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1" name="Google Shape;101;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 name="Google Shape;126;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27" name="Google Shape;127;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33" name="Google Shape;133;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1.jp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54" name="Google Shape;154;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will take approximately 50-65 minutes to complete. </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purpose of today’s lesson is to:</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Complete Part 1 of the </a:t>
            </a:r>
            <a:r>
              <a:rPr lang="en" sz="1400" b="1" dirty="0">
                <a:latin typeface="Century Gothic"/>
                <a:ea typeface="Century Gothic"/>
                <a:cs typeface="Century Gothic"/>
                <a:sym typeface="Century Gothic"/>
              </a:rPr>
              <a:t>End-of-Unit Assessment </a:t>
            </a:r>
            <a:r>
              <a:rPr lang="en" sz="1400" dirty="0">
                <a:latin typeface="Century Gothic"/>
                <a:ea typeface="Century Gothic"/>
                <a:cs typeface="Century Gothic"/>
                <a:sym typeface="Century Gothic"/>
              </a:rPr>
              <a:t>in which students evaluate the argument and claims in both an interview and in the text.</a:t>
            </a:r>
            <a:endParaRPr sz="1400" dirty="0">
              <a:latin typeface="Century Gothic"/>
              <a:ea typeface="Century Gothic"/>
              <a:cs typeface="Century Gothic"/>
              <a:sym typeface="Century Gothic"/>
            </a:endParaRPr>
          </a:p>
          <a:p>
            <a:pPr marL="457200" lvl="0" indent="0" algn="l" rtl="0">
              <a:spcBef>
                <a:spcPts val="0"/>
              </a:spcBef>
              <a:spcAft>
                <a:spcPts val="0"/>
              </a:spcAft>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AutoNum type="arabicPeriod"/>
            </a:pPr>
            <a:r>
              <a:rPr lang="en" sz="1400" dirty="0">
                <a:latin typeface="Century Gothic"/>
                <a:ea typeface="Century Gothic"/>
                <a:cs typeface="Century Gothic"/>
                <a:sym typeface="Century Gothic"/>
              </a:rPr>
              <a:t>I can determine the speaker’s argument and claims and evaluate the reasoning and evidence she has used to support her claim in the interview clip.</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identify irrelevant evidence that the speaker has used in the interview clip.</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evaluate Michael Pollan’s argument on pages 73–75 of T</a:t>
            </a:r>
            <a:r>
              <a:rPr lang="en" sz="1400" i="1" dirty="0">
                <a:latin typeface="Century Gothic"/>
                <a:ea typeface="Century Gothic"/>
                <a:cs typeface="Century Gothic"/>
                <a:sym typeface="Century Gothic"/>
              </a:rPr>
              <a:t>he Omnivore’s Dilemm</a:t>
            </a:r>
            <a:r>
              <a:rPr lang="en" sz="1400" dirty="0">
                <a:latin typeface="Century Gothic"/>
                <a:ea typeface="Century Gothic"/>
                <a:cs typeface="Century Gothic"/>
                <a:sym typeface="Century Gothic"/>
              </a:rPr>
              <a:t>a for sound reasoning and sufficient, relevant evidence to support the claim.</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identify irrelevant evidence. </a:t>
            </a:r>
            <a:br>
              <a:rPr lang="en" sz="14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Develop a Claim</a:t>
            </a:r>
            <a:endParaRPr sz="3300" i="0" u="none" strike="noStrike" cap="none">
              <a:solidFill>
                <a:schemeClr val="dk1"/>
              </a:solidFill>
              <a:latin typeface="Century Gothic"/>
              <a:ea typeface="Century Gothic"/>
              <a:cs typeface="Century Gothic"/>
              <a:sym typeface="Century Gothic"/>
            </a:endParaRPr>
          </a:p>
        </p:txBody>
      </p:sp>
      <p:sp>
        <p:nvSpPr>
          <p:cNvPr id="214" name="Google Shape;214;p37"/>
          <p:cNvSpPr txBox="1">
            <a:spLocks noGrp="1"/>
          </p:cNvSpPr>
          <p:nvPr>
            <p:ph type="body" idx="1"/>
          </p:nvPr>
        </p:nvSpPr>
        <p:spPr>
          <a:xfrm>
            <a:off x="628650" y="1369225"/>
            <a:ext cx="41259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In the next lesson, you will participate in the next part of this </a:t>
            </a:r>
            <a:r>
              <a:rPr lang="en" sz="2400" b="1" dirty="0">
                <a:latin typeface="Century Gothic"/>
                <a:ea typeface="Century Gothic"/>
                <a:cs typeface="Century Gothic"/>
                <a:sym typeface="Century Gothic"/>
              </a:rPr>
              <a:t>End-of-Unit Assessment</a:t>
            </a:r>
            <a:r>
              <a:rPr lang="en" sz="2400" dirty="0">
                <a:latin typeface="Century Gothic"/>
                <a:ea typeface="Century Gothic"/>
                <a:cs typeface="Century Gothic"/>
                <a:sym typeface="Century Gothic"/>
              </a:rPr>
              <a:t>, which will involve advocating persuasively in a Fishbowl, just as you have done previously in the unit. </a:t>
            </a:r>
            <a:r>
              <a:rPr lang="en" sz="2400" dirty="0"/>
              <a:t/>
            </a:r>
            <a:br>
              <a:rPr lang="en" sz="2400" dirty="0"/>
            </a:br>
            <a:endParaRPr sz="2400" dirty="0"/>
          </a:p>
        </p:txBody>
      </p:sp>
      <p:pic>
        <p:nvPicPr>
          <p:cNvPr id="215" name="Google Shape;215;p37"/>
          <p:cNvPicPr preferRelativeResize="0"/>
          <p:nvPr/>
        </p:nvPicPr>
        <p:blipFill>
          <a:blip r:embed="rId3">
            <a:alphaModFix/>
          </a:blip>
          <a:stretch>
            <a:fillRect/>
          </a:stretch>
        </p:blipFill>
        <p:spPr>
          <a:xfrm>
            <a:off x="5141625" y="1436624"/>
            <a:ext cx="3373724" cy="2965425"/>
          </a:xfrm>
          <a:prstGeom prst="rect">
            <a:avLst/>
          </a:prstGeom>
          <a:noFill/>
          <a:ln w="9525" cap="flat" cmpd="sng">
            <a:solidFill>
              <a:srgbClr val="000000"/>
            </a:solidFill>
            <a:prstDash val="solid"/>
            <a:round/>
            <a:headEnd type="none" w="sm" len="sm"/>
            <a:tailEnd type="none" w="sm" len="sm"/>
          </a:ln>
        </p:spPr>
      </p:pic>
      <p:pic>
        <p:nvPicPr>
          <p:cNvPr id="6" name="Google Shape;201;p35"/>
          <p:cNvPicPr preferRelativeResize="0"/>
          <p:nvPr/>
        </p:nvPicPr>
        <p:blipFill>
          <a:blip r:embed="rId4">
            <a:alphaModFix/>
          </a:blip>
          <a:stretch>
            <a:fillRect/>
          </a:stretch>
        </p:blipFill>
        <p:spPr>
          <a:xfrm>
            <a:off x="8504464" y="4463143"/>
            <a:ext cx="553225" cy="4333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22" name="Google Shape;22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Finish filling in the </a:t>
            </a:r>
            <a:r>
              <a:rPr lang="en" sz="2000" b="1">
                <a:latin typeface="Century Gothic"/>
                <a:ea typeface="Century Gothic"/>
                <a:cs typeface="Century Gothic"/>
                <a:sym typeface="Century Gothic"/>
              </a:rPr>
              <a:t>End-of-Unit 1 Assessment Part 3: Developing a Claim</a:t>
            </a:r>
            <a:r>
              <a:rPr lang="en" sz="2000">
                <a:latin typeface="Century Gothic"/>
                <a:ea typeface="Century Gothic"/>
                <a:cs typeface="Century Gothic"/>
                <a:sym typeface="Century Gothic"/>
              </a:rPr>
              <a:t> and practice using it to advocate persuasively to be ready for the assessed Fishbowl discussion in the next lesson. </a:t>
            </a: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Refer to the </a:t>
            </a:r>
            <a:r>
              <a:rPr lang="en" sz="2000" b="1">
                <a:latin typeface="Century Gothic"/>
                <a:ea typeface="Century Gothic"/>
                <a:cs typeface="Century Gothic"/>
                <a:sym typeface="Century Gothic"/>
              </a:rPr>
              <a:t>Advocating Persuasively Checklist</a:t>
            </a:r>
            <a:r>
              <a:rPr lang="en" sz="2000">
                <a:latin typeface="Century Gothic"/>
                <a:ea typeface="Century Gothic"/>
                <a:cs typeface="Century Gothic"/>
                <a:sym typeface="Century Gothic"/>
              </a:rPr>
              <a:t> filled in by your peer in Lesson 13 to help you improve the way you advocate persuasively. </a:t>
            </a: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Remember to try to keep your presentation to about 1 minute.</a:t>
            </a:r>
            <a:endParaRPr sz="20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30" name="Google Shape;230;p39"/>
          <p:cNvGraphicFramePr/>
          <p:nvPr/>
        </p:nvGraphicFramePr>
        <p:xfrm>
          <a:off x="577216" y="1385887"/>
          <a:ext cx="7989600" cy="3230175"/>
        </p:xfrm>
        <a:graphic>
          <a:graphicData uri="http://schemas.openxmlformats.org/drawingml/2006/table">
            <a:tbl>
              <a:tblPr firstRow="1" bandRow="1">
                <a:noFill/>
                <a:tableStyleId>{B795262E-6D63-43E9-BBDF-7ACFDDC5D8E5}</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14: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End-of-Unit 1 Assessment, Part 1: Evaluating the Argument, Reasoning, and Evidence in a Speech</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“Organic Eggs vs. Conventional Farm Eggs, Free Range Chickens, &amp; Ethical Animal Treatment Vital Farms” interview clip </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End-of-Unit 1 Assessment, Part 2: Evaluating the Argument, Reasoning, and Evidence in an Excerpt of The Omnivore’s Dilemma </a:t>
            </a:r>
            <a:r>
              <a:rPr lang="en" sz="1800">
                <a:latin typeface="Century Gothic"/>
                <a:ea typeface="Century Gothic"/>
                <a:cs typeface="Century Gothic"/>
                <a:sym typeface="Century Gothic"/>
              </a:rPr>
              <a:t>(one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End-of-Unit 1 Assessment Part 3: Developing a Claim</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0" lvl="0" indent="0" algn="l" rtl="0">
              <a:spcBef>
                <a:spcPts val="1000"/>
              </a:spcBef>
              <a:spcAft>
                <a:spcPts val="0"/>
              </a:spcAft>
              <a:buNone/>
            </a:pP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87850" y="350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6" name="Google Shape;16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400" b="1" dirty="0">
                <a:latin typeface="Century Gothic"/>
                <a:ea typeface="Century Gothic"/>
                <a:cs typeface="Century Gothic"/>
                <a:sym typeface="Century Gothic"/>
              </a:rPr>
              <a:t>Preparing for Lesson 14: </a:t>
            </a:r>
            <a:endParaRPr sz="14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400" dirty="0">
                <a:latin typeface="Century Gothic"/>
                <a:ea typeface="Century Gothic"/>
                <a:cs typeface="Century Gothic"/>
                <a:sym typeface="Century Gothic"/>
              </a:rPr>
              <a:t>Reading and protocols to read in preparation:</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Char char="●"/>
            </a:pPr>
            <a:r>
              <a:rPr lang="en" sz="1400" dirty="0">
                <a:latin typeface="Century Gothic"/>
                <a:ea typeface="Century Gothic"/>
                <a:cs typeface="Century Gothic"/>
                <a:sym typeface="Century Gothic"/>
              </a:rPr>
              <a:t>Review the </a:t>
            </a:r>
            <a:r>
              <a:rPr lang="en" sz="1400" b="1" dirty="0">
                <a:latin typeface="Century Gothic"/>
                <a:ea typeface="Century Gothic"/>
                <a:cs typeface="Century Gothic"/>
                <a:sym typeface="Century Gothic"/>
              </a:rPr>
              <a:t>End-of-Unit 1 Assessment Part 1: Evaluating the Argument, Reasoning, and Evidence in a Speech (answers, for teacher </a:t>
            </a:r>
            <a:r>
              <a:rPr lang="en" sz="1400" b="1" dirty="0" smtClean="0">
                <a:latin typeface="Century Gothic"/>
                <a:ea typeface="Century Gothic"/>
                <a:cs typeface="Century Gothic"/>
                <a:sym typeface="Century Gothic"/>
              </a:rPr>
              <a:t>reference)</a:t>
            </a:r>
            <a:endParaRPr lang="en" sz="1400" b="1"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Char char="●"/>
            </a:pPr>
            <a:r>
              <a:rPr lang="en" sz="1400" dirty="0" smtClean="0">
                <a:latin typeface="Century Gothic"/>
                <a:ea typeface="Century Gothic"/>
                <a:cs typeface="Century Gothic"/>
                <a:sym typeface="Century Gothic"/>
              </a:rPr>
              <a:t>Review </a:t>
            </a:r>
            <a:r>
              <a:rPr lang="en" sz="1400" dirty="0">
                <a:latin typeface="Century Gothic"/>
                <a:ea typeface="Century Gothic"/>
                <a:cs typeface="Century Gothic"/>
                <a:sym typeface="Century Gothic"/>
              </a:rPr>
              <a:t>the </a:t>
            </a:r>
            <a:r>
              <a:rPr lang="en" sz="1400" b="1" dirty="0">
                <a:latin typeface="Century Gothic"/>
                <a:ea typeface="Century Gothic"/>
                <a:cs typeface="Century Gothic"/>
                <a:sym typeface="Century Gothic"/>
              </a:rPr>
              <a:t>End-of-Unit 1 Assessment Part 2: Evaluating the Argument, Reasoning, and Evidence in an Excerpt of The Omnivore’s Dilemma (answers, for teacher </a:t>
            </a:r>
            <a:r>
              <a:rPr lang="en" sz="1400" b="1" dirty="0" smtClean="0">
                <a:latin typeface="Century Gothic"/>
                <a:ea typeface="Century Gothic"/>
                <a:cs typeface="Century Gothic"/>
                <a:sym typeface="Century Gothic"/>
              </a:rPr>
              <a:t>reference)</a:t>
            </a:r>
            <a:endParaRPr lang="en" sz="1400" b="1"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Char char="●"/>
            </a:pPr>
            <a:r>
              <a:rPr lang="en" sz="1400" dirty="0" smtClean="0">
                <a:latin typeface="Century Gothic"/>
                <a:ea typeface="Century Gothic"/>
                <a:cs typeface="Century Gothic"/>
                <a:sym typeface="Century Gothic"/>
              </a:rPr>
              <a:t>Preview </a:t>
            </a:r>
            <a:r>
              <a:rPr lang="en" sz="1400" dirty="0">
                <a:latin typeface="Century Gothic"/>
                <a:ea typeface="Century Gothic"/>
                <a:cs typeface="Century Gothic"/>
                <a:sym typeface="Century Gothic"/>
              </a:rPr>
              <a:t>the video clip for Part 1 of the </a:t>
            </a:r>
            <a:r>
              <a:rPr lang="en" sz="1400" b="1" dirty="0">
                <a:latin typeface="Century Gothic"/>
                <a:ea typeface="Century Gothic"/>
                <a:cs typeface="Century Gothic"/>
                <a:sym typeface="Century Gothic"/>
              </a:rPr>
              <a:t>End-of-Unit </a:t>
            </a:r>
            <a:r>
              <a:rPr lang="en" sz="1400" b="1" dirty="0" smtClean="0">
                <a:latin typeface="Century Gothic"/>
                <a:ea typeface="Century Gothic"/>
                <a:cs typeface="Century Gothic"/>
                <a:sym typeface="Century Gothic"/>
              </a:rPr>
              <a:t>Assessment</a:t>
            </a:r>
            <a:endParaRPr lang="en" sz="1400" b="1"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Char char="●"/>
            </a:pPr>
            <a:r>
              <a:rPr lang="en" sz="1400" dirty="0" smtClean="0">
                <a:latin typeface="Century Gothic"/>
                <a:ea typeface="Century Gothic"/>
                <a:cs typeface="Century Gothic"/>
                <a:sym typeface="Century Gothic"/>
              </a:rPr>
              <a:t>Read </a:t>
            </a:r>
            <a:r>
              <a:rPr lang="en" sz="1400" dirty="0">
                <a:latin typeface="Century Gothic"/>
                <a:ea typeface="Century Gothic"/>
                <a:cs typeface="Century Gothic"/>
                <a:sym typeface="Century Gothic"/>
              </a:rPr>
              <a:t>the excerpt from pages 73–75 of </a:t>
            </a:r>
            <a:r>
              <a:rPr lang="en" sz="1400" i="1" dirty="0">
                <a:latin typeface="Century Gothic"/>
                <a:ea typeface="Century Gothic"/>
                <a:cs typeface="Century Gothic"/>
                <a:sym typeface="Century Gothic"/>
              </a:rPr>
              <a:t>The Omnivore’s </a:t>
            </a:r>
            <a:r>
              <a:rPr lang="en" sz="1400" i="1" dirty="0" smtClean="0">
                <a:latin typeface="Century Gothic"/>
                <a:ea typeface="Century Gothic"/>
                <a:cs typeface="Century Gothic"/>
                <a:sym typeface="Century Gothic"/>
              </a:rPr>
              <a:t>Dilemma</a:t>
            </a:r>
            <a:r>
              <a:rPr lang="en" sz="1400" b="1" i="1" dirty="0" smtClean="0">
                <a:latin typeface="Century Gothic"/>
                <a:ea typeface="Century Gothic"/>
                <a:cs typeface="Century Gothic"/>
                <a:sym typeface="Century Gothic"/>
              </a:rPr>
              <a:t>.</a:t>
            </a:r>
            <a:endParaRPr lang="en" sz="1400" b="1" i="1"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Char char="●"/>
            </a:pPr>
            <a:r>
              <a:rPr lang="en" sz="1400" dirty="0" smtClean="0">
                <a:latin typeface="Century Gothic"/>
                <a:ea typeface="Century Gothic"/>
                <a:cs typeface="Century Gothic"/>
                <a:sym typeface="Century Gothic"/>
              </a:rPr>
              <a:t>Review </a:t>
            </a:r>
            <a:r>
              <a:rPr lang="en" sz="1400" dirty="0">
                <a:latin typeface="Century Gothic"/>
                <a:ea typeface="Century Gothic"/>
                <a:cs typeface="Century Gothic"/>
                <a:sym typeface="Century Gothic"/>
              </a:rPr>
              <a:t>the </a:t>
            </a:r>
            <a:r>
              <a:rPr lang="en" sz="1400" b="1" dirty="0">
                <a:latin typeface="Century Gothic"/>
                <a:ea typeface="Century Gothic"/>
                <a:cs typeface="Century Gothic"/>
                <a:sym typeface="Century Gothic"/>
              </a:rPr>
              <a:t>NYS 2-Point Rubric—Short Response (for teacher reference</a:t>
            </a:r>
            <a:r>
              <a:rPr lang="en" sz="1400" b="1" dirty="0" smtClean="0">
                <a:latin typeface="Century Gothic"/>
                <a:ea typeface="Century Gothic"/>
                <a:cs typeface="Century Gothic"/>
                <a:sym typeface="Century Gothic"/>
              </a:rPr>
              <a:t>)</a:t>
            </a:r>
            <a:r>
              <a:rPr lang="en" sz="1400" b="1" dirty="0">
                <a:latin typeface="Century Gothic"/>
                <a:ea typeface="Century Gothic"/>
                <a:cs typeface="Century Gothic"/>
                <a:sym typeface="Century Gothic"/>
              </a:rPr>
              <a:t/>
            </a:r>
            <a:br>
              <a:rPr lang="en" sz="1400" b="1" dirty="0">
                <a:latin typeface="Century Gothic"/>
                <a:ea typeface="Century Gothic"/>
                <a:cs typeface="Century Gothic"/>
                <a:sym typeface="Century Gothic"/>
              </a:rPr>
            </a:br>
            <a:r>
              <a:rPr lang="en" sz="1800" b="1" dirty="0">
                <a:latin typeface="Century Gothic"/>
                <a:ea typeface="Century Gothic"/>
                <a:cs typeface="Century Gothic"/>
                <a:sym typeface="Century Gothic"/>
              </a:rPr>
              <a:t/>
            </a:r>
            <a:br>
              <a:rPr lang="en" sz="1800" b="1" dirty="0">
                <a:latin typeface="Century Gothic"/>
                <a:ea typeface="Century Gothic"/>
                <a:cs typeface="Century Gothic"/>
                <a:sym typeface="Century Gothic"/>
              </a:rPr>
            </a:b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70"/>
        <p:cNvGrpSpPr/>
        <p:nvPr/>
      </p:nvGrpSpPr>
      <p:grpSpPr>
        <a:xfrm>
          <a:off x="0" y="0"/>
          <a:ext cx="0" cy="0"/>
          <a:chOff x="0" y="0"/>
          <a:chExt cx="0" cy="0"/>
        </a:xfrm>
      </p:grpSpPr>
      <p:pic>
        <p:nvPicPr>
          <p:cNvPr id="171" name="Google Shape;17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72" name="Google Shape;17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73" name="Google Shape;17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14</a:t>
            </a:r>
            <a:endParaRPr sz="3000" b="0" i="0" u="none" strike="noStrike" cap="none">
              <a:solidFill>
                <a:srgbClr val="404040"/>
              </a:solidFill>
              <a:latin typeface="Calibri"/>
              <a:ea typeface="Calibri"/>
              <a:cs typeface="Calibri"/>
              <a:sym typeface="Calibri"/>
            </a:endParaRPr>
          </a:p>
        </p:txBody>
      </p:sp>
      <p:pic>
        <p:nvPicPr>
          <p:cNvPr id="174" name="Google Shape;17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5" name="Google Shape;17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81" name="Google Shape;18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taking Part 1 of the </a:t>
            </a:r>
            <a:r>
              <a:rPr lang="en" sz="1800" b="1" dirty="0">
                <a:latin typeface="Century Gothic"/>
                <a:ea typeface="Century Gothic"/>
                <a:cs typeface="Century Gothic"/>
                <a:sym typeface="Century Gothic"/>
              </a:rPr>
              <a:t>End-of-Unit 1 Assessment </a:t>
            </a:r>
            <a:r>
              <a:rPr lang="en" sz="1800" dirty="0">
                <a:latin typeface="Century Gothic"/>
                <a:ea typeface="Century Gothic"/>
                <a:cs typeface="Century Gothic"/>
                <a:sym typeface="Century Gothic"/>
              </a:rPr>
              <a:t>during which you’ll put into practice what you’ve learned in previous lessons about evaluating an argument.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Evaluate the argument and claims in an interview.</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Evaluate Michael Pollan’s argument in an excerpt from </a:t>
            </a:r>
            <a:r>
              <a:rPr lang="en" sz="1800" i="1" dirty="0">
                <a:latin typeface="Century Gothic"/>
                <a:ea typeface="Century Gothic"/>
                <a:cs typeface="Century Gothic"/>
                <a:sym typeface="Century Gothic"/>
              </a:rPr>
              <a:t>The Omnivore’s Dilemma</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Continue preparing for Part 2 of the </a:t>
            </a:r>
            <a:r>
              <a:rPr lang="en" sz="1800" b="1" dirty="0">
                <a:latin typeface="Century Gothic"/>
                <a:ea typeface="Century Gothic"/>
                <a:cs typeface="Century Gothic"/>
                <a:sym typeface="Century Gothic"/>
              </a:rPr>
              <a:t>End-of-Unit 1 Assessment</a:t>
            </a:r>
            <a:r>
              <a:rPr lang="en" sz="1800" dirty="0">
                <a:latin typeface="Century Gothic"/>
                <a:ea typeface="Century Gothic"/>
                <a:cs typeface="Century Gothic"/>
                <a:sym typeface="Century Gothic"/>
              </a:rPr>
              <a:t>, the Fishbowl discussion.</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Understanding</a:t>
            </a:r>
            <a:endParaRPr sz="3300" i="0" u="none" strike="noStrike" cap="none">
              <a:solidFill>
                <a:schemeClr val="dk1"/>
              </a:solidFill>
              <a:latin typeface="Century Gothic"/>
              <a:ea typeface="Century Gothic"/>
              <a:cs typeface="Century Gothic"/>
              <a:sym typeface="Century Gothic"/>
            </a:endParaRPr>
          </a:p>
        </p:txBody>
      </p:sp>
      <p:sp>
        <p:nvSpPr>
          <p:cNvPr id="187" name="Google Shape;187;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800" dirty="0">
                <a:latin typeface="Century Gothic"/>
                <a:ea typeface="Century Gothic"/>
                <a:cs typeface="Century Gothic"/>
                <a:sym typeface="Century Gothic"/>
              </a:rPr>
              <a:t>The focus of last night’s homework was to name one way you can you “vote with your fork.”</a:t>
            </a:r>
            <a:endParaRPr sz="2800" dirty="0">
              <a:latin typeface="Century Gothic"/>
              <a:ea typeface="Century Gothic"/>
              <a:cs typeface="Century Gothic"/>
              <a:sym typeface="Century Gothic"/>
            </a:endParaRPr>
          </a:p>
          <a:p>
            <a:pPr marL="0" lvl="0" indent="0" algn="l" rtl="0">
              <a:spcBef>
                <a:spcPts val="800"/>
              </a:spcBef>
              <a:spcAft>
                <a:spcPts val="0"/>
              </a:spcAft>
              <a:buNone/>
            </a:pPr>
            <a:endParaRPr sz="2800" dirty="0">
              <a:latin typeface="Century Gothic"/>
              <a:ea typeface="Century Gothic"/>
              <a:cs typeface="Century Gothic"/>
              <a:sym typeface="Century Gothic"/>
            </a:endParaRPr>
          </a:p>
          <a:p>
            <a:pPr marL="0" lvl="0" indent="0" algn="l" rtl="0">
              <a:spcBef>
                <a:spcPts val="800"/>
              </a:spcBef>
              <a:spcAft>
                <a:spcPts val="0"/>
              </a:spcAft>
              <a:buNone/>
            </a:pPr>
            <a:r>
              <a:rPr lang="en" sz="2800" dirty="0">
                <a:latin typeface="Century Gothic"/>
                <a:ea typeface="Century Gothic"/>
                <a:cs typeface="Century Gothic"/>
                <a:sym typeface="Century Gothic"/>
              </a:rPr>
              <a:t>What did you find?</a:t>
            </a:r>
            <a:endParaRPr sz="2800" dirty="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193" name="Google Shape;193;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ct val="100000"/>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determine the speaker’s argument and claims and evaluate the reasoning and evidence </a:t>
            </a:r>
            <a:r>
              <a:rPr lang="en" sz="2000" dirty="0">
                <a:latin typeface="Century Gothic"/>
                <a:ea typeface="Century Gothic"/>
                <a:cs typeface="Century Gothic"/>
                <a:sym typeface="Century Gothic"/>
              </a:rPr>
              <a:t>she has used to support her claim in the interview </a:t>
            </a:r>
            <a:r>
              <a:rPr lang="en" sz="2000" dirty="0" smtClean="0">
                <a:latin typeface="Century Gothic"/>
                <a:ea typeface="Century Gothic"/>
                <a:cs typeface="Century Gothic"/>
                <a:sym typeface="Century Gothic"/>
              </a:rPr>
              <a:t>clip.</a:t>
            </a:r>
            <a:endParaRPr lang="en" sz="2000" dirty="0">
              <a:latin typeface="Century Gothic"/>
              <a:ea typeface="Century Gothic"/>
              <a:cs typeface="Century Gothic"/>
              <a:sym typeface="Century Gothic"/>
            </a:endParaRPr>
          </a:p>
          <a:p>
            <a:pPr marL="457200" lvl="0" indent="-361950" algn="l" rtl="0">
              <a:spcBef>
                <a:spcPts val="800"/>
              </a:spcBef>
              <a:spcAft>
                <a:spcPts val="0"/>
              </a:spcAft>
              <a:buSzPct val="100000"/>
              <a:buAutoNum type="arabicPeriod"/>
            </a:pPr>
            <a:r>
              <a:rPr lang="en" sz="2000" dirty="0" smtClean="0">
                <a:latin typeface="Century Gothic"/>
                <a:ea typeface="Century Gothic"/>
                <a:cs typeface="Century Gothic"/>
                <a:sym typeface="Century Gothic"/>
              </a:rPr>
              <a:t>I </a:t>
            </a:r>
            <a:r>
              <a:rPr lang="en" sz="2000" dirty="0">
                <a:latin typeface="Century Gothic"/>
                <a:ea typeface="Century Gothic"/>
                <a:cs typeface="Century Gothic"/>
                <a:sym typeface="Century Gothic"/>
              </a:rPr>
              <a:t>can i</a:t>
            </a:r>
            <a:r>
              <a:rPr lang="en" sz="2000" i="1" dirty="0">
                <a:latin typeface="Century Gothic"/>
                <a:ea typeface="Century Gothic"/>
                <a:cs typeface="Century Gothic"/>
                <a:sym typeface="Century Gothic"/>
              </a:rPr>
              <a:t>dentify irrelevant evidence t</a:t>
            </a:r>
            <a:r>
              <a:rPr lang="en" sz="2000" dirty="0">
                <a:latin typeface="Century Gothic"/>
                <a:ea typeface="Century Gothic"/>
                <a:cs typeface="Century Gothic"/>
                <a:sym typeface="Century Gothic"/>
              </a:rPr>
              <a:t>hat the speaker has used in the interview </a:t>
            </a:r>
            <a:r>
              <a:rPr lang="en" sz="2000" dirty="0" smtClean="0">
                <a:latin typeface="Century Gothic"/>
                <a:ea typeface="Century Gothic"/>
                <a:cs typeface="Century Gothic"/>
                <a:sym typeface="Century Gothic"/>
              </a:rPr>
              <a:t>clip.</a:t>
            </a:r>
            <a:endParaRPr lang="en" sz="2000" dirty="0">
              <a:latin typeface="Century Gothic"/>
              <a:ea typeface="Century Gothic"/>
              <a:cs typeface="Century Gothic"/>
              <a:sym typeface="Century Gothic"/>
            </a:endParaRPr>
          </a:p>
          <a:p>
            <a:pPr marL="457200" lvl="0" indent="-361950" algn="l" rtl="0">
              <a:spcBef>
                <a:spcPts val="800"/>
              </a:spcBef>
              <a:spcAft>
                <a:spcPts val="0"/>
              </a:spcAft>
              <a:buSzPct val="100000"/>
              <a:buAutoNum type="arabicPeriod"/>
            </a:pPr>
            <a:r>
              <a:rPr lang="en" sz="2000" dirty="0" smtClean="0">
                <a:latin typeface="Century Gothic"/>
                <a:ea typeface="Century Gothic"/>
                <a:cs typeface="Century Gothic"/>
                <a:sym typeface="Century Gothic"/>
              </a:rPr>
              <a:t>I </a:t>
            </a:r>
            <a:r>
              <a:rPr lang="en" sz="2000" dirty="0">
                <a:latin typeface="Century Gothic"/>
                <a:ea typeface="Century Gothic"/>
                <a:cs typeface="Century Gothic"/>
                <a:sym typeface="Century Gothic"/>
              </a:rPr>
              <a:t>can </a:t>
            </a:r>
            <a:r>
              <a:rPr lang="en" sz="2000" i="1" dirty="0">
                <a:latin typeface="Century Gothic"/>
                <a:ea typeface="Century Gothic"/>
                <a:cs typeface="Century Gothic"/>
                <a:sym typeface="Century Gothic"/>
              </a:rPr>
              <a:t>evaluate Michael Pollan’s argument</a:t>
            </a:r>
            <a:r>
              <a:rPr lang="en" sz="2000" dirty="0">
                <a:latin typeface="Century Gothic"/>
                <a:ea typeface="Century Gothic"/>
                <a:cs typeface="Century Gothic"/>
                <a:sym typeface="Century Gothic"/>
              </a:rPr>
              <a:t> on pages 73–75 of </a:t>
            </a:r>
            <a:r>
              <a:rPr lang="en" sz="2000" i="1" dirty="0">
                <a:latin typeface="Century Gothic"/>
                <a:ea typeface="Century Gothic"/>
                <a:cs typeface="Century Gothic"/>
                <a:sym typeface="Century Gothic"/>
              </a:rPr>
              <a:t>The Omnivore’s Dilemma </a:t>
            </a:r>
            <a:r>
              <a:rPr lang="en" sz="2000" dirty="0">
                <a:latin typeface="Century Gothic"/>
                <a:ea typeface="Century Gothic"/>
                <a:cs typeface="Century Gothic"/>
                <a:sym typeface="Century Gothic"/>
              </a:rPr>
              <a:t>for sound reasoning and sufficient, relevant evidence to support the </a:t>
            </a:r>
            <a:r>
              <a:rPr lang="en" sz="2000" dirty="0" smtClean="0">
                <a:latin typeface="Century Gothic"/>
                <a:ea typeface="Century Gothic"/>
                <a:cs typeface="Century Gothic"/>
                <a:sym typeface="Century Gothic"/>
              </a:rPr>
              <a:t>claim.</a:t>
            </a:r>
            <a:endParaRPr lang="en" sz="2000" dirty="0">
              <a:latin typeface="Century Gothic"/>
              <a:ea typeface="Century Gothic"/>
              <a:cs typeface="Century Gothic"/>
              <a:sym typeface="Century Gothic"/>
            </a:endParaRPr>
          </a:p>
          <a:p>
            <a:pPr marL="457200" lvl="0" indent="-361950" algn="l" rtl="0">
              <a:spcBef>
                <a:spcPts val="800"/>
              </a:spcBef>
              <a:spcAft>
                <a:spcPts val="0"/>
              </a:spcAft>
              <a:buSzPct val="100000"/>
              <a:buAutoNum type="arabicPeriod"/>
            </a:pPr>
            <a:r>
              <a:rPr lang="en" sz="2000" dirty="0" smtClean="0">
                <a:latin typeface="Century Gothic"/>
                <a:ea typeface="Century Gothic"/>
                <a:cs typeface="Century Gothic"/>
                <a:sym typeface="Century Gothic"/>
              </a:rPr>
              <a:t>I </a:t>
            </a:r>
            <a:r>
              <a:rPr lang="en" sz="2000" dirty="0">
                <a:latin typeface="Century Gothic"/>
                <a:ea typeface="Century Gothic"/>
                <a:cs typeface="Century Gothic"/>
                <a:sym typeface="Century Gothic"/>
              </a:rPr>
              <a:t>can</a:t>
            </a:r>
            <a:r>
              <a:rPr lang="en" sz="2000" i="1" dirty="0">
                <a:latin typeface="Century Gothic"/>
                <a:ea typeface="Century Gothic"/>
                <a:cs typeface="Century Gothic"/>
                <a:sym typeface="Century Gothic"/>
              </a:rPr>
              <a:t> identify irrelevant evidence. </a:t>
            </a:r>
            <a:r>
              <a:rPr lang="en" dirty="0"/>
              <a:t/>
            </a:r>
            <a:br>
              <a:rPr lang="en" dirty="0"/>
            </a:br>
            <a:endParaRPr dirty="0"/>
          </a:p>
        </p:txBody>
      </p:sp>
      <p:pic>
        <p:nvPicPr>
          <p:cNvPr id="194" name="Google Shape;194;p34"/>
          <p:cNvPicPr preferRelativeResize="0"/>
          <p:nvPr/>
        </p:nvPicPr>
        <p:blipFill>
          <a:blip r:embed="rId3">
            <a:alphaModFix/>
          </a:blip>
          <a:stretch>
            <a:fillRect/>
          </a:stretch>
        </p:blipFill>
        <p:spPr>
          <a:xfrm>
            <a:off x="8435733" y="4383594"/>
            <a:ext cx="615775"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Evaluate the Argument in a Speech</a:t>
            </a:r>
            <a:endParaRPr sz="3000" i="0" u="none" strike="noStrike" cap="none">
              <a:solidFill>
                <a:schemeClr val="dk1"/>
              </a:solidFill>
              <a:latin typeface="Century Gothic"/>
              <a:ea typeface="Century Gothic"/>
              <a:cs typeface="Century Gothic"/>
              <a:sym typeface="Century Gothic"/>
            </a:endParaRPr>
          </a:p>
        </p:txBody>
      </p:sp>
      <p:sp>
        <p:nvSpPr>
          <p:cNvPr id="200" name="Google Shape;200;p35"/>
          <p:cNvSpPr txBox="1">
            <a:spLocks noGrp="1"/>
          </p:cNvSpPr>
          <p:nvPr>
            <p:ph type="body" idx="1"/>
          </p:nvPr>
        </p:nvSpPr>
        <p:spPr>
          <a:xfrm>
            <a:off x="628650" y="1290938"/>
            <a:ext cx="82488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You are about to watch a video clip of someone being interviewed about organic eggs versus conventional farm eggs.</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For your assessment, you will determine her argument and claims and evaluate the evidence and reasoning she has provided.</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201" name="Google Shape;201;p35"/>
          <p:cNvPicPr preferRelativeResize="0"/>
          <p:nvPr/>
        </p:nvPicPr>
        <p:blipFill>
          <a:blip r:embed="rId3">
            <a:alphaModFix/>
          </a:blip>
          <a:stretch>
            <a:fillRect/>
          </a:stretch>
        </p:blipFill>
        <p:spPr>
          <a:xfrm>
            <a:off x="8504464" y="4463143"/>
            <a:ext cx="553225" cy="43332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Evaluate the Argument in a Book</a:t>
            </a:r>
            <a:endParaRPr sz="3300" i="0" u="none" strike="noStrike" cap="none">
              <a:solidFill>
                <a:schemeClr val="dk1"/>
              </a:solidFill>
              <a:latin typeface="Century Gothic"/>
              <a:ea typeface="Century Gothic"/>
              <a:cs typeface="Century Gothic"/>
              <a:sym typeface="Century Gothic"/>
            </a:endParaRPr>
          </a:p>
        </p:txBody>
      </p:sp>
      <p:sp>
        <p:nvSpPr>
          <p:cNvPr id="207" name="Google Shape;207;p36"/>
          <p:cNvSpPr txBox="1">
            <a:spLocks noGrp="1"/>
          </p:cNvSpPr>
          <p:nvPr>
            <p:ph type="body" idx="1"/>
          </p:nvPr>
        </p:nvSpPr>
        <p:spPr>
          <a:xfrm>
            <a:off x="628650" y="1369225"/>
            <a:ext cx="76749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Turn to pages 73–75 of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You will be evaluating the argument, reasoning, and evidence in this excerpt of the book, just as you have done in previous lessons.</a:t>
            </a:r>
            <a:endParaRPr sz="2400">
              <a:latin typeface="Century Gothic"/>
              <a:ea typeface="Century Gothic"/>
              <a:cs typeface="Century Gothic"/>
              <a:sym typeface="Century Gothic"/>
            </a:endParaRPr>
          </a:p>
        </p:txBody>
      </p:sp>
      <p:pic>
        <p:nvPicPr>
          <p:cNvPr id="5" name="Google Shape;201;p35"/>
          <p:cNvPicPr preferRelativeResize="0"/>
          <p:nvPr/>
        </p:nvPicPr>
        <p:blipFill>
          <a:blip r:embed="rId3">
            <a:alphaModFix/>
          </a:blip>
          <a:stretch>
            <a:fillRect/>
          </a:stretch>
        </p:blipFill>
        <p:spPr>
          <a:xfrm>
            <a:off x="8504464" y="4463143"/>
            <a:ext cx="553225" cy="43332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ECF3EB-763A-4D13-A9B5-D37A44B874EB}"/>
</file>

<file path=customXml/itemProps2.xml><?xml version="1.0" encoding="utf-8"?>
<ds:datastoreItem xmlns:ds="http://schemas.openxmlformats.org/officeDocument/2006/customXml" ds:itemID="{3871D1EA-B756-4AFF-AF0D-8017FCBD341D}"/>
</file>

<file path=customXml/itemProps3.xml><?xml version="1.0" encoding="utf-8"?>
<ds:datastoreItem xmlns:ds="http://schemas.openxmlformats.org/officeDocument/2006/customXml" ds:itemID="{FB2C5013-BD7C-4A19-8BAA-179D821B6189}"/>
</file>

<file path=docProps/app.xml><?xml version="1.0" encoding="utf-8"?>
<Properties xmlns="http://schemas.openxmlformats.org/officeDocument/2006/extended-properties" xmlns:vt="http://schemas.openxmlformats.org/officeDocument/2006/docPropsVTypes">
  <TotalTime>8</TotalTime>
  <Words>1803</Words>
  <Application>Microsoft Macintosh PowerPoint</Application>
  <PresentationFormat>On-screen Show (16:9)</PresentationFormat>
  <Paragraphs>246</Paragraphs>
  <Slides>12</Slides>
  <Notes>12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12</vt:i4>
      </vt:variant>
    </vt:vector>
  </HeadingPairs>
  <TitlesOfParts>
    <vt:vector size="18" baseType="lpstr">
      <vt:lpstr>Calibri</vt:lpstr>
      <vt:lpstr>Century Gothic</vt:lpstr>
      <vt:lpstr>Overlock</vt:lpstr>
      <vt:lpstr>Simple Light</vt:lpstr>
      <vt:lpstr>Office Theme</vt:lpstr>
      <vt:lpstr>Office Theme</vt:lpstr>
      <vt:lpstr>  Grade 8: Module 4: Unit 1: Lesson 14 Teacher slide, before teaching. </vt:lpstr>
      <vt:lpstr>  Grade 8: Module 4: Unit 1: Lesson 14 Teacher slide, before teaching. </vt:lpstr>
      <vt:lpstr>  Grade 8: Module 4: Unit 1: Lesson 14 Teacher slide, before teaching. </vt:lpstr>
      <vt:lpstr>Grade 8: Module 4:  Unit 1: Lesson 14</vt:lpstr>
      <vt:lpstr>Hello, Students!</vt:lpstr>
      <vt:lpstr>Let’s Share Understanding</vt:lpstr>
      <vt:lpstr>Let’s Review the Learning Targets</vt:lpstr>
      <vt:lpstr>Let’s Evaluate the Argument in a Speech</vt:lpstr>
      <vt:lpstr>Let’s Evaluate the Argument in a Book</vt:lpstr>
      <vt:lpstr>Let’s Develop a Claim</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14 Teacher slide, before teaching. </dc:title>
  <dc:creator>nbravo</dc:creator>
  <cp:lastModifiedBy>Alexander Specht</cp:lastModifiedBy>
  <cp:revision>2</cp:revision>
  <dcterms:modified xsi:type="dcterms:W3CDTF">2018-11-26T20:54:54Z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