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entation.xml" ContentType="application/vnd.openxmlformats-officedocument.presentationml.presentation.main+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613D9C0-9FBE-4325-BCB9-5C591E5B636F}">
  <a:tblStyle styleId="{A613D9C0-9FBE-4325-BCB9-5C591E5B636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107DF0A-68F7-4EBD-94AC-681253AC4F94}"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388" autoAdjust="0"/>
  </p:normalViewPr>
  <p:slideViewPr>
    <p:cSldViewPr snapToGrid="0">
      <p:cViewPr varScale="1">
        <p:scale>
          <a:sx n="71" d="100"/>
          <a:sy n="71" d="100"/>
        </p:scale>
        <p:origin x="1320" y="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39485135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Grade 1 curriculum, cycle assessments were administered each cycle. In Grade 2, assessments will take more time. Therefore, assessments are not administered every cycle. For every cycle without an assessment in Module 1, a review game is introduced. These learning activities are intended to be fun and engaging for students. Review games in Module 2 are a combination of games from Module 1, and more new games to review skills will be introduced. In Modules 3 and 4, any of the previously taught review games may be selected.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introduced to and practice a review practice called Word Stars, and apply their knowledge of r-controlled patterns “er,” “ar,” and “or” to read and spell words correctly.</a:t>
            </a:r>
            <a:endParaRPr sz="1200" dirty="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solidFill>
                <a:schemeClr val="dk1"/>
              </a:solidFill>
              <a:highlight>
                <a:schemeClr val="lt2"/>
              </a:highlight>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solidFill>
                <a:schemeClr val="dk1"/>
              </a:solidFill>
              <a:highlight>
                <a:schemeClr val="lt2"/>
              </a:highlight>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3212784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9" name="Google Shape;15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read and write words with r-controlled vowel patterns.”</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7411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6" name="Google Shape;16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for students to check their Word Stars.</a:t>
            </a:r>
            <a:endParaRPr sz="1200" dirty="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rgbClr val="000000"/>
              </a:buClr>
              <a:buSzPts val="1100"/>
              <a:buFont typeface="Arial"/>
              <a:buNone/>
            </a:pPr>
            <a:r>
              <a:rPr lang="en" dirty="0">
                <a:solidFill>
                  <a:schemeClr val="dk1"/>
                </a:solidFill>
              </a:rPr>
              <a:t>		 	 	 		</a:t>
            </a:r>
            <a:endParaRPr dirty="0">
              <a:solidFill>
                <a:schemeClr val="dk1"/>
              </a:solidFill>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the spelling patterns r-controlled vowel sounds for “/ar/,” “/or/,” and “/</a:t>
            </a:r>
            <a:r>
              <a:rPr lang="en" dirty="0">
                <a:solidFill>
                  <a:srgbClr val="333333"/>
                </a:solidFill>
                <a:highlight>
                  <a:srgbClr val="F3F3F3"/>
                </a:highlight>
              </a:rPr>
              <a:t>ə</a:t>
            </a:r>
            <a:r>
              <a:rPr lang="en" sz="1200" dirty="0">
                <a:solidFill>
                  <a:schemeClr val="dk1"/>
                </a:solidFill>
                <a:highlight>
                  <a:srgbClr val="F3F3F3"/>
                </a:highlight>
                <a:latin typeface="Calibri"/>
                <a:ea typeface="Calibri"/>
                <a:cs typeface="Calibri"/>
                <a:sym typeface="Calibri"/>
              </a:rPr>
              <a:t>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r>
              <a:rPr lang="en-US" sz="1200" dirty="0">
                <a:solidFill>
                  <a:schemeClr val="dk1"/>
                </a:solidFill>
                <a:latin typeface="Calibri"/>
                <a:ea typeface="Calibri"/>
                <a:cs typeface="Calibri"/>
                <a:sym typeface="Calibri"/>
              </a:rPr>
              <a:t> “I notice ‘</a:t>
            </a:r>
            <a:r>
              <a:rPr lang="en-US" sz="1200" dirty="0" err="1">
                <a:solidFill>
                  <a:schemeClr val="dk1"/>
                </a:solidFill>
                <a:latin typeface="Calibri"/>
                <a:ea typeface="Calibri"/>
                <a:cs typeface="Calibri"/>
                <a:sym typeface="Calibri"/>
              </a:rPr>
              <a:t>er</a:t>
            </a:r>
            <a:r>
              <a:rPr lang="en-US" sz="1200" dirty="0">
                <a:solidFill>
                  <a:schemeClr val="dk1"/>
                </a:solidFill>
                <a:latin typeface="Calibri"/>
                <a:ea typeface="Calibri"/>
                <a:cs typeface="Calibri"/>
                <a:sym typeface="Calibri"/>
              </a:rPr>
              <a:t>,’ ‘</a:t>
            </a:r>
            <a:r>
              <a:rPr lang="en-US" sz="1200" dirty="0" err="1">
                <a:solidFill>
                  <a:schemeClr val="dk1"/>
                </a:solidFill>
                <a:latin typeface="Calibri"/>
                <a:ea typeface="Calibri"/>
                <a:cs typeface="Calibri"/>
                <a:sym typeface="Calibri"/>
              </a:rPr>
              <a:t>ar</a:t>
            </a:r>
            <a:r>
              <a:rPr lang="en-US" sz="1200" dirty="0">
                <a:solidFill>
                  <a:schemeClr val="dk1"/>
                </a:solidFill>
                <a:latin typeface="Calibri"/>
                <a:ea typeface="Calibri"/>
                <a:cs typeface="Calibri"/>
                <a:sym typeface="Calibri"/>
              </a:rPr>
              <a:t>,’ and ‘or’ can end words.”</a:t>
            </a:r>
          </a:p>
        </p:txBody>
      </p:sp>
    </p:spTree>
    <p:extLst>
      <p:ext uri="{BB962C8B-B14F-4D97-AF65-F5344CB8AC3E}">
        <p14:creationId xmlns:p14="http://schemas.microsoft.com/office/powerpoint/2010/main" val="3995855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12: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lnSpc>
                <a:spcPct val="100000"/>
              </a:lnSpc>
              <a:spcBef>
                <a:spcPts val="0"/>
              </a:spcBef>
              <a:spcAft>
                <a:spcPts val="0"/>
              </a:spcAft>
              <a:buSzPts val="1100"/>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by setting goals for themselves. Invite students to think of something concrete they can do during whole group or differentiated small group instruction. This might be based on their goal setting conferences, on feedback during differentiated small group work, or on their own self-identified needs.</a:t>
            </a:r>
            <a:endParaRPr sz="1200" dirty="0">
              <a:solidFill>
                <a:schemeClr val="dk1"/>
              </a:solidFill>
              <a:latin typeface="Calibri"/>
              <a:ea typeface="Calibri"/>
              <a:cs typeface="Calibri"/>
              <a:sym typeface="Calibri"/>
            </a:endParaRPr>
          </a:p>
          <a:p>
            <a:pPr marL="444500" lvl="0" indent="-2921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will you do today to help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(Responses will vary. Example: “My goals is to listen for where the vowel sound is in a word. I am going to work toward that goal in small group instruction.”)</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“During Syllable Sleuth, I ______________.”</a:t>
            </a:r>
            <a:endParaRPr sz="1200" dirty="0">
              <a:solidFill>
                <a:schemeClr val="dk1"/>
              </a:solidFill>
              <a:latin typeface="Calibri"/>
              <a:ea typeface="Calibri"/>
              <a:cs typeface="Calibri"/>
              <a:sym typeface="Calibri"/>
            </a:endParaRPr>
          </a:p>
          <a:p>
            <a:pPr marL="444500" marR="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“During Word Workout, I _________________.”</a:t>
            </a:r>
            <a:endParaRPr sz="1200" dirty="0">
              <a:solidFill>
                <a:schemeClr val="dk1"/>
              </a:solidFill>
              <a:latin typeface="Calibri"/>
              <a:ea typeface="Calibri"/>
              <a:cs typeface="Calibri"/>
              <a:sym typeface="Calibri"/>
            </a:endParaRPr>
          </a:p>
        </p:txBody>
      </p:sp>
      <p:sp>
        <p:nvSpPr>
          <p:cNvPr id="178" name="Google Shape;178;p12: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179" name="Google Shape;179;p12: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571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spelling patterns from the cycle during Word Work: Question Boxes.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2"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9977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2" name="Google Shape;19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Students will be practicing decoding words using spelling patterns and syllable types. If students completed lesson Question Boxes and would benefit from another set, consider assigning the following set.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following slides include another set of Question Boxes with questions based on the cycle decodable reader and engagement text.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2"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7031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 name="Google Shape;19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Time: 12-15 minutes per activity</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sz="1200" b="1" dirty="0">
                <a:latin typeface="Calibri"/>
                <a:ea typeface="Calibri"/>
                <a:cs typeface="Calibri"/>
                <a:sym typeface="Calibri"/>
              </a:rPr>
              <a:t>Grouping: </a:t>
            </a:r>
            <a:r>
              <a:rPr lang="en-US" sz="1200" b="1" dirty="0">
                <a:latin typeface="Calibri"/>
                <a:ea typeface="Calibri"/>
                <a:cs typeface="Calibri"/>
                <a:sym typeface="Calibri"/>
              </a:rPr>
              <a:t>Grouping configurations should be determined by the teacher based on student needs.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a:t>
            </a:r>
            <a:r>
              <a:rPr lang="en" sz="1200" b="1" dirty="0">
                <a:latin typeface="Calibri"/>
                <a:ea typeface="Calibri"/>
                <a:cs typeface="Calibri"/>
                <a:sym typeface="Calibri"/>
              </a:rPr>
              <a:t>:</a:t>
            </a:r>
            <a:r>
              <a:rPr lang="en" sz="1200" dirty="0">
                <a:latin typeface="Calibri"/>
                <a:ea typeface="Calibri"/>
                <a:cs typeface="Calibri"/>
                <a:sym typeface="Calibri"/>
              </a:rPr>
              <a:t> </a:t>
            </a:r>
            <a:endParaRPr lang="en-US"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may write their answers on white boards or paper in lieu of making copies of Segment the Syllables or Syllable Slice.</a:t>
            </a: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 words provided are too difficult, consider using a shorter, simplified list written on the board: “corner,” “market,” “carpet,” “garden,” “forget,” “farmer,” “turnip,” “birdbath.”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“towel” is included twice on Segment the Syllables student worksheet, but only once on the answer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accessible a chart of syllable types as a reference during discussions about why words were divided particular ways.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Pre-determine the grouping needs for your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 students for Syllable Slice and Spell, but have them do the first three steps independently before they consult the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students with word lists for their designated activity either written on the board, copies from Supporting Materials in Teacher Guide, or displayed on the following slides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Segment the Syllables, provide students with glue and scissors along with a copy of the Recording Sheet found in the Supporting Materials, a pencil and paper (divided into two columns) or white boards, markers and erasers for students to write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word lists copied and placed in sleeves for Syllable Slice activities, write the list on the board, or where technology is available, display words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paper and pencil, or white boards, markers and erasers if students are copying the words, and also to practice spelling based on syllables for Syllable Slice and Spell.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up with word lists and analyze words that were more challenging, and discuss why.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the spelling patterns and syllable types to separate words and decode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taking turns and working respectfully with their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the work of the activity.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an example for each activity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2863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highlight>
                <a:srgbClr val="FFFF00"/>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write their answers on white boards or paper in lieu of making copies of Segment the Syllables.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“towel” is included twice on student worksheet, but only once on the answer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lang="en-US"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slide 15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r>
              <a:rPr lang="en-US" sz="1200" dirty="0">
                <a:solidFill>
                  <a:schemeClr val="dk1"/>
                </a:solidFill>
                <a:latin typeface="Calibri"/>
                <a:ea typeface="Calibri"/>
                <a:cs typeface="Calibri"/>
                <a:sym typeface="Calibri"/>
              </a:rPr>
              <a:t>: </a:t>
            </a:r>
          </a:p>
          <a:p>
            <a:pPr marL="45720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See slide 15 </a:t>
            </a:r>
          </a:p>
        </p:txBody>
      </p:sp>
    </p:spTree>
    <p:extLst>
      <p:ext uri="{BB962C8B-B14F-4D97-AF65-F5344CB8AC3E}">
        <p14:creationId xmlns:p14="http://schemas.microsoft.com/office/powerpoint/2010/main" val="1381686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write their answers on white boards or paper in lieu of making copies of Segment the Syllables.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 words provided are too difficult, consider using a shorter, simplified list: “corner,” “market,” “carpet,” “garden,” “forget,” “farmer,” “turnip,” “birdbath.”</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“towel” is included twice on student worksheet, but only once on the answer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this slide for students to check their answers.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up with exit tickets. Analyze words that were more challenging and discuss why.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identify syllable types.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3914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7" name="Google Shape;247;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2-3 minutes if projected for whole group reference prior to student work</a:t>
            </a: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Slide may be projected for students for whole class reference as time allows and if technology is available.</a:t>
            </a:r>
            <a:endParaRPr sz="1200" u="sng" dirty="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use knowledge of syllable types to segment words.</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three syllable words are too difficult for students, consider using the Segment the Syllables Word List.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1037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2-3 minutes if projected for students to check their work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Key for teacher reference. Slide may be projected for students as time allows and if technology is available.</a:t>
            </a:r>
            <a:endParaRPr sz="1200" u="sng" dirty="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3865433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 name="Google Shape;9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Word Stars (in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copy of Word Stars (in supporting materials, copy/post on board/chart paper [may need copies posted in a few places in room for students to be large enough for students to copy/work from] or show slide provided.)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Copies of Word Stars Word Lists (in supporting materials if copies are provided to students individually, or in pairs placed in transparent sleeves)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from slide or board and not provided copies of Word Stars, provide white boards or paper for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 markers and erasers or pencils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working individually or with partner.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with partners, predetermine partner assignments.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62605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6" name="Google Shape;26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2-3 minutes if projected for students to check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Key for teacher reference. Slide may be projected for students as time allows and if technology is available.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Follow up with exit tickets.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2245775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4" name="Google Shape;10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4804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Today’s independent work time involves an activity that is new to students and may require teacher guidance. Therefore, it is recommended that the whole class participate until it becomes familiar before moving it to a rotation in other cycles.</a:t>
            </a:r>
            <a:endParaRPr sz="1200" dirty="0">
              <a:solidFill>
                <a:schemeClr val="dk1"/>
              </a:solidFill>
              <a:latin typeface="Calibri"/>
              <a:ea typeface="Calibri"/>
              <a:cs typeface="Calibri"/>
              <a:sym typeface="Calibri"/>
            </a:endParaRPr>
          </a:p>
          <a:p>
            <a:pPr marL="469900" lvl="0" indent="-241300" algn="l" rtl="0">
              <a:lnSpc>
                <a:spcPct val="100000"/>
              </a:lnSpc>
              <a:spcBef>
                <a:spcPts val="0"/>
              </a:spcBef>
              <a:spcAft>
                <a:spcPts val="0"/>
              </a:spcAft>
              <a:buClr>
                <a:schemeClr val="dk1"/>
              </a:buClr>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831019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 name="Google Shape;11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work with r-controlled vowel sounds and spellings in one- and two-syllable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Identifying syllable types and their associated sounds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the spelling patterns they have learned to represent the r-controlled vowel sounds.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 words with the r-controlled patterns ar, or.</a:t>
            </a:r>
            <a:endParaRPr sz="1200" dirty="0">
              <a:solidFill>
                <a:schemeClr val="dk1"/>
              </a:solidFill>
              <a:highlight>
                <a:srgbClr val="FF0000"/>
              </a:highlight>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Segment syllables and identify syllable types to decode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workout, exercise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660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6" name="Google Shape;12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u="sng"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“name the spelling pattern of the words they read.”</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2"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596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2" name="Google Shape;13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be naming the spelling patterns of the words we read.”</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0871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pair of students will need 2 “er” stars to accommodate the number of /er/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words are sorted, lead students in a discussion about where the r-controlled sound occurs in each word on the lists.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“We’ve been working with words with r-controlled vowel sounds: /or/, /ar/, and /</a:t>
            </a:r>
            <a:r>
              <a:rPr lang="en" i="0" dirty="0">
                <a:solidFill>
                  <a:srgbClr val="333333"/>
                </a:solidFill>
              </a:rPr>
              <a:t>ə</a:t>
            </a:r>
            <a:r>
              <a:rPr lang="en" sz="1200" i="0" dirty="0">
                <a:solidFill>
                  <a:schemeClr val="dk1"/>
                </a:solidFill>
                <a:latin typeface="Calibri"/>
                <a:ea typeface="Calibri"/>
                <a:cs typeface="Calibri"/>
                <a:sym typeface="Calibri"/>
              </a:rPr>
              <a:t>r/.”</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Ask: </a:t>
            </a:r>
            <a:r>
              <a:rPr lang="en" sz="1200" i="1" dirty="0">
                <a:latin typeface="Calibri" panose="020F0502020204030204" pitchFamily="34" charset="0"/>
                <a:sym typeface="Calibri"/>
              </a:rPr>
              <a:t>“Who can remind us of the spelling for each sound?” </a:t>
            </a:r>
            <a:r>
              <a:rPr lang="en" sz="1200" b="0" dirty="0">
                <a:latin typeface="Calibri" panose="020F0502020204030204" pitchFamily="34" charset="0"/>
                <a:sym typeface="Calibri"/>
              </a:rPr>
              <a:t>(“or”, and “ar”; “ir”, “er”, and “ur”.)</a:t>
            </a:r>
            <a:endParaRPr sz="1200" b="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a:t>
            </a:r>
            <a:r>
              <a:rPr lang="en" sz="1200" baseline="0" dirty="0">
                <a:latin typeface="Calibri" panose="020F0502020204030204" pitchFamily="34" charset="0"/>
                <a:sym typeface="Calibri"/>
              </a:rPr>
              <a:t> </a:t>
            </a:r>
            <a:r>
              <a:rPr lang="en" sz="1200" i="0" dirty="0">
                <a:latin typeface="Calibri" panose="020F0502020204030204" pitchFamily="34" charset="0"/>
                <a:sym typeface="Calibri"/>
              </a:rPr>
              <a:t>“Right! And some words in an r-controlled syllable ––’er,’ ‘ar,’ or ‘or’ is the spelling for the last syllable. Like ‘flower or ‘color.’”</a:t>
            </a:r>
            <a:endParaRPr sz="1200" i="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 </a:t>
            </a:r>
            <a:r>
              <a:rPr lang="en" sz="1200" i="0" dirty="0">
                <a:latin typeface="Calibri" panose="020F0502020204030204" pitchFamily="34" charset="0"/>
                <a:sym typeface="Calibri"/>
              </a:rPr>
              <a:t>“Today you are going to add a new exercise to your Word Workout called Word Stars. You will work with a partner to practice reading and spelling words with </a:t>
            </a:r>
            <a:r>
              <a:rPr lang="en" sz="1200" i="0" dirty="0">
                <a:solidFill>
                  <a:schemeClr val="dk1"/>
                </a:solidFill>
                <a:latin typeface="Calibri"/>
                <a:ea typeface="Calibri"/>
                <a:cs typeface="Calibri"/>
                <a:sym typeface="Calibri"/>
              </a:rPr>
              <a:t>/</a:t>
            </a:r>
            <a:r>
              <a:rPr lang="en" i="0" dirty="0">
                <a:solidFill>
                  <a:srgbClr val="333333"/>
                </a:solidFill>
                <a:highlight>
                  <a:srgbClr val="F3F3F3"/>
                </a:highlight>
              </a:rPr>
              <a:t>ə</a:t>
            </a:r>
            <a:r>
              <a:rPr lang="en" sz="1200" i="0" dirty="0">
                <a:solidFill>
                  <a:schemeClr val="dk1"/>
                </a:solidFill>
                <a:highlight>
                  <a:srgbClr val="F3F3F3"/>
                </a:highlight>
                <a:latin typeface="Calibri"/>
                <a:ea typeface="Calibri"/>
                <a:cs typeface="Calibri"/>
                <a:sym typeface="Calibri"/>
              </a:rPr>
              <a:t>r</a:t>
            </a:r>
            <a:r>
              <a:rPr lang="en" sz="1200" i="0" dirty="0">
                <a:solidFill>
                  <a:schemeClr val="dk1"/>
                </a:solidFill>
                <a:latin typeface="Calibri"/>
                <a:ea typeface="Calibri"/>
                <a:cs typeface="Calibri"/>
                <a:sym typeface="Calibri"/>
              </a:rPr>
              <a:t>/, /ar/, and /or/ sound endings to complete a Word Star. I’ll show you with these two-syllable Word Stars.”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Word Stars for /</a:t>
            </a:r>
            <a:r>
              <a:rPr lang="en" dirty="0">
                <a:solidFill>
                  <a:srgbClr val="333333"/>
                </a:solidFill>
                <a:highlight>
                  <a:srgbClr val="F3F3F3"/>
                </a:highlight>
              </a:rPr>
              <a:t>ə</a:t>
            </a:r>
            <a:r>
              <a:rPr lang="en" sz="1200" dirty="0">
                <a:solidFill>
                  <a:schemeClr val="dk1"/>
                </a:solidFill>
                <a:highlight>
                  <a:srgbClr val="F3F3F3"/>
                </a:highlight>
                <a:latin typeface="Calibri"/>
                <a:ea typeface="Calibri"/>
                <a:cs typeface="Calibri"/>
                <a:sym typeface="Calibri"/>
              </a:rPr>
              <a:t>r</a:t>
            </a:r>
            <a:r>
              <a:rPr lang="en" sz="1200" dirty="0">
                <a:solidFill>
                  <a:schemeClr val="dk1"/>
                </a:solidFill>
                <a:latin typeface="Calibri"/>
                <a:ea typeface="Calibri"/>
                <a:cs typeface="Calibri"/>
                <a:sym typeface="Calibri"/>
              </a:rPr>
              <a:t>/, /ar/, and /or/ on the board.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Word Star has ‘er’ in the center, so all the words we add here will be /</a:t>
            </a:r>
            <a:r>
              <a:rPr lang="en" i="1" dirty="0">
                <a:solidFill>
                  <a:srgbClr val="333333"/>
                </a:solidFill>
                <a:highlight>
                  <a:srgbClr val="F3F3F3"/>
                </a:highlight>
              </a:rPr>
              <a:t>ə</a:t>
            </a:r>
            <a:r>
              <a:rPr lang="en" sz="1200" i="1" dirty="0">
                <a:solidFill>
                  <a:schemeClr val="dk1"/>
                </a:solidFill>
                <a:highlight>
                  <a:srgbClr val="F3F3F3"/>
                </a:highlight>
                <a:latin typeface="Calibri"/>
                <a:ea typeface="Calibri"/>
                <a:cs typeface="Calibri"/>
                <a:sym typeface="Calibri"/>
              </a:rPr>
              <a:t>r</a:t>
            </a:r>
            <a:r>
              <a:rPr lang="en" sz="1200" i="1" dirty="0">
                <a:solidFill>
                  <a:schemeClr val="dk1"/>
                </a:solidFill>
                <a:latin typeface="Calibri"/>
                <a:ea typeface="Calibri"/>
                <a:cs typeface="Calibri"/>
                <a:sym typeface="Calibri"/>
              </a:rPr>
              <a:t>/ words spelled with ‘er’ at the end. The other Word Stars have ‘or’ at the end, or /ar/ words spelled with ‘ar’ at the end. For example, if I say the word ‘longer,’ on which Word Star should I write this word?” </a:t>
            </a:r>
            <a:r>
              <a:rPr lang="en" sz="1200" dirty="0">
                <a:solidFill>
                  <a:schemeClr val="dk1"/>
                </a:solidFill>
                <a:latin typeface="Calibri"/>
                <a:ea typeface="Calibri"/>
                <a:cs typeface="Calibri"/>
                <a:sym typeface="Calibri"/>
              </a:rPr>
              <a:t>(the ‘er’ Word Star)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“longer” on one of the lines of the Word Star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You and your partner will each have a Word List with /</a:t>
            </a:r>
            <a:r>
              <a:rPr lang="en" i="0" dirty="0">
                <a:solidFill>
                  <a:srgbClr val="333333"/>
                </a:solidFill>
                <a:highlight>
                  <a:srgbClr val="F3F3F3"/>
                </a:highlight>
              </a:rPr>
              <a:t>ə</a:t>
            </a:r>
            <a:r>
              <a:rPr lang="en" sz="1200" i="0" dirty="0">
                <a:solidFill>
                  <a:schemeClr val="dk1"/>
                </a:solidFill>
                <a:highlight>
                  <a:srgbClr val="F3F3F3"/>
                </a:highlight>
                <a:latin typeface="Calibri"/>
                <a:ea typeface="Calibri"/>
                <a:cs typeface="Calibri"/>
                <a:sym typeface="Calibri"/>
              </a:rPr>
              <a:t>r</a:t>
            </a:r>
            <a:r>
              <a:rPr lang="en" sz="1200" i="0" dirty="0">
                <a:solidFill>
                  <a:schemeClr val="dk1"/>
                </a:solidFill>
                <a:latin typeface="Calibri"/>
                <a:ea typeface="Calibri"/>
                <a:cs typeface="Calibri"/>
                <a:sym typeface="Calibri"/>
              </a:rPr>
              <a:t>/, /or/, and /ar/ words. You will take turns reading and writing the words. Your partner will read a word, and you will decide on which Word Star to write it. Then you will read a word, and your partner will decide on which Star to write it. You will write the words on the lines of the Word Star just as I did with ‘longer.’ Your goal is to get all the words on the correct Word Stars. When you are finished with all the words, you can check your work with the Word Lists.”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we have another exercise to add to our Word Workout! When you practice this exercise, you’ll work with a partner practicing reading and writing /er/, /ar/, and /or/ words.”</a:t>
            </a:r>
            <a:endParaRPr sz="1200" i="0" dirty="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rgbClr val="000000"/>
              </a:buClr>
              <a:buSzPts val="1100"/>
              <a:buFont typeface="Arial"/>
              <a:buNone/>
            </a:pPr>
            <a:r>
              <a:rPr lang="en" dirty="0">
                <a:solidFill>
                  <a:schemeClr val="dk1"/>
                </a:solidFill>
              </a:rPr>
              <a:t>		 	 	 		</a:t>
            </a:r>
            <a:endParaRPr dirty="0">
              <a:solidFill>
                <a:schemeClr val="dk1"/>
              </a:solidFill>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the spelling patterns r-controlled vowel sounds for “/ar/,” “/or/,” and “/</a:t>
            </a:r>
            <a:r>
              <a:rPr lang="en" dirty="0">
                <a:solidFill>
                  <a:srgbClr val="333333"/>
                </a:solidFill>
                <a:highlight>
                  <a:srgbClr val="F3F3F3"/>
                </a:highlight>
              </a:rPr>
              <a:t>ə</a:t>
            </a:r>
            <a:r>
              <a:rPr lang="en" sz="1200" dirty="0">
                <a:solidFill>
                  <a:schemeClr val="dk1"/>
                </a:solidFill>
                <a:highlight>
                  <a:srgbClr val="F3F3F3"/>
                </a:highlight>
                <a:latin typeface="Calibri"/>
                <a:ea typeface="Calibri"/>
                <a:cs typeface="Calibri"/>
                <a:sym typeface="Calibri"/>
              </a:rPr>
              <a:t>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 “I notice ‘er,’ ‘ar,’ and ‘or’ can end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2867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and write words with r-controlled.”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5033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SzPts val="3400"/>
              <a:buFont typeface="Century Gothic"/>
              <a:buNone/>
              <a:defRPr sz="3400">
                <a:latin typeface="Century Gothic"/>
                <a:ea typeface="Century Gothic"/>
                <a:cs typeface="Century Gothic"/>
                <a:sym typeface="Century Gothic"/>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6" name="Google Shape;16;p2"/>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lvl="0" indent="-361950" algn="l">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algn="l">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algn="l">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algn="l">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algn="l">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algn="l">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algn="l">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algn="l">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algn="l">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 name="Google Shape;17;p2"/>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3" name="Google Shape;73;p1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4" name="Google Shape;74;p1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0" name="Google Shape;80;p1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6" name="Google Shape;86;p1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 name="Google Shape;20;p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
        <p:cNvGrpSpPr/>
        <p:nvPr/>
      </p:nvGrpSpPr>
      <p:grpSpPr>
        <a:xfrm>
          <a:off x="0" y="0"/>
          <a:ext cx="0" cy="0"/>
          <a:chOff x="0" y="0"/>
          <a:chExt cx="0" cy="0"/>
        </a:xfrm>
      </p:grpSpPr>
      <p:sp>
        <p:nvSpPr>
          <p:cNvPr id="26" name="Google Shape;26;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
        <p:cNvGrpSpPr/>
        <p:nvPr/>
      </p:nvGrpSpPr>
      <p:grpSpPr>
        <a:xfrm>
          <a:off x="0" y="0"/>
          <a:ext cx="0" cy="0"/>
          <a:chOff x="0" y="0"/>
          <a:chExt cx="0" cy="0"/>
        </a:xfrm>
      </p:grpSpPr>
      <p:sp>
        <p:nvSpPr>
          <p:cNvPr id="30" name="Google Shape;30;p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2" name="Google Shape;32;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35" name="Google Shape;35;p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36" name="Google Shape;36;p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37" name="Google Shape;37;p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0" name="Google Shape;40;p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41" name="Google Shape;41;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6" name="Google Shape;46;p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47" name="Google Shape;47;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8" name="Google Shape;48;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2" name="Google Shape;52;p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4" name="Google Shape;54;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7"/>
        <p:cNvGrpSpPr/>
        <p:nvPr/>
      </p:nvGrpSpPr>
      <p:grpSpPr>
        <a:xfrm>
          <a:off x="0" y="0"/>
          <a:ext cx="0" cy="0"/>
          <a:chOff x="0" y="0"/>
          <a:chExt cx="0" cy="0"/>
        </a:xfrm>
      </p:grpSpPr>
      <p:sp>
        <p:nvSpPr>
          <p:cNvPr id="58" name="Google Shape;58;p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9" name="Google Shape;59;p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60" name="Google Shape;60;p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8" name="Google Shape;68;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178675" y="228600"/>
            <a:ext cx="8520600" cy="7380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6: Lesson 30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95" name="Google Shape;95;p14"/>
          <p:cNvSpPr txBox="1">
            <a:spLocks noGrp="1"/>
          </p:cNvSpPr>
          <p:nvPr>
            <p:ph type="body" idx="1"/>
          </p:nvPr>
        </p:nvSpPr>
        <p:spPr>
          <a:xfrm>
            <a:off x="178675" y="686900"/>
            <a:ext cx="8520600" cy="4066500"/>
          </a:xfrm>
          <a:prstGeom prst="rect">
            <a:avLst/>
          </a:prstGeom>
          <a:noFill/>
          <a:ln>
            <a:noFill/>
          </a:ln>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endParaRPr sz="1800" dirty="0"/>
          </a:p>
          <a:p>
            <a:pPr marL="0" lvl="0" indent="0" algn="l" rtl="0">
              <a:lnSpc>
                <a:spcPct val="70000"/>
              </a:lnSpc>
              <a:spcBef>
                <a:spcPts val="800"/>
              </a:spcBef>
              <a:spcAft>
                <a:spcPts val="0"/>
              </a:spcAft>
              <a:buClr>
                <a:schemeClr val="dk1"/>
              </a:buClr>
              <a:buSzPts val="1100"/>
              <a:buFont typeface="Arial"/>
              <a:buNone/>
            </a:pPr>
            <a:r>
              <a:rPr lang="en" sz="1800" dirty="0"/>
              <a:t>This lesson introduces the new instructional review practice, Word Workout: Word Stars. Students apply their knowledge of r-controlled vowel spelling patterns and syllabication to read and spell one and two-syllable words with those patterns. </a:t>
            </a:r>
            <a:endParaRPr sz="1800" dirty="0"/>
          </a:p>
          <a:p>
            <a:pPr marL="0" lvl="0" indent="0" algn="l" rtl="0">
              <a:lnSpc>
                <a:spcPct val="70000"/>
              </a:lnSpc>
              <a:spcBef>
                <a:spcPts val="800"/>
              </a:spcBef>
              <a:spcAft>
                <a:spcPts val="0"/>
              </a:spcAft>
              <a:buClr>
                <a:schemeClr val="dk1"/>
              </a:buClr>
              <a:buSzPts val="1100"/>
              <a:buFont typeface="Arial"/>
              <a:buNone/>
            </a:pPr>
            <a:endParaRPr sz="2400" i="1" dirty="0"/>
          </a:p>
          <a:p>
            <a:pPr marL="0" lvl="0" indent="0" algn="l" rtl="0">
              <a:lnSpc>
                <a:spcPct val="70000"/>
              </a:lnSpc>
              <a:spcBef>
                <a:spcPts val="800"/>
              </a:spcBef>
              <a:spcAft>
                <a:spcPts val="0"/>
              </a:spcAft>
              <a:buClr>
                <a:schemeClr val="dk1"/>
              </a:buClr>
              <a:buSzPts val="1100"/>
              <a:buFont typeface="Arial"/>
              <a:buNone/>
            </a:pPr>
            <a:r>
              <a:rPr lang="en" sz="1800" b="1" dirty="0">
                <a:solidFill>
                  <a:schemeClr val="dk1"/>
                </a:solidFill>
              </a:rPr>
              <a:t>Be sure that students pay careful attention to</a:t>
            </a:r>
            <a:r>
              <a:rPr lang="en" sz="1600" b="1" dirty="0">
                <a:solidFill>
                  <a:schemeClr val="dk1"/>
                </a:solidFill>
              </a:rPr>
              <a:t>:</a:t>
            </a:r>
            <a:endParaRPr sz="1600" b="1" dirty="0">
              <a:solidFill>
                <a:schemeClr val="dk1"/>
              </a:solidFill>
            </a:endParaRPr>
          </a:p>
          <a:p>
            <a:pPr marL="457200" lvl="0" indent="-342900" algn="l" rtl="0">
              <a:lnSpc>
                <a:spcPct val="100000"/>
              </a:lnSpc>
              <a:spcBef>
                <a:spcPts val="800"/>
              </a:spcBef>
              <a:spcAft>
                <a:spcPts val="0"/>
              </a:spcAft>
              <a:buSzPts val="1800"/>
              <a:buChar char="●"/>
            </a:pPr>
            <a:r>
              <a:rPr lang="en" sz="1800" dirty="0"/>
              <a:t>Spelling patterns and the graphemes (letter patterns) for the phonemes (sounds) /ar/ “ar;” /or/ “or;” /</a:t>
            </a:r>
            <a:r>
              <a:rPr lang="en" sz="2000" dirty="0">
                <a:latin typeface="Calibri"/>
                <a:ea typeface="Calibri"/>
                <a:cs typeface="Calibri"/>
                <a:sym typeface="Calibri"/>
              </a:rPr>
              <a:t>ə</a:t>
            </a:r>
            <a:r>
              <a:rPr lang="en" sz="1800" dirty="0"/>
              <a:t>r/ “ir,” “er,” “ur”</a:t>
            </a:r>
            <a:endParaRPr sz="1800" dirty="0"/>
          </a:p>
          <a:p>
            <a:pPr marL="457200" lvl="0" indent="-342900" algn="l" rtl="0">
              <a:lnSpc>
                <a:spcPct val="100000"/>
              </a:lnSpc>
              <a:spcBef>
                <a:spcPts val="0"/>
              </a:spcBef>
              <a:spcAft>
                <a:spcPts val="0"/>
              </a:spcAft>
              <a:buSzPts val="1800"/>
              <a:buChar char="●"/>
            </a:pPr>
            <a:r>
              <a:rPr lang="en" sz="1800" dirty="0"/>
              <a:t>Syllable types </a:t>
            </a:r>
            <a:endParaRPr sz="18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Work Time Learning Targets   </a:t>
            </a:r>
            <a:endParaRPr/>
          </a:p>
        </p:txBody>
      </p:sp>
      <p:sp>
        <p:nvSpPr>
          <p:cNvPr id="162" name="Google Shape;162;p23"/>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and write words with r-controlled vowel sounds.</a:t>
            </a:r>
            <a:endParaRPr sz="2400"/>
          </a:p>
        </p:txBody>
      </p:sp>
      <p:pic>
        <p:nvPicPr>
          <p:cNvPr id="163" name="Google Shape;163;p23"/>
          <p:cNvPicPr preferRelativeResize="0"/>
          <p:nvPr/>
        </p:nvPicPr>
        <p:blipFill rotWithShape="1">
          <a:blip r:embed="rId3">
            <a:alphaModFix/>
          </a:blip>
          <a:srcRect/>
          <a:stretch/>
        </p:blipFill>
        <p:spPr>
          <a:xfrm>
            <a:off x="8364337" y="4336955"/>
            <a:ext cx="708065"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txBox="1"/>
          <p:nvPr/>
        </p:nvSpPr>
        <p:spPr>
          <a:xfrm>
            <a:off x="195300" y="86000"/>
            <a:ext cx="2987100" cy="69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en" sz="3600" b="1" i="0" u="none" strike="noStrike" cap="none" dirty="0">
                <a:solidFill>
                  <a:srgbClr val="000000"/>
                </a:solidFill>
                <a:latin typeface="Century Gothic" panose="020B0502020202020204" pitchFamily="34" charset="0"/>
                <a:ea typeface="Calibri"/>
                <a:cs typeface="Calibri"/>
                <a:sym typeface="Calibri"/>
              </a:rPr>
              <a:t>Word Stars</a:t>
            </a:r>
            <a:endParaRPr sz="3600" b="1" i="0" u="none" strike="noStrike" cap="none" dirty="0">
              <a:solidFill>
                <a:srgbClr val="000000"/>
              </a:solidFill>
              <a:latin typeface="Century Gothic" panose="020B0502020202020204" pitchFamily="34" charset="0"/>
              <a:ea typeface="Calibri"/>
              <a:cs typeface="Calibri"/>
              <a:sym typeface="Calibri"/>
            </a:endParaRPr>
          </a:p>
        </p:txBody>
      </p:sp>
      <p:sp>
        <p:nvSpPr>
          <p:cNvPr id="169" name="Google Shape;169;p24"/>
          <p:cNvSpPr txBox="1"/>
          <p:nvPr/>
        </p:nvSpPr>
        <p:spPr>
          <a:xfrm rot="1242" flipH="1">
            <a:off x="631500" y="602090"/>
            <a:ext cx="830700" cy="61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panose="020B0502020202020204" pitchFamily="34" charset="0"/>
                <a:ea typeface="Century Gothic"/>
                <a:cs typeface="Century Gothic"/>
                <a:sym typeface="Century Gothic"/>
              </a:rPr>
              <a:t>ar</a:t>
            </a:r>
            <a:endParaRPr sz="3000" b="1" i="0" u="sng" strike="noStrike" cap="none">
              <a:solidFill>
                <a:srgbClr val="000000"/>
              </a:solidFill>
              <a:latin typeface="Century Gothic" panose="020B0502020202020204" pitchFamily="34" charset="0"/>
              <a:ea typeface="Century Gothic"/>
              <a:cs typeface="Century Gothic"/>
              <a:sym typeface="Century Gothic"/>
            </a:endParaRPr>
          </a:p>
        </p:txBody>
      </p:sp>
      <p:sp>
        <p:nvSpPr>
          <p:cNvPr id="170" name="Google Shape;170;p24"/>
          <p:cNvSpPr txBox="1"/>
          <p:nvPr/>
        </p:nvSpPr>
        <p:spPr>
          <a:xfrm>
            <a:off x="4042400" y="429318"/>
            <a:ext cx="929100" cy="6192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None/>
            </a:pPr>
            <a:r>
              <a:rPr lang="en" sz="3000" b="1" u="sng" dirty="0">
                <a:solidFill>
                  <a:schemeClr val="dk1"/>
                </a:solidFill>
                <a:latin typeface="Century Gothic" panose="020B0502020202020204" pitchFamily="34" charset="0"/>
                <a:ea typeface="Calibri"/>
                <a:cs typeface="Calibri"/>
                <a:sym typeface="Calibri"/>
              </a:rPr>
              <a:t>er</a:t>
            </a:r>
            <a:endParaRPr sz="3000" b="1" i="0" u="sng" strike="noStrike" cap="none" dirty="0">
              <a:solidFill>
                <a:srgbClr val="000000"/>
              </a:solidFill>
              <a:highlight>
                <a:srgbClr val="F3F3F3"/>
              </a:highlight>
              <a:latin typeface="Century Gothic" panose="020B0502020202020204" pitchFamily="34" charset="0"/>
              <a:ea typeface="Calibri"/>
              <a:cs typeface="Calibri"/>
              <a:sym typeface="Calibri"/>
            </a:endParaRPr>
          </a:p>
        </p:txBody>
      </p:sp>
      <p:sp>
        <p:nvSpPr>
          <p:cNvPr id="171" name="Google Shape;171;p24"/>
          <p:cNvSpPr txBox="1"/>
          <p:nvPr/>
        </p:nvSpPr>
        <p:spPr>
          <a:xfrm>
            <a:off x="7430039" y="601939"/>
            <a:ext cx="929100" cy="619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dirty="0">
                <a:solidFill>
                  <a:srgbClr val="000000"/>
                </a:solidFill>
                <a:latin typeface="Century Gothic" panose="020B0502020202020204" pitchFamily="34" charset="0"/>
                <a:ea typeface="Century Gothic"/>
                <a:cs typeface="Century Gothic"/>
                <a:sym typeface="Century Gothic"/>
              </a:rPr>
              <a:t>or</a:t>
            </a:r>
            <a:endParaRPr sz="3000" b="1" i="0" u="sng" strike="noStrike" cap="none" dirty="0">
              <a:solidFill>
                <a:srgbClr val="000000"/>
              </a:solidFill>
              <a:latin typeface="Century Gothic" panose="020B0502020202020204" pitchFamily="34" charset="0"/>
              <a:ea typeface="Century Gothic"/>
              <a:cs typeface="Century Gothic"/>
              <a:sym typeface="Century Gothic"/>
            </a:endParaRPr>
          </a:p>
        </p:txBody>
      </p:sp>
      <p:sp>
        <p:nvSpPr>
          <p:cNvPr id="172" name="Google Shape;172;p24"/>
          <p:cNvSpPr txBox="1"/>
          <p:nvPr/>
        </p:nvSpPr>
        <p:spPr>
          <a:xfrm>
            <a:off x="195300" y="1083750"/>
            <a:ext cx="1920600" cy="366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sugar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cellar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guitar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calendar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dollar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cedar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pillar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nectar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p:txBody>
      </p:sp>
      <p:sp>
        <p:nvSpPr>
          <p:cNvPr id="173" name="Google Shape;173;p24"/>
          <p:cNvSpPr txBox="1"/>
          <p:nvPr/>
        </p:nvSpPr>
        <p:spPr>
          <a:xfrm>
            <a:off x="2769500" y="997800"/>
            <a:ext cx="3474900" cy="383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barber</a:t>
            </a:r>
            <a:r>
              <a:rPr lang="en-US" sz="2600" b="0" i="0" u="none" strike="noStrike" cap="none" dirty="0">
                <a:solidFill>
                  <a:srgbClr val="000000"/>
                </a:solidFill>
                <a:latin typeface="Century Gothic" panose="020B0502020202020204" pitchFamily="34" charset="0"/>
                <a:ea typeface="Century Gothic"/>
                <a:cs typeface="Century Gothic"/>
                <a:sym typeface="Century Gothic"/>
              </a:rPr>
              <a:t>	</a:t>
            </a:r>
          </a:p>
          <a:p>
            <a:pPr marL="0" marR="0" lvl="0" indent="0" algn="l" rtl="0">
              <a:lnSpc>
                <a:spcPct val="100000"/>
              </a:lnSpc>
              <a:spcBef>
                <a:spcPts val="0"/>
              </a:spcBef>
              <a:spcAft>
                <a:spcPts val="0"/>
              </a:spcAft>
              <a:buClr>
                <a:srgbClr val="000000"/>
              </a:buClr>
              <a:buSzPts val="3000"/>
              <a:buFont typeface="Arial"/>
              <a:buNone/>
            </a:pPr>
            <a:r>
              <a:rPr lang="en-US" sz="2600" b="0" i="0" u="none" strike="noStrike" cap="none" dirty="0">
                <a:solidFill>
                  <a:srgbClr val="000000"/>
                </a:solidFill>
                <a:latin typeface="Century Gothic" panose="020B0502020202020204" pitchFamily="34" charset="0"/>
                <a:ea typeface="Century Gothic"/>
                <a:cs typeface="Century Gothic"/>
                <a:sym typeface="Century Gothic"/>
              </a:rPr>
              <a:t>leather</a:t>
            </a: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writer	</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weather	</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soccer	   teacher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colder	   stronger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marker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kinder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Century Gothic" panose="020B0502020202020204" pitchFamily="34" charset="0"/>
              <a:ea typeface="Century Gothic"/>
              <a:cs typeface="Century Gothic"/>
              <a:sym typeface="Century Gothic"/>
            </a:endParaRPr>
          </a:p>
        </p:txBody>
      </p:sp>
      <p:sp>
        <p:nvSpPr>
          <p:cNvPr id="174" name="Google Shape;174;p24"/>
          <p:cNvSpPr txBox="1"/>
          <p:nvPr/>
        </p:nvSpPr>
        <p:spPr>
          <a:xfrm>
            <a:off x="7190275" y="1006500"/>
            <a:ext cx="1582800" cy="3752336"/>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mayor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color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flavor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tractor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visitor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rumor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glamor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major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sailor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p:txBody>
      </p:sp>
      <p:sp>
        <p:nvSpPr>
          <p:cNvPr id="9" name="Google Shape;173;p24">
            <a:extLst>
              <a:ext uri="{FF2B5EF4-FFF2-40B4-BE49-F238E27FC236}">
                <a16:creationId xmlns:a16="http://schemas.microsoft.com/office/drawing/2014/main" id="{0F28F842-BD75-482C-8230-B976201A75D8}"/>
              </a:ext>
            </a:extLst>
          </p:cNvPr>
          <p:cNvSpPr txBox="1"/>
          <p:nvPr/>
        </p:nvSpPr>
        <p:spPr>
          <a:xfrm>
            <a:off x="4746714" y="997800"/>
            <a:ext cx="1582800" cy="383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kinder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brother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under</a:t>
            </a:r>
            <a:endParaRPr sz="26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r>
              <a:rPr lang="en" sz="2600" b="0" i="0" u="none" strike="noStrike" cap="none" dirty="0">
                <a:solidFill>
                  <a:srgbClr val="000000"/>
                </a:solidFill>
                <a:latin typeface="Century Gothic" panose="020B0502020202020204" pitchFamily="34" charset="0"/>
                <a:ea typeface="Century Gothic"/>
                <a:cs typeface="Century Gothic"/>
                <a:sym typeface="Century Gothic"/>
              </a:rPr>
              <a:t>wonder</a:t>
            </a:r>
            <a:endParaRPr sz="3000" b="0" i="0" u="none" strike="noStrike" cap="none" dirty="0">
              <a:solidFill>
                <a:srgbClr val="00000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Century Gothic" panose="020B0502020202020204" pitchFamily="34" charset="0"/>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182" name="Google Shape;182;p2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will you do today to help you become a more proficient reader?”</a:t>
            </a:r>
            <a:endParaRPr>
              <a:latin typeface="Century Gothic"/>
              <a:ea typeface="Century Gothic"/>
              <a:cs typeface="Century Gothic"/>
              <a:sym typeface="Century Gothic"/>
            </a:endParaRPr>
          </a:p>
        </p:txBody>
      </p:sp>
      <p:pic>
        <p:nvPicPr>
          <p:cNvPr id="183" name="Google Shape;183;p25"/>
          <p:cNvPicPr preferRelativeResize="0"/>
          <p:nvPr/>
        </p:nvPicPr>
        <p:blipFill rotWithShape="1">
          <a:blip r:embed="rId3">
            <a:alphaModFix/>
          </a:blip>
          <a:srcRect/>
          <a:stretch/>
        </p:blipFill>
        <p:spPr>
          <a:xfrm>
            <a:off x="1099237" y="1566637"/>
            <a:ext cx="2010225" cy="20102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6"/>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Transition Song</a:t>
            </a:r>
            <a:endParaRPr/>
          </a:p>
        </p:txBody>
      </p:sp>
      <p:sp>
        <p:nvSpPr>
          <p:cNvPr id="189" name="Google Shape;189;p26"/>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p>
            <a:pPr marL="0" lvl="0" indent="0" algn="ctr" rtl="0">
              <a:lnSpc>
                <a:spcPct val="150000"/>
              </a:lnSpc>
              <a:spcBef>
                <a:spcPts val="800"/>
              </a:spcBef>
              <a:spcAft>
                <a:spcPts val="0"/>
              </a:spcAft>
              <a:buSzPts val="2100"/>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Independent Work Learning Targets</a:t>
            </a:r>
            <a:endParaRPr/>
          </a:p>
        </p:txBody>
      </p:sp>
      <p:sp>
        <p:nvSpPr>
          <p:cNvPr id="195" name="Google Shape;195;p27"/>
          <p:cNvSpPr txBox="1">
            <a:spLocks noGrp="1"/>
          </p:cNvSpPr>
          <p:nvPr>
            <p:ph type="body" idx="1"/>
          </p:nvPr>
        </p:nvSpPr>
        <p:spPr>
          <a:xfrm>
            <a:off x="311700" y="1164770"/>
            <a:ext cx="8520600" cy="1809961"/>
          </a:xfrm>
          <a:prstGeom prst="rect">
            <a:avLst/>
          </a:prstGeom>
          <a:noFill/>
          <a:ln>
            <a:noFill/>
          </a:ln>
        </p:spPr>
        <p:txBody>
          <a:bodyPr spcFirstLastPara="1" wrap="square" lIns="68575" tIns="34275" rIns="68575" bIns="34275" anchor="t" anchorCtr="0">
            <a:noAutofit/>
          </a:bodyPr>
          <a:lstStyle/>
          <a:p>
            <a:pPr marL="282575" lvl="0" indent="-282575" algn="l" rtl="0">
              <a:lnSpc>
                <a:spcPct val="150000"/>
              </a:lnSpc>
              <a:spcBef>
                <a:spcPts val="1700"/>
              </a:spcBef>
              <a:spcAft>
                <a:spcPts val="0"/>
              </a:spcAft>
              <a:buClr>
                <a:schemeClr val="dk1"/>
              </a:buClr>
              <a:buSzPts val="2400"/>
              <a:buChar char="•"/>
            </a:pPr>
            <a:r>
              <a:rPr lang="en" sz="2400" dirty="0"/>
              <a:t>I can use what I know about spelling patterns and syllable types to decode r-controlled vowel words.</a:t>
            </a:r>
            <a:endParaRPr sz="2400" dirty="0">
              <a:solidFill>
                <a:schemeClr val="dk1"/>
              </a:solidFill>
            </a:endParaRPr>
          </a:p>
          <a:p>
            <a:pPr marL="457200" lvl="0" indent="0" algn="l" rtl="0">
              <a:lnSpc>
                <a:spcPct val="150000"/>
              </a:lnSpc>
              <a:spcBef>
                <a:spcPts val="1700"/>
              </a:spcBef>
              <a:spcAft>
                <a:spcPts val="0"/>
              </a:spcAft>
              <a:buSzPts val="2100"/>
              <a:buNone/>
            </a:pPr>
            <a:endParaRPr sz="2400" dirty="0">
              <a:solidFill>
                <a:schemeClr val="dk1"/>
              </a:solidFill>
            </a:endParaRPr>
          </a:p>
          <a:p>
            <a:pPr marL="457200" lvl="0" indent="0" algn="l" rtl="0">
              <a:lnSpc>
                <a:spcPct val="150000"/>
              </a:lnSpc>
              <a:spcBef>
                <a:spcPts val="1700"/>
              </a:spcBef>
              <a:spcAft>
                <a:spcPts val="0"/>
              </a:spcAft>
              <a:buSzPts val="2100"/>
              <a:buNone/>
            </a:pPr>
            <a:endParaRPr sz="2400" dirty="0">
              <a:solidFill>
                <a:schemeClr val="dk1"/>
              </a:solidFill>
            </a:endParaRPr>
          </a:p>
        </p:txBody>
      </p:sp>
      <p:pic>
        <p:nvPicPr>
          <p:cNvPr id="196" name="Google Shape;196;p27"/>
          <p:cNvPicPr preferRelativeResize="0"/>
          <p:nvPr/>
        </p:nvPicPr>
        <p:blipFill rotWithShape="1">
          <a:blip r:embed="rId3">
            <a:alphaModFix/>
          </a:blip>
          <a:srcRect/>
          <a:stretch/>
        </p:blipFill>
        <p:spPr>
          <a:xfrm>
            <a:off x="8281313" y="4288973"/>
            <a:ext cx="808257" cy="62163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graphicFrame>
        <p:nvGraphicFramePr>
          <p:cNvPr id="201" name="Google Shape;201;p28"/>
          <p:cNvGraphicFramePr/>
          <p:nvPr>
            <p:extLst>
              <p:ext uri="{D42A27DB-BD31-4B8C-83A1-F6EECF244321}">
                <p14:modId xmlns:p14="http://schemas.microsoft.com/office/powerpoint/2010/main" val="2986516145"/>
              </p:ext>
            </p:extLst>
          </p:nvPr>
        </p:nvGraphicFramePr>
        <p:xfrm>
          <a:off x="0" y="-41500"/>
          <a:ext cx="9144000" cy="4948750"/>
        </p:xfrm>
        <a:graphic>
          <a:graphicData uri="http://schemas.openxmlformats.org/drawingml/2006/table">
            <a:tbl>
              <a:tblPr>
                <a:noFill/>
                <a:tableStyleId>{A613D9C0-9FBE-4325-BCB9-5C591E5B636F}</a:tableStyleId>
              </a:tblPr>
              <a:tblGrid>
                <a:gridCol w="3103300">
                  <a:extLst>
                    <a:ext uri="{9D8B030D-6E8A-4147-A177-3AD203B41FA5}">
                      <a16:colId xmlns:a16="http://schemas.microsoft.com/office/drawing/2014/main" val="20000"/>
                    </a:ext>
                  </a:extLst>
                </a:gridCol>
                <a:gridCol w="2992700">
                  <a:extLst>
                    <a:ext uri="{9D8B030D-6E8A-4147-A177-3AD203B41FA5}">
                      <a16:colId xmlns:a16="http://schemas.microsoft.com/office/drawing/2014/main" val="20001"/>
                    </a:ext>
                  </a:extLst>
                </a:gridCol>
                <a:gridCol w="3048000">
                  <a:extLst>
                    <a:ext uri="{9D8B030D-6E8A-4147-A177-3AD203B41FA5}">
                      <a16:colId xmlns:a16="http://schemas.microsoft.com/office/drawing/2014/main" val="20002"/>
                    </a:ext>
                  </a:extLst>
                </a:gridCol>
              </a:tblGrid>
              <a:tr h="498700">
                <a:tc>
                  <a:txBody>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Segment the Syllables</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   Partner Syllable Slice</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Syllable Slice &amp; Spell</a:t>
                      </a:r>
                      <a:endParaRPr sz="18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138875">
                <a:tc>
                  <a:txBody>
                    <a:bodyPr/>
                    <a:lstStyle/>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Work with a partner.</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Cut or separate each word on the Syllable Word Cards into 2 syllables.</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Glue or write the syllables on the Recording Sheet or paper.</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Take turns reading the words to your partner and telling why you separated each word as you did.</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Tell your partner the syllable types you found in each word.</a:t>
                      </a:r>
                      <a:endParaRPr dirty="0">
                        <a:latin typeface="Century Gothic"/>
                        <a:ea typeface="Century Gothic"/>
                        <a:cs typeface="Century Gothic"/>
                        <a:sym typeface="Century Gothic"/>
                      </a:endParaRPr>
                    </a:p>
                  </a:txBody>
                  <a:tcPr marL="91425" marR="91425" marT="91425" marB="91425"/>
                </a:tc>
                <a:tc>
                  <a:txBody>
                    <a:bodyPr/>
                    <a:lstStyle/>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Work with a partner.</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Draw a line to slice each word on your list into syllables. </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Write the number of syllables beside each word. </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Take turns with your partner reading a word on the list and using it in a sentence.</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If you don’t know a word or what it means, put a check mark next to it.</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When you finish, check with other partners for help reading words you don’t know.</a:t>
                      </a:r>
                      <a:endParaRPr dirty="0">
                        <a:latin typeface="Century Gothic"/>
                        <a:ea typeface="Century Gothic"/>
                        <a:cs typeface="Century Gothic"/>
                        <a:sym typeface="Century Gothic"/>
                      </a:endParaRPr>
                    </a:p>
                    <a:p>
                      <a:pPr marL="457200" lvl="0" indent="0" algn="l" rtl="0">
                        <a:spcBef>
                          <a:spcPts val="0"/>
                        </a:spcBef>
                        <a:spcAft>
                          <a:spcPts val="0"/>
                        </a:spcAft>
                        <a:buNone/>
                      </a:pPr>
                      <a:endParaRPr sz="1000" dirty="0">
                        <a:latin typeface="Century Gothic"/>
                        <a:ea typeface="Century Gothic"/>
                        <a:cs typeface="Century Gothic"/>
                        <a:sym typeface="Century Gothic"/>
                      </a:endParaRPr>
                    </a:p>
                    <a:p>
                      <a:pPr marL="457200" lvl="0" indent="0" algn="l" rtl="0">
                        <a:spcBef>
                          <a:spcPts val="0"/>
                        </a:spcBef>
                        <a:spcAft>
                          <a:spcPts val="0"/>
                        </a:spcAft>
                        <a:buNone/>
                      </a:pPr>
                      <a:r>
                        <a:rPr lang="en" dirty="0">
                          <a:latin typeface="Century Gothic"/>
                          <a:ea typeface="Century Gothic"/>
                          <a:cs typeface="Century Gothic"/>
                          <a:sym typeface="Century Gothic"/>
                        </a:rPr>
                        <a:t>EX:      part/ner 2</a:t>
                      </a:r>
                      <a:endParaRPr dirty="0">
                        <a:latin typeface="Century Gothic"/>
                        <a:ea typeface="Century Gothic"/>
                        <a:cs typeface="Century Gothic"/>
                        <a:sym typeface="Century Gothic"/>
                      </a:endParaRPr>
                    </a:p>
                  </a:txBody>
                  <a:tcPr marL="91425" marR="91425" marT="91425" marB="91425"/>
                </a:tc>
                <a:tc>
                  <a:txBody>
                    <a:bodyPr/>
                    <a:lstStyle/>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Look closely at each word.</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Draw lines to slice each word into syllables.</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Write the number of syllables beside each word.</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When you finish, check with a friend who is also finished and take turns reading the words on your lists.</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Take turns. Choose a word and say the syllables clearly. Your partner will listen and try to write the word. Let them see how close they came by checking the word with the list. Try again and fix up as needed.</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Try to spell as many as you can.</a:t>
                      </a:r>
                      <a:endParaRPr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9"/>
          <p:cNvSpPr txBox="1"/>
          <p:nvPr/>
        </p:nvSpPr>
        <p:spPr>
          <a:xfrm>
            <a:off x="2597675" y="0"/>
            <a:ext cx="4231800" cy="54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i="0" u="none" strike="noStrike" cap="none">
                <a:solidFill>
                  <a:srgbClr val="000000"/>
                </a:solidFill>
                <a:latin typeface="Century Gothic"/>
                <a:ea typeface="Century Gothic"/>
                <a:cs typeface="Century Gothic"/>
                <a:sym typeface="Century Gothic"/>
              </a:rPr>
              <a:t>Segment the Syllables</a:t>
            </a:r>
            <a:endParaRPr sz="3000" i="0" u="none" strike="noStrike" cap="none">
              <a:solidFill>
                <a:srgbClr val="000000"/>
              </a:solidFill>
              <a:latin typeface="Century Gothic"/>
              <a:ea typeface="Century Gothic"/>
              <a:cs typeface="Century Gothic"/>
              <a:sym typeface="Century Gothic"/>
            </a:endParaRPr>
          </a:p>
        </p:txBody>
      </p:sp>
      <p:graphicFrame>
        <p:nvGraphicFramePr>
          <p:cNvPr id="207" name="Google Shape;207;p29"/>
          <p:cNvGraphicFramePr/>
          <p:nvPr>
            <p:extLst>
              <p:ext uri="{D42A27DB-BD31-4B8C-83A1-F6EECF244321}">
                <p14:modId xmlns:p14="http://schemas.microsoft.com/office/powerpoint/2010/main" val="332919801"/>
              </p:ext>
            </p:extLst>
          </p:nvPr>
        </p:nvGraphicFramePr>
        <p:xfrm>
          <a:off x="83775" y="509750"/>
          <a:ext cx="8907600" cy="4378770"/>
        </p:xfrm>
        <a:graphic>
          <a:graphicData uri="http://schemas.openxmlformats.org/drawingml/2006/table">
            <a:tbl>
              <a:tblPr>
                <a:noFill/>
                <a:tableStyleId>{5107DF0A-68F7-4EBD-94AC-681253AC4F94}</a:tableStyleId>
              </a:tblPr>
              <a:tblGrid>
                <a:gridCol w="2969200">
                  <a:extLst>
                    <a:ext uri="{9D8B030D-6E8A-4147-A177-3AD203B41FA5}">
                      <a16:colId xmlns:a16="http://schemas.microsoft.com/office/drawing/2014/main" val="20000"/>
                    </a:ext>
                  </a:extLst>
                </a:gridCol>
                <a:gridCol w="2969200">
                  <a:extLst>
                    <a:ext uri="{9D8B030D-6E8A-4147-A177-3AD203B41FA5}">
                      <a16:colId xmlns:a16="http://schemas.microsoft.com/office/drawing/2014/main" val="20001"/>
                    </a:ext>
                  </a:extLst>
                </a:gridCol>
                <a:gridCol w="2969200">
                  <a:extLst>
                    <a:ext uri="{9D8B030D-6E8A-4147-A177-3AD203B41FA5}">
                      <a16:colId xmlns:a16="http://schemas.microsoft.com/office/drawing/2014/main" val="20002"/>
                    </a:ext>
                  </a:extLst>
                </a:gridCol>
              </a:tblGrid>
              <a:tr h="8661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ctr" rtl="0">
                        <a:lnSpc>
                          <a:spcPct val="100000"/>
                        </a:lnSpc>
                        <a:spcBef>
                          <a:spcPts val="0"/>
                        </a:spcBef>
                        <a:spcAft>
                          <a:spcPts val="0"/>
                        </a:spcAft>
                        <a:buClr>
                          <a:srgbClr val="000000"/>
                        </a:buClr>
                        <a:buSzPts val="2400"/>
                        <a:buFont typeface="Arial"/>
                        <a:buNone/>
                      </a:pPr>
                      <a:endParaRPr sz="2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0"/>
                  </a:ext>
                </a:extLst>
              </a:tr>
              <a:tr h="866100">
                <a:tc>
                  <a:txBody>
                    <a:bodyPr/>
                    <a:lstStyle/>
                    <a:p>
                      <a:pPr marL="0" marR="0" lvl="0" indent="0" algn="ctr" rtl="0">
                        <a:lnSpc>
                          <a:spcPct val="100000"/>
                        </a:lnSpc>
                        <a:spcBef>
                          <a:spcPts val="0"/>
                        </a:spcBef>
                        <a:spcAft>
                          <a:spcPts val="0"/>
                        </a:spcAft>
                        <a:buClr>
                          <a:srgbClr val="000000"/>
                        </a:buClr>
                        <a:buSzPts val="3000"/>
                        <a:buFont typeface="Arial"/>
                        <a:buNone/>
                      </a:pPr>
                      <a:r>
                        <a:rPr lang="en" sz="3000" b="1" u="none" strike="noStrike" cap="none" dirty="0">
                          <a:latin typeface="Century Gothic"/>
                          <a:ea typeface="Century Gothic"/>
                          <a:cs typeface="Century Gothic"/>
                          <a:sym typeface="Century Gothic"/>
                        </a:rPr>
                        <a:t>downside</a:t>
                      </a:r>
                      <a:endParaRPr sz="3000" b="1" u="none" strike="noStrike" cap="none" dirty="0">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2400"/>
                        <a:buFont typeface="Arial"/>
                        <a:buNone/>
                      </a:pPr>
                      <a:endParaRPr sz="2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1"/>
                  </a:ext>
                </a:extLst>
              </a:tr>
              <a:tr h="786083">
                <a:tc>
                  <a:txBody>
                    <a:bodyPr/>
                    <a:lstStyle/>
                    <a:p>
                      <a:pPr marL="0" marR="0" lvl="0" indent="0" algn="ctr" rtl="0">
                        <a:lnSpc>
                          <a:spcPct val="100000"/>
                        </a:lnSpc>
                        <a:spcBef>
                          <a:spcPts val="0"/>
                        </a:spcBef>
                        <a:spcAft>
                          <a:spcPts val="0"/>
                        </a:spcAft>
                        <a:buClr>
                          <a:srgbClr val="000000"/>
                        </a:buClr>
                        <a:buSzPts val="2400"/>
                        <a:buFont typeface="Arial"/>
                        <a:buNone/>
                      </a:pPr>
                      <a:endParaRPr sz="2400" b="1" u="none" strike="noStrike" cap="none">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endParaRPr sz="2400" b="1" u="none" strike="noStrike" cap="none">
                        <a:solidFill>
                          <a:srgbClr val="CC0000"/>
                        </a:solidFill>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2400"/>
                        <a:buFont typeface="Arial"/>
                        <a:buNone/>
                      </a:pPr>
                      <a:endParaRPr sz="2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extLst>
                  <a:ext uri="{0D108BD9-81ED-4DB2-BD59-A6C34878D82A}">
                    <a16:rowId xmlns:a16="http://schemas.microsoft.com/office/drawing/2014/main" val="10002"/>
                  </a:ext>
                </a:extLst>
              </a:tr>
              <a:tr h="866100">
                <a:tc>
                  <a:txBody>
                    <a:bodyPr/>
                    <a:lstStyle/>
                    <a:p>
                      <a:pPr marL="0" marR="0" lvl="0" indent="0" algn="ctr" rtl="0">
                        <a:lnSpc>
                          <a:spcPct val="100000"/>
                        </a:lnSpc>
                        <a:spcBef>
                          <a:spcPts val="0"/>
                        </a:spcBef>
                        <a:spcAft>
                          <a:spcPts val="0"/>
                        </a:spcAft>
                        <a:buClr>
                          <a:srgbClr val="000000"/>
                        </a:buClr>
                        <a:buSzPts val="3000"/>
                        <a:buFont typeface="Arial"/>
                        <a:buNone/>
                      </a:pPr>
                      <a:r>
                        <a:rPr lang="en" sz="3000" b="1" u="none" strike="noStrike" cap="none" dirty="0">
                          <a:solidFill>
                            <a:schemeClr val="dk1"/>
                          </a:solidFill>
                          <a:latin typeface="Century Gothic"/>
                          <a:ea typeface="Century Gothic"/>
                          <a:cs typeface="Century Gothic"/>
                          <a:sym typeface="Century Gothic"/>
                        </a:rPr>
                        <a:t>afloat</a:t>
                      </a:r>
                      <a:endParaRPr sz="3000" b="1" u="none" strike="noStrike" cap="none" dirty="0">
                        <a:solidFill>
                          <a:schemeClr val="dk1"/>
                        </a:solidFill>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3"/>
                  </a:ext>
                </a:extLst>
              </a:tr>
              <a:tr h="866100">
                <a:tc>
                  <a:txBody>
                    <a:bodyPr/>
                    <a:lstStyle/>
                    <a:p>
                      <a:pPr marL="0" marR="0" lvl="0" indent="0" algn="ctr" rtl="0">
                        <a:lnSpc>
                          <a:spcPct val="100000"/>
                        </a:lnSpc>
                        <a:spcBef>
                          <a:spcPts val="0"/>
                        </a:spcBef>
                        <a:spcAft>
                          <a:spcPts val="0"/>
                        </a:spcAft>
                        <a:buClr>
                          <a:srgbClr val="000000"/>
                        </a:buClr>
                        <a:buSzPts val="3000"/>
                        <a:buFont typeface="Arial"/>
                        <a:buNone/>
                      </a:pPr>
                      <a:r>
                        <a:rPr lang="en" sz="3000" b="1" u="none" strike="noStrike" cap="none">
                          <a:latin typeface="Century Gothic"/>
                          <a:ea typeface="Century Gothic"/>
                          <a:cs typeface="Century Gothic"/>
                          <a:sym typeface="Century Gothic"/>
                        </a:rPr>
                        <a:t>crowd</a:t>
                      </a:r>
                      <a:endParaRPr sz="3000" b="1"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extLst>
                  <a:ext uri="{0D108BD9-81ED-4DB2-BD59-A6C34878D82A}">
                    <a16:rowId xmlns:a16="http://schemas.microsoft.com/office/drawing/2014/main" val="10004"/>
                  </a:ext>
                </a:extLst>
              </a:tr>
            </a:tbl>
          </a:graphicData>
        </a:graphic>
      </p:graphicFrame>
      <p:sp>
        <p:nvSpPr>
          <p:cNvPr id="208" name="Google Shape;208;p29"/>
          <p:cNvSpPr txBox="1"/>
          <p:nvPr/>
        </p:nvSpPr>
        <p:spPr>
          <a:xfrm>
            <a:off x="946125" y="1599825"/>
            <a:ext cx="34500" cy="17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29"/>
          <p:cNvSpPr txBox="1"/>
          <p:nvPr/>
        </p:nvSpPr>
        <p:spPr>
          <a:xfrm>
            <a:off x="309650" y="509750"/>
            <a:ext cx="2391000" cy="86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Arial"/>
                <a:ea typeface="Arial"/>
                <a:cs typeface="Arial"/>
                <a:sym typeface="Arial"/>
              </a:rPr>
              <a:t>     </a:t>
            </a:r>
            <a:r>
              <a:rPr lang="en" sz="2400" b="0" i="0" u="none" strike="noStrike" cap="none">
                <a:solidFill>
                  <a:srgbClr val="000000"/>
                </a:solidFill>
                <a:latin typeface="Century Gothic"/>
                <a:ea typeface="Century Gothic"/>
                <a:cs typeface="Century Gothic"/>
                <a:sym typeface="Century Gothic"/>
              </a:rPr>
              <a:t> </a:t>
            </a:r>
            <a:r>
              <a:rPr lang="en" sz="3000" b="0" i="0" u="none" strike="noStrike" cap="none">
                <a:solidFill>
                  <a:srgbClr val="000000"/>
                </a:solidFill>
                <a:latin typeface="Century Gothic"/>
                <a:ea typeface="Century Gothic"/>
                <a:cs typeface="Century Gothic"/>
                <a:sym typeface="Century Gothic"/>
              </a:rPr>
              <a:t> </a:t>
            </a:r>
            <a:r>
              <a:rPr lang="en" sz="3000" b="1" i="0" u="none" strike="noStrike" cap="none">
                <a:solidFill>
                  <a:srgbClr val="000000"/>
                </a:solidFill>
                <a:latin typeface="Century Gothic"/>
                <a:ea typeface="Century Gothic"/>
                <a:cs typeface="Century Gothic"/>
                <a:sym typeface="Century Gothic"/>
              </a:rPr>
              <a:t>flower</a:t>
            </a:r>
            <a:endParaRPr sz="30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t>
            </a:r>
            <a:r>
              <a:rPr lang="en" sz="2400" b="1" i="0" u="none" strike="noStrike" cap="none">
                <a:solidFill>
                  <a:srgbClr val="CC0000"/>
                </a:solidFill>
                <a:latin typeface="Century Gothic"/>
                <a:ea typeface="Century Gothic"/>
                <a:cs typeface="Century Gothic"/>
                <a:sym typeface="Century Gothic"/>
              </a:rPr>
              <a:t> </a:t>
            </a:r>
            <a:endParaRPr sz="2400" b="1" i="0" u="none" strike="noStrike" cap="none">
              <a:solidFill>
                <a:srgbClr val="CC0000"/>
              </a:solidFill>
              <a:latin typeface="Century Gothic"/>
              <a:ea typeface="Century Gothic"/>
              <a:cs typeface="Century Gothic"/>
              <a:sym typeface="Century Gothic"/>
            </a:endParaRPr>
          </a:p>
        </p:txBody>
      </p:sp>
      <p:sp>
        <p:nvSpPr>
          <p:cNvPr id="210" name="Google Shape;210;p29"/>
          <p:cNvSpPr txBox="1"/>
          <p:nvPr/>
        </p:nvSpPr>
        <p:spPr>
          <a:xfrm>
            <a:off x="653450" y="2373725"/>
            <a:ext cx="1926600" cy="70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0" i="0" u="none" strike="noStrike" cap="none" dirty="0">
                <a:solidFill>
                  <a:srgbClr val="000000"/>
                </a:solidFill>
                <a:latin typeface="Arial"/>
                <a:ea typeface="Arial"/>
                <a:cs typeface="Arial"/>
                <a:sym typeface="Arial"/>
              </a:rPr>
              <a:t>  </a:t>
            </a:r>
            <a:r>
              <a:rPr lang="en" sz="3000" b="1" i="0" u="none" strike="noStrike" cap="none" dirty="0">
                <a:solidFill>
                  <a:srgbClr val="000000"/>
                </a:solidFill>
                <a:latin typeface="Century Gothic" panose="020B0502020202020204" pitchFamily="34" charset="0"/>
                <a:sym typeface="Arial"/>
              </a:rPr>
              <a:t>anyhow </a:t>
            </a:r>
            <a:r>
              <a:rPr lang="en" sz="3000" b="0" i="0" u="none" strike="noStrike" cap="none" dirty="0">
                <a:solidFill>
                  <a:srgbClr val="000000"/>
                </a:solidFill>
                <a:latin typeface="Arial"/>
                <a:ea typeface="Arial"/>
                <a:cs typeface="Arial"/>
                <a:sym typeface="Arial"/>
              </a:rPr>
              <a:t>          </a:t>
            </a:r>
            <a:endParaRPr sz="3000" b="0" i="0" u="none" strike="noStrike" cap="none" dirty="0">
              <a:solidFill>
                <a:srgbClr val="000000"/>
              </a:solidFill>
              <a:latin typeface="Arial"/>
              <a:ea typeface="Arial"/>
              <a:cs typeface="Arial"/>
              <a:sym typeface="Arial"/>
            </a:endParaRPr>
          </a:p>
        </p:txBody>
      </p:sp>
      <p:sp>
        <p:nvSpPr>
          <p:cNvPr id="211" name="Google Shape;211;p29"/>
          <p:cNvSpPr txBox="1"/>
          <p:nvPr/>
        </p:nvSpPr>
        <p:spPr>
          <a:xfrm>
            <a:off x="516075" y="3210850"/>
            <a:ext cx="2047200" cy="86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29"/>
          <p:cNvSpPr txBox="1"/>
          <p:nvPr/>
        </p:nvSpPr>
        <p:spPr>
          <a:xfrm>
            <a:off x="902900" y="4496150"/>
            <a:ext cx="1427700" cy="70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p29"/>
          <p:cNvSpPr txBox="1"/>
          <p:nvPr/>
        </p:nvSpPr>
        <p:spPr>
          <a:xfrm>
            <a:off x="3509275" y="509775"/>
            <a:ext cx="1926600" cy="86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coward</a:t>
            </a:r>
            <a:endParaRPr sz="30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1" i="0" u="none" strike="noStrike" cap="none">
                <a:solidFill>
                  <a:srgbClr val="CC0000"/>
                </a:solidFill>
                <a:latin typeface="Century Gothic"/>
                <a:ea typeface="Century Gothic"/>
                <a:cs typeface="Century Gothic"/>
                <a:sym typeface="Century Gothic"/>
              </a:rPr>
              <a:t>   </a:t>
            </a:r>
            <a:endParaRPr sz="2400" b="1" i="0" u="none" strike="noStrike" cap="none">
              <a:solidFill>
                <a:srgbClr val="CC0000"/>
              </a:solidFill>
              <a:latin typeface="Century Gothic"/>
              <a:ea typeface="Century Gothic"/>
              <a:cs typeface="Century Gothic"/>
              <a:sym typeface="Century Gothic"/>
            </a:endParaRPr>
          </a:p>
        </p:txBody>
      </p:sp>
      <p:sp>
        <p:nvSpPr>
          <p:cNvPr id="214" name="Google Shape;214;p29"/>
          <p:cNvSpPr txBox="1"/>
          <p:nvPr/>
        </p:nvSpPr>
        <p:spPr>
          <a:xfrm>
            <a:off x="3509275" y="1375875"/>
            <a:ext cx="2047200" cy="843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emblem</a:t>
            </a:r>
            <a:endParaRPr sz="30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1" i="0" u="none" strike="noStrike" cap="none">
                <a:solidFill>
                  <a:srgbClr val="CC0000"/>
                </a:solidFill>
                <a:latin typeface="Century Gothic"/>
                <a:ea typeface="Century Gothic"/>
                <a:cs typeface="Century Gothic"/>
                <a:sym typeface="Century Gothic"/>
              </a:rPr>
              <a:t>    </a:t>
            </a:r>
            <a:endParaRPr sz="2400" b="1" i="0" u="none" strike="noStrike" cap="none">
              <a:solidFill>
                <a:srgbClr val="CC0000"/>
              </a:solidFill>
              <a:latin typeface="Century Gothic"/>
              <a:ea typeface="Century Gothic"/>
              <a:cs typeface="Century Gothic"/>
              <a:sym typeface="Century Gothic"/>
            </a:endParaRPr>
          </a:p>
        </p:txBody>
      </p:sp>
      <p:sp>
        <p:nvSpPr>
          <p:cNvPr id="215" name="Google Shape;215;p29"/>
          <p:cNvSpPr txBox="1"/>
          <p:nvPr/>
        </p:nvSpPr>
        <p:spPr>
          <a:xfrm>
            <a:off x="3182425" y="2304725"/>
            <a:ext cx="2494500" cy="843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rgbClr val="000000"/>
                </a:solidFill>
                <a:latin typeface="Century Gothic"/>
                <a:ea typeface="Century Gothic"/>
                <a:cs typeface="Century Gothic"/>
                <a:sym typeface="Century Gothic"/>
              </a:rPr>
              <a:t>install</a:t>
            </a:r>
            <a:endParaRPr sz="3000" b="1"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1" i="0" u="none" strike="noStrike" cap="none" dirty="0">
                <a:solidFill>
                  <a:srgbClr val="CC0000"/>
                </a:solidFill>
                <a:latin typeface="Century Gothic"/>
                <a:ea typeface="Century Gothic"/>
                <a:cs typeface="Century Gothic"/>
                <a:sym typeface="Century Gothic"/>
              </a:rPr>
              <a:t>  </a:t>
            </a:r>
            <a:endParaRPr sz="2400" b="1" i="0" u="none" strike="noStrike" cap="none" dirty="0">
              <a:solidFill>
                <a:srgbClr val="CC0000"/>
              </a:solidFill>
              <a:latin typeface="Century Gothic"/>
              <a:ea typeface="Century Gothic"/>
              <a:cs typeface="Century Gothic"/>
              <a:sym typeface="Century Gothic"/>
            </a:endParaRPr>
          </a:p>
        </p:txBody>
      </p:sp>
      <p:sp>
        <p:nvSpPr>
          <p:cNvPr id="216" name="Google Shape;216;p29"/>
          <p:cNvSpPr txBox="1"/>
          <p:nvPr/>
        </p:nvSpPr>
        <p:spPr>
          <a:xfrm>
            <a:off x="3320125" y="3320050"/>
            <a:ext cx="2391000" cy="843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billboard</a:t>
            </a:r>
            <a:endParaRPr sz="30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rgbClr val="CC0000"/>
              </a:solidFill>
              <a:latin typeface="Century Gothic"/>
              <a:ea typeface="Century Gothic"/>
              <a:cs typeface="Century Gothic"/>
              <a:sym typeface="Century Gothic"/>
            </a:endParaRPr>
          </a:p>
        </p:txBody>
      </p:sp>
      <p:sp>
        <p:nvSpPr>
          <p:cNvPr id="217" name="Google Shape;217;p29"/>
          <p:cNvSpPr txBox="1"/>
          <p:nvPr/>
        </p:nvSpPr>
        <p:spPr>
          <a:xfrm>
            <a:off x="3225969" y="4045220"/>
            <a:ext cx="2839800" cy="843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dirty="0">
                <a:solidFill>
                  <a:srgbClr val="000000"/>
                </a:solidFill>
                <a:latin typeface="Century Gothic"/>
                <a:ea typeface="Century Gothic"/>
                <a:cs typeface="Century Gothic"/>
                <a:sym typeface="Century Gothic"/>
              </a:rPr>
              <a:t>      towel</a:t>
            </a:r>
            <a:r>
              <a:rPr lang="en" sz="2400" b="1" i="0" u="none" strike="noStrike" cap="none" dirty="0">
                <a:solidFill>
                  <a:srgbClr val="000000"/>
                </a:solidFill>
                <a:latin typeface="Century Gothic"/>
                <a:ea typeface="Century Gothic"/>
                <a:cs typeface="Century Gothic"/>
                <a:sym typeface="Century Gothic"/>
              </a:rPr>
              <a:t>       </a:t>
            </a:r>
            <a:endParaRPr sz="2400" b="1" i="0" u="none" strike="noStrike" cap="none" dirty="0">
              <a:solidFill>
                <a:srgbClr val="CC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1" i="0" u="none" strike="noStrike" cap="none" dirty="0">
                <a:solidFill>
                  <a:srgbClr val="CC0000"/>
                </a:solidFill>
                <a:latin typeface="Century Gothic"/>
                <a:ea typeface="Century Gothic"/>
                <a:cs typeface="Century Gothic"/>
                <a:sym typeface="Century Gothic"/>
              </a:rPr>
              <a:t>                 </a:t>
            </a:r>
            <a:endParaRPr sz="2400" b="1" i="0" u="none" strike="noStrike" cap="none" dirty="0">
              <a:solidFill>
                <a:srgbClr val="CC0000"/>
              </a:solidFill>
              <a:latin typeface="Century Gothic"/>
              <a:ea typeface="Century Gothic"/>
              <a:cs typeface="Century Gothic"/>
              <a:sym typeface="Century Gothic"/>
            </a:endParaRPr>
          </a:p>
        </p:txBody>
      </p:sp>
      <p:sp>
        <p:nvSpPr>
          <p:cNvPr id="218" name="Google Shape;218;p29"/>
          <p:cNvSpPr txBox="1"/>
          <p:nvPr/>
        </p:nvSpPr>
        <p:spPr>
          <a:xfrm>
            <a:off x="6450875" y="579275"/>
            <a:ext cx="2236200" cy="843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Century Gothic"/>
                <a:ea typeface="Century Gothic"/>
                <a:cs typeface="Century Gothic"/>
                <a:sym typeface="Century Gothic"/>
              </a:rPr>
              <a:t>shower</a:t>
            </a:r>
            <a:endParaRPr sz="3000" b="1" i="0" u="none" strike="noStrike" cap="none">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rgbClr val="CC0000"/>
              </a:solidFill>
              <a:latin typeface="Century Gothic"/>
              <a:ea typeface="Century Gothic"/>
              <a:cs typeface="Century Gothic"/>
              <a:sym typeface="Century Gothic"/>
            </a:endParaRPr>
          </a:p>
        </p:txBody>
      </p:sp>
      <p:sp>
        <p:nvSpPr>
          <p:cNvPr id="219" name="Google Shape;219;p29"/>
          <p:cNvSpPr txBox="1"/>
          <p:nvPr/>
        </p:nvSpPr>
        <p:spPr>
          <a:xfrm>
            <a:off x="6365075" y="1439225"/>
            <a:ext cx="2047200" cy="86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Century Gothic"/>
                <a:ea typeface="Century Gothic"/>
                <a:cs typeface="Century Gothic"/>
                <a:sym typeface="Century Gothic"/>
              </a:rPr>
              <a:t>clipboard</a:t>
            </a:r>
            <a:endParaRPr sz="3000" b="1" i="0" u="none" strike="noStrike" cap="none">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29"/>
          <p:cNvSpPr txBox="1"/>
          <p:nvPr/>
        </p:nvSpPr>
        <p:spPr>
          <a:xfrm>
            <a:off x="6554100" y="2356725"/>
            <a:ext cx="2047200" cy="843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dirty="0">
                <a:solidFill>
                  <a:schemeClr val="dk1"/>
                </a:solidFill>
                <a:latin typeface="Century Gothic"/>
                <a:ea typeface="Century Gothic"/>
                <a:cs typeface="Century Gothic"/>
                <a:sym typeface="Century Gothic"/>
              </a:rPr>
              <a:t> </a:t>
            </a:r>
            <a:r>
              <a:rPr lang="en" sz="3000" b="1" i="0" u="none" strike="noStrike" cap="none" dirty="0">
                <a:solidFill>
                  <a:schemeClr val="dk1"/>
                </a:solidFill>
                <a:latin typeface="Century Gothic"/>
                <a:ea typeface="Century Gothic"/>
                <a:cs typeface="Century Gothic"/>
                <a:sym typeface="Century Gothic"/>
              </a:rPr>
              <a:t>   spider</a:t>
            </a:r>
            <a:endParaRPr sz="3000" b="1" i="0" u="none" strike="noStrike" cap="none" dirty="0">
              <a:solidFill>
                <a:schemeClr val="dk1"/>
              </a:solidFill>
              <a:latin typeface="Century Gothic"/>
              <a:ea typeface="Century Gothic"/>
              <a:cs typeface="Century Gothic"/>
              <a:sym typeface="Century Gothic"/>
            </a:endParaRPr>
          </a:p>
        </p:txBody>
      </p:sp>
      <p:sp>
        <p:nvSpPr>
          <p:cNvPr id="221" name="Google Shape;221;p29"/>
          <p:cNvSpPr txBox="1"/>
          <p:nvPr/>
        </p:nvSpPr>
        <p:spPr>
          <a:xfrm>
            <a:off x="6313475" y="3251413"/>
            <a:ext cx="2150400" cy="997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Century Gothic"/>
                <a:ea typeface="Century Gothic"/>
                <a:cs typeface="Century Gothic"/>
                <a:sym typeface="Century Gothic"/>
              </a:rPr>
              <a:t>lifeboat</a:t>
            </a:r>
            <a:endParaRPr sz="3000" b="1" i="0" u="none" strike="noStrike" cap="none">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rgbClr val="CC0000"/>
              </a:solidFill>
              <a:latin typeface="Century Gothic"/>
              <a:ea typeface="Century Gothic"/>
              <a:cs typeface="Century Gothic"/>
              <a:sym typeface="Century Gothic"/>
            </a:endParaRPr>
          </a:p>
        </p:txBody>
      </p:sp>
      <p:sp>
        <p:nvSpPr>
          <p:cNvPr id="222" name="Google Shape;222;p29"/>
          <p:cNvSpPr txBox="1"/>
          <p:nvPr/>
        </p:nvSpPr>
        <p:spPr>
          <a:xfrm>
            <a:off x="6356375" y="4300600"/>
            <a:ext cx="2236200" cy="86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rgbClr val="CC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p:nvPr/>
        </p:nvSpPr>
        <p:spPr>
          <a:xfrm>
            <a:off x="2597675" y="0"/>
            <a:ext cx="4231800" cy="54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2200" i="0" u="none" strike="noStrike" cap="none">
                <a:solidFill>
                  <a:srgbClr val="000000"/>
                </a:solidFill>
                <a:latin typeface="Century Gothic"/>
                <a:ea typeface="Century Gothic"/>
                <a:cs typeface="Century Gothic"/>
                <a:sym typeface="Century Gothic"/>
              </a:rPr>
              <a:t>Segment the Syllables</a:t>
            </a:r>
            <a:endParaRPr sz="2200" i="0" u="none" strike="noStrike" cap="none">
              <a:solidFill>
                <a:srgbClr val="000000"/>
              </a:solidFill>
              <a:latin typeface="Century Gothic"/>
              <a:ea typeface="Century Gothic"/>
              <a:cs typeface="Century Gothic"/>
              <a:sym typeface="Century Gothic"/>
            </a:endParaRPr>
          </a:p>
        </p:txBody>
      </p:sp>
      <p:graphicFrame>
        <p:nvGraphicFramePr>
          <p:cNvPr id="228" name="Google Shape;228;p30"/>
          <p:cNvGraphicFramePr/>
          <p:nvPr>
            <p:extLst>
              <p:ext uri="{D42A27DB-BD31-4B8C-83A1-F6EECF244321}">
                <p14:modId xmlns:p14="http://schemas.microsoft.com/office/powerpoint/2010/main" val="3330607089"/>
              </p:ext>
            </p:extLst>
          </p:nvPr>
        </p:nvGraphicFramePr>
        <p:xfrm>
          <a:off x="83775" y="509750"/>
          <a:ext cx="8907600" cy="4466489"/>
        </p:xfrm>
        <a:graphic>
          <a:graphicData uri="http://schemas.openxmlformats.org/drawingml/2006/table">
            <a:tbl>
              <a:tblPr>
                <a:noFill/>
                <a:tableStyleId>{5107DF0A-68F7-4EBD-94AC-681253AC4F94}</a:tableStyleId>
              </a:tblPr>
              <a:tblGrid>
                <a:gridCol w="2969200">
                  <a:extLst>
                    <a:ext uri="{9D8B030D-6E8A-4147-A177-3AD203B41FA5}">
                      <a16:colId xmlns:a16="http://schemas.microsoft.com/office/drawing/2014/main" val="20000"/>
                    </a:ext>
                  </a:extLst>
                </a:gridCol>
                <a:gridCol w="2969200">
                  <a:extLst>
                    <a:ext uri="{9D8B030D-6E8A-4147-A177-3AD203B41FA5}">
                      <a16:colId xmlns:a16="http://schemas.microsoft.com/office/drawing/2014/main" val="20001"/>
                    </a:ext>
                  </a:extLst>
                </a:gridCol>
                <a:gridCol w="2969200">
                  <a:extLst>
                    <a:ext uri="{9D8B030D-6E8A-4147-A177-3AD203B41FA5}">
                      <a16:colId xmlns:a16="http://schemas.microsoft.com/office/drawing/2014/main" val="20002"/>
                    </a:ext>
                  </a:extLst>
                </a:gridCol>
              </a:tblGrid>
              <a:tr h="861439">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ctr" rtl="0">
                        <a:lnSpc>
                          <a:spcPct val="100000"/>
                        </a:lnSpc>
                        <a:spcBef>
                          <a:spcPts val="0"/>
                        </a:spcBef>
                        <a:spcAft>
                          <a:spcPts val="0"/>
                        </a:spcAft>
                        <a:buClr>
                          <a:srgbClr val="000000"/>
                        </a:buClr>
                        <a:buSzPts val="2400"/>
                        <a:buFont typeface="Arial"/>
                        <a:buNone/>
                      </a:pPr>
                      <a:endParaRPr sz="2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0"/>
                  </a:ext>
                </a:extLst>
              </a:tr>
              <a:tr h="909450">
                <a:tc>
                  <a:txBody>
                    <a:bodyPr/>
                    <a:lstStyle/>
                    <a:p>
                      <a:pPr marL="0" marR="0" lvl="0" indent="0" algn="ctr" rtl="0">
                        <a:lnSpc>
                          <a:spcPct val="100000"/>
                        </a:lnSpc>
                        <a:spcBef>
                          <a:spcPts val="0"/>
                        </a:spcBef>
                        <a:spcAft>
                          <a:spcPts val="0"/>
                        </a:spcAft>
                        <a:buClr>
                          <a:srgbClr val="000000"/>
                        </a:buClr>
                        <a:buSzPts val="2400"/>
                        <a:buFont typeface="Arial"/>
                        <a:buNone/>
                      </a:pPr>
                      <a:r>
                        <a:rPr lang="en" sz="2400" b="1" u="none" strike="noStrike" cap="none">
                          <a:latin typeface="Century Gothic"/>
                          <a:ea typeface="Century Gothic"/>
                          <a:cs typeface="Century Gothic"/>
                          <a:sym typeface="Century Gothic"/>
                        </a:rPr>
                        <a:t>downside</a:t>
                      </a:r>
                      <a:endParaRPr sz="2400" b="1" u="none" strike="noStrike" cap="none">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1" u="none" strike="noStrike" cap="none">
                          <a:solidFill>
                            <a:srgbClr val="CC0000"/>
                          </a:solidFill>
                          <a:latin typeface="Century Gothic"/>
                          <a:ea typeface="Century Gothic"/>
                          <a:cs typeface="Century Gothic"/>
                          <a:sym typeface="Century Gothic"/>
                        </a:rPr>
                        <a:t>down     side</a:t>
                      </a:r>
                      <a:endParaRPr sz="2400" b="1" u="none" strike="noStrike" cap="none">
                        <a:solidFill>
                          <a:srgbClr val="CC0000"/>
                        </a:solidFill>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2400"/>
                        <a:buFont typeface="Arial"/>
                        <a:buNone/>
                      </a:pPr>
                      <a:endParaRPr sz="2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1"/>
                  </a:ext>
                </a:extLst>
              </a:tr>
              <a:tr h="909450">
                <a:tc>
                  <a:txBody>
                    <a:bodyPr/>
                    <a:lstStyle/>
                    <a:p>
                      <a:pPr marL="0" marR="0" lvl="0" indent="0" algn="ctr" rtl="0">
                        <a:lnSpc>
                          <a:spcPct val="100000"/>
                        </a:lnSpc>
                        <a:spcBef>
                          <a:spcPts val="0"/>
                        </a:spcBef>
                        <a:spcAft>
                          <a:spcPts val="0"/>
                        </a:spcAft>
                        <a:buClr>
                          <a:srgbClr val="000000"/>
                        </a:buClr>
                        <a:buSzPts val="2400"/>
                        <a:buFont typeface="Arial"/>
                        <a:buNone/>
                      </a:pPr>
                      <a:r>
                        <a:rPr lang="en" sz="2400" b="1" u="none" strike="noStrike" cap="none">
                          <a:latin typeface="Century Gothic"/>
                          <a:ea typeface="Century Gothic"/>
                          <a:cs typeface="Century Gothic"/>
                          <a:sym typeface="Century Gothic"/>
                        </a:rPr>
                        <a:t>anyhow</a:t>
                      </a:r>
                      <a:endParaRPr sz="2400" b="1" u="none" strike="noStrike" cap="none">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1" u="none" strike="noStrike" cap="none">
                          <a:solidFill>
                            <a:srgbClr val="CC0000"/>
                          </a:solidFill>
                          <a:latin typeface="Century Gothic"/>
                          <a:ea typeface="Century Gothic"/>
                          <a:cs typeface="Century Gothic"/>
                          <a:sym typeface="Century Gothic"/>
                        </a:rPr>
                        <a:t>any    how</a:t>
                      </a:r>
                      <a:endParaRPr sz="2400" b="1" u="none" strike="noStrike" cap="none">
                        <a:solidFill>
                          <a:srgbClr val="CC0000"/>
                        </a:solidFill>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2400"/>
                        <a:buFont typeface="Arial"/>
                        <a:buNone/>
                      </a:pPr>
                      <a:endParaRPr sz="2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2"/>
                  </a:ext>
                </a:extLst>
              </a:tr>
              <a:tr h="914871">
                <a:tc>
                  <a:txBody>
                    <a:bodyPr/>
                    <a:lstStyle/>
                    <a:p>
                      <a:pPr marL="0" marR="0" lvl="0" indent="0" algn="ctr" rtl="0">
                        <a:lnSpc>
                          <a:spcPct val="100000"/>
                        </a:lnSpc>
                        <a:spcBef>
                          <a:spcPts val="0"/>
                        </a:spcBef>
                        <a:spcAft>
                          <a:spcPts val="0"/>
                        </a:spcAft>
                        <a:buClr>
                          <a:schemeClr val="dk1"/>
                        </a:buClr>
                        <a:buSzPts val="1100"/>
                        <a:buFont typeface="Arial"/>
                        <a:buNone/>
                      </a:pPr>
                      <a:r>
                        <a:rPr lang="en" sz="2400" b="1" u="none" strike="noStrike" cap="none" dirty="0">
                          <a:solidFill>
                            <a:schemeClr val="dk1"/>
                          </a:solidFill>
                          <a:latin typeface="Century Gothic"/>
                          <a:ea typeface="Century Gothic"/>
                          <a:cs typeface="Century Gothic"/>
                          <a:sym typeface="Century Gothic"/>
                        </a:rPr>
                        <a:t>afloat</a:t>
                      </a:r>
                      <a:endParaRPr sz="2400" b="1" u="none" strike="noStrike" cap="none" dirty="0">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100"/>
                        <a:buFont typeface="Arial"/>
                        <a:buNone/>
                      </a:pPr>
                      <a:r>
                        <a:rPr lang="en" sz="2400" b="1" u="none" strike="noStrike" cap="none" dirty="0">
                          <a:solidFill>
                            <a:srgbClr val="CC0000"/>
                          </a:solidFill>
                          <a:latin typeface="Century Gothic"/>
                          <a:ea typeface="Century Gothic"/>
                          <a:cs typeface="Century Gothic"/>
                          <a:sym typeface="Century Gothic"/>
                        </a:rPr>
                        <a:t>a    float</a:t>
                      </a:r>
                      <a:endParaRPr sz="2400" b="1" u="none" strike="noStrike" cap="none" dirty="0">
                        <a:solidFill>
                          <a:srgbClr val="CC0000"/>
                        </a:solidFill>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extLst>
                  <a:ext uri="{0D108BD9-81ED-4DB2-BD59-A6C34878D82A}">
                    <a16:rowId xmlns:a16="http://schemas.microsoft.com/office/drawing/2014/main" val="10003"/>
                  </a:ext>
                </a:extLst>
              </a:tr>
              <a:tr h="861439">
                <a:tc>
                  <a:txBody>
                    <a:bodyPr/>
                    <a:lstStyle/>
                    <a:p>
                      <a:pPr marL="0" marR="0" lvl="0" indent="0" algn="ctr" rtl="0">
                        <a:lnSpc>
                          <a:spcPct val="100000"/>
                        </a:lnSpc>
                        <a:spcBef>
                          <a:spcPts val="0"/>
                        </a:spcBef>
                        <a:spcAft>
                          <a:spcPts val="0"/>
                        </a:spcAft>
                        <a:buClr>
                          <a:srgbClr val="000000"/>
                        </a:buClr>
                        <a:buSzPts val="2400"/>
                        <a:buFont typeface="Arial"/>
                        <a:buNone/>
                      </a:pPr>
                      <a:r>
                        <a:rPr lang="en" sz="2400" b="1" u="none" strike="noStrike" cap="none">
                          <a:latin typeface="Century Gothic"/>
                          <a:ea typeface="Century Gothic"/>
                          <a:cs typeface="Century Gothic"/>
                          <a:sym typeface="Century Gothic"/>
                        </a:rPr>
                        <a:t>crowd</a:t>
                      </a:r>
                      <a:endParaRPr sz="2400" b="1"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extLst>
                  <a:ext uri="{0D108BD9-81ED-4DB2-BD59-A6C34878D82A}">
                    <a16:rowId xmlns:a16="http://schemas.microsoft.com/office/drawing/2014/main" val="10004"/>
                  </a:ext>
                </a:extLst>
              </a:tr>
            </a:tbl>
          </a:graphicData>
        </a:graphic>
      </p:graphicFrame>
      <p:sp>
        <p:nvSpPr>
          <p:cNvPr id="229" name="Google Shape;229;p30"/>
          <p:cNvSpPr txBox="1"/>
          <p:nvPr/>
        </p:nvSpPr>
        <p:spPr>
          <a:xfrm>
            <a:off x="946125" y="1599825"/>
            <a:ext cx="34500" cy="17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2200" b="0" i="0" u="none" strike="noStrike" cap="none">
              <a:solidFill>
                <a:srgbClr val="000000"/>
              </a:solidFill>
              <a:latin typeface="Arial"/>
              <a:ea typeface="Arial"/>
              <a:cs typeface="Arial"/>
              <a:sym typeface="Arial"/>
            </a:endParaRPr>
          </a:p>
        </p:txBody>
      </p:sp>
      <p:sp>
        <p:nvSpPr>
          <p:cNvPr id="230" name="Google Shape;230;p30"/>
          <p:cNvSpPr txBox="1"/>
          <p:nvPr/>
        </p:nvSpPr>
        <p:spPr>
          <a:xfrm>
            <a:off x="309650" y="509750"/>
            <a:ext cx="2391000" cy="86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200" b="0" i="0" u="none" strike="noStrike" cap="none" dirty="0">
                <a:solidFill>
                  <a:srgbClr val="000000"/>
                </a:solidFill>
                <a:sym typeface="Arial"/>
              </a:rPr>
              <a:t>     </a:t>
            </a:r>
            <a:r>
              <a:rPr lang="en" sz="2200" b="0" i="0" u="none" strike="noStrike" cap="none" dirty="0">
                <a:solidFill>
                  <a:srgbClr val="000000"/>
                </a:solidFill>
                <a:latin typeface="Century Gothic"/>
                <a:ea typeface="Century Gothic"/>
                <a:cs typeface="Century Gothic"/>
                <a:sym typeface="Century Gothic"/>
              </a:rPr>
              <a:t>  </a:t>
            </a:r>
            <a:r>
              <a:rPr lang="en" sz="2200" b="1" i="0" u="none" strike="noStrike" cap="none" dirty="0">
                <a:solidFill>
                  <a:srgbClr val="000000"/>
                </a:solidFill>
                <a:latin typeface="Century Gothic"/>
                <a:ea typeface="Century Gothic"/>
                <a:cs typeface="Century Gothic"/>
                <a:sym typeface="Century Gothic"/>
              </a:rPr>
              <a:t>flower</a:t>
            </a:r>
            <a:endParaRPr sz="22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200" b="0" i="0" u="none" strike="noStrike" cap="none" dirty="0">
                <a:solidFill>
                  <a:srgbClr val="000000"/>
                </a:solidFill>
                <a:latin typeface="Century Gothic"/>
                <a:ea typeface="Century Gothic"/>
                <a:cs typeface="Century Gothic"/>
                <a:sym typeface="Century Gothic"/>
              </a:rPr>
              <a:t>    </a:t>
            </a:r>
            <a:r>
              <a:rPr lang="en" sz="2200" b="1" i="0" u="none" strike="noStrike" cap="none" dirty="0">
                <a:solidFill>
                  <a:srgbClr val="CC0000"/>
                </a:solidFill>
                <a:latin typeface="Century Gothic"/>
                <a:ea typeface="Century Gothic"/>
                <a:cs typeface="Century Gothic"/>
                <a:sym typeface="Century Gothic"/>
              </a:rPr>
              <a:t> flow    er</a:t>
            </a:r>
            <a:endParaRPr sz="2200" b="1" i="0" u="none" strike="noStrike" cap="none" dirty="0">
              <a:solidFill>
                <a:srgbClr val="CC0000"/>
              </a:solidFill>
              <a:latin typeface="Century Gothic"/>
              <a:ea typeface="Century Gothic"/>
              <a:cs typeface="Century Gothic"/>
              <a:sym typeface="Century Gothic"/>
            </a:endParaRPr>
          </a:p>
        </p:txBody>
      </p:sp>
      <p:sp>
        <p:nvSpPr>
          <p:cNvPr id="231" name="Google Shape;231;p30"/>
          <p:cNvSpPr txBox="1"/>
          <p:nvPr/>
        </p:nvSpPr>
        <p:spPr>
          <a:xfrm>
            <a:off x="464475" y="1548200"/>
            <a:ext cx="2236200" cy="70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2200" b="0" i="0" u="none" strike="noStrike" cap="none">
              <a:solidFill>
                <a:srgbClr val="000000"/>
              </a:solidFill>
              <a:latin typeface="Arial"/>
              <a:ea typeface="Arial"/>
              <a:cs typeface="Arial"/>
              <a:sym typeface="Arial"/>
            </a:endParaRPr>
          </a:p>
        </p:txBody>
      </p:sp>
      <p:sp>
        <p:nvSpPr>
          <p:cNvPr id="232" name="Google Shape;232;p30"/>
          <p:cNvSpPr txBox="1"/>
          <p:nvPr/>
        </p:nvSpPr>
        <p:spPr>
          <a:xfrm>
            <a:off x="550475" y="2408325"/>
            <a:ext cx="2047200" cy="70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2200" b="0" i="0" u="none" strike="noStrike" cap="none">
              <a:solidFill>
                <a:srgbClr val="000000"/>
              </a:solidFill>
              <a:latin typeface="Arial"/>
              <a:ea typeface="Arial"/>
              <a:cs typeface="Arial"/>
              <a:sym typeface="Arial"/>
            </a:endParaRPr>
          </a:p>
        </p:txBody>
      </p:sp>
      <p:sp>
        <p:nvSpPr>
          <p:cNvPr id="233" name="Google Shape;233;p30"/>
          <p:cNvSpPr txBox="1"/>
          <p:nvPr/>
        </p:nvSpPr>
        <p:spPr>
          <a:xfrm>
            <a:off x="516075" y="3210850"/>
            <a:ext cx="2047200" cy="86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2200" b="0" i="0" u="none" strike="noStrike" cap="none">
              <a:solidFill>
                <a:srgbClr val="000000"/>
              </a:solidFill>
              <a:latin typeface="Arial"/>
              <a:ea typeface="Arial"/>
              <a:cs typeface="Arial"/>
              <a:sym typeface="Arial"/>
            </a:endParaRPr>
          </a:p>
        </p:txBody>
      </p:sp>
      <p:sp>
        <p:nvSpPr>
          <p:cNvPr id="234" name="Google Shape;234;p30"/>
          <p:cNvSpPr txBox="1"/>
          <p:nvPr/>
        </p:nvSpPr>
        <p:spPr>
          <a:xfrm>
            <a:off x="842925" y="4455400"/>
            <a:ext cx="1427700" cy="395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2200" b="0" i="0" u="none" strike="noStrike" cap="none">
              <a:solidFill>
                <a:srgbClr val="000000"/>
              </a:solidFill>
              <a:latin typeface="Arial"/>
              <a:ea typeface="Arial"/>
              <a:cs typeface="Arial"/>
              <a:sym typeface="Arial"/>
            </a:endParaRPr>
          </a:p>
        </p:txBody>
      </p:sp>
      <p:sp>
        <p:nvSpPr>
          <p:cNvPr id="235" name="Google Shape;235;p30"/>
          <p:cNvSpPr txBox="1"/>
          <p:nvPr/>
        </p:nvSpPr>
        <p:spPr>
          <a:xfrm>
            <a:off x="3509275" y="509775"/>
            <a:ext cx="1926600" cy="86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200" b="1" i="0" u="none" strike="noStrike" cap="none">
                <a:solidFill>
                  <a:srgbClr val="000000"/>
                </a:solidFill>
                <a:latin typeface="Century Gothic"/>
                <a:ea typeface="Century Gothic"/>
                <a:cs typeface="Century Gothic"/>
                <a:sym typeface="Century Gothic"/>
              </a:rPr>
              <a:t>coward</a:t>
            </a:r>
            <a:endParaRPr sz="22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200" b="1" i="0" u="none" strike="noStrike" cap="none">
                <a:solidFill>
                  <a:srgbClr val="CC0000"/>
                </a:solidFill>
                <a:latin typeface="Century Gothic"/>
                <a:ea typeface="Century Gothic"/>
                <a:cs typeface="Century Gothic"/>
                <a:sym typeface="Century Gothic"/>
              </a:rPr>
              <a:t>cow    ard</a:t>
            </a:r>
            <a:endParaRPr sz="2200" b="1" i="0" u="none" strike="noStrike" cap="none">
              <a:solidFill>
                <a:srgbClr val="CC0000"/>
              </a:solidFill>
              <a:latin typeface="Century Gothic"/>
              <a:ea typeface="Century Gothic"/>
              <a:cs typeface="Century Gothic"/>
              <a:sym typeface="Century Gothic"/>
            </a:endParaRPr>
          </a:p>
        </p:txBody>
      </p:sp>
      <p:sp>
        <p:nvSpPr>
          <p:cNvPr id="236" name="Google Shape;236;p30"/>
          <p:cNvSpPr txBox="1"/>
          <p:nvPr/>
        </p:nvSpPr>
        <p:spPr>
          <a:xfrm>
            <a:off x="3509275" y="1375875"/>
            <a:ext cx="2047200" cy="843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200" b="1" i="0" u="none" strike="noStrike" cap="none">
                <a:solidFill>
                  <a:srgbClr val="000000"/>
                </a:solidFill>
                <a:latin typeface="Century Gothic"/>
                <a:ea typeface="Century Gothic"/>
                <a:cs typeface="Century Gothic"/>
                <a:sym typeface="Century Gothic"/>
              </a:rPr>
              <a:t>emblem</a:t>
            </a:r>
            <a:endParaRPr sz="22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200" b="1" i="0" u="none" strike="noStrike" cap="none">
                <a:solidFill>
                  <a:srgbClr val="CC0000"/>
                </a:solidFill>
                <a:latin typeface="Century Gothic"/>
                <a:ea typeface="Century Gothic"/>
                <a:cs typeface="Century Gothic"/>
                <a:sym typeface="Century Gothic"/>
              </a:rPr>
              <a:t>em    blem</a:t>
            </a:r>
            <a:endParaRPr sz="2200" b="1" i="0" u="none" strike="noStrike" cap="none">
              <a:solidFill>
                <a:srgbClr val="CC0000"/>
              </a:solidFill>
              <a:latin typeface="Century Gothic"/>
              <a:ea typeface="Century Gothic"/>
              <a:cs typeface="Century Gothic"/>
              <a:sym typeface="Century Gothic"/>
            </a:endParaRPr>
          </a:p>
        </p:txBody>
      </p:sp>
      <p:sp>
        <p:nvSpPr>
          <p:cNvPr id="237" name="Google Shape;237;p30"/>
          <p:cNvSpPr txBox="1"/>
          <p:nvPr/>
        </p:nvSpPr>
        <p:spPr>
          <a:xfrm>
            <a:off x="3182425" y="2304725"/>
            <a:ext cx="2494500" cy="843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200" b="1" i="0" u="none" strike="noStrike" cap="none">
                <a:solidFill>
                  <a:srgbClr val="000000"/>
                </a:solidFill>
                <a:latin typeface="Century Gothic"/>
                <a:ea typeface="Century Gothic"/>
                <a:cs typeface="Century Gothic"/>
                <a:sym typeface="Century Gothic"/>
              </a:rPr>
              <a:t>install</a:t>
            </a:r>
            <a:endParaRPr sz="22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200" b="1" i="0" u="none" strike="noStrike" cap="none">
                <a:solidFill>
                  <a:srgbClr val="CC0000"/>
                </a:solidFill>
                <a:latin typeface="Century Gothic"/>
                <a:ea typeface="Century Gothic"/>
                <a:cs typeface="Century Gothic"/>
                <a:sym typeface="Century Gothic"/>
              </a:rPr>
              <a:t>in    stall</a:t>
            </a:r>
            <a:endParaRPr sz="2200" b="1" i="0" u="none" strike="noStrike" cap="none">
              <a:solidFill>
                <a:srgbClr val="CC0000"/>
              </a:solidFill>
              <a:latin typeface="Century Gothic"/>
              <a:ea typeface="Century Gothic"/>
              <a:cs typeface="Century Gothic"/>
              <a:sym typeface="Century Gothic"/>
            </a:endParaRPr>
          </a:p>
        </p:txBody>
      </p:sp>
      <p:sp>
        <p:nvSpPr>
          <p:cNvPr id="238" name="Google Shape;238;p30"/>
          <p:cNvSpPr txBox="1"/>
          <p:nvPr/>
        </p:nvSpPr>
        <p:spPr>
          <a:xfrm>
            <a:off x="3337375" y="3200025"/>
            <a:ext cx="2391000" cy="843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200" b="1" i="0" u="none" strike="noStrike" cap="none" dirty="0">
                <a:solidFill>
                  <a:srgbClr val="000000"/>
                </a:solidFill>
                <a:latin typeface="Century Gothic"/>
                <a:ea typeface="Century Gothic"/>
                <a:cs typeface="Century Gothic"/>
                <a:sym typeface="Century Gothic"/>
              </a:rPr>
              <a:t>billboard</a:t>
            </a:r>
            <a:endParaRPr sz="2200" b="1"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200" b="1" i="0" u="none" strike="noStrike" cap="none" dirty="0">
                <a:solidFill>
                  <a:srgbClr val="CC0000"/>
                </a:solidFill>
                <a:latin typeface="Century Gothic"/>
                <a:ea typeface="Century Gothic"/>
                <a:cs typeface="Century Gothic"/>
                <a:sym typeface="Century Gothic"/>
              </a:rPr>
              <a:t>bill    board</a:t>
            </a:r>
            <a:endParaRPr sz="2200" b="1" i="0" u="none" strike="noStrike" cap="none" dirty="0">
              <a:solidFill>
                <a:srgbClr val="CC0000"/>
              </a:solidFill>
              <a:latin typeface="Century Gothic"/>
              <a:ea typeface="Century Gothic"/>
              <a:cs typeface="Century Gothic"/>
              <a:sym typeface="Century Gothic"/>
            </a:endParaRPr>
          </a:p>
        </p:txBody>
      </p:sp>
      <p:sp>
        <p:nvSpPr>
          <p:cNvPr id="239" name="Google Shape;239;p30"/>
          <p:cNvSpPr txBox="1"/>
          <p:nvPr/>
        </p:nvSpPr>
        <p:spPr>
          <a:xfrm>
            <a:off x="3855548" y="4043325"/>
            <a:ext cx="1354653" cy="843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200" b="1" i="0" u="none" strike="noStrike" cap="none" dirty="0">
                <a:solidFill>
                  <a:srgbClr val="000000"/>
                </a:solidFill>
                <a:latin typeface="Century Gothic"/>
                <a:ea typeface="Century Gothic"/>
                <a:cs typeface="Century Gothic"/>
                <a:sym typeface="Century Gothic"/>
              </a:rPr>
              <a:t>  towel       </a:t>
            </a:r>
          </a:p>
          <a:p>
            <a:pPr marL="0" marR="0" lvl="0" indent="0" algn="l" rtl="0">
              <a:lnSpc>
                <a:spcPct val="100000"/>
              </a:lnSpc>
              <a:spcBef>
                <a:spcPts val="0"/>
              </a:spcBef>
              <a:spcAft>
                <a:spcPts val="0"/>
              </a:spcAft>
              <a:buClr>
                <a:srgbClr val="000000"/>
              </a:buClr>
              <a:buSzPts val="2400"/>
              <a:buFont typeface="Arial"/>
              <a:buNone/>
            </a:pPr>
            <a:r>
              <a:rPr lang="en" sz="2200" b="1" i="0" u="none" strike="noStrike" cap="none" dirty="0">
                <a:solidFill>
                  <a:srgbClr val="CC0000"/>
                </a:solidFill>
                <a:latin typeface="Century Gothic"/>
                <a:ea typeface="Century Gothic"/>
                <a:cs typeface="Century Gothic"/>
                <a:sym typeface="Century Gothic"/>
              </a:rPr>
              <a:t>tow    el</a:t>
            </a:r>
            <a:endParaRPr sz="2200" b="1" i="0" u="none" strike="noStrike" cap="none" dirty="0">
              <a:solidFill>
                <a:srgbClr val="CC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200" b="1" i="0" u="none" strike="noStrike" cap="none" dirty="0">
                <a:solidFill>
                  <a:srgbClr val="CC0000"/>
                </a:solidFill>
                <a:latin typeface="Century Gothic"/>
                <a:ea typeface="Century Gothic"/>
                <a:cs typeface="Century Gothic"/>
                <a:sym typeface="Century Gothic"/>
              </a:rPr>
              <a:t>                 </a:t>
            </a:r>
            <a:endParaRPr sz="2200" b="1" i="0" u="none" strike="noStrike" cap="none" dirty="0">
              <a:solidFill>
                <a:srgbClr val="CC0000"/>
              </a:solidFill>
              <a:latin typeface="Century Gothic"/>
              <a:ea typeface="Century Gothic"/>
              <a:cs typeface="Century Gothic"/>
              <a:sym typeface="Century Gothic"/>
            </a:endParaRPr>
          </a:p>
        </p:txBody>
      </p:sp>
      <p:sp>
        <p:nvSpPr>
          <p:cNvPr id="240" name="Google Shape;240;p30"/>
          <p:cNvSpPr txBox="1"/>
          <p:nvPr/>
        </p:nvSpPr>
        <p:spPr>
          <a:xfrm>
            <a:off x="6450875" y="579275"/>
            <a:ext cx="2236200" cy="843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100"/>
              <a:buFont typeface="Arial"/>
              <a:buNone/>
            </a:pPr>
            <a:r>
              <a:rPr lang="en" sz="2200" b="1" i="0" u="none" strike="noStrike" cap="none">
                <a:solidFill>
                  <a:schemeClr val="dk1"/>
                </a:solidFill>
                <a:latin typeface="Century Gothic"/>
                <a:ea typeface="Century Gothic"/>
                <a:cs typeface="Century Gothic"/>
                <a:sym typeface="Century Gothic"/>
              </a:rPr>
              <a:t>shower</a:t>
            </a:r>
            <a:endParaRPr sz="2200" b="1" i="0" u="none" strike="noStrike" cap="none">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100"/>
              <a:buFont typeface="Arial"/>
              <a:buNone/>
            </a:pPr>
            <a:r>
              <a:rPr lang="en" sz="2200" b="1" i="0" u="none" strike="noStrike" cap="none">
                <a:solidFill>
                  <a:srgbClr val="CC0000"/>
                </a:solidFill>
                <a:latin typeface="Century Gothic"/>
                <a:ea typeface="Century Gothic"/>
                <a:cs typeface="Century Gothic"/>
                <a:sym typeface="Century Gothic"/>
              </a:rPr>
              <a:t>show   er</a:t>
            </a:r>
            <a:endParaRPr sz="2200" b="1" i="0" u="none" strike="noStrike" cap="none">
              <a:solidFill>
                <a:srgbClr val="CC0000"/>
              </a:solidFill>
              <a:latin typeface="Century Gothic"/>
              <a:ea typeface="Century Gothic"/>
              <a:cs typeface="Century Gothic"/>
              <a:sym typeface="Century Gothic"/>
            </a:endParaRPr>
          </a:p>
        </p:txBody>
      </p:sp>
      <p:sp>
        <p:nvSpPr>
          <p:cNvPr id="241" name="Google Shape;241;p30"/>
          <p:cNvSpPr txBox="1"/>
          <p:nvPr/>
        </p:nvSpPr>
        <p:spPr>
          <a:xfrm>
            <a:off x="6365075" y="1439225"/>
            <a:ext cx="2047200" cy="86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100"/>
              <a:buFont typeface="Arial"/>
              <a:buNone/>
            </a:pPr>
            <a:r>
              <a:rPr lang="en" sz="2200" b="1" i="0" u="none" strike="noStrike" cap="none">
                <a:solidFill>
                  <a:schemeClr val="dk1"/>
                </a:solidFill>
                <a:latin typeface="Century Gothic"/>
                <a:ea typeface="Century Gothic"/>
                <a:cs typeface="Century Gothic"/>
                <a:sym typeface="Century Gothic"/>
              </a:rPr>
              <a:t>clipboard</a:t>
            </a:r>
            <a:endParaRPr sz="2200" b="1" i="0" u="none" strike="noStrike" cap="none">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100"/>
              <a:buFont typeface="Arial"/>
              <a:buNone/>
            </a:pPr>
            <a:r>
              <a:rPr lang="en" sz="2200" b="1" i="0" u="none" strike="noStrike" cap="none">
                <a:solidFill>
                  <a:srgbClr val="CC0000"/>
                </a:solidFill>
                <a:latin typeface="Century Gothic"/>
                <a:ea typeface="Century Gothic"/>
                <a:cs typeface="Century Gothic"/>
                <a:sym typeface="Century Gothic"/>
              </a:rPr>
              <a:t>clip    board</a:t>
            </a:r>
            <a:endParaRPr sz="2200" b="0" i="0" u="none" strike="noStrike" cap="none">
              <a:solidFill>
                <a:srgbClr val="000000"/>
              </a:solidFill>
              <a:sym typeface="Arial"/>
            </a:endParaRPr>
          </a:p>
        </p:txBody>
      </p:sp>
      <p:sp>
        <p:nvSpPr>
          <p:cNvPr id="242" name="Google Shape;242;p30"/>
          <p:cNvSpPr txBox="1"/>
          <p:nvPr/>
        </p:nvSpPr>
        <p:spPr>
          <a:xfrm>
            <a:off x="6554100" y="2356725"/>
            <a:ext cx="2047200" cy="843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200" b="1" i="0" u="none" strike="noStrike" cap="none">
                <a:solidFill>
                  <a:schemeClr val="dk1"/>
                </a:solidFill>
                <a:latin typeface="Century Gothic"/>
                <a:ea typeface="Century Gothic"/>
                <a:cs typeface="Century Gothic"/>
                <a:sym typeface="Century Gothic"/>
              </a:rPr>
              <a:t>    spider</a:t>
            </a:r>
            <a:endParaRPr sz="2200" b="1"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2200" b="1" i="0" u="none" strike="noStrike" cap="none">
                <a:solidFill>
                  <a:srgbClr val="CC0000"/>
                </a:solidFill>
                <a:latin typeface="Century Gothic"/>
                <a:ea typeface="Century Gothic"/>
                <a:cs typeface="Century Gothic"/>
                <a:sym typeface="Century Gothic"/>
              </a:rPr>
              <a:t>  spi    der</a:t>
            </a:r>
            <a:endParaRPr sz="2200" b="1" i="0" u="none" strike="noStrike" cap="none">
              <a:solidFill>
                <a:srgbClr val="CC0000"/>
              </a:solidFill>
              <a:latin typeface="Century Gothic"/>
              <a:ea typeface="Century Gothic"/>
              <a:cs typeface="Century Gothic"/>
              <a:sym typeface="Century Gothic"/>
            </a:endParaRPr>
          </a:p>
        </p:txBody>
      </p:sp>
      <p:sp>
        <p:nvSpPr>
          <p:cNvPr id="243" name="Google Shape;243;p30"/>
          <p:cNvSpPr txBox="1"/>
          <p:nvPr/>
        </p:nvSpPr>
        <p:spPr>
          <a:xfrm>
            <a:off x="6313475" y="3251400"/>
            <a:ext cx="2150400" cy="997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100"/>
              <a:buFont typeface="Arial"/>
              <a:buNone/>
            </a:pPr>
            <a:r>
              <a:rPr lang="en" sz="2200" b="1" i="0" u="none" strike="noStrike" cap="none">
                <a:solidFill>
                  <a:schemeClr val="dk1"/>
                </a:solidFill>
                <a:latin typeface="Century Gothic"/>
                <a:ea typeface="Century Gothic"/>
                <a:cs typeface="Century Gothic"/>
                <a:sym typeface="Century Gothic"/>
              </a:rPr>
              <a:t>lifeboat</a:t>
            </a:r>
            <a:endParaRPr sz="2200" b="1" i="0" u="none" strike="noStrike" cap="none">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100"/>
              <a:buFont typeface="Arial"/>
              <a:buNone/>
            </a:pPr>
            <a:r>
              <a:rPr lang="en" sz="2200" b="1" i="0" u="none" strike="noStrike" cap="none">
                <a:solidFill>
                  <a:srgbClr val="CC0000"/>
                </a:solidFill>
                <a:latin typeface="Century Gothic"/>
                <a:ea typeface="Century Gothic"/>
                <a:cs typeface="Century Gothic"/>
                <a:sym typeface="Century Gothic"/>
              </a:rPr>
              <a:t>life    boat</a:t>
            </a:r>
            <a:endParaRPr sz="2200" b="1" i="0" u="none" strike="noStrike" cap="none">
              <a:solidFill>
                <a:srgbClr val="CC0000"/>
              </a:solidFill>
              <a:latin typeface="Century Gothic"/>
              <a:ea typeface="Century Gothic"/>
              <a:cs typeface="Century Gothic"/>
              <a:sym typeface="Century Gothic"/>
            </a:endParaRPr>
          </a:p>
        </p:txBody>
      </p:sp>
      <p:sp>
        <p:nvSpPr>
          <p:cNvPr id="244" name="Google Shape;244;p30"/>
          <p:cNvSpPr txBox="1"/>
          <p:nvPr/>
        </p:nvSpPr>
        <p:spPr>
          <a:xfrm>
            <a:off x="6356375" y="4300600"/>
            <a:ext cx="2236200" cy="86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200" b="1" i="0" u="none" strike="noStrike" cap="none">
              <a:solidFill>
                <a:srgbClr val="CC0000"/>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1"/>
          <p:cNvSpPr txBox="1"/>
          <p:nvPr/>
        </p:nvSpPr>
        <p:spPr>
          <a:xfrm>
            <a:off x="791300" y="292425"/>
            <a:ext cx="2614800" cy="68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Syllable Slice</a:t>
            </a:r>
            <a:endParaRPr sz="3000" b="1" i="0" u="none" strike="noStrike" cap="none">
              <a:solidFill>
                <a:srgbClr val="000000"/>
              </a:solidFill>
              <a:latin typeface="Century Gothic"/>
              <a:ea typeface="Century Gothic"/>
              <a:cs typeface="Century Gothic"/>
              <a:sym typeface="Century Gothic"/>
            </a:endParaRPr>
          </a:p>
        </p:txBody>
      </p:sp>
      <p:sp>
        <p:nvSpPr>
          <p:cNvPr id="250" name="Google Shape;250;p31"/>
          <p:cNvSpPr txBox="1"/>
          <p:nvPr/>
        </p:nvSpPr>
        <p:spPr>
          <a:xfrm>
            <a:off x="481675" y="860125"/>
            <a:ext cx="8239800" cy="38190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sunflower			acknowledge</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approaching            surrounding</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outstanding		discounted</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allowance		boastfulness</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however                   outskirts</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accountant</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outburst</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2"/>
          <p:cNvSpPr txBox="1"/>
          <p:nvPr/>
        </p:nvSpPr>
        <p:spPr>
          <a:xfrm>
            <a:off x="791300" y="292425"/>
            <a:ext cx="2614800" cy="68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Syllable Slice</a:t>
            </a:r>
            <a:endParaRPr sz="3000" b="1" i="0" u="none" strike="noStrike" cap="none">
              <a:solidFill>
                <a:srgbClr val="000000"/>
              </a:solidFill>
              <a:latin typeface="Century Gothic"/>
              <a:ea typeface="Century Gothic"/>
              <a:cs typeface="Century Gothic"/>
              <a:sym typeface="Century Gothic"/>
            </a:endParaRPr>
          </a:p>
        </p:txBody>
      </p:sp>
      <p:sp>
        <p:nvSpPr>
          <p:cNvPr id="256" name="Google Shape;256;p32"/>
          <p:cNvSpPr txBox="1"/>
          <p:nvPr/>
        </p:nvSpPr>
        <p:spPr>
          <a:xfrm>
            <a:off x="481675" y="860125"/>
            <a:ext cx="8239800" cy="38190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3000"/>
              <a:buFont typeface="Arial"/>
              <a:buNone/>
            </a:pPr>
            <a:r>
              <a:rPr lang="en" sz="3000" b="0" i="0" u="none" strike="noStrike" cap="none">
                <a:solidFill>
                  <a:srgbClr val="000000"/>
                </a:solidFill>
                <a:latin typeface="Century Gothic"/>
                <a:ea typeface="Century Gothic"/>
                <a:cs typeface="Century Gothic"/>
                <a:sym typeface="Century Gothic"/>
              </a:rPr>
              <a:t>sunflower			        sun </a:t>
            </a:r>
            <a:r>
              <a:rPr lang="en" sz="3000" b="1" i="0" u="none" strike="noStrike" cap="none">
                <a:solidFill>
                  <a:srgbClr val="000000"/>
                </a:solidFill>
                <a:latin typeface="Century Gothic"/>
                <a:ea typeface="Century Gothic"/>
                <a:cs typeface="Century Gothic"/>
                <a:sym typeface="Century Gothic"/>
              </a:rPr>
              <a:t>/</a:t>
            </a:r>
            <a:r>
              <a:rPr lang="en" sz="3000" b="0" i="0" u="none" strike="noStrike" cap="none">
                <a:solidFill>
                  <a:srgbClr val="000000"/>
                </a:solidFill>
                <a:latin typeface="Century Gothic"/>
                <a:ea typeface="Century Gothic"/>
                <a:cs typeface="Century Gothic"/>
                <a:sym typeface="Century Gothic"/>
              </a:rPr>
              <a:t> flower	</a:t>
            </a: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a:solidFill>
                  <a:srgbClr val="000000"/>
                </a:solidFill>
                <a:latin typeface="Century Gothic"/>
                <a:ea typeface="Century Gothic"/>
                <a:cs typeface="Century Gothic"/>
                <a:sym typeface="Century Gothic"/>
              </a:rPr>
              <a:t>approaching           ap </a:t>
            </a:r>
            <a:r>
              <a:rPr lang="en" sz="3000" b="1" i="0" u="none" strike="noStrike" cap="none">
                <a:solidFill>
                  <a:srgbClr val="000000"/>
                </a:solidFill>
                <a:latin typeface="Century Gothic"/>
                <a:ea typeface="Century Gothic"/>
                <a:cs typeface="Century Gothic"/>
                <a:sym typeface="Century Gothic"/>
              </a:rPr>
              <a:t>/</a:t>
            </a:r>
            <a:r>
              <a:rPr lang="en" sz="3000" b="0" i="0" u="none" strike="noStrike" cap="none">
                <a:solidFill>
                  <a:srgbClr val="000000"/>
                </a:solidFill>
                <a:latin typeface="Century Gothic"/>
                <a:ea typeface="Century Gothic"/>
                <a:cs typeface="Century Gothic"/>
                <a:sym typeface="Century Gothic"/>
              </a:rPr>
              <a:t> proach</a:t>
            </a:r>
            <a:r>
              <a:rPr lang="en" sz="3000" b="1" i="0" u="none" strike="noStrike" cap="none">
                <a:solidFill>
                  <a:srgbClr val="000000"/>
                </a:solidFill>
                <a:latin typeface="Century Gothic"/>
                <a:ea typeface="Century Gothic"/>
                <a:cs typeface="Century Gothic"/>
                <a:sym typeface="Century Gothic"/>
              </a:rPr>
              <a:t>/</a:t>
            </a:r>
            <a:r>
              <a:rPr lang="en" sz="3000" b="0" i="0" u="none" strike="noStrike" cap="none">
                <a:solidFill>
                  <a:srgbClr val="000000"/>
                </a:solidFill>
                <a:latin typeface="Century Gothic"/>
                <a:ea typeface="Century Gothic"/>
                <a:cs typeface="Century Gothic"/>
                <a:sym typeface="Century Gothic"/>
              </a:rPr>
              <a:t> ing</a:t>
            </a: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a:solidFill>
                  <a:srgbClr val="000000"/>
                </a:solidFill>
                <a:latin typeface="Century Gothic"/>
                <a:ea typeface="Century Gothic"/>
                <a:cs typeface="Century Gothic"/>
                <a:sym typeface="Century Gothic"/>
              </a:rPr>
              <a:t>outstanding		        out</a:t>
            </a:r>
            <a:r>
              <a:rPr lang="en" sz="3000" b="1" i="0" u="none" strike="noStrike" cap="none">
                <a:solidFill>
                  <a:srgbClr val="000000"/>
                </a:solidFill>
                <a:latin typeface="Century Gothic"/>
                <a:ea typeface="Century Gothic"/>
                <a:cs typeface="Century Gothic"/>
                <a:sym typeface="Century Gothic"/>
              </a:rPr>
              <a:t>/</a:t>
            </a:r>
            <a:r>
              <a:rPr lang="en" sz="3000" b="0" i="0" u="none" strike="noStrike" cap="none">
                <a:solidFill>
                  <a:srgbClr val="000000"/>
                </a:solidFill>
                <a:latin typeface="Century Gothic"/>
                <a:ea typeface="Century Gothic"/>
                <a:cs typeface="Century Gothic"/>
                <a:sym typeface="Century Gothic"/>
              </a:rPr>
              <a:t> stand</a:t>
            </a:r>
            <a:r>
              <a:rPr lang="en" sz="3000" b="1" i="0" u="none" strike="noStrike" cap="none">
                <a:solidFill>
                  <a:srgbClr val="000000"/>
                </a:solidFill>
                <a:latin typeface="Century Gothic"/>
                <a:ea typeface="Century Gothic"/>
                <a:cs typeface="Century Gothic"/>
                <a:sym typeface="Century Gothic"/>
              </a:rPr>
              <a:t>/</a:t>
            </a:r>
            <a:r>
              <a:rPr lang="en" sz="3000" b="0" i="0" u="none" strike="noStrike" cap="none">
                <a:solidFill>
                  <a:srgbClr val="000000"/>
                </a:solidFill>
                <a:latin typeface="Century Gothic"/>
                <a:ea typeface="Century Gothic"/>
                <a:cs typeface="Century Gothic"/>
                <a:sym typeface="Century Gothic"/>
              </a:rPr>
              <a:t> ing</a:t>
            </a: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a:solidFill>
                  <a:srgbClr val="000000"/>
                </a:solidFill>
                <a:latin typeface="Century Gothic"/>
                <a:ea typeface="Century Gothic"/>
                <a:cs typeface="Century Gothic"/>
                <a:sym typeface="Century Gothic"/>
              </a:rPr>
              <a:t>allowance	            al</a:t>
            </a:r>
            <a:r>
              <a:rPr lang="en" sz="3000" b="1" i="0" u="none" strike="noStrike" cap="none">
                <a:solidFill>
                  <a:srgbClr val="000000"/>
                </a:solidFill>
                <a:latin typeface="Century Gothic"/>
                <a:ea typeface="Century Gothic"/>
                <a:cs typeface="Century Gothic"/>
                <a:sym typeface="Century Gothic"/>
              </a:rPr>
              <a:t>/ </a:t>
            </a:r>
            <a:r>
              <a:rPr lang="en" sz="3000" b="0" i="0" u="none" strike="noStrike" cap="none">
                <a:solidFill>
                  <a:srgbClr val="000000"/>
                </a:solidFill>
                <a:latin typeface="Century Gothic"/>
                <a:ea typeface="Century Gothic"/>
                <a:cs typeface="Century Gothic"/>
                <a:sym typeface="Century Gothic"/>
              </a:rPr>
              <a:t>low</a:t>
            </a:r>
            <a:r>
              <a:rPr lang="en" sz="3000" b="1" i="0" u="none" strike="noStrike" cap="none">
                <a:solidFill>
                  <a:srgbClr val="000000"/>
                </a:solidFill>
                <a:latin typeface="Century Gothic"/>
                <a:ea typeface="Century Gothic"/>
                <a:cs typeface="Century Gothic"/>
                <a:sym typeface="Century Gothic"/>
              </a:rPr>
              <a:t>/</a:t>
            </a:r>
            <a:r>
              <a:rPr lang="en" sz="3000" b="0" i="0" u="none" strike="noStrike" cap="none">
                <a:solidFill>
                  <a:srgbClr val="000000"/>
                </a:solidFill>
                <a:latin typeface="Century Gothic"/>
                <a:ea typeface="Century Gothic"/>
                <a:cs typeface="Century Gothic"/>
                <a:sym typeface="Century Gothic"/>
              </a:rPr>
              <a:t>ance</a:t>
            </a: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a:solidFill>
                  <a:srgbClr val="000000"/>
                </a:solidFill>
                <a:latin typeface="Century Gothic"/>
                <a:ea typeface="Century Gothic"/>
                <a:cs typeface="Century Gothic"/>
                <a:sym typeface="Century Gothic"/>
              </a:rPr>
              <a:t>however                   how</a:t>
            </a:r>
            <a:r>
              <a:rPr lang="en" sz="3000" b="1" i="0" u="none" strike="noStrike" cap="none">
                <a:solidFill>
                  <a:srgbClr val="000000"/>
                </a:solidFill>
                <a:latin typeface="Century Gothic"/>
                <a:ea typeface="Century Gothic"/>
                <a:cs typeface="Century Gothic"/>
                <a:sym typeface="Century Gothic"/>
              </a:rPr>
              <a:t>/</a:t>
            </a:r>
            <a:r>
              <a:rPr lang="en" sz="3000" b="0" i="0" u="none" strike="noStrike" cap="none">
                <a:solidFill>
                  <a:srgbClr val="000000"/>
                </a:solidFill>
                <a:latin typeface="Century Gothic"/>
                <a:ea typeface="Century Gothic"/>
                <a:cs typeface="Century Gothic"/>
                <a:sym typeface="Century Gothic"/>
              </a:rPr>
              <a:t> ever</a:t>
            </a: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a:solidFill>
                  <a:srgbClr val="000000"/>
                </a:solidFill>
                <a:latin typeface="Century Gothic"/>
                <a:ea typeface="Century Gothic"/>
                <a:cs typeface="Century Gothic"/>
                <a:sym typeface="Century Gothic"/>
              </a:rPr>
              <a:t>accountant             ac</a:t>
            </a:r>
            <a:r>
              <a:rPr lang="en" sz="3000" b="1" i="0" u="none" strike="noStrike" cap="none">
                <a:solidFill>
                  <a:srgbClr val="000000"/>
                </a:solidFill>
                <a:latin typeface="Century Gothic"/>
                <a:ea typeface="Century Gothic"/>
                <a:cs typeface="Century Gothic"/>
                <a:sym typeface="Century Gothic"/>
              </a:rPr>
              <a:t>/ </a:t>
            </a:r>
            <a:r>
              <a:rPr lang="en" sz="3000" b="0" i="0" u="none" strike="noStrike" cap="none">
                <a:solidFill>
                  <a:srgbClr val="000000"/>
                </a:solidFill>
                <a:latin typeface="Century Gothic"/>
                <a:ea typeface="Century Gothic"/>
                <a:cs typeface="Century Gothic"/>
                <a:sym typeface="Century Gothic"/>
              </a:rPr>
              <a:t>count</a:t>
            </a:r>
            <a:r>
              <a:rPr lang="en" sz="3000" b="1" i="0" u="none" strike="noStrike" cap="none">
                <a:solidFill>
                  <a:srgbClr val="000000"/>
                </a:solidFill>
                <a:latin typeface="Century Gothic"/>
                <a:ea typeface="Century Gothic"/>
                <a:cs typeface="Century Gothic"/>
                <a:sym typeface="Century Gothic"/>
              </a:rPr>
              <a:t>/</a:t>
            </a:r>
            <a:r>
              <a:rPr lang="en" sz="3000" b="0" i="0" u="none" strike="noStrike" cap="none">
                <a:solidFill>
                  <a:srgbClr val="000000"/>
                </a:solidFill>
                <a:latin typeface="Century Gothic"/>
                <a:ea typeface="Century Gothic"/>
                <a:cs typeface="Century Gothic"/>
                <a:sym typeface="Century Gothic"/>
              </a:rPr>
              <a:t> ant</a:t>
            </a: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a:solidFill>
                  <a:srgbClr val="000000"/>
                </a:solidFill>
                <a:latin typeface="Century Gothic"/>
                <a:ea typeface="Century Gothic"/>
                <a:cs typeface="Century Gothic"/>
                <a:sym typeface="Century Gothic"/>
              </a:rPr>
              <a:t>outburst                    out</a:t>
            </a:r>
            <a:r>
              <a:rPr lang="en" sz="3000" b="1" i="0" u="none" strike="noStrike" cap="none">
                <a:solidFill>
                  <a:srgbClr val="000000"/>
                </a:solidFill>
                <a:latin typeface="Century Gothic"/>
                <a:ea typeface="Century Gothic"/>
                <a:cs typeface="Century Gothic"/>
                <a:sym typeface="Century Gothic"/>
              </a:rPr>
              <a:t>/</a:t>
            </a:r>
            <a:r>
              <a:rPr lang="en" sz="3000" b="0" i="0" u="none" strike="noStrike" cap="none">
                <a:solidFill>
                  <a:srgbClr val="000000"/>
                </a:solidFill>
                <a:latin typeface="Century Gothic"/>
                <a:ea typeface="Century Gothic"/>
                <a:cs typeface="Century Gothic"/>
                <a:sym typeface="Century Gothic"/>
              </a:rPr>
              <a:t> burst</a:t>
            </a: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a:solidFill>
                <a:srgbClr val="000000"/>
              </a:solidFill>
              <a:latin typeface="Arial"/>
              <a:ea typeface="Arial"/>
              <a:cs typeface="Arial"/>
              <a:sym typeface="Arial"/>
            </a:endParaRPr>
          </a:p>
        </p:txBody>
      </p:sp>
      <p:sp>
        <p:nvSpPr>
          <p:cNvPr id="257" name="Google Shape;257;p32"/>
          <p:cNvSpPr txBox="1"/>
          <p:nvPr/>
        </p:nvSpPr>
        <p:spPr>
          <a:xfrm>
            <a:off x="2408325" y="860125"/>
            <a:ext cx="395700" cy="49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Arial"/>
                <a:ea typeface="Arial"/>
                <a:cs typeface="Arial"/>
                <a:sym typeface="Arial"/>
              </a:rPr>
              <a:t>2</a:t>
            </a:r>
            <a:endParaRPr sz="3000" b="1" i="0" u="sng" strike="noStrike" cap="none">
              <a:solidFill>
                <a:srgbClr val="000000"/>
              </a:solidFill>
              <a:latin typeface="Arial"/>
              <a:ea typeface="Arial"/>
              <a:cs typeface="Arial"/>
              <a:sym typeface="Arial"/>
            </a:endParaRPr>
          </a:p>
        </p:txBody>
      </p:sp>
      <p:sp>
        <p:nvSpPr>
          <p:cNvPr id="258" name="Google Shape;258;p32"/>
          <p:cNvSpPr txBox="1"/>
          <p:nvPr/>
        </p:nvSpPr>
        <p:spPr>
          <a:xfrm>
            <a:off x="3130825" y="1410600"/>
            <a:ext cx="395700" cy="49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Arial"/>
                <a:ea typeface="Arial"/>
                <a:cs typeface="Arial"/>
                <a:sym typeface="Arial"/>
              </a:rPr>
              <a:t>3</a:t>
            </a:r>
            <a:endParaRPr sz="3000" b="1" i="0" u="sng" strike="noStrike" cap="none">
              <a:solidFill>
                <a:srgbClr val="000000"/>
              </a:solidFill>
              <a:latin typeface="Arial"/>
              <a:ea typeface="Arial"/>
              <a:cs typeface="Arial"/>
              <a:sym typeface="Arial"/>
            </a:endParaRPr>
          </a:p>
        </p:txBody>
      </p:sp>
      <p:sp>
        <p:nvSpPr>
          <p:cNvPr id="259" name="Google Shape;259;p32"/>
          <p:cNvSpPr txBox="1"/>
          <p:nvPr/>
        </p:nvSpPr>
        <p:spPr>
          <a:xfrm>
            <a:off x="2958800" y="1909500"/>
            <a:ext cx="395700" cy="533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Arial"/>
                <a:ea typeface="Arial"/>
                <a:cs typeface="Arial"/>
                <a:sym typeface="Arial"/>
              </a:rPr>
              <a:t>3</a:t>
            </a:r>
            <a:endParaRPr sz="3000" b="1" i="0" u="sng" strike="noStrike" cap="none">
              <a:solidFill>
                <a:srgbClr val="000000"/>
              </a:solidFill>
              <a:latin typeface="Arial"/>
              <a:ea typeface="Arial"/>
              <a:cs typeface="Arial"/>
              <a:sym typeface="Arial"/>
            </a:endParaRPr>
          </a:p>
        </p:txBody>
      </p:sp>
      <p:sp>
        <p:nvSpPr>
          <p:cNvPr id="260" name="Google Shape;260;p32"/>
          <p:cNvSpPr txBox="1"/>
          <p:nvPr/>
        </p:nvSpPr>
        <p:spPr>
          <a:xfrm>
            <a:off x="2735175" y="2477450"/>
            <a:ext cx="533400" cy="533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a:ea typeface="Century Gothic"/>
                <a:cs typeface="Century Gothic"/>
                <a:sym typeface="Century Gothic"/>
              </a:rPr>
              <a:t>3</a:t>
            </a:r>
            <a:endParaRPr sz="3000" b="1" i="0" u="sng" strike="noStrike" cap="none">
              <a:solidFill>
                <a:srgbClr val="000000"/>
              </a:solidFill>
              <a:latin typeface="Century Gothic"/>
              <a:ea typeface="Century Gothic"/>
              <a:cs typeface="Century Gothic"/>
              <a:sym typeface="Century Gothic"/>
            </a:endParaRPr>
          </a:p>
        </p:txBody>
      </p:sp>
      <p:sp>
        <p:nvSpPr>
          <p:cNvPr id="261" name="Google Shape;261;p32"/>
          <p:cNvSpPr txBox="1"/>
          <p:nvPr/>
        </p:nvSpPr>
        <p:spPr>
          <a:xfrm>
            <a:off x="2511550" y="3010400"/>
            <a:ext cx="395700" cy="533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a:ea typeface="Century Gothic"/>
                <a:cs typeface="Century Gothic"/>
                <a:sym typeface="Century Gothic"/>
              </a:rPr>
              <a:t>2</a:t>
            </a:r>
            <a:endParaRPr sz="3000" b="1" i="0" u="sng" strike="noStrike" cap="none">
              <a:solidFill>
                <a:srgbClr val="000000"/>
              </a:solidFill>
              <a:latin typeface="Century Gothic"/>
              <a:ea typeface="Century Gothic"/>
              <a:cs typeface="Century Gothic"/>
              <a:sym typeface="Century Gothic"/>
            </a:endParaRPr>
          </a:p>
        </p:txBody>
      </p:sp>
      <p:sp>
        <p:nvSpPr>
          <p:cNvPr id="262" name="Google Shape;262;p32"/>
          <p:cNvSpPr txBox="1"/>
          <p:nvPr/>
        </p:nvSpPr>
        <p:spPr>
          <a:xfrm>
            <a:off x="2821100" y="3474400"/>
            <a:ext cx="533400" cy="75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a:ea typeface="Century Gothic"/>
                <a:cs typeface="Century Gothic"/>
                <a:sym typeface="Century Gothic"/>
              </a:rPr>
              <a:t>3</a:t>
            </a:r>
            <a:endParaRPr sz="3000" b="1" i="0" u="sng" strike="noStrike" cap="none">
              <a:solidFill>
                <a:srgbClr val="000000"/>
              </a:solidFill>
              <a:latin typeface="Century Gothic"/>
              <a:ea typeface="Century Gothic"/>
              <a:cs typeface="Century Gothic"/>
              <a:sym typeface="Century Gothic"/>
            </a:endParaRPr>
          </a:p>
        </p:txBody>
      </p:sp>
      <p:sp>
        <p:nvSpPr>
          <p:cNvPr id="263" name="Google Shape;263;p32"/>
          <p:cNvSpPr txBox="1"/>
          <p:nvPr/>
        </p:nvSpPr>
        <p:spPr>
          <a:xfrm>
            <a:off x="2201925" y="4059875"/>
            <a:ext cx="533400" cy="49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a:ea typeface="Century Gothic"/>
                <a:cs typeface="Century Gothic"/>
                <a:sym typeface="Century Gothic"/>
              </a:rPr>
              <a:t>2</a:t>
            </a:r>
            <a:endParaRPr sz="3000" b="1" i="0" u="sng"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200790"/>
            <a:ext cx="8520600" cy="3416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SzPts val="2100"/>
              <a:buNone/>
            </a:pPr>
            <a:r>
              <a:rPr lang="en" sz="1800" b="1" dirty="0"/>
              <a:t>Preparing for Lesson #30:</a:t>
            </a:r>
            <a:endParaRPr sz="1800" b="1" dirty="0"/>
          </a:p>
          <a:p>
            <a:pPr marL="0" lvl="0" indent="0" algn="l" rtl="0">
              <a:lnSpc>
                <a:spcPct val="100000"/>
              </a:lnSpc>
              <a:spcBef>
                <a:spcPts val="0"/>
              </a:spcBef>
              <a:spcAft>
                <a:spcPts val="0"/>
              </a:spcAft>
              <a:buSzPts val="2100"/>
              <a:buNone/>
            </a:pPr>
            <a:endParaRPr sz="1800" dirty="0"/>
          </a:p>
          <a:p>
            <a:pPr marL="0" lvl="0" indent="0" algn="l" rtl="0">
              <a:lnSpc>
                <a:spcPct val="100000"/>
              </a:lnSpc>
              <a:spcBef>
                <a:spcPts val="0"/>
              </a:spcBef>
              <a:spcAft>
                <a:spcPts val="0"/>
              </a:spcAft>
              <a:buSzPts val="2100"/>
              <a:buNone/>
            </a:pPr>
            <a:r>
              <a:rPr lang="en" sz="1800" b="1" dirty="0"/>
              <a:t>New Materials and Classroom Preparation: </a:t>
            </a:r>
            <a:endParaRPr sz="1800" dirty="0"/>
          </a:p>
          <a:p>
            <a:pPr marL="457200" lvl="0" indent="-342900" algn="l" rtl="0">
              <a:lnSpc>
                <a:spcPct val="100000"/>
              </a:lnSpc>
              <a:spcBef>
                <a:spcPts val="0"/>
              </a:spcBef>
              <a:spcAft>
                <a:spcPts val="0"/>
              </a:spcAft>
              <a:buSzPts val="1800"/>
              <a:buChar char="●"/>
            </a:pPr>
            <a:r>
              <a:rPr lang="en" sz="1800" dirty="0"/>
              <a:t>Enlarge Word Stars (</a:t>
            </a:r>
            <a:r>
              <a:rPr lang="en" sz="2000" dirty="0">
                <a:latin typeface="Calibri"/>
                <a:ea typeface="Calibri"/>
                <a:cs typeface="Calibri"/>
                <a:sym typeface="Calibri"/>
              </a:rPr>
              <a:t>ə</a:t>
            </a:r>
            <a:r>
              <a:rPr lang="en" sz="1800" dirty="0"/>
              <a:t>r, ar, or for display)</a:t>
            </a:r>
            <a:endParaRPr sz="1800" dirty="0"/>
          </a:p>
          <a:p>
            <a:pPr marL="457200" lvl="0" indent="-342900" algn="l" rtl="0">
              <a:lnSpc>
                <a:spcPct val="100000"/>
              </a:lnSpc>
              <a:spcBef>
                <a:spcPts val="1000"/>
              </a:spcBef>
              <a:spcAft>
                <a:spcPts val="0"/>
              </a:spcAft>
              <a:buSzPts val="1800"/>
              <a:buChar char="●"/>
            </a:pPr>
            <a:r>
              <a:rPr lang="en" sz="1800" dirty="0"/>
              <a:t>Word Lists (one copy and cut apart per pair; see notes)</a:t>
            </a:r>
            <a:endParaRPr sz="1800" dirty="0"/>
          </a:p>
          <a:p>
            <a:pPr marL="457200" lvl="0" indent="-342900" algn="l" rtl="0">
              <a:lnSpc>
                <a:spcPct val="100000"/>
              </a:lnSpc>
              <a:spcBef>
                <a:spcPts val="1000"/>
              </a:spcBef>
              <a:spcAft>
                <a:spcPts val="0"/>
              </a:spcAft>
              <a:buSzPts val="1800"/>
              <a:buChar char="●"/>
            </a:pPr>
            <a:r>
              <a:rPr lang="en" sz="1800" dirty="0"/>
              <a:t>Word Stars (copy and program one set per pair)</a:t>
            </a:r>
            <a:endParaRPr sz="1800" dirty="0"/>
          </a:p>
          <a:p>
            <a:pPr marL="0" lvl="0" indent="0" algn="l" rtl="0">
              <a:lnSpc>
                <a:spcPct val="100000"/>
              </a:lnSpc>
              <a:spcBef>
                <a:spcPts val="1000"/>
              </a:spcBef>
              <a:spcAft>
                <a:spcPts val="0"/>
              </a:spcAft>
              <a:buSzPts val="2100"/>
              <a:buNone/>
            </a:pPr>
            <a:r>
              <a:rPr lang="en" sz="1800" b="1" dirty="0"/>
              <a:t>Materials to Gather from Previous Lessons:</a:t>
            </a:r>
            <a:endParaRPr sz="1800" b="1" dirty="0"/>
          </a:p>
          <a:p>
            <a:pPr marL="457200" lvl="0" indent="-342900" algn="l" rtl="0">
              <a:lnSpc>
                <a:spcPct val="100000"/>
              </a:lnSpc>
              <a:spcBef>
                <a:spcPts val="0"/>
              </a:spcBef>
              <a:spcAft>
                <a:spcPts val="0"/>
              </a:spcAft>
              <a:buSzPts val="1800"/>
              <a:buChar char="●"/>
            </a:pPr>
            <a:r>
              <a:rPr lang="en" sz="1800" dirty="0"/>
              <a:t>White boards or paper, white board markers and erasers or pencils  (see notes)</a:t>
            </a:r>
            <a:endParaRPr sz="1800" b="1" dirty="0"/>
          </a:p>
          <a:p>
            <a:pPr marL="177800" lvl="0" indent="0" algn="l" rtl="0">
              <a:lnSpc>
                <a:spcPct val="115000"/>
              </a:lnSpc>
              <a:spcBef>
                <a:spcPts val="800"/>
              </a:spcBef>
              <a:spcAft>
                <a:spcPts val="0"/>
              </a:spcAft>
              <a:buSzPts val="2100"/>
              <a:buNone/>
            </a:pPr>
            <a:endParaRPr sz="1800" dirty="0">
              <a:solidFill>
                <a:schemeClr val="dk1"/>
              </a:solidFill>
            </a:endParaRPr>
          </a:p>
          <a:p>
            <a:pPr marL="457200" lvl="0" indent="0" algn="l" rtl="0">
              <a:lnSpc>
                <a:spcPct val="119953"/>
              </a:lnSpc>
              <a:spcBef>
                <a:spcPts val="800"/>
              </a:spcBef>
              <a:spcAft>
                <a:spcPts val="0"/>
              </a:spcAft>
              <a:buSzPts val="2100"/>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SzPts val="2100"/>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SzPts val="2100"/>
              <a:buNone/>
            </a:pPr>
            <a:endParaRPr sz="1800" dirty="0">
              <a:solidFill>
                <a:schemeClr val="dk1"/>
              </a:solidFill>
            </a:endParaRPr>
          </a:p>
          <a:p>
            <a:pPr marL="0" lvl="0" indent="0" algn="l" rtl="0">
              <a:lnSpc>
                <a:spcPct val="100000"/>
              </a:lnSpc>
              <a:spcBef>
                <a:spcPts val="800"/>
              </a:spcBef>
              <a:spcAft>
                <a:spcPts val="0"/>
              </a:spcAft>
              <a:buSzPts val="2100"/>
              <a:buNone/>
            </a:pPr>
            <a:endParaRPr sz="1800" b="1" dirty="0">
              <a:solidFill>
                <a:schemeClr val="dk1"/>
              </a:solidFill>
            </a:endParaRPr>
          </a:p>
          <a:p>
            <a:pPr marL="0" lvl="0" indent="0" algn="l" rtl="0">
              <a:lnSpc>
                <a:spcPct val="100000"/>
              </a:lnSpc>
              <a:spcBef>
                <a:spcPts val="800"/>
              </a:spcBef>
              <a:spcAft>
                <a:spcPts val="0"/>
              </a:spcAft>
              <a:buSzPts val="2100"/>
              <a:buNone/>
            </a:pPr>
            <a:endParaRPr sz="1800" b="1" dirty="0">
              <a:solidFill>
                <a:schemeClr val="dk1"/>
              </a:solidFill>
            </a:endParaRPr>
          </a:p>
          <a:p>
            <a:pPr marL="457200" lvl="0" indent="0" algn="l" rtl="0">
              <a:lnSpc>
                <a:spcPct val="100000"/>
              </a:lnSpc>
              <a:spcBef>
                <a:spcPts val="800"/>
              </a:spcBef>
              <a:spcAft>
                <a:spcPts val="1000"/>
              </a:spcAft>
              <a:buSzPts val="2100"/>
              <a:buNone/>
            </a:pPr>
            <a:endParaRPr sz="1800" dirty="0">
              <a:solidFill>
                <a:schemeClr val="dk1"/>
              </a:solidFill>
            </a:endParaRPr>
          </a:p>
        </p:txBody>
      </p:sp>
      <p:sp>
        <p:nvSpPr>
          <p:cNvPr id="101" name="Google Shape;101;p15"/>
          <p:cNvSpPr txBox="1">
            <a:spLocks noGrp="1"/>
          </p:cNvSpPr>
          <p:nvPr>
            <p:ph type="title"/>
          </p:nvPr>
        </p:nvSpPr>
        <p:spPr>
          <a:xfrm>
            <a:off x="311700" y="307475"/>
            <a:ext cx="8520600" cy="7518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6: Lesson: 30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3"/>
          <p:cNvSpPr txBox="1"/>
          <p:nvPr/>
        </p:nvSpPr>
        <p:spPr>
          <a:xfrm>
            <a:off x="791300" y="292425"/>
            <a:ext cx="2614800" cy="68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Syllable Slice</a:t>
            </a:r>
            <a:endParaRPr sz="3000" b="1" i="0" u="none" strike="noStrike" cap="none">
              <a:solidFill>
                <a:srgbClr val="000000"/>
              </a:solidFill>
              <a:latin typeface="Century Gothic"/>
              <a:ea typeface="Century Gothic"/>
              <a:cs typeface="Century Gothic"/>
              <a:sym typeface="Century Gothic"/>
            </a:endParaRPr>
          </a:p>
        </p:txBody>
      </p:sp>
      <p:sp>
        <p:nvSpPr>
          <p:cNvPr id="269" name="Google Shape;269;p33"/>
          <p:cNvSpPr txBox="1"/>
          <p:nvPr/>
        </p:nvSpPr>
        <p:spPr>
          <a:xfrm>
            <a:off x="481675" y="860125"/>
            <a:ext cx="8239800" cy="38190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acknowledge    		  ac/ know/ </a:t>
            </a:r>
            <a:r>
              <a:rPr lang="en-US" sz="3000" b="0" i="0" u="none" strike="noStrike" cap="none" dirty="0">
                <a:solidFill>
                  <a:srgbClr val="000000"/>
                </a:solidFill>
                <a:latin typeface="Century Gothic"/>
                <a:ea typeface="Century Gothic"/>
                <a:cs typeface="Century Gothic"/>
                <a:sym typeface="Century Gothic"/>
              </a:rPr>
              <a:t>l</a:t>
            </a:r>
            <a:r>
              <a:rPr lang="en" sz="3000" b="0" i="0" u="none" strike="noStrike" cap="none" dirty="0">
                <a:solidFill>
                  <a:srgbClr val="000000"/>
                </a:solidFill>
                <a:latin typeface="Century Gothic"/>
                <a:ea typeface="Century Gothic"/>
                <a:cs typeface="Century Gothic"/>
                <a:sym typeface="Century Gothic"/>
              </a:rPr>
              <a:t>edge</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surrounding                 sur/ round/ ing</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discounted                 dis/ count/ ed</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boastfulness	 	           boast/ ful/ ness</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outburst 			           out/ burst</a:t>
            </a:r>
            <a:endParaRPr sz="3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dirty="0">
              <a:solidFill>
                <a:srgbClr val="000000"/>
              </a:solidFill>
              <a:latin typeface="Arial"/>
              <a:ea typeface="Arial"/>
              <a:cs typeface="Arial"/>
              <a:sym typeface="Arial"/>
            </a:endParaRPr>
          </a:p>
        </p:txBody>
      </p:sp>
      <p:sp>
        <p:nvSpPr>
          <p:cNvPr id="270" name="Google Shape;270;p33"/>
          <p:cNvSpPr txBox="1"/>
          <p:nvPr/>
        </p:nvSpPr>
        <p:spPr>
          <a:xfrm>
            <a:off x="3234050" y="928925"/>
            <a:ext cx="171900" cy="51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p33"/>
          <p:cNvSpPr txBox="1"/>
          <p:nvPr/>
        </p:nvSpPr>
        <p:spPr>
          <a:xfrm>
            <a:off x="3234050" y="860125"/>
            <a:ext cx="344100" cy="550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a:ea typeface="Century Gothic"/>
                <a:cs typeface="Century Gothic"/>
                <a:sym typeface="Century Gothic"/>
              </a:rPr>
              <a:t>3</a:t>
            </a:r>
            <a:endParaRPr sz="3000" b="1" i="0" u="sng" strike="noStrike" cap="none">
              <a:solidFill>
                <a:srgbClr val="000000"/>
              </a:solidFill>
              <a:latin typeface="Century Gothic"/>
              <a:ea typeface="Century Gothic"/>
              <a:cs typeface="Century Gothic"/>
              <a:sym typeface="Century Gothic"/>
            </a:endParaRPr>
          </a:p>
        </p:txBody>
      </p:sp>
      <p:sp>
        <p:nvSpPr>
          <p:cNvPr id="272" name="Google Shape;272;p33"/>
          <p:cNvSpPr txBox="1"/>
          <p:nvPr/>
        </p:nvSpPr>
        <p:spPr>
          <a:xfrm>
            <a:off x="2890000" y="1410625"/>
            <a:ext cx="516000" cy="550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a:ea typeface="Century Gothic"/>
                <a:cs typeface="Century Gothic"/>
                <a:sym typeface="Century Gothic"/>
              </a:rPr>
              <a:t>3</a:t>
            </a:r>
            <a:endParaRPr sz="3000" b="1" i="0" u="sng" strike="noStrike" cap="none">
              <a:solidFill>
                <a:srgbClr val="000000"/>
              </a:solidFill>
              <a:latin typeface="Century Gothic"/>
              <a:ea typeface="Century Gothic"/>
              <a:cs typeface="Century Gothic"/>
              <a:sym typeface="Century Gothic"/>
            </a:endParaRPr>
          </a:p>
        </p:txBody>
      </p:sp>
      <p:sp>
        <p:nvSpPr>
          <p:cNvPr id="273" name="Google Shape;273;p33"/>
          <p:cNvSpPr txBox="1"/>
          <p:nvPr/>
        </p:nvSpPr>
        <p:spPr>
          <a:xfrm>
            <a:off x="2838375" y="1961075"/>
            <a:ext cx="275100" cy="550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a:ea typeface="Century Gothic"/>
                <a:cs typeface="Century Gothic"/>
                <a:sym typeface="Century Gothic"/>
              </a:rPr>
              <a:t>3</a:t>
            </a:r>
            <a:endParaRPr sz="3000" b="1" i="0" u="sng" strike="noStrike" cap="none">
              <a:solidFill>
                <a:srgbClr val="000000"/>
              </a:solidFill>
              <a:latin typeface="Century Gothic"/>
              <a:ea typeface="Century Gothic"/>
              <a:cs typeface="Century Gothic"/>
              <a:sym typeface="Century Gothic"/>
            </a:endParaRPr>
          </a:p>
        </p:txBody>
      </p:sp>
      <p:sp>
        <p:nvSpPr>
          <p:cNvPr id="274" name="Google Shape;274;p33"/>
          <p:cNvSpPr txBox="1"/>
          <p:nvPr/>
        </p:nvSpPr>
        <p:spPr>
          <a:xfrm>
            <a:off x="2941600" y="2511575"/>
            <a:ext cx="344100" cy="43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a:ea typeface="Century Gothic"/>
                <a:cs typeface="Century Gothic"/>
                <a:sym typeface="Century Gothic"/>
              </a:rPr>
              <a:t>3</a:t>
            </a:r>
            <a:endParaRPr sz="3000" b="1" i="0" u="sng" strike="noStrike" cap="none">
              <a:solidFill>
                <a:srgbClr val="000000"/>
              </a:solidFill>
              <a:latin typeface="Century Gothic"/>
              <a:ea typeface="Century Gothic"/>
              <a:cs typeface="Century Gothic"/>
              <a:sym typeface="Century Gothic"/>
            </a:endParaRPr>
          </a:p>
        </p:txBody>
      </p:sp>
      <p:sp>
        <p:nvSpPr>
          <p:cNvPr id="275" name="Google Shape;275;p33"/>
          <p:cNvSpPr txBox="1"/>
          <p:nvPr/>
        </p:nvSpPr>
        <p:spPr>
          <a:xfrm>
            <a:off x="2219100" y="2941775"/>
            <a:ext cx="344100" cy="68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sng" strike="noStrike" cap="none">
                <a:solidFill>
                  <a:srgbClr val="000000"/>
                </a:solidFill>
                <a:latin typeface="Century Gothic"/>
                <a:ea typeface="Century Gothic"/>
                <a:cs typeface="Century Gothic"/>
                <a:sym typeface="Century Gothic"/>
              </a:rPr>
              <a:t>2</a:t>
            </a:r>
            <a:endParaRPr sz="3000" b="1" i="0" u="sng" strike="noStrike" cap="none">
              <a:solidFill>
                <a:srgbClr val="000000"/>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p:cTn id="7" dur="1000"/>
                                        <p:tgtEl>
                                          <p:spTgt spid="2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2"/>
                                        </p:tgtEl>
                                        <p:attrNameLst>
                                          <p:attrName>style.visibility</p:attrName>
                                        </p:attrNameLst>
                                      </p:cBhvr>
                                      <p:to>
                                        <p:strVal val="visible"/>
                                      </p:to>
                                    </p:set>
                                    <p:animEffect transition="in" filter="fade">
                                      <p:cBhvr>
                                        <p:cTn id="12" dur="1000"/>
                                        <p:tgtEl>
                                          <p:spTgt spid="27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3"/>
                                        </p:tgtEl>
                                        <p:attrNameLst>
                                          <p:attrName>style.visibility</p:attrName>
                                        </p:attrNameLst>
                                      </p:cBhvr>
                                      <p:to>
                                        <p:strVal val="visible"/>
                                      </p:to>
                                    </p:set>
                                    <p:animEffect transition="in" filter="fade">
                                      <p:cBhvr>
                                        <p:cTn id="17" dur="1000"/>
                                        <p:tgtEl>
                                          <p:spTgt spid="27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4"/>
                                        </p:tgtEl>
                                        <p:attrNameLst>
                                          <p:attrName>style.visibility</p:attrName>
                                        </p:attrNameLst>
                                      </p:cBhvr>
                                      <p:to>
                                        <p:strVal val="visible"/>
                                      </p:to>
                                    </p:set>
                                    <p:animEffect transition="in" filter="fade">
                                      <p:cBhvr>
                                        <p:cTn id="22" dur="1000"/>
                                        <p:tgtEl>
                                          <p:spTgt spid="27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5"/>
                                        </p:tgtEl>
                                        <p:attrNameLst>
                                          <p:attrName>style.visibility</p:attrName>
                                        </p:attrNameLst>
                                      </p:cBhvr>
                                      <p:to>
                                        <p:strVal val="visible"/>
                                      </p:to>
                                    </p:set>
                                    <p:animEffect transition="in" filter="fade">
                                      <p:cBhvr>
                                        <p:cTn id="27" dur="10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30</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SzPts val="2100"/>
              <a:buNone/>
            </a:pPr>
            <a:r>
              <a:rPr lang="en">
                <a:solidFill>
                  <a:schemeClr val="dk1"/>
                </a:solidFill>
              </a:rPr>
              <a:t>Reading and protocols to read in preparation:</a:t>
            </a:r>
            <a:endParaRPr>
              <a:solidFill>
                <a:schemeClr val="dk1"/>
              </a:solidFill>
            </a:endParaRPr>
          </a:p>
          <a:p>
            <a:pPr marL="457200" lvl="0" indent="-361950" algn="l" rtl="0">
              <a:lnSpc>
                <a:spcPct val="100000"/>
              </a:lnSpc>
              <a:spcBef>
                <a:spcPts val="800"/>
              </a:spcBef>
              <a:spcAft>
                <a:spcPts val="0"/>
              </a:spcAft>
              <a:buSzPts val="2100"/>
              <a:buChar char="•"/>
            </a:pPr>
            <a:r>
              <a:rPr lang="en"/>
              <a:t>Review the Syllabication Guidance Document (pages 27-29 in Skills Block Resource Manual)</a:t>
            </a:r>
            <a:endParaRPr/>
          </a:p>
          <a:p>
            <a:pPr marL="0" lvl="0" indent="0" algn="l" rtl="0">
              <a:lnSpc>
                <a:spcPct val="115000"/>
              </a:lnSpc>
              <a:spcBef>
                <a:spcPts val="800"/>
              </a:spcBef>
              <a:spcAft>
                <a:spcPts val="0"/>
              </a:spcAft>
              <a:buSzPts val="2100"/>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SzPts val="2100"/>
              <a:buNone/>
            </a:pPr>
            <a:endParaRPr>
              <a:solidFill>
                <a:schemeClr val="dk1"/>
              </a:solidFill>
            </a:endParaRPr>
          </a:p>
        </p:txBody>
      </p:sp>
      <p:sp>
        <p:nvSpPr>
          <p:cNvPr id="107" name="Google Shape;107;p16"/>
          <p:cNvSpPr txBox="1">
            <a:spLocks noGrp="1"/>
          </p:cNvSpPr>
          <p:nvPr>
            <p:ph type="title"/>
          </p:nvPr>
        </p:nvSpPr>
        <p:spPr>
          <a:xfrm>
            <a:off x="311700" y="334175"/>
            <a:ext cx="8520600" cy="6996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6: Lesson 30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p:nvPr/>
        </p:nvSpPr>
        <p:spPr>
          <a:xfrm>
            <a:off x="359229" y="1171475"/>
            <a:ext cx="8518471" cy="3148200"/>
          </a:xfrm>
          <a:prstGeom prst="rect">
            <a:avLst/>
          </a:prstGeom>
          <a:noFill/>
          <a:ln>
            <a:noFill/>
          </a:ln>
        </p:spPr>
        <p:txBody>
          <a:bodyPr spcFirstLastPara="1" wrap="square" lIns="91425" tIns="91425" rIns="91425" bIns="91425" anchor="t" anchorCtr="0">
            <a:noAutofit/>
          </a:bodyPr>
          <a:lstStyle/>
          <a:p>
            <a:pPr marL="177800" marR="0" lvl="0" indent="0" algn="l" rtl="0">
              <a:lnSpc>
                <a:spcPct val="100000"/>
              </a:lnSpc>
              <a:spcBef>
                <a:spcPts val="800"/>
              </a:spcBef>
              <a:spcAft>
                <a:spcPts val="0"/>
              </a:spcAft>
              <a:buClr>
                <a:schemeClr val="dk1"/>
              </a:buClr>
              <a:buSzPts val="1100"/>
              <a:buFont typeface="Arial"/>
              <a:buNone/>
            </a:pPr>
            <a:r>
              <a:rPr lang="en" sz="1600" b="1" i="0" u="none" strike="noStrike" cap="none" dirty="0">
                <a:solidFill>
                  <a:schemeClr val="dk1"/>
                </a:solidFill>
                <a:latin typeface="Century Gothic"/>
                <a:ea typeface="Century Gothic"/>
                <a:cs typeface="Century Gothic"/>
                <a:sym typeface="Century Gothic"/>
              </a:rPr>
              <a:t>Essential Revision to Independent Work Time:</a:t>
            </a:r>
            <a:r>
              <a:rPr lang="en" sz="1600" b="0" i="0" u="none" strike="noStrike" cap="none" dirty="0">
                <a:solidFill>
                  <a:schemeClr val="dk1"/>
                </a:solidFill>
                <a:latin typeface="Century Gothic"/>
                <a:ea typeface="Century Gothic"/>
                <a:cs typeface="Century Gothic"/>
                <a:sym typeface="Century Gothic"/>
              </a:rPr>
              <a:t> This lesson introduces a </a:t>
            </a:r>
            <a:r>
              <a:rPr lang="en" sz="1600" i="0" u="none" strike="noStrike" cap="none" dirty="0">
                <a:solidFill>
                  <a:schemeClr val="dk1"/>
                </a:solidFill>
                <a:latin typeface="Century Gothic"/>
                <a:ea typeface="Century Gothic"/>
                <a:cs typeface="Century Gothic"/>
                <a:sym typeface="Century Gothic"/>
              </a:rPr>
              <a:t>new</a:t>
            </a:r>
            <a:r>
              <a:rPr lang="en" sz="1600" b="0" i="0" u="none" strike="noStrike" cap="none" dirty="0">
                <a:solidFill>
                  <a:schemeClr val="dk1"/>
                </a:solidFill>
                <a:latin typeface="Century Gothic"/>
                <a:ea typeface="Century Gothic"/>
                <a:cs typeface="Century Gothic"/>
                <a:sym typeface="Century Gothic"/>
              </a:rPr>
              <a:t> activity during Independent Work Time</a:t>
            </a:r>
            <a:r>
              <a:rPr lang="en" sz="1600" dirty="0">
                <a:solidFill>
                  <a:schemeClr val="dk1"/>
                </a:solidFill>
                <a:latin typeface="Century Gothic"/>
                <a:ea typeface="Century Gothic"/>
                <a:cs typeface="Century Gothic"/>
                <a:sym typeface="Century Gothic"/>
              </a:rPr>
              <a:t>: Word Stars.</a:t>
            </a:r>
            <a:r>
              <a:rPr lang="en" sz="1600" b="0" i="0" u="none" strike="noStrike" cap="none" dirty="0">
                <a:solidFill>
                  <a:schemeClr val="dk1"/>
                </a:solidFill>
                <a:latin typeface="Century Gothic"/>
                <a:ea typeface="Century Gothic"/>
                <a:cs typeface="Century Gothic"/>
                <a:sym typeface="Century Gothic"/>
              </a:rPr>
              <a:t> The lesson is written for whole group instruction to guide students through activity together. </a:t>
            </a:r>
            <a:endParaRPr sz="1600" b="0" i="0" u="none" strike="noStrike" cap="none" dirty="0">
              <a:solidFill>
                <a:schemeClr val="dk1"/>
              </a:solidFill>
              <a:latin typeface="Century Gothic"/>
              <a:ea typeface="Century Gothic"/>
              <a:cs typeface="Century Gothic"/>
              <a:sym typeface="Century Gothic"/>
            </a:endParaRPr>
          </a:p>
          <a:p>
            <a:pPr marL="177800" marR="0" lvl="0" indent="0" algn="l" rtl="0">
              <a:lnSpc>
                <a:spcPct val="100000"/>
              </a:lnSpc>
              <a:spcBef>
                <a:spcPts val="80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Once students understand what to do during Independent Work Time, it is possible to pull small groups or conference with students to give direct instruction in later cycles.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13" name="Google Shape;113;p17"/>
          <p:cNvSpPr txBox="1"/>
          <p:nvPr/>
        </p:nvSpPr>
        <p:spPr>
          <a:xfrm>
            <a:off x="359229" y="274575"/>
            <a:ext cx="8591696" cy="796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2800" b="0" i="0" u="none" strike="noStrike" cap="none">
                <a:solidFill>
                  <a:schemeClr val="dk1"/>
                </a:solidFill>
                <a:latin typeface="Century Gothic"/>
                <a:ea typeface="Century Gothic"/>
                <a:cs typeface="Century Gothic"/>
                <a:sym typeface="Century Gothic"/>
              </a:rPr>
              <a:t>Grade 2: Module 2: Part 1: Cycle 6: Lesson 30</a:t>
            </a:r>
            <a:endParaRPr sz="2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endParaRPr sz="4000" b="1" i="0" u="none" strike="noStrike" cap="none">
              <a:solidFill>
                <a:srgbClr val="000000"/>
              </a:solidFill>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000000"/>
              </a:buClr>
              <a:buSzPts val="3200"/>
              <a:buFont typeface="Arial"/>
              <a:buNone/>
            </a:pPr>
            <a:r>
              <a:rPr lang="en" sz="3200" b="1" i="0" u="none" strike="noStrike" cap="none">
                <a:solidFill>
                  <a:srgbClr val="404040"/>
                </a:solidFill>
                <a:latin typeface="Century Gothic"/>
                <a:ea typeface="Century Gothic"/>
                <a:cs typeface="Century Gothic"/>
                <a:sym typeface="Century Gothic"/>
              </a:rPr>
              <a:t>Grade 2: Module 2: Part 1: </a:t>
            </a:r>
            <a:endParaRPr sz="3200" b="1" i="0" u="none" strike="noStrike" cap="none">
              <a:solidFill>
                <a:srgbClr val="40404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3200"/>
              <a:buFont typeface="Arial"/>
              <a:buNone/>
            </a:pPr>
            <a:r>
              <a:rPr lang="en" sz="3200" b="1" i="0" u="none" strike="noStrike" cap="none">
                <a:solidFill>
                  <a:srgbClr val="404040"/>
                </a:solidFill>
                <a:latin typeface="Century Gothic"/>
                <a:ea typeface="Century Gothic"/>
                <a:cs typeface="Century Gothic"/>
                <a:sym typeface="Century Gothic"/>
              </a:rPr>
              <a:t>Cycle 6: Lesson 30</a:t>
            </a:r>
            <a:endParaRPr sz="3200" b="1" i="0" u="none" strike="noStrike" cap="none">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Transition Song</a:t>
            </a:r>
            <a:endParaRPr/>
          </a:p>
        </p:txBody>
      </p:sp>
      <p:sp>
        <p:nvSpPr>
          <p:cNvPr id="129" name="Google Shape;129;p19"/>
          <p:cNvSpPr txBox="1">
            <a:spLocks noGrp="1"/>
          </p:cNvSpPr>
          <p:nvPr>
            <p:ph type="body" idx="1"/>
          </p:nvPr>
        </p:nvSpPr>
        <p:spPr>
          <a:xfrm>
            <a:off x="311700" y="1302707"/>
            <a:ext cx="8520600" cy="3266268"/>
          </a:xfrm>
          <a:prstGeom prst="rect">
            <a:avLst/>
          </a:prstGeom>
          <a:noFill/>
          <a:ln>
            <a:noFill/>
          </a:ln>
        </p:spPr>
        <p:txBody>
          <a:bodyPr spcFirstLastPara="1" wrap="square" lIns="68575" tIns="34275" rIns="68575" bIns="34275" anchor="t" anchorCtr="0">
            <a:noAutofit/>
          </a:bodyPr>
          <a:lstStyle/>
          <a:p>
            <a:pPr marL="0" lvl="0" indent="0" algn="ctr">
              <a:spcBef>
                <a:spcPts val="0"/>
              </a:spcBef>
              <a:buSzPts val="1100"/>
              <a:buNone/>
            </a:pPr>
            <a:r>
              <a:rPr lang="en-US" sz="3000" dirty="0">
                <a:solidFill>
                  <a:srgbClr val="FF0000"/>
                </a:solidFill>
              </a:rPr>
              <a:t>“Do you know the words we’ll write, the words we’ll write, the words we’ll write? </a:t>
            </a:r>
          </a:p>
          <a:p>
            <a:pPr marL="0" lvl="0" indent="0" algn="ctr">
              <a:spcBef>
                <a:spcPts val="0"/>
              </a:spcBef>
              <a:buSzPts val="1100"/>
              <a:buNone/>
            </a:pPr>
            <a:r>
              <a:rPr lang="en-US" sz="3000" dirty="0">
                <a:solidFill>
                  <a:srgbClr val="FF0000"/>
                </a:solidFill>
              </a:rPr>
              <a:t>Do you know the words we’ll write on our stars today?”</a:t>
            </a:r>
          </a:p>
          <a:p>
            <a:pPr marL="0" lvl="0" indent="0" algn="ctr" rtl="0">
              <a:lnSpc>
                <a:spcPct val="100000"/>
              </a:lnSpc>
              <a:spcBef>
                <a:spcPts val="1000"/>
              </a:spcBef>
              <a:spcAft>
                <a:spcPts val="1000"/>
              </a:spcAft>
              <a:buSzPts val="2100"/>
              <a:buNone/>
            </a:pPr>
            <a:br>
              <a:rPr lang="en" sz="3000" i="1" dirty="0">
                <a:solidFill>
                  <a:srgbClr val="FF0000"/>
                </a:solidFill>
              </a:rPr>
            </a:br>
            <a:endParaRPr sz="30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Opening Learning Targets   </a:t>
            </a:r>
            <a:endParaRPr/>
          </a:p>
        </p:txBody>
      </p:sp>
      <p:sp>
        <p:nvSpPr>
          <p:cNvPr id="135" name="Google Shape;135;p20"/>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what I know about vowel sounds and syllable types to read and write words with different spelling patterns.</a:t>
            </a:r>
            <a:endParaRPr sz="2400"/>
          </a:p>
          <a:p>
            <a:pPr marL="457200" lvl="0" indent="0" algn="l" rtl="0">
              <a:lnSpc>
                <a:spcPct val="150000"/>
              </a:lnSpc>
              <a:spcBef>
                <a:spcPts val="0"/>
              </a:spcBef>
              <a:spcAft>
                <a:spcPts val="0"/>
              </a:spcAft>
              <a:buNone/>
            </a:pPr>
            <a:endParaRPr sz="2400"/>
          </a:p>
          <a:p>
            <a:pPr marL="457200" lvl="0" indent="0" algn="l" rtl="0">
              <a:lnSpc>
                <a:spcPct val="150000"/>
              </a:lnSpc>
              <a:spcBef>
                <a:spcPts val="1700"/>
              </a:spcBef>
              <a:spcAft>
                <a:spcPts val="0"/>
              </a:spcAft>
              <a:buSzPts val="2100"/>
              <a:buNone/>
            </a:pPr>
            <a:endParaRPr sz="2400"/>
          </a:p>
          <a:p>
            <a:pPr marL="457200" lvl="0" indent="0" algn="l" rtl="0">
              <a:lnSpc>
                <a:spcPct val="150000"/>
              </a:lnSpc>
              <a:spcBef>
                <a:spcPts val="1700"/>
              </a:spcBef>
              <a:spcAft>
                <a:spcPts val="0"/>
              </a:spcAft>
              <a:buSzPts val="2100"/>
              <a:buNone/>
            </a:pPr>
            <a:endParaRPr sz="2400"/>
          </a:p>
        </p:txBody>
      </p:sp>
      <p:pic>
        <p:nvPicPr>
          <p:cNvPr id="136" name="Google Shape;136;p20"/>
          <p:cNvPicPr preferRelativeResize="0"/>
          <p:nvPr/>
        </p:nvPicPr>
        <p:blipFill rotWithShape="1">
          <a:blip r:embed="rId3">
            <a:alphaModFix/>
          </a:blip>
          <a:srcRect/>
          <a:stretch/>
        </p:blipFill>
        <p:spPr>
          <a:xfrm>
            <a:off x="8353450" y="4347841"/>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p:nvPr/>
        </p:nvSpPr>
        <p:spPr>
          <a:xfrm>
            <a:off x="195300" y="86000"/>
            <a:ext cx="2987100" cy="69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en" sz="3600" b="1" i="0" u="none" strike="noStrike" cap="none">
                <a:solidFill>
                  <a:srgbClr val="000000"/>
                </a:solidFill>
                <a:latin typeface="Century Gothic"/>
                <a:ea typeface="Century Gothic"/>
                <a:cs typeface="Century Gothic"/>
                <a:sym typeface="Century Gothic"/>
              </a:rPr>
              <a:t>Word Stars</a:t>
            </a:r>
            <a:endParaRPr sz="3600" b="1" i="0" u="none" strike="noStrike" cap="none">
              <a:solidFill>
                <a:srgbClr val="000000"/>
              </a:solidFill>
              <a:latin typeface="Century Gothic"/>
              <a:ea typeface="Century Gothic"/>
              <a:cs typeface="Century Gothic"/>
              <a:sym typeface="Century Gothic"/>
            </a:endParaRPr>
          </a:p>
        </p:txBody>
      </p:sp>
      <p:sp>
        <p:nvSpPr>
          <p:cNvPr id="142" name="Google Shape;142;p21"/>
          <p:cNvSpPr/>
          <p:nvPr/>
        </p:nvSpPr>
        <p:spPr>
          <a:xfrm>
            <a:off x="-14250" y="842850"/>
            <a:ext cx="3575400" cy="3457800"/>
          </a:xfrm>
          <a:prstGeom prst="star5">
            <a:avLst>
              <a:gd name="adj" fmla="val 19098"/>
              <a:gd name="hf" fmla="val 105146"/>
              <a:gd name="vf" fmla="val 11055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21"/>
          <p:cNvSpPr txBox="1"/>
          <p:nvPr/>
        </p:nvSpPr>
        <p:spPr>
          <a:xfrm>
            <a:off x="1204175" y="2327551"/>
            <a:ext cx="1014900" cy="808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0" i="0" u="none" strike="noStrike" cap="none" dirty="0">
                <a:solidFill>
                  <a:srgbClr val="000000"/>
                </a:solidFill>
                <a:latin typeface="Century Gothic"/>
                <a:ea typeface="Century Gothic"/>
                <a:cs typeface="Century Gothic"/>
                <a:sym typeface="Century Gothic"/>
              </a:rPr>
              <a:t> </a:t>
            </a:r>
            <a:r>
              <a:rPr lang="en" sz="3000" b="1" i="0" u="none" strike="noStrike" cap="none" dirty="0">
                <a:solidFill>
                  <a:srgbClr val="000000"/>
                </a:solidFill>
                <a:latin typeface="Century Gothic"/>
                <a:ea typeface="Century Gothic"/>
                <a:cs typeface="Century Gothic"/>
                <a:sym typeface="Century Gothic"/>
              </a:rPr>
              <a:t> ar</a:t>
            </a:r>
            <a:endParaRPr sz="3000" b="1" i="0" u="none" strike="noStrike" cap="none" dirty="0">
              <a:solidFill>
                <a:srgbClr val="000000"/>
              </a:solidFill>
              <a:latin typeface="Century Gothic"/>
              <a:ea typeface="Century Gothic"/>
              <a:cs typeface="Century Gothic"/>
              <a:sym typeface="Century Gothic"/>
            </a:endParaRPr>
          </a:p>
        </p:txBody>
      </p:sp>
      <p:sp>
        <p:nvSpPr>
          <p:cNvPr id="144" name="Google Shape;144;p21"/>
          <p:cNvSpPr txBox="1"/>
          <p:nvPr/>
        </p:nvSpPr>
        <p:spPr>
          <a:xfrm>
            <a:off x="3182400" y="103125"/>
            <a:ext cx="3331200" cy="3457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21"/>
          <p:cNvSpPr/>
          <p:nvPr/>
        </p:nvSpPr>
        <p:spPr>
          <a:xfrm>
            <a:off x="2273850" y="0"/>
            <a:ext cx="4431900" cy="3561000"/>
          </a:xfrm>
          <a:prstGeom prst="star5">
            <a:avLst>
              <a:gd name="adj" fmla="val 19098"/>
              <a:gd name="hf" fmla="val 105146"/>
              <a:gd name="vf" fmla="val 11055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21"/>
          <p:cNvSpPr/>
          <p:nvPr/>
        </p:nvSpPr>
        <p:spPr>
          <a:xfrm>
            <a:off x="5504725" y="949250"/>
            <a:ext cx="3725400" cy="3744000"/>
          </a:xfrm>
          <a:prstGeom prst="star5">
            <a:avLst>
              <a:gd name="adj" fmla="val 19098"/>
              <a:gd name="hf" fmla="val 105146"/>
              <a:gd name="vf" fmla="val 11055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21"/>
          <p:cNvSpPr txBox="1"/>
          <p:nvPr/>
        </p:nvSpPr>
        <p:spPr>
          <a:xfrm>
            <a:off x="3894843" y="1513800"/>
            <a:ext cx="1014900" cy="69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dirty="0">
                <a:solidFill>
                  <a:srgbClr val="000000"/>
                </a:solidFill>
                <a:latin typeface="Century Gothic"/>
                <a:ea typeface="Century Gothic"/>
                <a:cs typeface="Century Gothic"/>
                <a:sym typeface="Century Gothic"/>
              </a:rPr>
              <a:t>   </a:t>
            </a:r>
            <a:r>
              <a:rPr lang="en" sz="3000" b="1" dirty="0">
                <a:solidFill>
                  <a:schemeClr val="dk1"/>
                </a:solidFill>
                <a:latin typeface="Century Gothic"/>
                <a:ea typeface="Century Gothic"/>
                <a:cs typeface="Century Gothic"/>
                <a:sym typeface="Century Gothic"/>
              </a:rPr>
              <a:t>er</a:t>
            </a:r>
            <a:endParaRPr sz="3000" b="1" i="0" u="none" strike="noStrike" cap="none" dirty="0">
              <a:solidFill>
                <a:srgbClr val="000000"/>
              </a:solidFill>
              <a:latin typeface="Century Gothic"/>
              <a:ea typeface="Century Gothic"/>
              <a:cs typeface="Century Gothic"/>
              <a:sym typeface="Century Gothic"/>
            </a:endParaRPr>
          </a:p>
        </p:txBody>
      </p:sp>
      <p:sp>
        <p:nvSpPr>
          <p:cNvPr id="148" name="Google Shape;148;p21"/>
          <p:cNvSpPr txBox="1"/>
          <p:nvPr/>
        </p:nvSpPr>
        <p:spPr>
          <a:xfrm>
            <a:off x="6903025" y="2571750"/>
            <a:ext cx="928800" cy="808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 sz="3000" b="1" i="0" u="none" strike="noStrike" cap="none">
                <a:solidFill>
                  <a:srgbClr val="000000"/>
                </a:solidFill>
                <a:latin typeface="Century Gothic"/>
                <a:ea typeface="Century Gothic"/>
                <a:cs typeface="Century Gothic"/>
                <a:sym typeface="Century Gothic"/>
              </a:rPr>
              <a:t>  or</a:t>
            </a:r>
            <a:endParaRPr sz="3000" b="1" i="0" u="none" strike="noStrike" cap="none">
              <a:solidFill>
                <a:srgbClr val="000000"/>
              </a:solidFill>
              <a:latin typeface="Century Gothic"/>
              <a:ea typeface="Century Gothic"/>
              <a:cs typeface="Century Gothic"/>
              <a:sym typeface="Century Gothic"/>
            </a:endParaRPr>
          </a:p>
        </p:txBody>
      </p:sp>
      <p:sp>
        <p:nvSpPr>
          <p:cNvPr id="149" name="Google Shape;149;p21"/>
          <p:cNvSpPr txBox="1"/>
          <p:nvPr/>
        </p:nvSpPr>
        <p:spPr>
          <a:xfrm rot="10800000">
            <a:off x="3905025" y="408500"/>
            <a:ext cx="1255800" cy="51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21"/>
          <p:cNvSpPr txBox="1"/>
          <p:nvPr/>
        </p:nvSpPr>
        <p:spPr>
          <a:xfrm>
            <a:off x="5057325" y="1265125"/>
            <a:ext cx="1255800" cy="575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sng" strike="noStrike" cap="none" dirty="0">
                <a:solidFill>
                  <a:srgbClr val="000000"/>
                </a:solidFill>
                <a:latin typeface="Century Gothic" panose="020B0502020202020204" pitchFamily="34" charset="0"/>
                <a:sym typeface="Arial"/>
              </a:rPr>
              <a:t>longer</a:t>
            </a:r>
            <a:r>
              <a:rPr lang="en" sz="2400" b="0" i="0" u="sng" strike="noStrike" cap="none" dirty="0">
                <a:solidFill>
                  <a:srgbClr val="000000"/>
                </a:solidFill>
                <a:latin typeface="Century Gothic" panose="020B0502020202020204" pitchFamily="34" charset="0"/>
                <a:sym typeface="Arial"/>
              </a:rPr>
              <a:t> </a:t>
            </a:r>
            <a:endParaRPr sz="2400" b="0" i="0" u="sng" strike="noStrike" cap="none" dirty="0">
              <a:solidFill>
                <a:srgbClr val="000000"/>
              </a:solidFill>
              <a:latin typeface="Century Gothic" panose="020B0502020202020204" pitchFamily="34" charset="0"/>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Transition Song</a:t>
            </a:r>
            <a:endParaRPr/>
          </a:p>
        </p:txBody>
      </p:sp>
      <p:sp>
        <p:nvSpPr>
          <p:cNvPr id="156" name="Google Shape;156;p22"/>
          <p:cNvSpPr txBox="1">
            <a:spLocks noGrp="1"/>
          </p:cNvSpPr>
          <p:nvPr>
            <p:ph type="body" idx="1"/>
          </p:nvPr>
        </p:nvSpPr>
        <p:spPr>
          <a:xfrm>
            <a:off x="311700" y="1240077"/>
            <a:ext cx="8520600" cy="3328798"/>
          </a:xfrm>
          <a:prstGeom prst="rect">
            <a:avLst/>
          </a:prstGeom>
          <a:noFill/>
          <a:ln>
            <a:noFill/>
          </a:ln>
        </p:spPr>
        <p:txBody>
          <a:bodyPr spcFirstLastPara="1" wrap="square" lIns="68575" tIns="34275" rIns="68575" bIns="3427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3000" dirty="0">
                <a:solidFill>
                  <a:srgbClr val="FF0000"/>
                </a:solidFill>
              </a:rPr>
              <a:t>“Do you know the words we’ll write, the words we’ll write, the words we’ll write? </a:t>
            </a:r>
            <a:endParaRPr sz="3000" dirty="0">
              <a:solidFill>
                <a:srgbClr val="FF0000"/>
              </a:solidFill>
            </a:endParaRPr>
          </a:p>
          <a:p>
            <a:pPr marL="0" lvl="0" indent="0" algn="ctr" rtl="0">
              <a:lnSpc>
                <a:spcPct val="100000"/>
              </a:lnSpc>
              <a:spcBef>
                <a:spcPts val="0"/>
              </a:spcBef>
              <a:spcAft>
                <a:spcPts val="0"/>
              </a:spcAft>
              <a:buClr>
                <a:schemeClr val="dk1"/>
              </a:buClr>
              <a:buSzPts val="1100"/>
              <a:buFont typeface="Arial"/>
              <a:buNone/>
            </a:pPr>
            <a:r>
              <a:rPr lang="en" sz="3000" dirty="0">
                <a:solidFill>
                  <a:srgbClr val="FF0000"/>
                </a:solidFill>
              </a:rPr>
              <a:t>Do you know the words we’ll write on our stars today?”</a:t>
            </a:r>
            <a:endParaRPr sz="3000" dirty="0">
              <a:solidFill>
                <a:srgbClr val="FF0000"/>
              </a:solidFill>
            </a:endParaRPr>
          </a:p>
          <a:p>
            <a:pPr marL="0" lvl="0" indent="0" algn="ctr" rtl="0">
              <a:lnSpc>
                <a:spcPct val="100000"/>
              </a:lnSpc>
              <a:spcBef>
                <a:spcPts val="0"/>
              </a:spcBef>
              <a:spcAft>
                <a:spcPts val="0"/>
              </a:spcAft>
              <a:buClr>
                <a:schemeClr val="dk1"/>
              </a:buClr>
              <a:buSzPts val="1100"/>
              <a:buFont typeface="Arial"/>
              <a:buNone/>
            </a:pPr>
            <a:endParaRPr sz="3000" i="1" dirty="0">
              <a:solidFill>
                <a:srgbClr val="FF0000"/>
              </a:solidFill>
            </a:endParaRPr>
          </a:p>
          <a:p>
            <a:pPr marL="0" lvl="0" indent="0" algn="ctr" rtl="0">
              <a:lnSpc>
                <a:spcPct val="100000"/>
              </a:lnSpc>
              <a:spcBef>
                <a:spcPts val="0"/>
              </a:spcBef>
              <a:spcAft>
                <a:spcPts val="0"/>
              </a:spcAft>
              <a:buClr>
                <a:schemeClr val="dk1"/>
              </a:buClr>
              <a:buSzPts val="1100"/>
              <a:buFont typeface="Arial"/>
              <a:buNone/>
            </a:pPr>
            <a:endParaRPr sz="2400" i="1" dirty="0">
              <a:solidFill>
                <a:srgbClr val="FF0000"/>
              </a:solidFill>
            </a:endParaRPr>
          </a:p>
          <a:p>
            <a:pPr marL="0" lvl="0" indent="0" algn="ctr" rtl="0">
              <a:lnSpc>
                <a:spcPct val="100000"/>
              </a:lnSpc>
              <a:spcBef>
                <a:spcPts val="800"/>
              </a:spcBef>
              <a:spcAft>
                <a:spcPts val="1000"/>
              </a:spcAft>
              <a:buSzPts val="2100"/>
              <a:buNone/>
            </a:pPr>
            <a:endParaRPr sz="2400" i="1"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46711E0-C214-4525-AAAB-797047FCFBD8}"/>
</file>

<file path=customXml/itemProps2.xml><?xml version="1.0" encoding="utf-8"?>
<ds:datastoreItem xmlns:ds="http://schemas.openxmlformats.org/officeDocument/2006/customXml" ds:itemID="{3AA44AFA-F6C1-4023-A171-17D74B9693B3}"/>
</file>

<file path=customXml/itemProps3.xml><?xml version="1.0" encoding="utf-8"?>
<ds:datastoreItem xmlns:ds="http://schemas.openxmlformats.org/officeDocument/2006/customXml" ds:itemID="{D6F33A05-264E-47D8-821E-812B26BAD440}"/>
</file>

<file path=docProps/app.xml><?xml version="1.0" encoding="utf-8"?>
<Properties xmlns="http://schemas.openxmlformats.org/officeDocument/2006/extended-properties" xmlns:vt="http://schemas.openxmlformats.org/officeDocument/2006/docPropsVTypes">
  <TotalTime>161</TotalTime>
  <Words>3819</Words>
  <Application>Microsoft Office PowerPoint</Application>
  <PresentationFormat>On-screen Show (16:9)</PresentationFormat>
  <Paragraphs>466</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Century Gothic</vt:lpstr>
      <vt:lpstr>Arial</vt:lpstr>
      <vt:lpstr>Times New Roman</vt:lpstr>
      <vt:lpstr>Calibri</vt:lpstr>
      <vt:lpstr>Office Theme</vt:lpstr>
      <vt:lpstr>Grade 2: Module 2: Part 1: Cycle 6: Lesson 30 Teacher slide, before teaching.</vt:lpstr>
      <vt:lpstr>Grade 2: Module 2: Part 1: Cycle 6: Lesson: 30 Teacher slide, before teaching. </vt:lpstr>
      <vt:lpstr>Grade 2: Module 2: Part 1: Cycle 6: Lesson 30 Teacher slide, before teaching.</vt:lpstr>
      <vt:lpstr>PowerPoint Presentation</vt:lpstr>
      <vt:lpstr>PowerPoint Presentation</vt:lpstr>
      <vt:lpstr>Transition Song</vt:lpstr>
      <vt:lpstr>Opening Learning Targets   </vt:lpstr>
      <vt:lpstr>PowerPoint Presentation</vt:lpstr>
      <vt:lpstr>Transition Song</vt:lpstr>
      <vt:lpstr>Work Time Learning Targets   </vt:lpstr>
      <vt:lpstr>PowerPoint Presentation</vt:lpstr>
      <vt:lpstr>Reflection Time </vt:lpstr>
      <vt:lpstr>Transition Song</vt:lpstr>
      <vt:lpstr>Independent Work Learning Targets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6: Lesson 30 Teacher slide, before teaching.</dc:title>
  <dc:creator>nbravo</dc:creator>
  <cp:lastModifiedBy>me@briannadasilva.com</cp:lastModifiedBy>
  <cp:revision>9</cp:revision>
  <dcterms:modified xsi:type="dcterms:W3CDTF">2018-12-04T22:20:33Z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