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6.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32.xml" ContentType="application/vnd.openxmlformats-officedocument.presentationml.slideLayout+xml"/>
  <Override PartName="/ppt/slideLayouts/slideLayout27.xml" ContentType="application/vnd.openxmlformats-officedocument.presentationml.slideLayout+xml"/>
  <Override PartName="/ppt/slideLayouts/slideLayout34.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Layouts/slideLayout33.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theme/theme4.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 Mason Judy" initials="" lastIdx="1" clrIdx="0"/>
  <p:cmAuthor id="1" name="Ryan Ung"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F163054-9583-4CB8-9FEB-5CB8E607C96C}">
  <a:tblStyle styleId="{4F163054-9583-4CB8-9FEB-5CB8E607C96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7C2FFDB-ACC5-41CF-B0C3-A31DE8A49D90}"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128" autoAdjust="0"/>
  </p:normalViewPr>
  <p:slideViewPr>
    <p:cSldViewPr snapToGrid="0">
      <p:cViewPr varScale="1">
        <p:scale>
          <a:sx n="73" d="100"/>
          <a:sy n="73" d="100"/>
        </p:scale>
        <p:origin x="-216" y="-96"/>
      </p:cViewPr>
      <p:guideLst>
        <p:guide orient="horz" pos="1620"/>
        <p:guide pos="2880"/>
      </p:guideLst>
    </p:cSldViewPr>
  </p:slideViewPr>
  <p:notesTextViewPr>
    <p:cViewPr>
      <p:scale>
        <a:sx n="1" d="1"/>
        <a:sy n="1" d="1"/>
      </p:scale>
      <p:origin x="0" y="220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commentAuthors" Target="commentAuthor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1076777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50-60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Collecting the </a:t>
            </a:r>
            <a:r>
              <a:rPr lang="en" sz="1200" b="1" dirty="0">
                <a:solidFill>
                  <a:schemeClr val="dk1"/>
                </a:solidFill>
                <a:latin typeface="Calibri"/>
                <a:ea typeface="Calibri"/>
                <a:cs typeface="Calibri"/>
                <a:sym typeface="Calibri"/>
              </a:rPr>
              <a:t>Mid-unit 1 Assessment </a:t>
            </a:r>
            <a:r>
              <a:rPr lang="en" sz="1200" dirty="0">
                <a:solidFill>
                  <a:schemeClr val="dk1"/>
                </a:solidFill>
                <a:latin typeface="Calibri"/>
                <a:ea typeface="Calibri"/>
                <a:cs typeface="Calibri"/>
                <a:sym typeface="Calibri"/>
              </a:rPr>
              <a:t>(4-5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Focus Question and Review Learning Targets (6-8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Author’s Craft: Things Good Writers Do (20-25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Voice: Active and Passive Sentences (12-15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(3-5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Complete a first read of pages 78-81 and 89-94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plus the summaries of pages 82-89 and 95-118 provided in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3728143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3340c2099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43340c2099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*Use this slide as an electronic version of this ongoing anchor chart, if needed.</a:t>
            </a:r>
            <a:endParaRPr sz="1200">
              <a:latin typeface="Calibri"/>
              <a:ea typeface="Calibri"/>
              <a:cs typeface="Calibri"/>
              <a:sym typeface="Calibri"/>
            </a:endParaRPr>
          </a:p>
        </p:txBody>
      </p:sp>
    </p:spTree>
    <p:extLst>
      <p:ext uri="{BB962C8B-B14F-4D97-AF65-F5344CB8AC3E}">
        <p14:creationId xmlns:p14="http://schemas.microsoft.com/office/powerpoint/2010/main" val="2050897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(prox</a:t>
            </a:r>
            <a:r>
              <a:rPr lang="en" sz="1200" b="1" dirty="0">
                <a:solidFill>
                  <a:schemeClr val="dk1"/>
                </a:solidFill>
                <a:latin typeface="Calibri"/>
                <a:ea typeface="Calibri"/>
                <a:cs typeface="Calibri"/>
                <a:sym typeface="Calibri"/>
              </a:rPr>
              <a:t>imity)</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(Slide 1) Analyzing Voice: Active and Pas</a:t>
            </a:r>
            <a:r>
              <a:rPr lang="en" sz="1200" b="1" dirty="0">
                <a:solidFill>
                  <a:schemeClr val="dk1"/>
                </a:solidFill>
                <a:latin typeface="Calibri"/>
                <a:ea typeface="Calibri"/>
                <a:cs typeface="Calibri"/>
                <a:sym typeface="Calibri"/>
              </a:rPr>
              <a:t>sive Sentences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On this slide, students will analyze active voice.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indicates that cold calling improves student engagement and critical thinking. Prepare students for this strategy by discussing the purpose, giving appropriate think time, and indicating that this strategy will be used before asking questions.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Active and Passive Sentences handout</a:t>
            </a:r>
            <a:r>
              <a:rPr lang="en" sz="1200" dirty="0">
                <a:solidFill>
                  <a:schemeClr val="dk1"/>
                </a:solidFill>
                <a:latin typeface="Calibri"/>
                <a:ea typeface="Calibri"/>
                <a:cs typeface="Calibri"/>
                <a:sym typeface="Calibri"/>
              </a:rPr>
              <a:t> to each student.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active voice and passive voice are two ways authors can structure sentences, and authors can use both voices to aid understanding.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definition of active voice.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examples and explain that a majority of sentences are written in the active voice, which is usually easier to read and comprehend.</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62520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3340c2099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9" name="Google Shape;329;g43340c2099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(prox</a:t>
            </a:r>
            <a:r>
              <a:rPr lang="en" sz="1200" b="1" dirty="0">
                <a:solidFill>
                  <a:schemeClr val="dk1"/>
                </a:solidFill>
                <a:latin typeface="Calibri"/>
                <a:ea typeface="Calibri"/>
                <a:cs typeface="Calibri"/>
                <a:sym typeface="Calibri"/>
              </a:rPr>
              <a:t>imity)</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(Slide 2) Analyzing Voice: Active and Pas</a:t>
            </a:r>
            <a:r>
              <a:rPr lang="en" sz="1200" b="1" dirty="0">
                <a:solidFill>
                  <a:schemeClr val="dk1"/>
                </a:solidFill>
                <a:latin typeface="Calibri"/>
                <a:ea typeface="Calibri"/>
                <a:cs typeface="Calibri"/>
                <a:sym typeface="Calibri"/>
              </a:rPr>
              <a:t>sive Sentences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On this slide, students will analyze passive voice.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definition of passive voice.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examples and explain that passive voice is generally not preferred, but it can be used, sparingly, for effect.</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893176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3340c2099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g43340c2099_1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8-10</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(prox</a:t>
            </a:r>
            <a:r>
              <a:rPr lang="en" sz="1200" b="1" dirty="0">
                <a:solidFill>
                  <a:schemeClr val="dk1"/>
                </a:solidFill>
                <a:latin typeface="Calibri"/>
                <a:ea typeface="Calibri"/>
                <a:cs typeface="Calibri"/>
                <a:sym typeface="Calibri"/>
              </a:rPr>
              <a:t>imity)</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(Slide 3) Analyzing Voice: Active and Pas</a:t>
            </a:r>
            <a:r>
              <a:rPr lang="en" sz="1200" b="1" dirty="0">
                <a:solidFill>
                  <a:schemeClr val="dk1"/>
                </a:solidFill>
                <a:latin typeface="Calibri"/>
                <a:ea typeface="Calibri"/>
                <a:cs typeface="Calibri"/>
                <a:sym typeface="Calibri"/>
              </a:rPr>
              <a:t>sive Sentences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On this slide, students will work with examples of active and passive voice in the text.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“tip” and ask students to fill in the phrase with a noun, such as zombies, kittens, or bluebirds. Cold call students to read each example.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“He ate (by zombies, kittens, etc.) hamburgers” makes no sense, and it is an active sentence in which the subject, “he,” is doing the action, “ate.” “Hamburgers were eaten (by zombies, kittens, etc.)” does make sense, in a humorous way, so it is a passive sentence in which the subject, “hamburgers,” is being acted upon.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work together to practice identifying active and passive sentences using examples from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reminding students of the “tip” to identify active and passive sentences.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go over the answers (below in the look fors section).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in the next lesson, students will analyze why an author might use passive voice rather than active voice.</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discussing the “tip”, students should fill in the sentence with the noun.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completing the practice work, look for the following correct answers: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1.    Passive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2.    Passive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3.    Active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4.    Passive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5.    Passive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6.    Active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31836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6" name="Google Shape;34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a:t>
            </a:r>
            <a:r>
              <a:rPr lang="en" sz="1200" b="1" dirty="0">
                <a:solidFill>
                  <a:schemeClr val="dk1"/>
                </a:solidFill>
                <a:latin typeface="Calibri"/>
                <a:ea typeface="Calibri"/>
                <a:cs typeface="Calibri"/>
                <a:sym typeface="Calibri"/>
              </a:rPr>
              <a:t>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a:t>
            </a:r>
            <a:r>
              <a:rPr lang="en" sz="1200" b="1" i="0" u="none" strike="noStrike" cap="none" dirty="0">
                <a:solidFill>
                  <a:schemeClr val="dk1"/>
                </a:solidFill>
                <a:latin typeface="Calibri"/>
                <a:ea typeface="Calibri"/>
                <a:cs typeface="Calibri"/>
                <a:sym typeface="Calibri"/>
              </a:rPr>
              <a:t>. De</a:t>
            </a:r>
            <a:r>
              <a:rPr lang="en" sz="1200" b="1" dirty="0">
                <a:solidFill>
                  <a:schemeClr val="dk1"/>
                </a:solidFill>
                <a:latin typeface="Calibri"/>
                <a:ea typeface="Calibri"/>
                <a:cs typeface="Calibri"/>
                <a:sym typeface="Calibri"/>
              </a:rPr>
              <a:t>brief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Read each target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self-assess using the Fist to Five protocol.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note of any students who are not comfortable with the second learning target, as they may need more support in Lesson 11.</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1151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4" name="Google Shape;35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Preview 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have the </a:t>
            </a:r>
            <a:r>
              <a:rPr lang="en" sz="1200" b="1" dirty="0">
                <a:solidFill>
                  <a:schemeClr val="dk1"/>
                </a:solidFill>
                <a:latin typeface="Calibri"/>
                <a:ea typeface="Calibri"/>
                <a:cs typeface="Calibri"/>
                <a:sym typeface="Calibri"/>
              </a:rPr>
              <a:t>Fishbowl Note-catchers: Understanding Perspectives on the Pearl Harbor Attack </a:t>
            </a:r>
            <a:r>
              <a:rPr lang="en" sz="1200" b="0" dirty="0">
                <a:solidFill>
                  <a:schemeClr val="dk1"/>
                </a:solidFill>
                <a:latin typeface="Calibri"/>
                <a:ea typeface="Calibri"/>
                <a:cs typeface="Calibri"/>
                <a:sym typeface="Calibri"/>
              </a:rPr>
              <a:t>ready to return in Lesson 11.</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78-118.</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they should complete a first read of pages 78-81 and 89-94, plus the </a:t>
            </a:r>
            <a:r>
              <a:rPr lang="en" sz="1200" b="1" dirty="0">
                <a:solidFill>
                  <a:schemeClr val="dk1"/>
                </a:solidFill>
                <a:latin typeface="Calibri"/>
                <a:ea typeface="Calibri"/>
                <a:cs typeface="Calibri"/>
                <a:sym typeface="Calibri"/>
              </a:rPr>
              <a:t>summaries for pages 82-89 and 95-118</a:t>
            </a:r>
            <a:r>
              <a:rPr lang="en" sz="1200" dirty="0">
                <a:solidFill>
                  <a:schemeClr val="dk1"/>
                </a:solidFill>
                <a:latin typeface="Calibri"/>
                <a:ea typeface="Calibri"/>
                <a:cs typeface="Calibri"/>
                <a:sym typeface="Calibri"/>
              </a:rPr>
              <a:t> included in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focus question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84486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44e775263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g44e775263e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62" name="Google Shape;362;g44e775263e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357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New Materials to Prepare in Advance: </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Whiteboards and whiteboard markers or scrap paper (one per student)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Things Good Writers Do anchor chart</a:t>
            </a:r>
            <a:r>
              <a:rPr lang="en" sz="1200">
                <a:solidFill>
                  <a:schemeClr val="dk1"/>
                </a:solidFill>
                <a:latin typeface="Calibri"/>
                <a:ea typeface="Calibri"/>
                <a:cs typeface="Calibri"/>
                <a:sym typeface="Calibri"/>
              </a:rPr>
              <a:t> (new; co-created with students during Work Time A; see supporting materials)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Active and Passive Sentences</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structured notes, pages 78-118</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supported structured notes, pages 78-118</a:t>
            </a:r>
            <a:r>
              <a:rPr lang="en" sz="1200">
                <a:solidFill>
                  <a:schemeClr val="dk1"/>
                </a:solidFill>
                <a:latin typeface="Calibri"/>
                <a:ea typeface="Calibri"/>
                <a:cs typeface="Calibri"/>
                <a:sym typeface="Calibri"/>
              </a:rPr>
              <a:t> (optional; for students needing additional support)</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Materials to Gather from Previous Lessons:</a:t>
            </a:r>
            <a:endParaRPr sz="1200" i="0" u="none" strike="noStrike" cap="none">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Unbroken: A World War II Story of Survival, Resilience, and Redemption</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Prepare classroom systems for active learning:</a:t>
            </a:r>
            <a:endParaRPr sz="1200" i="0" u="none" strike="noStrike" cap="none">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8665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78-118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 (new; co-created with students during Work Time A; see supporting materials)</a:t>
            </a:r>
            <a:endParaRPr sz="1200"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these protocols before teaching. They are 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3166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ba9f6a5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and Author’s Craft: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Narrative Techniques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6" name="Google Shape;266;g42ba9f6a59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4881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Greeting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78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a:t>
            </a:r>
            <a:r>
              <a:rPr lang="en" sz="1200" b="1"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a:t>
            </a:r>
            <a:r>
              <a:rPr lang="en" sz="1200" b="1" dirty="0">
                <a:solidFill>
                  <a:schemeClr val="dk1"/>
                </a:solidFill>
                <a:latin typeface="Calibri"/>
                <a:ea typeface="Calibri"/>
                <a:cs typeface="Calibri"/>
                <a:sym typeface="Calibri"/>
              </a:rPr>
              <a:t>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Collecting the Mid-Unit Assessment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will benefit from seeing questions displayed on an interactive whiteboard or document camera, but reveal questions one at a time to keep them focused on the question at hand.</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a:t>
            </a:r>
            <a:r>
              <a:rPr lang="en" sz="1200" b="1" dirty="0">
                <a:solidFill>
                  <a:schemeClr val="dk1"/>
                </a:solidFill>
                <a:latin typeface="Calibri"/>
                <a:ea typeface="Calibri"/>
                <a:cs typeface="Calibri"/>
                <a:sym typeface="Calibri"/>
              </a:rPr>
              <a:t>Mid-Unit 1 Assessment</a:t>
            </a:r>
            <a:r>
              <a:rPr lang="en" sz="1200" dirty="0">
                <a:solidFill>
                  <a:schemeClr val="dk1"/>
                </a:solidFill>
                <a:latin typeface="Calibri"/>
                <a:ea typeface="Calibri"/>
                <a:cs typeface="Calibri"/>
                <a:sym typeface="Calibri"/>
              </a:rPr>
              <a:t>, which they completed for homework, will be used during the Fishbowl discussion they will have in a few days.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Mid-Unit 1 Fishbowl Note-catcher: Understanding Perspectives on the Pearl Harbor Attack. </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will assess these note-catchers and return them in a few days so they can make any necessary revisions and prepare for the Fishbowl.</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1939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Pairings (Iwo Jima D</a:t>
            </a:r>
            <a:r>
              <a:rPr lang="en" sz="1200" b="1" dirty="0">
                <a:solidFill>
                  <a:schemeClr val="dk1"/>
                </a:solidFill>
                <a:latin typeface="Calibri"/>
                <a:ea typeface="Calibri"/>
                <a:cs typeface="Calibri"/>
                <a:sym typeface="Calibri"/>
              </a:rPr>
              <a:t>iscussion Appointment Partners)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a:t>
            </a:r>
            <a:r>
              <a:rPr lang="en" sz="1200" b="1" i="0" u="none" strike="noStrike" cap="none" dirty="0">
                <a:solidFill>
                  <a:schemeClr val="dk1"/>
                </a:solidFill>
                <a:latin typeface="Calibri"/>
                <a:ea typeface="Calibri"/>
                <a:cs typeface="Calibri"/>
                <a:sym typeface="Calibri"/>
              </a:rPr>
              <a:t> (Slide 1) </a:t>
            </a:r>
            <a:r>
              <a:rPr lang="en" sz="1200" b="1" dirty="0">
                <a:solidFill>
                  <a:schemeClr val="dk1"/>
                </a:solidFill>
                <a:latin typeface="Calibri"/>
                <a:ea typeface="Calibri"/>
                <a:cs typeface="Calibri"/>
                <a:sym typeface="Calibri"/>
              </a:rPr>
              <a:t>Engaging the Reader: Focus Question and Review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On this slide, students will discuss their response to the Focus Question.</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 text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their</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55-64,</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summary of pages 65-78</a:t>
            </a:r>
            <a:r>
              <a:rPr lang="en" sz="1200" dirty="0">
                <a:solidFill>
                  <a:schemeClr val="dk1"/>
                </a:solidFill>
                <a:latin typeface="Calibri"/>
                <a:ea typeface="Calibri"/>
                <a:cs typeface="Calibri"/>
                <a:sym typeface="Calibri"/>
              </a:rPr>
              <a:t> and sit with their Iwo Jima Discussion Appointment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document camera, or on chart paper, display the focus question from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“Hillenbrand uses similes and metaphors to describe the B-24. Choose one and explain the comparison she makes. What makes this comparison effective?”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answer with their partners.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display the next question: “How does this help the reader understand the story better?”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discuss their responses.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students to share their responses.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most writers use similes and metaphors—examples of figurative language—as a technique to help readers understand ideas or objects by relating something unfamiliar with something familiar or unique.</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replies such as: “The comparison helps me understand what the plane was like better” or “The simile gives me an idea of what flying a B-24 was like,” etc.</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47756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2ed0c39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g42ed0c390f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a:t>
            </a:r>
            <a:r>
              <a:rPr lang="en" sz="1200" b="1" i="0" u="none" strike="noStrike" cap="none" dirty="0">
                <a:solidFill>
                  <a:schemeClr val="dk1"/>
                </a:solidFill>
                <a:latin typeface="Calibri"/>
                <a:ea typeface="Calibri"/>
                <a:cs typeface="Calibri"/>
                <a:sym typeface="Calibri"/>
              </a:rPr>
              <a:t> (Slide </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Engaging the Reader: Focus Question and Review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On this slide, students will review the lesson Learning Targets.</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target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their partner about what </a:t>
            </a:r>
            <a:r>
              <a:rPr lang="en" sz="1200" i="1" dirty="0">
                <a:solidFill>
                  <a:schemeClr val="dk1"/>
                </a:solidFill>
                <a:latin typeface="Calibri"/>
                <a:ea typeface="Calibri"/>
                <a:cs typeface="Calibri"/>
                <a:sym typeface="Calibri"/>
              </a:rPr>
              <a:t>word choice</a:t>
            </a:r>
            <a:r>
              <a:rPr lang="en" sz="1200" dirty="0">
                <a:solidFill>
                  <a:schemeClr val="dk1"/>
                </a:solidFill>
                <a:latin typeface="Calibri"/>
                <a:ea typeface="Calibri"/>
                <a:cs typeface="Calibri"/>
                <a:sym typeface="Calibri"/>
              </a:rPr>
              <a:t> means.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to share their thinking.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learning target aloud as students follow along.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provide the meaning of </a:t>
            </a:r>
            <a:r>
              <a:rPr lang="en" sz="1200" i="1" dirty="0" smtClean="0">
                <a:solidFill>
                  <a:schemeClr val="dk1"/>
                </a:solidFill>
                <a:latin typeface="Calibri"/>
                <a:ea typeface="Calibri"/>
                <a:cs typeface="Calibri"/>
                <a:sym typeface="Calibri"/>
              </a:rPr>
              <a:t>active</a:t>
            </a:r>
            <a:r>
              <a:rPr lang="en-US" sz="1200" i="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 sz="1200" i="1" dirty="0">
                <a:solidFill>
                  <a:schemeClr val="dk1"/>
                </a:solidFill>
                <a:latin typeface="Calibri"/>
                <a:ea typeface="Calibri"/>
                <a:cs typeface="Calibri"/>
                <a:sym typeface="Calibri"/>
              </a:rPr>
              <a:t>passive </a:t>
            </a:r>
            <a:r>
              <a:rPr lang="en" sz="1200" dirty="0">
                <a:solidFill>
                  <a:schemeClr val="dk1"/>
                </a:solidFill>
                <a:latin typeface="Calibri"/>
                <a:ea typeface="Calibri"/>
                <a:cs typeface="Calibri"/>
                <a:sym typeface="Calibri"/>
              </a:rPr>
              <a:t>is an antonym of </a:t>
            </a:r>
            <a:r>
              <a:rPr lang="en" sz="1200" i="1" dirty="0">
                <a:solidFill>
                  <a:schemeClr val="dk1"/>
                </a:solidFill>
                <a:latin typeface="Calibri"/>
                <a:ea typeface="Calibri"/>
                <a:cs typeface="Calibri"/>
                <a:sym typeface="Calibri"/>
              </a:rPr>
              <a:t>active</a:t>
            </a:r>
            <a:r>
              <a:rPr lang="en" sz="1200" dirty="0">
                <a:solidFill>
                  <a:schemeClr val="dk1"/>
                </a:solidFill>
                <a:latin typeface="Calibri"/>
                <a:ea typeface="Calibri"/>
                <a:cs typeface="Calibri"/>
                <a:sym typeface="Calibri"/>
              </a:rPr>
              <a:t> that means “receiving action.”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 class that this learning target is about grammar and sentence construction, and why writers might choose to use various constructions.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learning target, listen for: “It’s the author’s use of precise or specific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the definition of “active,” listen for “doing something” or “energetic.”</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01557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2ed0c390f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g42ed0c390f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a:t>
            </a:r>
            <a:r>
              <a:rPr lang="en" sz="1200" b="1" dirty="0">
                <a:solidFill>
                  <a:schemeClr val="dk1"/>
                </a:solidFill>
                <a:latin typeface="Calibri"/>
                <a:ea typeface="Calibri"/>
                <a:cs typeface="Calibri"/>
                <a:sym typeface="Calibri"/>
              </a:rPr>
              <a:t> 20-25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Author</a:t>
            </a:r>
            <a:r>
              <a:rPr lang="en" sz="1200" b="1" dirty="0">
                <a:solidFill>
                  <a:schemeClr val="dk1"/>
                </a:solidFill>
                <a:latin typeface="Calibri"/>
                <a:ea typeface="Calibri"/>
                <a:cs typeface="Calibri"/>
                <a:sym typeface="Calibri"/>
              </a:rPr>
              <a:t>’s Craft: Things Good Writers Do</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offer students a visual cue about what to do when you ask them to work independently. They also serve as note-catchers when the class is co-constructing ideas.</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individual white boards (or scrap paper) and one white board marker to each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their partner, students will use the Think-Write-Pair-Share protocol to brainstorm good writing techniques.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blank </a:t>
            </a: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phrase “figurative language” to this anchor chart and explain that using figurative language is an example of something good writers do.</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 of other things that good writers do. These may be techniques they’ve learned while reading or during writing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first question on the slide. Invite students to spend 1 minute brainstorming ideas on their white boards or scraps of paper.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minute is up, students should share their ideas with their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share their thinking. When applicable, add students’ ideas to the </a:t>
            </a:r>
            <a:r>
              <a:rPr lang="en" sz="1200" i="1" dirty="0">
                <a:solidFill>
                  <a:schemeClr val="dk1"/>
                </a:solidFill>
                <a:latin typeface="Calibri"/>
                <a:ea typeface="Calibri"/>
                <a:cs typeface="Calibri"/>
                <a:sym typeface="Calibri"/>
              </a:rPr>
              <a:t>Technique</a:t>
            </a:r>
            <a:r>
              <a:rPr lang="en" sz="1200" dirty="0">
                <a:solidFill>
                  <a:schemeClr val="dk1"/>
                </a:solidFill>
                <a:latin typeface="Calibri"/>
                <a:ea typeface="Calibri"/>
                <a:cs typeface="Calibri"/>
                <a:sym typeface="Calibri"/>
              </a:rPr>
              <a:t> column on the </a:t>
            </a: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adding a student’s idea to the chart, ask the second question on 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about each technique. Cold call them to share their thinking.</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the first question, listen for responses that include things like: </a:t>
            </a:r>
            <a:r>
              <a:rPr lang="en" sz="1200" b="0" dirty="0">
                <a:solidFill>
                  <a:schemeClr val="dk1"/>
                </a:solidFill>
                <a:latin typeface="Calibri"/>
                <a:ea typeface="Calibri"/>
                <a:cs typeface="Calibri"/>
                <a:sym typeface="Calibri"/>
              </a:rPr>
              <a:t>varying sentence structure or using word choice to affect tone or mood.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response to the second question, listen for responses like: it helps the reader make connections between unfamiliar ideas or concepts and things they </a:t>
            </a:r>
            <a:r>
              <a:rPr lang="en" sz="1200" b="0" dirty="0" smtClean="0">
                <a:solidFill>
                  <a:schemeClr val="dk1"/>
                </a:solidFill>
                <a:latin typeface="Calibri"/>
                <a:ea typeface="Calibri"/>
                <a:cs typeface="Calibri"/>
                <a:sym typeface="Calibri"/>
              </a:rPr>
              <a:t>know</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pre-assigned mixed ability to support the brainstorming and discussion of students who may need additional help getting started.</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586282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7" name="Google Shape;19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2" name="Google Shape;22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 name="Google Shape;22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1.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195942"/>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10</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1" name="Google Shape;251;p38"/>
          <p:cNvSpPr txBox="1">
            <a:spLocks noGrp="1"/>
          </p:cNvSpPr>
          <p:nvPr>
            <p:ph type="body" idx="1"/>
          </p:nvPr>
        </p:nvSpPr>
        <p:spPr>
          <a:xfrm>
            <a:off x="311700" y="1137242"/>
            <a:ext cx="8520600" cy="38655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i="0" u="none" strike="noStrike" cap="none" dirty="0">
                <a:solidFill>
                  <a:schemeClr val="dk1"/>
                </a:solidFill>
              </a:rPr>
              <a:t>This lesson will take 50-60 minutes to complete. </a:t>
            </a:r>
            <a:endParaRPr i="0" u="none" strike="noStrike" cap="none" dirty="0">
              <a:solidFill>
                <a:schemeClr val="dk1"/>
              </a:solidFill>
            </a:endParaRPr>
          </a:p>
          <a:p>
            <a:pPr marL="0" marR="0" lvl="0" indent="0" algn="l" rtl="0">
              <a:lnSpc>
                <a:spcPct val="90000"/>
              </a:lnSpc>
              <a:spcBef>
                <a:spcPts val="0"/>
              </a:spcBef>
              <a:spcAft>
                <a:spcPts val="0"/>
              </a:spcAft>
              <a:buClr>
                <a:schemeClr val="dk1"/>
              </a:buClr>
              <a:buSzPts val="2400"/>
              <a:buFont typeface="Arial"/>
              <a:buNone/>
            </a:pPr>
            <a:endParaRPr i="0" u="none" strike="noStrike" cap="none" dirty="0">
              <a:solidFill>
                <a:schemeClr val="dk1"/>
              </a:solidFill>
            </a:endParaRPr>
          </a:p>
          <a:p>
            <a:pPr marL="0" marR="0" lvl="0" indent="0" algn="l" rtl="0">
              <a:lnSpc>
                <a:spcPct val="90000"/>
              </a:lnSpc>
              <a:spcBef>
                <a:spcPts val="0"/>
              </a:spcBef>
              <a:spcAft>
                <a:spcPts val="0"/>
              </a:spcAft>
              <a:buClr>
                <a:schemeClr val="dk1"/>
              </a:buClr>
              <a:buSzPts val="3200"/>
              <a:buFont typeface="Arial"/>
              <a:buNone/>
            </a:pPr>
            <a:r>
              <a:rPr lang="en" i="0" u="none" strike="noStrike" cap="none" dirty="0">
                <a:solidFill>
                  <a:schemeClr val="dk1"/>
                </a:solidFill>
              </a:rPr>
              <a:t>The purpose of today’s lesson is to:</a:t>
            </a:r>
            <a:endParaRPr i="0" u="none" strike="noStrike" cap="none"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Submit the </a:t>
            </a:r>
            <a:r>
              <a:rPr lang="en" b="1" dirty="0">
                <a:solidFill>
                  <a:schemeClr val="dk1"/>
                </a:solidFill>
              </a:rPr>
              <a:t>Mid-Unit Assessment</a:t>
            </a:r>
            <a:r>
              <a:rPr lang="en" dirty="0">
                <a:solidFill>
                  <a:schemeClr val="dk1"/>
                </a:solidFill>
              </a:rPr>
              <a:t>.</a:t>
            </a: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Work collectively to complete a </a:t>
            </a:r>
            <a:r>
              <a:rPr lang="en" b="1" dirty="0">
                <a:solidFill>
                  <a:schemeClr val="dk1"/>
                </a:solidFill>
              </a:rPr>
              <a:t>“Things Good Writers Do” anchor chart</a:t>
            </a:r>
            <a:r>
              <a:rPr lang="en" dirty="0">
                <a:solidFill>
                  <a:schemeClr val="dk1"/>
                </a:solidFill>
              </a:rPr>
              <a:t>.</a:t>
            </a: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Learn how to analyze voice using active and passive sentences.</a:t>
            </a:r>
            <a:endParaRPr dirty="0">
              <a:solidFill>
                <a:schemeClr val="dk1"/>
              </a:solidFill>
            </a:endParaRPr>
          </a:p>
          <a:p>
            <a:pPr marL="457200" marR="0" lvl="0" indent="-228600" algn="l" rtl="0">
              <a:lnSpc>
                <a:spcPct val="90000"/>
              </a:lnSpc>
              <a:spcBef>
                <a:spcPts val="0"/>
              </a:spcBef>
              <a:spcAft>
                <a:spcPts val="0"/>
              </a:spcAft>
              <a:buClr>
                <a:schemeClr val="dk1"/>
              </a:buClr>
              <a:buSzPts val="1600"/>
              <a:buFont typeface="Century Gothic"/>
              <a:buNone/>
            </a:pPr>
            <a:endParaRPr i="0" u="none" strike="noStrike" cap="none" dirty="0">
              <a:solidFill>
                <a:schemeClr val="dk1"/>
              </a:solidFill>
            </a:endParaRPr>
          </a:p>
          <a:p>
            <a:pPr marL="0" marR="0" lvl="0" indent="0" algn="l" rtl="0">
              <a:lnSpc>
                <a:spcPct val="90000"/>
              </a:lnSpc>
              <a:spcBef>
                <a:spcPts val="0"/>
              </a:spcBef>
              <a:spcAft>
                <a:spcPts val="0"/>
              </a:spcAft>
              <a:buClr>
                <a:schemeClr val="dk1"/>
              </a:buClr>
              <a:buSzPts val="3200"/>
              <a:buFont typeface="Arial"/>
              <a:buNone/>
            </a:pPr>
            <a:r>
              <a:rPr lang="en" i="0" u="none" strike="noStrike" cap="none" dirty="0">
                <a:solidFill>
                  <a:schemeClr val="dk1"/>
                </a:solidFill>
              </a:rPr>
              <a:t>The Learning Targets for students today are:</a:t>
            </a:r>
            <a:endParaRPr i="0" u="none" strike="noStrike" cap="none" dirty="0">
              <a:solidFill>
                <a:schemeClr val="dk1"/>
              </a:solidFill>
            </a:endParaRPr>
          </a:p>
          <a:p>
            <a:pPr marL="457200" marR="0" lvl="0" indent="-342900" algn="l" rtl="0">
              <a:lnSpc>
                <a:spcPct val="90000"/>
              </a:lnSpc>
              <a:spcBef>
                <a:spcPts val="1000"/>
              </a:spcBef>
              <a:spcAft>
                <a:spcPts val="0"/>
              </a:spcAft>
              <a:buClr>
                <a:schemeClr val="dk1"/>
              </a:buClr>
              <a:buSzPts val="1800"/>
              <a:buAutoNum type="arabicPeriod"/>
            </a:pPr>
            <a:r>
              <a:rPr lang="en" dirty="0">
                <a:solidFill>
                  <a:schemeClr val="dk1"/>
                </a:solidFill>
              </a:rPr>
              <a:t>I can analyze the impact of word choice on meaning and tone in </a:t>
            </a:r>
            <a:r>
              <a:rPr lang="en" i="1" dirty="0">
                <a:solidFill>
                  <a:schemeClr val="dk1"/>
                </a:solidFill>
              </a:rPr>
              <a:t>Unbroken</a:t>
            </a:r>
            <a:r>
              <a:rPr lang="en" dirty="0">
                <a:solidFill>
                  <a:schemeClr val="dk1"/>
                </a:solidFill>
              </a:rPr>
              <a:t>.</a:t>
            </a:r>
            <a:endParaRPr dirty="0">
              <a:solidFill>
                <a:schemeClr val="dk1"/>
              </a:solidFill>
            </a:endParaRPr>
          </a:p>
          <a:p>
            <a:pPr marL="457200" marR="0" lvl="0" indent="-342900" algn="l" rtl="0">
              <a:lnSpc>
                <a:spcPct val="90000"/>
              </a:lnSpc>
              <a:spcBef>
                <a:spcPts val="0"/>
              </a:spcBef>
              <a:spcAft>
                <a:spcPts val="0"/>
              </a:spcAft>
              <a:buClr>
                <a:schemeClr val="dk1"/>
              </a:buClr>
              <a:buSzPts val="1800"/>
              <a:buAutoNum type="arabicPeriod"/>
            </a:pPr>
            <a:r>
              <a:rPr lang="en" dirty="0">
                <a:solidFill>
                  <a:schemeClr val="dk1"/>
                </a:solidFill>
              </a:rPr>
              <a:t>I can determine if sentences are in active or passive voice.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7"/>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‘Things Good Writers Do’ Anchor Chart</a:t>
            </a:r>
            <a:endParaRPr b="1" dirty="0"/>
          </a:p>
        </p:txBody>
      </p:sp>
      <p:graphicFrame>
        <p:nvGraphicFramePr>
          <p:cNvPr id="318" name="Google Shape;318;p47"/>
          <p:cNvGraphicFramePr/>
          <p:nvPr/>
        </p:nvGraphicFramePr>
        <p:xfrm>
          <a:off x="1405950" y="780150"/>
          <a:ext cx="6332100" cy="3899416"/>
        </p:xfrm>
        <a:graphic>
          <a:graphicData uri="http://schemas.openxmlformats.org/drawingml/2006/table">
            <a:tbl>
              <a:tblPr>
                <a:noFill/>
                <a:tableStyleId>{4F163054-9583-4CB8-9FEB-5CB8E607C96C}</a:tableStyleId>
              </a:tblPr>
              <a:tblGrid>
                <a:gridCol w="1558800"/>
                <a:gridCol w="4773300"/>
              </a:tblGrid>
              <a:tr h="333350">
                <a:tc>
                  <a:txBody>
                    <a:bodyPr/>
                    <a:lstStyle/>
                    <a:p>
                      <a:pPr marL="76200" lvl="0" indent="0" algn="ctr" rtl="0">
                        <a:lnSpc>
                          <a:spcPct val="115000"/>
                        </a:lnSpc>
                        <a:spcBef>
                          <a:spcPts val="0"/>
                        </a:spcBef>
                        <a:spcAft>
                          <a:spcPts val="0"/>
                        </a:spcAft>
                        <a:buNone/>
                      </a:pPr>
                      <a:r>
                        <a:rPr lang="en"/>
                        <a:t>Technique</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76200" lvl="0" indent="0" algn="ctr" rtl="0">
                        <a:lnSpc>
                          <a:spcPct val="115000"/>
                        </a:lnSpc>
                        <a:spcBef>
                          <a:spcPts val="0"/>
                        </a:spcBef>
                        <a:spcAft>
                          <a:spcPts val="0"/>
                        </a:spcAft>
                        <a:buNone/>
                      </a:pPr>
                      <a:r>
                        <a:rPr lang="en"/>
                        <a:t>How might this technique contribute to tone or meaning?</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r>
              <a:tr h="543050">
                <a:tc>
                  <a:txBody>
                    <a:bodyPr/>
                    <a:lstStyle/>
                    <a:p>
                      <a:pPr marL="76200" lvl="0" indent="0" algn="l" rtl="0">
                        <a:lnSpc>
                          <a:spcPct val="115000"/>
                        </a:lnSpc>
                        <a:spcBef>
                          <a:spcPts val="0"/>
                        </a:spcBef>
                        <a:spcAft>
                          <a:spcPts val="0"/>
                        </a:spcAft>
                        <a:buNone/>
                      </a:pPr>
                      <a:r>
                        <a:rPr lang="en"/>
                        <a:t>Figurative Language</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r h="491975">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r h="475850">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r h="475850">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r h="475850">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r h="475850">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r h="475850">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76200" lvl="0" indent="0" algn="l" rtl="0">
                        <a:lnSpc>
                          <a:spcPct val="115000"/>
                        </a:lnSpc>
                        <a:spcBef>
                          <a:spcPts val="0"/>
                        </a:spcBef>
                        <a:spcAft>
                          <a:spcPts val="0"/>
                        </a:spcAft>
                        <a:buNone/>
                      </a:pPr>
                      <a:r>
                        <a:rPr lang="en"/>
                        <a:t> </a:t>
                      </a:r>
                      <a:endParaRPr/>
                    </a:p>
                  </a:txBody>
                  <a:tcPr marL="73025" marR="73025" marT="73025" marB="730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8"/>
          <p:cNvSpPr txBox="1">
            <a:spLocks noGrp="1"/>
          </p:cNvSpPr>
          <p:nvPr>
            <p:ph type="title"/>
          </p:nvPr>
        </p:nvSpPr>
        <p:spPr>
          <a:xfrm>
            <a:off x="233538" y="243000"/>
            <a:ext cx="8676900" cy="85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Analyze Active Voice</a:t>
            </a:r>
            <a:endParaRPr sz="3400" b="0" i="0" u="none" strike="noStrike" cap="none">
              <a:solidFill>
                <a:schemeClr val="dk1"/>
              </a:solidFill>
              <a:latin typeface="Century Gothic"/>
              <a:ea typeface="Century Gothic"/>
              <a:cs typeface="Century Gothic"/>
              <a:sym typeface="Century Gothic"/>
            </a:endParaRPr>
          </a:p>
        </p:txBody>
      </p:sp>
      <p:pic>
        <p:nvPicPr>
          <p:cNvPr id="326" name="Google Shape;326;p48"/>
          <p:cNvPicPr preferRelativeResize="0"/>
          <p:nvPr/>
        </p:nvPicPr>
        <p:blipFill>
          <a:blip r:embed="rId3">
            <a:alphaModFix/>
          </a:blip>
          <a:stretch>
            <a:fillRect/>
          </a:stretch>
        </p:blipFill>
        <p:spPr>
          <a:xfrm>
            <a:off x="233550" y="1441003"/>
            <a:ext cx="8676899" cy="2018707"/>
          </a:xfrm>
          <a:prstGeom prst="rect">
            <a:avLst/>
          </a:prstGeom>
          <a:noFill/>
          <a:ln>
            <a:noFill/>
          </a:ln>
        </p:spPr>
      </p:pic>
      <p:pic>
        <p:nvPicPr>
          <p:cNvPr id="6" name="Google Shape;310;p46"/>
          <p:cNvPicPr preferRelativeResize="0"/>
          <p:nvPr/>
        </p:nvPicPr>
        <p:blipFill>
          <a:blip r:embed="rId4">
            <a:alphaModFix/>
          </a:blip>
          <a:stretch>
            <a:fillRect/>
          </a:stretch>
        </p:blipFill>
        <p:spPr>
          <a:xfrm>
            <a:off x="8530353" y="4352660"/>
            <a:ext cx="517261" cy="567736"/>
          </a:xfrm>
          <a:prstGeom prst="rect">
            <a:avLst/>
          </a:prstGeom>
          <a:noFill/>
          <a:ln>
            <a:noFill/>
          </a:ln>
        </p:spPr>
      </p:pic>
      <p:pic>
        <p:nvPicPr>
          <p:cNvPr id="7" name="Google Shape;312;p46"/>
          <p:cNvPicPr preferRelativeResize="0"/>
          <p:nvPr/>
        </p:nvPicPr>
        <p:blipFill>
          <a:blip r:embed="rId5">
            <a:alphaModFix/>
          </a:blip>
          <a:stretch>
            <a:fillRect/>
          </a:stretch>
        </p:blipFill>
        <p:spPr>
          <a:xfrm>
            <a:off x="8109858" y="4305166"/>
            <a:ext cx="464039" cy="6370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9"/>
          <p:cNvSpPr txBox="1">
            <a:spLocks noGrp="1"/>
          </p:cNvSpPr>
          <p:nvPr>
            <p:ph type="title"/>
          </p:nvPr>
        </p:nvSpPr>
        <p:spPr>
          <a:xfrm>
            <a:off x="233538" y="324000"/>
            <a:ext cx="8676900" cy="85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Analyze Passive Voice</a:t>
            </a:r>
            <a:endParaRPr sz="3400" b="0" i="0" u="none" strike="noStrike" cap="none">
              <a:solidFill>
                <a:schemeClr val="dk1"/>
              </a:solidFill>
              <a:latin typeface="Century Gothic"/>
              <a:ea typeface="Century Gothic"/>
              <a:cs typeface="Century Gothic"/>
              <a:sym typeface="Century Gothic"/>
            </a:endParaRPr>
          </a:p>
        </p:txBody>
      </p:sp>
      <p:pic>
        <p:nvPicPr>
          <p:cNvPr id="334" name="Google Shape;334;p49"/>
          <p:cNvPicPr preferRelativeResize="0"/>
          <p:nvPr/>
        </p:nvPicPr>
        <p:blipFill>
          <a:blip r:embed="rId3">
            <a:alphaModFix/>
          </a:blip>
          <a:stretch>
            <a:fillRect/>
          </a:stretch>
        </p:blipFill>
        <p:spPr>
          <a:xfrm>
            <a:off x="152400" y="1327800"/>
            <a:ext cx="8676900" cy="2331107"/>
          </a:xfrm>
          <a:prstGeom prst="rect">
            <a:avLst/>
          </a:prstGeom>
          <a:noFill/>
          <a:ln>
            <a:noFill/>
          </a:ln>
        </p:spPr>
      </p:pic>
      <p:pic>
        <p:nvPicPr>
          <p:cNvPr id="6" name="Google Shape;310;p46"/>
          <p:cNvPicPr preferRelativeResize="0"/>
          <p:nvPr/>
        </p:nvPicPr>
        <p:blipFill>
          <a:blip r:embed="rId4">
            <a:alphaModFix/>
          </a:blip>
          <a:stretch>
            <a:fillRect/>
          </a:stretch>
        </p:blipFill>
        <p:spPr>
          <a:xfrm>
            <a:off x="8530353" y="4352660"/>
            <a:ext cx="517261" cy="567736"/>
          </a:xfrm>
          <a:prstGeom prst="rect">
            <a:avLst/>
          </a:prstGeom>
          <a:noFill/>
          <a:ln>
            <a:noFill/>
          </a:ln>
        </p:spPr>
      </p:pic>
      <p:pic>
        <p:nvPicPr>
          <p:cNvPr id="7" name="Google Shape;312;p46"/>
          <p:cNvPicPr preferRelativeResize="0"/>
          <p:nvPr/>
        </p:nvPicPr>
        <p:blipFill>
          <a:blip r:embed="rId5">
            <a:alphaModFix/>
          </a:blip>
          <a:stretch>
            <a:fillRect/>
          </a:stretch>
        </p:blipFill>
        <p:spPr>
          <a:xfrm>
            <a:off x="8109858" y="4305166"/>
            <a:ext cx="464039" cy="63700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174405" y="228600"/>
            <a:ext cx="8676900" cy="85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dirty="0"/>
              <a:t>Let’s Analyze the Author’s Voice</a:t>
            </a:r>
            <a:endParaRPr sz="3400" b="0" i="0" u="none" strike="noStrike" cap="none" dirty="0">
              <a:solidFill>
                <a:schemeClr val="dk1"/>
              </a:solidFill>
              <a:latin typeface="Century Gothic"/>
              <a:ea typeface="Century Gothic"/>
              <a:cs typeface="Century Gothic"/>
              <a:sym typeface="Century Gothic"/>
            </a:endParaRPr>
          </a:p>
        </p:txBody>
      </p:sp>
      <p:pic>
        <p:nvPicPr>
          <p:cNvPr id="342" name="Google Shape;342;p50"/>
          <p:cNvPicPr preferRelativeResize="0"/>
          <p:nvPr/>
        </p:nvPicPr>
        <p:blipFill>
          <a:blip r:embed="rId3">
            <a:alphaModFix/>
          </a:blip>
          <a:stretch>
            <a:fillRect/>
          </a:stretch>
        </p:blipFill>
        <p:spPr>
          <a:xfrm>
            <a:off x="3646714" y="3436794"/>
            <a:ext cx="1732282" cy="1224988"/>
          </a:xfrm>
          <a:prstGeom prst="rect">
            <a:avLst/>
          </a:prstGeom>
          <a:noFill/>
          <a:ln>
            <a:noFill/>
          </a:ln>
        </p:spPr>
      </p:pic>
      <p:sp>
        <p:nvSpPr>
          <p:cNvPr id="343" name="Google Shape;343;p50"/>
          <p:cNvSpPr txBox="1"/>
          <p:nvPr/>
        </p:nvSpPr>
        <p:spPr>
          <a:xfrm>
            <a:off x="260700" y="1330372"/>
            <a:ext cx="8883300" cy="196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Tip:</a:t>
            </a:r>
            <a:r>
              <a:rPr lang="en" sz="1800" dirty="0">
                <a:solidFill>
                  <a:schemeClr val="dk1"/>
                </a:solidFill>
                <a:latin typeface="Century Gothic"/>
                <a:ea typeface="Century Gothic"/>
                <a:cs typeface="Century Gothic"/>
                <a:sym typeface="Century Gothic"/>
              </a:rPr>
              <a:t> Insert the prepositional phrase “by ___________________” after the verb as a quick check for passive or active voice. If it makes no sense, the sentence is probably active. If it does make sense, it’s probably passive.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He ate (</a:t>
            </a:r>
            <a:r>
              <a:rPr lang="en" sz="1800" dirty="0" smtClean="0">
                <a:solidFill>
                  <a:schemeClr val="dk1"/>
                </a:solidFill>
                <a:latin typeface="Century Gothic"/>
                <a:ea typeface="Century Gothic"/>
                <a:cs typeface="Century Gothic"/>
                <a:sym typeface="Century Gothic"/>
              </a:rPr>
              <a:t>by      	) </a:t>
            </a:r>
            <a:r>
              <a:rPr lang="en" sz="1800" dirty="0">
                <a:solidFill>
                  <a:schemeClr val="dk1"/>
                </a:solidFill>
                <a:latin typeface="Century Gothic"/>
                <a:ea typeface="Century Gothic"/>
                <a:cs typeface="Century Gothic"/>
                <a:sym typeface="Century Gothic"/>
              </a:rPr>
              <a:t>hamburgers.	  Doesn’t make sense=ACTIVE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Hamburgers were eaten (by    	).       Makes sense (in a funny way)=PASSIVE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7" name="Google Shape;310;p46"/>
          <p:cNvPicPr preferRelativeResize="0"/>
          <p:nvPr/>
        </p:nvPicPr>
        <p:blipFill>
          <a:blip r:embed="rId4">
            <a:alphaModFix/>
          </a:blip>
          <a:stretch>
            <a:fillRect/>
          </a:stretch>
        </p:blipFill>
        <p:spPr>
          <a:xfrm>
            <a:off x="8530353" y="4352660"/>
            <a:ext cx="517261" cy="567736"/>
          </a:xfrm>
          <a:prstGeom prst="rect">
            <a:avLst/>
          </a:prstGeom>
          <a:noFill/>
          <a:ln>
            <a:noFill/>
          </a:ln>
        </p:spPr>
      </p:pic>
      <p:pic>
        <p:nvPicPr>
          <p:cNvPr id="8" name="Google Shape;312;p46"/>
          <p:cNvPicPr preferRelativeResize="0"/>
          <p:nvPr/>
        </p:nvPicPr>
        <p:blipFill>
          <a:blip r:embed="rId5">
            <a:alphaModFix/>
          </a:blip>
          <a:stretch>
            <a:fillRect/>
          </a:stretch>
        </p:blipFill>
        <p:spPr>
          <a:xfrm>
            <a:off x="8109858" y="4305166"/>
            <a:ext cx="464039" cy="63700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1"/>
          <p:cNvSpPr txBox="1">
            <a:spLocks noGrp="1"/>
          </p:cNvSpPr>
          <p:nvPr>
            <p:ph type="title"/>
          </p:nvPr>
        </p:nvSpPr>
        <p:spPr>
          <a:xfrm>
            <a:off x="311700" y="301950"/>
            <a:ext cx="8520600" cy="1143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Review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349" name="Google Shape;349;p51"/>
          <p:cNvSpPr txBox="1"/>
          <p:nvPr/>
        </p:nvSpPr>
        <p:spPr>
          <a:xfrm>
            <a:off x="395700" y="1444950"/>
            <a:ext cx="8748300" cy="225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2400">
                <a:solidFill>
                  <a:schemeClr val="dk1"/>
                </a:solidFill>
                <a:latin typeface="Century Gothic"/>
                <a:ea typeface="Century Gothic"/>
                <a:cs typeface="Century Gothic"/>
                <a:sym typeface="Century Gothic"/>
              </a:rPr>
              <a:t>The Learning Targets for today are:</a:t>
            </a:r>
            <a:endParaRPr sz="2400">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analyze the impact of word choice on meaning and tone in </a:t>
            </a:r>
            <a:r>
              <a:rPr lang="en" sz="2400" i="1">
                <a:solidFill>
                  <a:schemeClr val="dk1"/>
                </a:solidFill>
                <a:latin typeface="Century Gothic"/>
                <a:ea typeface="Century Gothic"/>
                <a:cs typeface="Century Gothic"/>
                <a:sym typeface="Century Gothic"/>
              </a:rPr>
              <a:t>Unbroken</a:t>
            </a:r>
            <a:r>
              <a:rPr lang="en" sz="2400">
                <a:solidFill>
                  <a:schemeClr val="dk1"/>
                </a:solidFill>
                <a:latin typeface="Century Gothic"/>
                <a:ea typeface="Century Gothic"/>
                <a:cs typeface="Century Gothic"/>
                <a:sym typeface="Century Gothic"/>
              </a:rPr>
              <a:t>.</a:t>
            </a:r>
            <a:endParaRPr sz="240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AutoNum type="arabicPeriod"/>
            </a:pPr>
            <a:r>
              <a:rPr lang="en" sz="2400">
                <a:solidFill>
                  <a:schemeClr val="dk1"/>
                </a:solidFill>
                <a:latin typeface="Century Gothic"/>
                <a:ea typeface="Century Gothic"/>
                <a:cs typeface="Century Gothic"/>
                <a:sym typeface="Century Gothic"/>
              </a:rPr>
              <a:t>I can determine if sentences are in active or passive voice.</a:t>
            </a:r>
            <a:endParaRPr sz="2400">
              <a:solidFill>
                <a:schemeClr val="dk1"/>
              </a:solidFill>
              <a:latin typeface="Century Gothic"/>
              <a:ea typeface="Century Gothic"/>
              <a:cs typeface="Century Gothic"/>
              <a:sym typeface="Century Gothic"/>
            </a:endParaRPr>
          </a:p>
        </p:txBody>
      </p:sp>
      <p:pic>
        <p:nvPicPr>
          <p:cNvPr id="350" name="Google Shape;350;p51"/>
          <p:cNvPicPr preferRelativeResize="0"/>
          <p:nvPr/>
        </p:nvPicPr>
        <p:blipFill>
          <a:blip r:embed="rId3">
            <a:alphaModFix/>
          </a:blip>
          <a:stretch>
            <a:fillRect/>
          </a:stretch>
        </p:blipFill>
        <p:spPr>
          <a:xfrm>
            <a:off x="8492849" y="4347232"/>
            <a:ext cx="613586" cy="592914"/>
          </a:xfrm>
          <a:prstGeom prst="rect">
            <a:avLst/>
          </a:prstGeom>
          <a:noFill/>
          <a:ln>
            <a:noFill/>
          </a:ln>
        </p:spPr>
      </p:pic>
      <p:pic>
        <p:nvPicPr>
          <p:cNvPr id="351" name="Google Shape;351;p51"/>
          <p:cNvPicPr preferRelativeResize="0"/>
          <p:nvPr/>
        </p:nvPicPr>
        <p:blipFill>
          <a:blip r:embed="rId4">
            <a:alphaModFix/>
          </a:blip>
          <a:stretch>
            <a:fillRect/>
          </a:stretch>
        </p:blipFill>
        <p:spPr>
          <a:xfrm>
            <a:off x="7990114" y="4345942"/>
            <a:ext cx="582186" cy="59420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357" name="Google Shape;357;p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p:txBody>
      </p:sp>
      <p:sp>
        <p:nvSpPr>
          <p:cNvPr id="358" name="Google Shape;358;p52"/>
          <p:cNvSpPr txBox="1"/>
          <p:nvPr/>
        </p:nvSpPr>
        <p:spPr>
          <a:xfrm>
            <a:off x="404450" y="978150"/>
            <a:ext cx="7677900" cy="31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Complete a first read of pages 78-81 and 89-94 in </a:t>
            </a:r>
            <a:r>
              <a:rPr lang="en" sz="1800" i="1" dirty="0">
                <a:solidFill>
                  <a:schemeClr val="dk1"/>
                </a:solidFill>
                <a:latin typeface="Century Gothic"/>
                <a:ea typeface="Century Gothic"/>
                <a:cs typeface="Century Gothic"/>
                <a:sym typeface="Century Gothic"/>
              </a:rPr>
              <a:t>Unbroken</a:t>
            </a:r>
            <a:r>
              <a:rPr lang="en" sz="1800" dirty="0">
                <a:solidFill>
                  <a:schemeClr val="dk1"/>
                </a:solidFill>
                <a:latin typeface="Century Gothic"/>
                <a:ea typeface="Century Gothic"/>
                <a:cs typeface="Century Gothic"/>
                <a:sym typeface="Century Gothic"/>
              </a:rPr>
              <a:t>, plus the summaries of pages 82-89 and 95-118 provided in the </a:t>
            </a:r>
            <a:r>
              <a:rPr lang="en" sz="1800" b="1" dirty="0">
                <a:solidFill>
                  <a:schemeClr val="dk1"/>
                </a:solidFill>
                <a:latin typeface="Century Gothic"/>
                <a:ea typeface="Century Gothic"/>
                <a:cs typeface="Century Gothic"/>
                <a:sym typeface="Century Gothic"/>
              </a:rPr>
              <a:t>structured notes</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Complete the </a:t>
            </a:r>
            <a:r>
              <a:rPr lang="en" sz="1800" b="1" dirty="0">
                <a:solidFill>
                  <a:schemeClr val="dk1"/>
                </a:solidFill>
                <a:latin typeface="Century Gothic"/>
                <a:ea typeface="Century Gothic"/>
                <a:cs typeface="Century Gothic"/>
                <a:sym typeface="Century Gothic"/>
              </a:rPr>
              <a:t>structured notes</a:t>
            </a:r>
            <a:r>
              <a:rPr lang="en" sz="1800" dirty="0">
                <a:solidFill>
                  <a:schemeClr val="dk1"/>
                </a:solidFill>
                <a:latin typeface="Century Gothic"/>
                <a:ea typeface="Century Gothic"/>
                <a:cs typeface="Century Gothic"/>
                <a:sym typeface="Century Gothic"/>
              </a:rPr>
              <a:t>, including the focus question: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On pages 89-94, why do you think Hillenbrand describes what the airmen fear in such detail? What does it help the reader understand about Louie and the men he served with? Use the strongest evidence from the book to support your answer.</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65" name="Google Shape;365;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66" name="Google Shape;366;p53"/>
          <p:cNvGraphicFramePr/>
          <p:nvPr/>
        </p:nvGraphicFramePr>
        <p:xfrm>
          <a:off x="577216" y="1385887"/>
          <a:ext cx="7989600" cy="3230175"/>
        </p:xfrm>
        <a:graphic>
          <a:graphicData uri="http://schemas.openxmlformats.org/drawingml/2006/table">
            <a:tbl>
              <a:tblPr firstRow="1" bandRow="1">
                <a:noFill/>
                <a:tableStyleId>{D7C2FFDB-ACC5-41CF-B0C3-A31DE8A49D90}</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11700" y="221528"/>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10</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311700" y="1321718"/>
            <a:ext cx="8520600" cy="4093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10</a:t>
            </a:r>
            <a:r>
              <a:rPr lang="en" sz="1800" b="1" i="0" u="none" strike="noStrike" cap="none" dirty="0">
                <a:solidFill>
                  <a:schemeClr val="dk1"/>
                </a:solidFill>
                <a:latin typeface="Century Gothic"/>
                <a:ea typeface="Century Gothic"/>
                <a:cs typeface="Century Gothic"/>
                <a:sym typeface="Century Gothic"/>
              </a:rPr>
              <a:t>:</a:t>
            </a:r>
            <a:r>
              <a:rPr lang="en" sz="1800" b="0" i="1"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rPr>
              <a:t>In advance, prepare the following:</a:t>
            </a:r>
            <a:endParaRPr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dirty="0">
                <a:solidFill>
                  <a:schemeClr val="dk1"/>
                </a:solidFill>
              </a:rPr>
              <a:t>Whiteboards and whiteboard markers or scrap paper (one per student)</a:t>
            </a:r>
            <a:endParaRPr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b="1" dirty="0">
                <a:solidFill>
                  <a:schemeClr val="dk1"/>
                </a:solidFill>
              </a:rPr>
              <a:t>Things Good Writers Do anchor chart </a:t>
            </a:r>
            <a:r>
              <a:rPr lang="en" dirty="0">
                <a:solidFill>
                  <a:schemeClr val="dk1"/>
                </a:solidFill>
              </a:rPr>
              <a:t>(new; co-created with students during Work Time A; see supporting materials)</a:t>
            </a:r>
            <a:endParaRPr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b="1" dirty="0">
                <a:solidFill>
                  <a:schemeClr val="dk1"/>
                </a:solidFill>
              </a:rPr>
              <a:t>Active and Passive Sentences </a:t>
            </a:r>
            <a:r>
              <a:rPr lang="en" dirty="0">
                <a:solidFill>
                  <a:schemeClr val="dk1"/>
                </a:solidFill>
              </a:rPr>
              <a:t>(one per student)</a:t>
            </a:r>
            <a:endParaRPr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b="1" i="1" dirty="0">
                <a:solidFill>
                  <a:schemeClr val="dk1"/>
                </a:solidFill>
              </a:rPr>
              <a:t>Unbroken</a:t>
            </a:r>
            <a:r>
              <a:rPr lang="en" b="1" dirty="0">
                <a:solidFill>
                  <a:schemeClr val="dk1"/>
                </a:solidFill>
              </a:rPr>
              <a:t> structured notes, pages 78-118 </a:t>
            </a:r>
            <a:r>
              <a:rPr lang="en" dirty="0">
                <a:solidFill>
                  <a:schemeClr val="dk1"/>
                </a:solidFill>
              </a:rPr>
              <a:t>(one per student)</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3: Unit 1: Lesson </a:t>
            </a:r>
            <a:r>
              <a:rPr lang="en"/>
              <a:t>10</a:t>
            </a:r>
            <a:r>
              <a:rPr lang="en" sz="3400" b="0" i="0" u="none" strike="noStrike" cap="none">
                <a:solidFill>
                  <a:schemeClr val="dk1"/>
                </a:solidFill>
                <a:latin typeface="Century Gothic"/>
                <a:ea typeface="Century Gothic"/>
                <a:cs typeface="Century Gothic"/>
                <a:sym typeface="Century Gothic"/>
              </a:rPr>
              <a: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b="1" i="0" u="none" strike="noStrike" cap="none" dirty="0">
                <a:solidFill>
                  <a:schemeClr val="dk1"/>
                </a:solidFill>
              </a:rPr>
              <a:t>Preparing for Lesson </a:t>
            </a:r>
            <a:r>
              <a:rPr lang="en" b="1" dirty="0">
                <a:solidFill>
                  <a:schemeClr val="dk1"/>
                </a:solidFill>
              </a:rPr>
              <a:t>10</a:t>
            </a:r>
            <a:r>
              <a:rPr lang="en" b="1" i="0" u="none" strike="noStrike" cap="none" dirty="0">
                <a:solidFill>
                  <a:schemeClr val="dk1"/>
                </a:solidFill>
              </a:rPr>
              <a:t>: </a:t>
            </a:r>
            <a:r>
              <a:rPr lang="en" i="0" u="none" strike="noStrike" cap="none" dirty="0">
                <a:solidFill>
                  <a:schemeClr val="dk1"/>
                </a:solidFill>
              </a:rPr>
              <a:t>Reading and protocols to read in preparation:</a:t>
            </a:r>
            <a:endParaRPr i="0" u="none" strike="noStrike" cap="none"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r>
              <a:rPr lang="en" dirty="0">
                <a:solidFill>
                  <a:schemeClr val="dk1"/>
                </a:solidFill>
              </a:rPr>
              <a:t>In preparation for facilitating the lesson, review the following:</a:t>
            </a:r>
            <a:endParaRPr dirty="0">
              <a:solidFill>
                <a:schemeClr val="dk1"/>
              </a:solidFill>
            </a:endParaRPr>
          </a:p>
          <a:p>
            <a:pPr marL="457200" lvl="0" indent="-342900" algn="l" rtl="0">
              <a:spcBef>
                <a:spcPts val="0"/>
              </a:spcBef>
              <a:spcAft>
                <a:spcPts val="0"/>
              </a:spcAft>
              <a:buClr>
                <a:schemeClr val="dk1"/>
              </a:buClr>
              <a:buSzPts val="1800"/>
              <a:buChar char="●"/>
            </a:pPr>
            <a:r>
              <a:rPr lang="en" b="1" i="1" dirty="0">
                <a:solidFill>
                  <a:schemeClr val="dk1"/>
                </a:solidFill>
              </a:rPr>
              <a:t>Unbroken</a:t>
            </a:r>
            <a:r>
              <a:rPr lang="en" b="1" dirty="0">
                <a:solidFill>
                  <a:schemeClr val="dk1"/>
                </a:solidFill>
              </a:rPr>
              <a:t> Structured Notes Teacher Guide, pages 78-118 (for teacher reference)</a:t>
            </a:r>
            <a:endParaRPr b="1" dirty="0">
              <a:solidFill>
                <a:schemeClr val="dk1"/>
              </a:solidFill>
            </a:endParaRPr>
          </a:p>
          <a:p>
            <a:pPr marL="457200" lvl="0" indent="-342900" algn="l" rtl="0">
              <a:spcBef>
                <a:spcPts val="0"/>
              </a:spcBef>
              <a:spcAft>
                <a:spcPts val="0"/>
              </a:spcAft>
              <a:buClr>
                <a:schemeClr val="dk1"/>
              </a:buClr>
              <a:buSzPts val="1800"/>
              <a:buChar char="●"/>
            </a:pPr>
            <a:r>
              <a:rPr lang="en" b="1" dirty="0">
                <a:solidFill>
                  <a:schemeClr val="dk1"/>
                </a:solidFill>
              </a:rPr>
              <a:t>Things Good Writers Do anchor chart</a:t>
            </a:r>
            <a:r>
              <a:rPr lang="en" dirty="0">
                <a:solidFill>
                  <a:schemeClr val="dk1"/>
                </a:solidFill>
              </a:rPr>
              <a:t> (new; co-created with students during Work Time A; see supporting materials)</a:t>
            </a:r>
            <a:endParaRPr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i="0" u="none" strike="noStrike" cap="none"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7"/>
        <p:cNvGrpSpPr/>
        <p:nvPr/>
      </p:nvGrpSpPr>
      <p:grpSpPr>
        <a:xfrm>
          <a:off x="0" y="0"/>
          <a:ext cx="0" cy="0"/>
          <a:chOff x="0" y="0"/>
          <a:chExt cx="0" cy="0"/>
        </a:xfrm>
      </p:grpSpPr>
      <p:pic>
        <p:nvPicPr>
          <p:cNvPr id="268" name="Google Shape;268;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9" name="Google Shape;269;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0" name="Google Shape;270;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271" name="Google Shape;271;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2" name="Google Shape;272;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191300"/>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78" name="Google Shape;278;p42"/>
          <p:cNvSpPr txBox="1">
            <a:spLocks noGrp="1"/>
          </p:cNvSpPr>
          <p:nvPr>
            <p:ph type="body" idx="1"/>
          </p:nvPr>
        </p:nvSpPr>
        <p:spPr>
          <a:xfrm>
            <a:off x="311700" y="13191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In this lesson</a:t>
            </a:r>
            <a:r>
              <a:rPr lang="en" dirty="0"/>
              <a:t> </a:t>
            </a:r>
            <a:r>
              <a:rPr lang="en" sz="1800" b="0" i="0" u="none" strike="noStrike" cap="none" dirty="0">
                <a:solidFill>
                  <a:srgbClr val="000000"/>
                </a:solidFill>
                <a:latin typeface="Century Gothic"/>
                <a:ea typeface="Century Gothic"/>
                <a:cs typeface="Century Gothic"/>
                <a:sym typeface="Century Gothic"/>
              </a:rPr>
              <a:t>you will</a:t>
            </a:r>
            <a:r>
              <a:rPr lang="en" dirty="0"/>
              <a:t> look at author Laura Hillenbrand’s work, </a:t>
            </a:r>
            <a:endParaRPr dirty="0"/>
          </a:p>
          <a:p>
            <a:pPr marL="0" marR="0" lvl="0" indent="0" algn="l" rtl="0">
              <a:lnSpc>
                <a:spcPct val="100000"/>
              </a:lnSpc>
              <a:spcBef>
                <a:spcPts val="0"/>
              </a:spcBef>
              <a:spcAft>
                <a:spcPts val="0"/>
              </a:spcAft>
              <a:buClr>
                <a:srgbClr val="000000"/>
              </a:buClr>
              <a:buSzPts val="1800"/>
              <a:buFont typeface="Century Gothic"/>
              <a:buNone/>
            </a:pPr>
            <a:r>
              <a:rPr lang="en" dirty="0"/>
              <a:t>and other text examples, to think about “Things Good Writers </a:t>
            </a:r>
            <a:endParaRPr dirty="0"/>
          </a:p>
          <a:p>
            <a:pPr marL="0" marR="0" lvl="0" indent="0" algn="l" rtl="0">
              <a:lnSpc>
                <a:spcPct val="100000"/>
              </a:lnSpc>
              <a:spcBef>
                <a:spcPts val="0"/>
              </a:spcBef>
              <a:spcAft>
                <a:spcPts val="0"/>
              </a:spcAft>
              <a:buClr>
                <a:srgbClr val="000000"/>
              </a:buClr>
              <a:buSzPts val="1800"/>
              <a:buFont typeface="Century Gothic"/>
              <a:buNone/>
            </a:pPr>
            <a:r>
              <a:rPr lang="en" dirty="0"/>
              <a:t>Do” and start to analyze author’s voice.</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Here’s what you’ll be learning and doing today:</a:t>
            </a:r>
            <a:endParaRPr dirty="0"/>
          </a:p>
          <a:p>
            <a:pPr marL="457200" marR="0" lvl="0" indent="-342900" algn="l" rtl="0">
              <a:lnSpc>
                <a:spcPct val="100000"/>
              </a:lnSpc>
              <a:spcBef>
                <a:spcPts val="0"/>
              </a:spcBef>
              <a:spcAft>
                <a:spcPts val="0"/>
              </a:spcAft>
              <a:buClr>
                <a:srgbClr val="000000"/>
              </a:buClr>
              <a:buSzPts val="1800"/>
              <a:buFont typeface="Century Gothic"/>
              <a:buChar char="●"/>
            </a:pPr>
            <a:r>
              <a:rPr lang="en" dirty="0"/>
              <a:t>Submit the </a:t>
            </a:r>
            <a:r>
              <a:rPr lang="en" b="1" dirty="0"/>
              <a:t>Mid-Unit Assessment</a:t>
            </a:r>
            <a:r>
              <a:rPr lang="en" dirty="0"/>
              <a:t>.</a:t>
            </a:r>
            <a:endParaRPr dirty="0"/>
          </a:p>
          <a:p>
            <a:pPr marL="457200" marR="0" lvl="0" indent="-342900" algn="l" rtl="0">
              <a:lnSpc>
                <a:spcPct val="100000"/>
              </a:lnSpc>
              <a:spcBef>
                <a:spcPts val="0"/>
              </a:spcBef>
              <a:spcAft>
                <a:spcPts val="0"/>
              </a:spcAft>
              <a:buSzPts val="1800"/>
              <a:buChar char="●"/>
            </a:pPr>
            <a:r>
              <a:rPr lang="en" dirty="0"/>
              <a:t>Discuss the Focus Question from the last lesson.</a:t>
            </a:r>
            <a:endParaRPr dirty="0"/>
          </a:p>
          <a:p>
            <a:pPr marL="457200" marR="0" lvl="0" indent="-342900" algn="l" rtl="0">
              <a:lnSpc>
                <a:spcPct val="100000"/>
              </a:lnSpc>
              <a:spcBef>
                <a:spcPts val="0"/>
              </a:spcBef>
              <a:spcAft>
                <a:spcPts val="0"/>
              </a:spcAft>
              <a:buSzPts val="1800"/>
              <a:buChar char="●"/>
            </a:pPr>
            <a:r>
              <a:rPr lang="en" dirty="0"/>
              <a:t>Create an anchor chart that lists “Things Good Writers </a:t>
            </a:r>
            <a:r>
              <a:rPr lang="en" dirty="0" smtClean="0"/>
              <a:t>Do</a:t>
            </a:r>
            <a:r>
              <a:rPr lang="en-US" dirty="0" smtClean="0"/>
              <a:t>.</a:t>
            </a:r>
            <a:r>
              <a:rPr lang="en" dirty="0" smtClean="0"/>
              <a:t>”</a:t>
            </a:r>
            <a:endParaRPr dirty="0"/>
          </a:p>
          <a:p>
            <a:pPr marL="457200" marR="0" lvl="0" indent="-342900" algn="l" rtl="0">
              <a:lnSpc>
                <a:spcPct val="100000"/>
              </a:lnSpc>
              <a:spcBef>
                <a:spcPts val="0"/>
              </a:spcBef>
              <a:spcAft>
                <a:spcPts val="0"/>
              </a:spcAft>
              <a:buSzPts val="1800"/>
              <a:buChar char="●"/>
            </a:pPr>
            <a:r>
              <a:rPr lang="en" dirty="0"/>
              <a:t>Compare active and passive sentences to analyze author’s voice.</a:t>
            </a:r>
            <a:endParaRPr dirty="0"/>
          </a:p>
        </p:txBody>
      </p:sp>
      <p:pic>
        <p:nvPicPr>
          <p:cNvPr id="279" name="Google Shape;279;p42"/>
          <p:cNvPicPr preferRelativeResize="0"/>
          <p:nvPr/>
        </p:nvPicPr>
        <p:blipFill>
          <a:blip r:embed="rId3">
            <a:alphaModFix/>
          </a:blip>
          <a:stretch>
            <a:fillRect/>
          </a:stretch>
        </p:blipFill>
        <p:spPr>
          <a:xfrm>
            <a:off x="7521225" y="191300"/>
            <a:ext cx="1311075" cy="20026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3"/>
          <p:cNvSpPr txBox="1">
            <a:spLocks noGrp="1"/>
          </p:cNvSpPr>
          <p:nvPr>
            <p:ph type="title"/>
          </p:nvPr>
        </p:nvSpPr>
        <p:spPr>
          <a:xfrm>
            <a:off x="311700" y="334175"/>
            <a:ext cx="85206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Submit the Mid-Unit Assessment</a:t>
            </a:r>
            <a:endParaRPr sz="3400" b="0" i="0" u="none" strike="noStrike" cap="none">
              <a:solidFill>
                <a:schemeClr val="dk1"/>
              </a:solidFill>
              <a:latin typeface="Century Gothic"/>
              <a:ea typeface="Century Gothic"/>
              <a:cs typeface="Century Gothic"/>
              <a:sym typeface="Century Gothic"/>
            </a:endParaRPr>
          </a:p>
        </p:txBody>
      </p:sp>
      <p:pic>
        <p:nvPicPr>
          <p:cNvPr id="285" name="Google Shape;285;p43"/>
          <p:cNvPicPr preferRelativeResize="0"/>
          <p:nvPr/>
        </p:nvPicPr>
        <p:blipFill>
          <a:blip r:embed="rId3">
            <a:alphaModFix/>
          </a:blip>
          <a:stretch>
            <a:fillRect/>
          </a:stretch>
        </p:blipFill>
        <p:spPr>
          <a:xfrm>
            <a:off x="216250" y="1189350"/>
            <a:ext cx="4355751" cy="3458525"/>
          </a:xfrm>
          <a:prstGeom prst="rect">
            <a:avLst/>
          </a:prstGeom>
          <a:noFill/>
          <a:ln w="28575" cap="flat" cmpd="sng">
            <a:solidFill>
              <a:srgbClr val="44546A"/>
            </a:solidFill>
            <a:prstDash val="solid"/>
            <a:round/>
            <a:headEnd type="none" w="sm" len="sm"/>
            <a:tailEnd type="none" w="sm" len="sm"/>
          </a:ln>
        </p:spPr>
      </p:pic>
      <p:pic>
        <p:nvPicPr>
          <p:cNvPr id="286" name="Google Shape;286;p43"/>
          <p:cNvPicPr preferRelativeResize="0"/>
          <p:nvPr/>
        </p:nvPicPr>
        <p:blipFill>
          <a:blip r:embed="rId4">
            <a:alphaModFix/>
          </a:blip>
          <a:stretch>
            <a:fillRect/>
          </a:stretch>
        </p:blipFill>
        <p:spPr>
          <a:xfrm>
            <a:off x="4790776" y="1189350"/>
            <a:ext cx="4119724" cy="3458526"/>
          </a:xfrm>
          <a:prstGeom prst="rect">
            <a:avLst/>
          </a:prstGeom>
          <a:noFill/>
          <a:ln w="28575" cap="flat" cmpd="sng">
            <a:solidFill>
              <a:srgbClr val="44546A"/>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4"/>
          <p:cNvSpPr txBox="1">
            <a:spLocks noGrp="1"/>
          </p:cNvSpPr>
          <p:nvPr>
            <p:ph type="title"/>
          </p:nvPr>
        </p:nvSpPr>
        <p:spPr>
          <a:xfrm>
            <a:off x="255475" y="186725"/>
            <a:ext cx="8609700" cy="967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Discuss the Focus Question</a:t>
            </a:r>
            <a:endParaRPr sz="3400" b="0" i="0" u="none" strike="noStrike" cap="none">
              <a:solidFill>
                <a:schemeClr val="dk1"/>
              </a:solidFill>
              <a:latin typeface="Century Gothic"/>
              <a:ea typeface="Century Gothic"/>
              <a:cs typeface="Century Gothic"/>
              <a:sym typeface="Century Gothic"/>
            </a:endParaRPr>
          </a:p>
        </p:txBody>
      </p:sp>
      <p:pic>
        <p:nvPicPr>
          <p:cNvPr id="292" name="Google Shape;292;p44"/>
          <p:cNvPicPr preferRelativeResize="0"/>
          <p:nvPr/>
        </p:nvPicPr>
        <p:blipFill>
          <a:blip r:embed="rId3">
            <a:alphaModFix/>
          </a:blip>
          <a:stretch>
            <a:fillRect/>
          </a:stretch>
        </p:blipFill>
        <p:spPr>
          <a:xfrm>
            <a:off x="8447314" y="4430486"/>
            <a:ext cx="552457" cy="476927"/>
          </a:xfrm>
          <a:prstGeom prst="rect">
            <a:avLst/>
          </a:prstGeom>
          <a:noFill/>
          <a:ln>
            <a:noFill/>
          </a:ln>
        </p:spPr>
      </p:pic>
      <p:pic>
        <p:nvPicPr>
          <p:cNvPr id="293" name="Google Shape;293;p44"/>
          <p:cNvPicPr preferRelativeResize="0"/>
          <p:nvPr/>
        </p:nvPicPr>
        <p:blipFill>
          <a:blip r:embed="rId4">
            <a:alphaModFix/>
          </a:blip>
          <a:stretch>
            <a:fillRect/>
          </a:stretch>
        </p:blipFill>
        <p:spPr>
          <a:xfrm>
            <a:off x="7994310" y="4341506"/>
            <a:ext cx="442118" cy="611341"/>
          </a:xfrm>
          <a:prstGeom prst="rect">
            <a:avLst/>
          </a:prstGeom>
          <a:noFill/>
          <a:ln>
            <a:noFill/>
          </a:ln>
        </p:spPr>
      </p:pic>
      <p:sp>
        <p:nvSpPr>
          <p:cNvPr id="294" name="Google Shape;294;p44"/>
          <p:cNvSpPr txBox="1"/>
          <p:nvPr/>
        </p:nvSpPr>
        <p:spPr>
          <a:xfrm>
            <a:off x="885100" y="1235775"/>
            <a:ext cx="7214100" cy="22044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Focus question:</a:t>
            </a:r>
            <a:r>
              <a:rPr lang="en"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On pages 89-94, why do you think Hillenbrand describes what the airmen fear in such detail? What does it help the reader understand about Louie and the men he served with? Use the strongest evidence from the book to support your answer</a:t>
            </a: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5"/>
          <p:cNvSpPr txBox="1">
            <a:spLocks noGrp="1"/>
          </p:cNvSpPr>
          <p:nvPr>
            <p:ph type="title"/>
          </p:nvPr>
        </p:nvSpPr>
        <p:spPr>
          <a:xfrm>
            <a:off x="85500" y="333100"/>
            <a:ext cx="8973000" cy="797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Review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300" name="Google Shape;300;p45"/>
          <p:cNvSpPr txBox="1">
            <a:spLocks noGrp="1"/>
          </p:cNvSpPr>
          <p:nvPr>
            <p:ph type="body" idx="1"/>
          </p:nvPr>
        </p:nvSpPr>
        <p:spPr>
          <a:xfrm>
            <a:off x="272675" y="1429125"/>
            <a:ext cx="8441100" cy="252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3200"/>
              <a:buFont typeface="Arial"/>
              <a:buNone/>
            </a:pPr>
            <a:r>
              <a:rPr lang="en" sz="2400">
                <a:solidFill>
                  <a:schemeClr val="dk1"/>
                </a:solidFill>
              </a:rPr>
              <a:t>The Learning Targets for today are:</a:t>
            </a:r>
            <a:endParaRPr sz="2400">
              <a:solidFill>
                <a:schemeClr val="dk1"/>
              </a:solidFill>
            </a:endParaRPr>
          </a:p>
          <a:p>
            <a:pPr marL="457200" lvl="0" indent="-381000" algn="l" rtl="0">
              <a:lnSpc>
                <a:spcPct val="90000"/>
              </a:lnSpc>
              <a:spcBef>
                <a:spcPts val="1000"/>
              </a:spcBef>
              <a:spcAft>
                <a:spcPts val="0"/>
              </a:spcAft>
              <a:buClr>
                <a:schemeClr val="dk1"/>
              </a:buClr>
              <a:buSzPts val="2400"/>
              <a:buAutoNum type="arabicPeriod"/>
            </a:pPr>
            <a:r>
              <a:rPr lang="en" sz="2400">
                <a:solidFill>
                  <a:schemeClr val="dk1"/>
                </a:solidFill>
              </a:rPr>
              <a:t>I can analyze the impact of word choice on meaning and tone in </a:t>
            </a:r>
            <a:r>
              <a:rPr lang="en" sz="2400" i="1">
                <a:solidFill>
                  <a:schemeClr val="dk1"/>
                </a:solidFill>
              </a:rPr>
              <a:t>Unbroken</a:t>
            </a:r>
            <a:r>
              <a:rPr lang="en" sz="2400">
                <a:solidFill>
                  <a:schemeClr val="dk1"/>
                </a:solidFill>
              </a:rPr>
              <a:t>.</a:t>
            </a:r>
            <a:endParaRPr sz="2400">
              <a:solidFill>
                <a:schemeClr val="dk1"/>
              </a:solidFill>
            </a:endParaRPr>
          </a:p>
          <a:p>
            <a:pPr marL="457200" lvl="0" indent="-381000" algn="l" rtl="0">
              <a:lnSpc>
                <a:spcPct val="90000"/>
              </a:lnSpc>
              <a:spcBef>
                <a:spcPts val="0"/>
              </a:spcBef>
              <a:spcAft>
                <a:spcPts val="0"/>
              </a:spcAft>
              <a:buClr>
                <a:schemeClr val="dk1"/>
              </a:buClr>
              <a:buSzPts val="2400"/>
              <a:buAutoNum type="arabicPeriod"/>
            </a:pPr>
            <a:r>
              <a:rPr lang="en" sz="2400">
                <a:solidFill>
                  <a:schemeClr val="dk1"/>
                </a:solidFill>
              </a:rPr>
              <a:t>I can determine if sentences are in active or passive voice.</a:t>
            </a:r>
            <a:endParaRPr sz="2400">
              <a:solidFill>
                <a:schemeClr val="dk1"/>
              </a:solidFill>
            </a:endParaRPr>
          </a:p>
        </p:txBody>
      </p:sp>
      <p:pic>
        <p:nvPicPr>
          <p:cNvPr id="301" name="Google Shape;301;p45"/>
          <p:cNvPicPr preferRelativeResize="0"/>
          <p:nvPr/>
        </p:nvPicPr>
        <p:blipFill>
          <a:blip r:embed="rId3">
            <a:alphaModFix/>
          </a:blip>
          <a:stretch>
            <a:fillRect/>
          </a:stretch>
        </p:blipFill>
        <p:spPr>
          <a:xfrm>
            <a:off x="8470671" y="4350064"/>
            <a:ext cx="576943" cy="609021"/>
          </a:xfrm>
          <a:prstGeom prst="rect">
            <a:avLst/>
          </a:prstGeom>
          <a:noFill/>
          <a:ln>
            <a:noFill/>
          </a:ln>
        </p:spPr>
      </p:pic>
      <p:pic>
        <p:nvPicPr>
          <p:cNvPr id="302" name="Google Shape;302;p45"/>
          <p:cNvPicPr preferRelativeResize="0"/>
          <p:nvPr/>
        </p:nvPicPr>
        <p:blipFill>
          <a:blip r:embed="rId4">
            <a:alphaModFix/>
          </a:blip>
          <a:stretch>
            <a:fillRect/>
          </a:stretch>
        </p:blipFill>
        <p:spPr>
          <a:xfrm>
            <a:off x="7983858" y="4378499"/>
            <a:ext cx="530357" cy="518004"/>
          </a:xfrm>
          <a:prstGeom prst="rect">
            <a:avLst/>
          </a:prstGeom>
          <a:noFill/>
          <a:ln>
            <a:noFill/>
          </a:ln>
        </p:spPr>
      </p:pic>
      <p:pic>
        <p:nvPicPr>
          <p:cNvPr id="303" name="Google Shape;303;p45"/>
          <p:cNvPicPr preferRelativeResize="0"/>
          <p:nvPr/>
        </p:nvPicPr>
        <p:blipFill>
          <a:blip r:embed="rId5">
            <a:alphaModFix/>
          </a:blip>
          <a:stretch>
            <a:fillRect/>
          </a:stretch>
        </p:blipFill>
        <p:spPr>
          <a:xfrm>
            <a:off x="7522029" y="4328291"/>
            <a:ext cx="447702" cy="6047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6"/>
          <p:cNvSpPr txBox="1">
            <a:spLocks noGrp="1"/>
          </p:cNvSpPr>
          <p:nvPr>
            <p:ph type="title"/>
          </p:nvPr>
        </p:nvSpPr>
        <p:spPr>
          <a:xfrm>
            <a:off x="85500" y="137625"/>
            <a:ext cx="8973000" cy="946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Discuss the Author’s Craft</a:t>
            </a:r>
            <a:endParaRPr sz="3400" b="0" i="0" u="none" strike="noStrike" cap="none">
              <a:solidFill>
                <a:schemeClr val="dk1"/>
              </a:solidFill>
              <a:latin typeface="Century Gothic"/>
              <a:ea typeface="Century Gothic"/>
              <a:cs typeface="Century Gothic"/>
              <a:sym typeface="Century Gothic"/>
            </a:endParaRPr>
          </a:p>
        </p:txBody>
      </p:sp>
      <p:sp>
        <p:nvSpPr>
          <p:cNvPr id="309" name="Google Shape;309;p46"/>
          <p:cNvSpPr txBox="1">
            <a:spLocks noGrp="1"/>
          </p:cNvSpPr>
          <p:nvPr>
            <p:ph type="body" idx="1"/>
          </p:nvPr>
        </p:nvSpPr>
        <p:spPr>
          <a:xfrm>
            <a:off x="5212275" y="1393370"/>
            <a:ext cx="3467100" cy="2580479"/>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Clr>
                <a:schemeClr val="dk1"/>
              </a:buClr>
              <a:buSzPts val="2000"/>
              <a:buFont typeface="Century Gothic"/>
              <a:buAutoNum type="arabicPeriod"/>
            </a:pPr>
            <a:r>
              <a:rPr lang="en" sz="2000" dirty="0">
                <a:solidFill>
                  <a:schemeClr val="dk1"/>
                </a:solidFill>
              </a:rPr>
              <a:t>What are some techniques we know good writers </a:t>
            </a:r>
            <a:r>
              <a:rPr lang="en" sz="2000" dirty="0" smtClean="0">
                <a:solidFill>
                  <a:schemeClr val="dk1"/>
                </a:solidFill>
              </a:rPr>
              <a:t>use?</a:t>
            </a:r>
            <a:endParaRPr lang="en" sz="2000" dirty="0">
              <a:solidFill>
                <a:schemeClr val="dk1"/>
              </a:solidFill>
            </a:endParaRPr>
          </a:p>
          <a:p>
            <a:pPr marL="457200" lvl="0" indent="-355600" algn="l" rtl="0">
              <a:spcBef>
                <a:spcPts val="0"/>
              </a:spcBef>
              <a:spcAft>
                <a:spcPts val="0"/>
              </a:spcAft>
              <a:buClr>
                <a:schemeClr val="dk1"/>
              </a:buClr>
              <a:buSzPts val="2000"/>
              <a:buFont typeface="Century Gothic"/>
              <a:buAutoNum type="arabicPeriod"/>
            </a:pPr>
            <a:endParaRPr lang="en" sz="2000" dirty="0">
              <a:solidFill>
                <a:schemeClr val="dk1"/>
              </a:solidFill>
            </a:endParaRPr>
          </a:p>
          <a:p>
            <a:pPr marL="457200" lvl="0" indent="-355600" algn="l" rtl="0">
              <a:spcBef>
                <a:spcPts val="0"/>
              </a:spcBef>
              <a:spcAft>
                <a:spcPts val="0"/>
              </a:spcAft>
              <a:buClr>
                <a:schemeClr val="dk1"/>
              </a:buClr>
              <a:buSzPts val="2000"/>
              <a:buFont typeface="Century Gothic"/>
              <a:buAutoNum type="arabicPeriod"/>
            </a:pPr>
            <a:r>
              <a:rPr lang="en" sz="2000" dirty="0" smtClean="0">
                <a:solidFill>
                  <a:schemeClr val="dk1"/>
                </a:solidFill>
              </a:rPr>
              <a:t>How </a:t>
            </a:r>
            <a:r>
              <a:rPr lang="en" sz="2000" dirty="0">
                <a:solidFill>
                  <a:schemeClr val="dk1"/>
                </a:solidFill>
              </a:rPr>
              <a:t>might this technique contribute to tone or meaning?</a:t>
            </a:r>
            <a:endParaRPr sz="2000" dirty="0">
              <a:solidFill>
                <a:schemeClr val="dk1"/>
              </a:solidFill>
            </a:endParaRPr>
          </a:p>
        </p:txBody>
      </p:sp>
      <p:pic>
        <p:nvPicPr>
          <p:cNvPr id="310" name="Google Shape;310;p46"/>
          <p:cNvPicPr preferRelativeResize="0"/>
          <p:nvPr/>
        </p:nvPicPr>
        <p:blipFill>
          <a:blip r:embed="rId3">
            <a:alphaModFix/>
          </a:blip>
          <a:stretch>
            <a:fillRect/>
          </a:stretch>
        </p:blipFill>
        <p:spPr>
          <a:xfrm>
            <a:off x="8530353" y="4352660"/>
            <a:ext cx="517261" cy="567736"/>
          </a:xfrm>
          <a:prstGeom prst="rect">
            <a:avLst/>
          </a:prstGeom>
          <a:noFill/>
          <a:ln>
            <a:noFill/>
          </a:ln>
        </p:spPr>
      </p:pic>
      <p:pic>
        <p:nvPicPr>
          <p:cNvPr id="311" name="Google Shape;311;p46"/>
          <p:cNvPicPr preferRelativeResize="0"/>
          <p:nvPr/>
        </p:nvPicPr>
        <p:blipFill>
          <a:blip r:embed="rId4">
            <a:alphaModFix/>
          </a:blip>
          <a:stretch>
            <a:fillRect/>
          </a:stretch>
        </p:blipFill>
        <p:spPr>
          <a:xfrm>
            <a:off x="255475" y="829250"/>
            <a:ext cx="4876800" cy="3829050"/>
          </a:xfrm>
          <a:prstGeom prst="rect">
            <a:avLst/>
          </a:prstGeom>
          <a:noFill/>
          <a:ln>
            <a:noFill/>
          </a:ln>
        </p:spPr>
      </p:pic>
      <p:pic>
        <p:nvPicPr>
          <p:cNvPr id="312" name="Google Shape;312;p46"/>
          <p:cNvPicPr preferRelativeResize="0"/>
          <p:nvPr/>
        </p:nvPicPr>
        <p:blipFill>
          <a:blip r:embed="rId5">
            <a:alphaModFix/>
          </a:blip>
          <a:stretch>
            <a:fillRect/>
          </a:stretch>
        </p:blipFill>
        <p:spPr>
          <a:xfrm>
            <a:off x="8109858" y="4305166"/>
            <a:ext cx="464039" cy="637002"/>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9CB5FD-AE55-467B-B321-202E3B4F689B}"/>
</file>

<file path=customXml/itemProps2.xml><?xml version="1.0" encoding="utf-8"?>
<ds:datastoreItem xmlns:ds="http://schemas.openxmlformats.org/officeDocument/2006/customXml" ds:itemID="{20A4C7D1-ADD9-468E-8749-5C57F1EACDD2}"/>
</file>

<file path=customXml/itemProps3.xml><?xml version="1.0" encoding="utf-8"?>
<ds:datastoreItem xmlns:ds="http://schemas.openxmlformats.org/officeDocument/2006/customXml" ds:itemID="{00DD73D9-D863-478C-BCDB-B17B1D6E3887}"/>
</file>

<file path=docProps/app.xml><?xml version="1.0" encoding="utf-8"?>
<Properties xmlns="http://schemas.openxmlformats.org/officeDocument/2006/extended-properties" xmlns:vt="http://schemas.openxmlformats.org/officeDocument/2006/docPropsVTypes">
  <TotalTime>11</TotalTime>
  <Words>3085</Words>
  <Application>Microsoft Macintosh PowerPoint</Application>
  <PresentationFormat>On-screen Show (16:9)</PresentationFormat>
  <Paragraphs>345</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Overlock</vt:lpstr>
      <vt:lpstr>Calibri</vt:lpstr>
      <vt:lpstr>Century Gothic</vt:lpstr>
      <vt:lpstr>Office Theme</vt:lpstr>
      <vt:lpstr>Office Theme</vt:lpstr>
      <vt:lpstr>Office Theme</vt:lpstr>
      <vt:lpstr>Grade 8: Module 3: Unit 1: Lesson 10  Teacher slide, before teaching.</vt:lpstr>
      <vt:lpstr>Grade 8: Module 3: Unit 1: Lesson 10  Teacher slide, before teaching.</vt:lpstr>
      <vt:lpstr>Grade 8: Module 3: Unit 1: Lesson 10  Teacher slide, before teaching.</vt:lpstr>
      <vt:lpstr>Grade 8: Module 3:  Unit 1: Lesson 10</vt:lpstr>
      <vt:lpstr>Hello, Students!</vt:lpstr>
      <vt:lpstr>Let’s Submit the Mid-Unit Assessment</vt:lpstr>
      <vt:lpstr>Let’s Discuss the Focus Question</vt:lpstr>
      <vt:lpstr>Let’s Review the Learning Targets</vt:lpstr>
      <vt:lpstr>Let’s Discuss the Author’s Craft</vt:lpstr>
      <vt:lpstr>‘Things Good Writers Do’ Anchor Chart</vt:lpstr>
      <vt:lpstr>Let’s Analyze Active Voice</vt:lpstr>
      <vt:lpstr>Let’s Analyze Passive Voice</vt:lpstr>
      <vt:lpstr>Let’s Analyze the Author’s Voice</vt:lpstr>
      <vt:lpstr>Let’s Review the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3: Unit 1: Lesson 10  Teacher slide, before teaching.</dc:title>
  <dc:creator>nbravo</dc:creator>
  <cp:lastModifiedBy>Alexander Specht</cp:lastModifiedBy>
  <cp:revision>5</cp:revision>
  <dcterms:modified xsi:type="dcterms:W3CDTF">2018-10-14T15:37:08Z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