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slideLayouts/slideLayout20.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0.xml" ContentType="application/vnd.openxmlformats-officedocument.presentationml.notesSlid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502020202020204" pitchFamily="3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ABAD3D50-428E-4878-B412-8F740B6BE863}">
  <a:tblStyle styleId="{ABAD3D50-428E-4878-B412-8F740B6BE86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6969" autoAdjust="0"/>
  </p:normalViewPr>
  <p:slideViewPr>
    <p:cSldViewPr snapToGrid="0">
      <p:cViewPr varScale="1">
        <p:scale>
          <a:sx n="60" d="100"/>
          <a:sy n="60" d="100"/>
        </p:scale>
        <p:origin x="1090" y="3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slide" Target="slides/slide1.xml"/><Relationship Id="rId21" Type="http://schemas.openxmlformats.org/officeDocument/2006/relationships/font" Target="fonts/font3.fntdata"/><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7.fntdata"/><Relationship Id="rId33" Type="http://schemas.openxmlformats.org/officeDocument/2006/relationships/customXml" Target="../customXml/item3.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font" Target="fonts/font2.fntdata"/><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6.fntdata"/><Relationship Id="rId32" Type="http://schemas.openxmlformats.org/officeDocument/2006/relationships/customXml" Target="../customXml/item2.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5.fntdata"/><Relationship Id="rId28"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font" Target="fonts/font1.fntdata"/><Relationship Id="rId31" Type="http://schemas.openxmlformats.org/officeDocument/2006/relationships/customXml" Target="../customXml/item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4.fntdata"/><Relationship Id="rId27" Type="http://schemas.openxmlformats.org/officeDocument/2006/relationships/presProps" Target="presProps.xml"/><Relationship Id="rId30" Type="http://schemas.openxmlformats.org/officeDocument/2006/relationships/tableStyles" Target="tableStyles.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02616175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Students build on the understanding of affixes (prefixes and suffixes) as word parts added to the beginning and end of a base word that started the instructional practice introduced in Cycle 11. In that cycle, students noticed that these word parts change the meaning of the base word. In this lesson, students take what they learned about affixes in Cycle 11 and apply it to a new iteration of the Word Parts instructional practice: using known word parts to create, read, and define new words. Identifying and understanding the role of affixes (prefixes and suffixes) when they are added to a base word allows students to more easily decode and understand an unknown word. This lesson uses one-syllable base words with the following syllable types: vowel teams (“play,” “clean”) and closed (“jog,” “camp,” “spell”). This lesson uses the suffixes “-s,” “-ing,” “-ed,” and “-er.”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Students first brainstorm words with the spelling patterns: “tion” and “sion.” Because these words will likely be multisyllabic and therefore more time-consuming for students to encode and list on their own whiteboards, this Work Time practice begins a little differently than previous Interactive Writing lessons have. These words will be shared verbally, and then students will build a sentence around one of them. Ideally, these sentences should include some words that allow for a review of patterns from Module 2 (examples: “ild,” “old,” “ost,” /ow/ spelled “ou” or “ow,” /oy/ spelled “oi” or “oy,” and base words with suffixes “-ed,” “-er,” or “-ing”).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During Interactive Writing, the teacher and class work together to compose and write a silly sentence using some of the words. Spelling should be accurate. The goal is for students to develop automaticity with the correct spelling and pronunciation of each word.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Consider recording the silly sentences produced each week during Interactive Writing on chart paper, sentence strips, or in a book so those sentences can be displayed and practiced by the group, in pairs, or individually.</a:t>
            </a:r>
            <a:endParaRPr sz="1200" dirty="0">
              <a:latin typeface="Calibri"/>
              <a:ea typeface="Calibri"/>
              <a:cs typeface="Calibri"/>
              <a:sym typeface="Calibri"/>
            </a:endParaRPr>
          </a:p>
        </p:txBody>
      </p:sp>
    </p:spTree>
    <p:extLst>
      <p:ext uri="{BB962C8B-B14F-4D97-AF65-F5344CB8AC3E}">
        <p14:creationId xmlns:p14="http://schemas.microsoft.com/office/powerpoint/2010/main" val="19085118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3d41ec11de_0_2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3d41ec11de_0_23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will use write the sentence with correct spelling, punctuation, and capitalization rules. To build students’ academic vocabulary, take a moment to define “collaborate” by explaining that the class will work together as a team to write a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2415349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g3d475dae1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7" name="Google Shape;267;g3d475dae1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Interactive Writing lessons in </a:t>
            </a:r>
            <a:r>
              <a:rPr lang="en" sz="1200" b="1" dirty="0">
                <a:solidFill>
                  <a:schemeClr val="dk1"/>
                </a:solidFill>
                <a:latin typeface="Calibri"/>
                <a:ea typeface="Calibri"/>
                <a:cs typeface="Calibri"/>
                <a:sym typeface="Calibri"/>
              </a:rPr>
              <a:t>EL Education’s Grade 2, Module 2</a:t>
            </a:r>
            <a:r>
              <a:rPr lang="en" sz="1200" dirty="0">
                <a:solidFill>
                  <a:schemeClr val="dk1"/>
                </a:solidFill>
                <a:latin typeface="Calibri"/>
                <a:ea typeface="Calibri"/>
                <a:cs typeface="Calibri"/>
                <a:sym typeface="Calibri"/>
              </a:rPr>
              <a:t> for additional guidance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Begin the Interactive Writing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“Today we will use the words we know to make a silly sentence. Let’s start by thinking of some words that end with /shen/. These are words with the ‘tion’ and ‘sion’ pattern spelling that sound.”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think of a word with that sound spelling pattern?”</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words and underline the “tion” or “sion” in each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0" dirty="0">
                <a:solidFill>
                  <a:schemeClr val="dk1"/>
                </a:solidFill>
                <a:latin typeface="Calibri"/>
                <a:ea typeface="Calibri"/>
                <a:cs typeface="Calibri"/>
                <a:sym typeface="Calibri"/>
              </a:rPr>
              <a:t>: “After we make our list, we will be writing a silly sentence together. The sentence has to have at least one ‘tion’ or ‘sion’ word in it. Let’s see if we can also try and use some words with the sounds /oy/, /ow/, /īld/, /ōld/, /īnd/, or /ōst/ in them. That’s a lot to think about.”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generate a sentence based on the criteria in step 4 or offer a predetermined choices. Example: “The large flower had a conversation with the moon at midnight.”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Rehearse the chosen sentence aloud two or three times.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 </a:t>
            </a:r>
            <a:r>
              <a:rPr lang="en" sz="1200" dirty="0">
                <a:solidFill>
                  <a:schemeClr val="dk1"/>
                </a:solidFill>
                <a:latin typeface="Calibri"/>
                <a:ea typeface="Calibri"/>
                <a:cs typeface="Calibri"/>
                <a:sym typeface="Calibri"/>
              </a:rPr>
              <a:t>(11)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will write an 11-word sentence together.”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start with the first word, which is a high-frequency word that we know.”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“Who would like to write our first word, ‘the?’”</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to take turns interactively writing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Stop to review punctuation rules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the sentence is finished, say: </a:t>
            </a:r>
            <a:r>
              <a:rPr lang="en" sz="1200" i="0" dirty="0">
                <a:solidFill>
                  <a:schemeClr val="dk1"/>
                </a:solidFill>
                <a:latin typeface="Calibri"/>
                <a:ea typeface="Calibri"/>
                <a:cs typeface="Calibri"/>
                <a:sym typeface="Calibri"/>
              </a:rPr>
              <a:t>“Let’s read our silly sentence we came up with from the words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and teacher read sentence together.</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spelling words that follow the 1-1-1 doubling rule with vowel suffixes.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whiteboards and markers.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working with a multisyllabic word, such as “conversation,” invite students to segment the word into syllables and work to encode each syllable. In this example, support students to see how the spoken syllable /sā/ in the word “conversation” is spelled with the open syllable pattern.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394088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4" name="Google Shape;274;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5-10</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Successful learners keep track of and reflect on their own learning. Point out that they are doing this each time they consider how what they did today helps them become more proficient readers.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reflection question and share with a partner. </a:t>
            </a:r>
            <a:endParaRPr sz="1200" dirty="0">
              <a:solidFill>
                <a:schemeClr val="dk1"/>
              </a:solidFill>
              <a:latin typeface="Calibri"/>
              <a:ea typeface="Calibri"/>
              <a:cs typeface="Calibri"/>
              <a:sym typeface="Calibri"/>
            </a:endParaRPr>
          </a:p>
          <a:p>
            <a:pPr marL="0" marR="0" lvl="3"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Responses will vary. Example: “I’m going to spell high-frequency words and ‘tion’ or ‘sion’ words correctly.” “I’m going to spell words with the sounds /oy/, /ow/, /īld/, /ōld/, /īnd/, or /ōst/ in them correctly.”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Provide sentence frames. Examples: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used the interactive word wall to spell _____ ____ ____ correctly.”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thought of the silly sentence _____, I _____.”</a:t>
            </a:r>
            <a:endParaRPr sz="1200" dirty="0">
              <a:solidFill>
                <a:schemeClr val="dk1"/>
              </a:solidFill>
              <a:latin typeface="Calibri"/>
              <a:ea typeface="Calibri"/>
              <a:cs typeface="Calibri"/>
              <a:sym typeface="Calibri"/>
            </a:endParaRPr>
          </a:p>
        </p:txBody>
      </p:sp>
      <p:sp>
        <p:nvSpPr>
          <p:cNvPr id="275" name="Google Shape;275;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6" name="Google Shape;276;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942985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1"/>
        <p:cNvGrpSpPr/>
        <p:nvPr/>
      </p:nvGrpSpPr>
      <p:grpSpPr>
        <a:xfrm>
          <a:off x="0" y="0"/>
          <a:ext cx="0" cy="0"/>
          <a:chOff x="0" y="0"/>
          <a:chExt cx="0" cy="0"/>
        </a:xfrm>
      </p:grpSpPr>
      <p:sp>
        <p:nvSpPr>
          <p:cNvPr id="282" name="Google Shape;282;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3" name="Google Shape;283;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work more with silly sentences.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60060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7"/>
        <p:cNvGrpSpPr/>
        <p:nvPr/>
      </p:nvGrpSpPr>
      <p:grpSpPr>
        <a:xfrm>
          <a:off x="0" y="0"/>
          <a:ext cx="0" cy="0"/>
          <a:chOff x="0" y="0"/>
          <a:chExt cx="0" cy="0"/>
        </a:xfrm>
      </p:grpSpPr>
      <p:sp>
        <p:nvSpPr>
          <p:cNvPr id="288" name="Google Shape;288;g3e8258026d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9" name="Google Shape;289;g3e8258026d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and write another silly sentence. </a:t>
            </a:r>
            <a:r>
              <a:rPr lang="en" sz="1200" dirty="0">
                <a:solidFill>
                  <a:schemeClr val="dk1"/>
                </a:solidFill>
                <a:highlight>
                  <a:srgbClr val="FFFFFF"/>
                </a:highlight>
                <a:latin typeface="Calibri"/>
                <a:ea typeface="Calibri"/>
                <a:cs typeface="Calibri"/>
                <a:sym typeface="Calibri"/>
              </a:rPr>
              <a:t>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7695494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4"/>
        <p:cNvGrpSpPr/>
        <p:nvPr/>
      </p:nvGrpSpPr>
      <p:grpSpPr>
        <a:xfrm>
          <a:off x="0" y="0"/>
          <a:ext cx="0" cy="0"/>
          <a:chOff x="0" y="0"/>
          <a:chExt cx="0" cy="0"/>
        </a:xfrm>
      </p:grpSpPr>
      <p:sp>
        <p:nvSpPr>
          <p:cNvPr id="295" name="Google Shape;295;g443114bea1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6" name="Google Shape;296;g443114bea1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a:t>
            </a:r>
            <a:r>
              <a:rPr lang="en" sz="1200" dirty="0">
                <a:solidFill>
                  <a:schemeClr val="dk1"/>
                </a:solidFill>
                <a:latin typeface="Calibri"/>
                <a:ea typeface="Calibri"/>
                <a:cs typeface="Calibri"/>
                <a:sym typeface="Calibri"/>
              </a:rPr>
              <a:t>. 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One suggested group today is a teacher-directed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and pencils 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a:t>
            </a:r>
            <a:r>
              <a:rPr lang="en" sz="1200">
                <a:solidFill>
                  <a:schemeClr val="dk1"/>
                </a:solidFill>
                <a:latin typeface="Calibri"/>
                <a:ea typeface="Calibri"/>
                <a:cs typeface="Calibri"/>
                <a:sym typeface="Calibri"/>
              </a:rPr>
              <a:t>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159650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Part Cards or Word list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3-Column Chart with “Prefix, Base Word, and Suffix” columns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(optional)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or paper/ pencil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Prepare a place to write “silly sentences” for future reference.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20058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the K-2 Reading Foundations Skills Block Resource Manual)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rgbClr val="333333"/>
                </a:solidFill>
                <a:highlight>
                  <a:schemeClr val="lt1"/>
                </a:highlight>
                <a:latin typeface="Calibri"/>
                <a:ea typeface="Calibri"/>
                <a:cs typeface="Calibri"/>
                <a:sym typeface="Calibri"/>
              </a:rPr>
              <a:t>View the Video, “Interactive Writing”:</a:t>
            </a:r>
            <a:r>
              <a:rPr lang="en" sz="1200" dirty="0">
                <a:solidFill>
                  <a:srgbClr val="333333"/>
                </a:solidFill>
                <a:highlight>
                  <a:schemeClr val="lt1"/>
                </a:highlight>
                <a:uFill>
                  <a:noFill/>
                </a:uFill>
                <a:latin typeface="Calibri"/>
                <a:ea typeface="Calibri"/>
                <a:cs typeface="Calibri"/>
                <a:sym typeface="Calibri"/>
                <a:hlinkClick r:id="rId3"/>
              </a:rPr>
              <a:t> </a:t>
            </a:r>
            <a:r>
              <a:rPr lang="en" sz="1200" u="sng" dirty="0">
                <a:solidFill>
                  <a:schemeClr val="hlink"/>
                </a:solidFill>
                <a:highlight>
                  <a:schemeClr val="lt1"/>
                </a:highlight>
                <a:latin typeface="Calibri"/>
                <a:ea typeface="Calibri"/>
                <a:cs typeface="Calibri"/>
                <a:sym typeface="Calibri"/>
                <a:hlinkClick r:id="rId3"/>
              </a:rPr>
              <a:t>https://vimeo.com/168991757</a:t>
            </a:r>
            <a:endParaRPr sz="1200" u="sng" dirty="0">
              <a:solidFill>
                <a:schemeClr val="hlink"/>
              </a:solidFill>
              <a:highlight>
                <a:schemeClr val="lt1"/>
              </a:highlight>
              <a:latin typeface="Calibri"/>
              <a:ea typeface="Calibri"/>
              <a:cs typeface="Calibri"/>
              <a:sym typeface="Calibri"/>
              <a:hlinkClick r:id="rId3"/>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dirty="0"/>
          </a:p>
        </p:txBody>
      </p:sp>
    </p:spTree>
    <p:extLst>
      <p:ext uri="{BB962C8B-B14F-4D97-AF65-F5344CB8AC3E}">
        <p14:creationId xmlns:p14="http://schemas.microsoft.com/office/powerpoint/2010/main" val="2648393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they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identify a base word, prefix, and suffix.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write the given sentence following basic concepts of print such as directionality and spacing.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identify common spelling patterns for /shen/ (“tion” and “sion”).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whether they can apply spelling patterns in writing words.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 prefix, suffix, syllable (L)</a:t>
            </a:r>
            <a:endParaRPr sz="1200" dirty="0">
              <a:latin typeface="Calibri"/>
              <a:ea typeface="Calibri"/>
              <a:cs typeface="Calibri"/>
              <a:sym typeface="Calibri"/>
            </a:endParaRPr>
          </a:p>
        </p:txBody>
      </p:sp>
    </p:spTree>
    <p:extLst>
      <p:ext uri="{BB962C8B-B14F-4D97-AF65-F5344CB8AC3E}">
        <p14:creationId xmlns:p14="http://schemas.microsoft.com/office/powerpoint/2010/main" val="33997737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Sing transition song to the tune of “The Muffin Man.”</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group words with the r-controlled vowel sound.</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358995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reading words with common prefixes or suffixes. This can be brief as the lesson goes into this in more detail.</a:t>
            </a:r>
            <a:endParaRPr sz="1200" dirty="0">
              <a:latin typeface="Calibri" panose="020F0502020204030204" pitchFamily="34" charset="0"/>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9641344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a2ea51330_1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7" name="Google Shape;217;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12-15  </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word parts in this lesson are suffixes.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helpers may assist in passing out materials.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Begin the Word Parts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 Cards on the board: “jog,” “clean,” “camp,” “stay,” “spell,” “-er,” ‘-ed,” “-ing,” “-s.”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“Talk to an elbow partner about what you notice about these words/word parts.”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(words, word parts, base words, suffixes)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Parts T-chart and point to each heading in turn and ask: </a:t>
            </a:r>
            <a:r>
              <a:rPr lang="en" sz="1200" i="1" dirty="0">
                <a:solidFill>
                  <a:schemeClr val="dk1"/>
                </a:solidFill>
                <a:latin typeface="Calibri"/>
                <a:ea typeface="Calibri"/>
                <a:cs typeface="Calibri"/>
                <a:sym typeface="Calibri"/>
              </a:rPr>
              <a:t>“What is a prefix</a:t>
            </a:r>
            <a:r>
              <a:rPr lang="en" sz="1200" b="0" i="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(a word part added to the beginning of a word)</a:t>
            </a:r>
            <a:r>
              <a:rPr lang="en" sz="1200" b="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is a base word?”</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word that has meaning all on its own) </a:t>
            </a:r>
            <a:r>
              <a:rPr lang="en" sz="1200" i="1" dirty="0">
                <a:solidFill>
                  <a:schemeClr val="dk1"/>
                </a:solidFill>
                <a:latin typeface="Calibri"/>
                <a:ea typeface="Calibri"/>
                <a:cs typeface="Calibri"/>
                <a:sym typeface="Calibri"/>
              </a:rPr>
              <a:t>“What is a suffix?” </a:t>
            </a:r>
            <a:r>
              <a:rPr lang="en" sz="1200" b="0" dirty="0">
                <a:solidFill>
                  <a:schemeClr val="dk1"/>
                </a:solidFill>
                <a:latin typeface="Calibri"/>
                <a:ea typeface="Calibri"/>
                <a:cs typeface="Calibri"/>
                <a:sym typeface="Calibri"/>
              </a:rPr>
              <a:t>(a word part added to the end of a word)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students to sort the base words by moving them into the Base Word column on the Word Parts T-chart.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“The rest of these cards must be word parts. They must be prefixes or suffixes. I can use these word parts to build a brand new word.”</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word “spell”:</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Take the word “spell” out of the Base Word column and chooses one of the affixes (example: “s”).  Say: </a:t>
            </a:r>
            <a:r>
              <a:rPr lang="en" sz="1200" i="0" dirty="0">
                <a:solidFill>
                  <a:schemeClr val="dk1"/>
                </a:solidFill>
                <a:latin typeface="Calibri"/>
                <a:ea typeface="Calibri"/>
                <a:cs typeface="Calibri"/>
                <a:sym typeface="Calibri"/>
              </a:rPr>
              <a:t>“I wonder if this is a prefix or a suffix. Let me try it at the beginning of the word.” </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Build “sspell” with the cards and read it aloud.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“That doesn’t look right or make sense. Let me try it at the end of the word.”</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Build “spells” with the cards and say: </a:t>
            </a:r>
            <a:r>
              <a:rPr lang="en" sz="1200" i="0" dirty="0">
                <a:solidFill>
                  <a:schemeClr val="dk1"/>
                </a:solidFill>
                <a:latin typeface="Calibri"/>
                <a:ea typeface="Calibri"/>
                <a:cs typeface="Calibri"/>
                <a:sym typeface="Calibri"/>
              </a:rPr>
              <a:t>“That looks right and makes sense. This must be a suffix. It goes on the end of the base word.”</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a student to share a sentence using “spells” and another using just “spell.”</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a student to explain how the suffix -s affects the meaning of the base word.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Place the “s” in the suffix column.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allows, consider working with the CVCe base word “bake”: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“bake” on the board and move the “-s” suffix to the end to build “bakes.”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read the word and confirm that it looks right and makes sense.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Removes the “-s” and replaces it with the “-er” suffix.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read the word (“bakeer”) and concludes that it does not look right or make sense.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Move the “-er” to cover the “e” in the base word “bake.”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read the word (“baker”) and explain that when adding a suffix that begins with a vowel to the end of a CVCe word the silent (magic) “e” must be dropped.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Repeat the process with the base word “bake” and the remaining suffixes.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volunteer to build a word with any of the base words and word parts. As word parts are identified, they are placed in the appropriate column and can be used again.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“Now you will work with a partner to build a word with any of the base words and word parts. As word parts are identified, place them in the appropriate column.”</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if you come to a word that you do not know how to read or you are not sure of the meaning, look really closely to see if you recognize the base word, the suffix, or the prefix. If you do, it might help you read the word or understand what it means.” </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Word Part Cards, The Word Part Chart or whiteboards divided into 3 sections, or paper &amp; pencils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125161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8"/>
        <p:cNvGrpSpPr/>
        <p:nvPr/>
      </p:nvGrpSpPr>
      <p:grpSpPr>
        <a:xfrm>
          <a:off x="0" y="0"/>
          <a:ext cx="0" cy="0"/>
          <a:chOff x="0" y="0"/>
          <a:chExt cx="0" cy="0"/>
        </a:xfrm>
      </p:grpSpPr>
      <p:sp>
        <p:nvSpPr>
          <p:cNvPr id="239" name="Google Shape;239;g45c7b7ccf8_1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 name="Google Shape;240;g45c7b7ccf8_1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Slide 7</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slide for students to check their answers.</a:t>
            </a:r>
            <a:endParaRPr dirty="0">
              <a:solidFill>
                <a:schemeClr val="dk1"/>
              </a:solidFill>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able to add the suffix correctly?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base word “jog” provides an opportunity to review the 1-1-1 doubling rule introduced in Cycle 9. Remind students that when adding a vowel suffix to one-syllable words with one vowel followed by one consonant, the consonant must be doubled. This will result in “jogged,” “jogger,” and “jogging.”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055933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2"/>
        <p:cNvGrpSpPr/>
        <p:nvPr/>
      </p:nvGrpSpPr>
      <p:grpSpPr>
        <a:xfrm>
          <a:off x="0" y="0"/>
          <a:ext cx="0" cy="0"/>
          <a:chOff x="0" y="0"/>
          <a:chExt cx="0" cy="0"/>
        </a:xfrm>
      </p:grpSpPr>
      <p:sp>
        <p:nvSpPr>
          <p:cNvPr id="253" name="Google Shape;253;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4" name="Google Shape;254;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“edit a sentence to make it make sense.”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rgbClr val="FFFFFF"/>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01321443"/>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12: Lesson 58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0" name="Google Shape;180;p27"/>
          <p:cNvSpPr txBox="1">
            <a:spLocks noGrp="1"/>
          </p:cNvSpPr>
          <p:nvPr>
            <p:ph type="body" idx="1"/>
          </p:nvPr>
        </p:nvSpPr>
        <p:spPr>
          <a:xfrm>
            <a:off x="311700" y="954025"/>
            <a:ext cx="8610600" cy="3615000"/>
          </a:xfrm>
          <a:prstGeom prst="rect">
            <a:avLst/>
          </a:prstGeom>
        </p:spPr>
        <p:txBody>
          <a:bodyPr spcFirstLastPara="1" wrap="square" lIns="68575" tIns="34275" rIns="68575" bIns="34275" anchor="t" anchorCtr="0">
            <a:noAutofit/>
          </a:bodyPr>
          <a:lstStyle/>
          <a:p>
            <a:pPr marL="0" lvl="0" indent="0" algn="l" rtl="0">
              <a:spcBef>
                <a:spcPts val="1000"/>
              </a:spcBef>
              <a:spcAft>
                <a:spcPts val="0"/>
              </a:spcAft>
              <a:buClr>
                <a:schemeClr val="dk1"/>
              </a:buClr>
              <a:buSzPts val="1100"/>
              <a:buFont typeface="Arial"/>
              <a:buNone/>
            </a:pPr>
            <a:r>
              <a:rPr lang="en" sz="1800" dirty="0"/>
              <a:t>In t</a:t>
            </a:r>
            <a:r>
              <a:rPr lang="en" sz="1800" dirty="0">
                <a:solidFill>
                  <a:schemeClr val="dk1"/>
                </a:solidFill>
              </a:rPr>
              <a:t>his lesson</a:t>
            </a:r>
            <a:r>
              <a:rPr lang="en" sz="1800" dirty="0"/>
              <a:t>, students build on the understanding about affixes and apply it to a new iteration of the Word Parts instructional practice: using known word parts to create, read, and define new words. Students begin to understand that identifying these word parts when they are added to a base word helps them to more easily decode and understand an unknown word. Students brainstorm words with the spelled w</a:t>
            </a:r>
            <a:r>
              <a:rPr lang="en-US" sz="1800" dirty="0" err="1"/>
              <a:t>ords</a:t>
            </a:r>
            <a:r>
              <a:rPr lang="en" sz="1800" dirty="0"/>
              <a:t> with “tion” and “sion,” and use them in Interactive Writing.  </a:t>
            </a:r>
          </a:p>
          <a:p>
            <a:pPr marL="0" lvl="0" indent="0" algn="l" rtl="0">
              <a:lnSpc>
                <a:spcPct val="70000"/>
              </a:lnSpc>
              <a:spcBef>
                <a:spcPts val="1000"/>
              </a:spcBef>
              <a:spcAft>
                <a:spcPts val="0"/>
              </a:spcAft>
              <a:buClr>
                <a:schemeClr val="dk1"/>
              </a:buClr>
              <a:buSzPts val="1100"/>
              <a:buFont typeface="Arial"/>
              <a:buNone/>
            </a:pPr>
            <a:endParaRPr sz="1800" dirty="0"/>
          </a:p>
          <a:p>
            <a:pPr marL="0" lvl="0" indent="0" algn="l" rtl="0">
              <a:lnSpc>
                <a:spcPct val="70000"/>
              </a:lnSpc>
              <a:spcBef>
                <a:spcPts val="1000"/>
              </a:spcBef>
              <a:spcAft>
                <a:spcPts val="0"/>
              </a:spcAft>
              <a:buClr>
                <a:schemeClr val="dk1"/>
              </a:buClr>
              <a:buSzPts val="1100"/>
              <a:buFont typeface="Arial"/>
              <a:buNone/>
            </a:pPr>
            <a:r>
              <a:rPr lang="en" sz="1800" b="1" dirty="0"/>
              <a:t>Be sure that students pay careful attention to:</a:t>
            </a:r>
            <a:r>
              <a:rPr lang="en" sz="1800" dirty="0"/>
              <a:t> </a:t>
            </a:r>
            <a:endParaRPr sz="1800" dirty="0"/>
          </a:p>
          <a:p>
            <a:pPr marL="457200" lvl="0" indent="-342900" algn="l" rtl="0">
              <a:lnSpc>
                <a:spcPct val="100000"/>
              </a:lnSpc>
              <a:spcBef>
                <a:spcPts val="0"/>
              </a:spcBef>
              <a:spcAft>
                <a:spcPts val="0"/>
              </a:spcAft>
              <a:buSzPts val="1800"/>
              <a:buFont typeface="Arial"/>
              <a:buChar char="•"/>
            </a:pPr>
            <a:r>
              <a:rPr lang="en" sz="1800" dirty="0"/>
              <a:t>Affixes are word parts added to the beginning and end of a base word </a:t>
            </a:r>
            <a:endParaRPr sz="1800" dirty="0"/>
          </a:p>
          <a:p>
            <a:pPr marL="457200" lvl="0" indent="-342900" algn="l" rtl="0">
              <a:lnSpc>
                <a:spcPct val="100000"/>
              </a:lnSpc>
              <a:spcBef>
                <a:spcPts val="0"/>
              </a:spcBef>
              <a:spcAft>
                <a:spcPts val="0"/>
              </a:spcAft>
              <a:buSzPts val="1800"/>
              <a:buFont typeface="Arial"/>
              <a:buChar char="•"/>
            </a:pPr>
            <a:r>
              <a:rPr lang="en" sz="1800" dirty="0"/>
              <a:t>Spelling patterns based on syllable type</a:t>
            </a:r>
            <a:endParaRPr sz="1800" dirty="0"/>
          </a:p>
          <a:p>
            <a:pPr marL="457200" lvl="0" indent="-330200" algn="l" rtl="0">
              <a:lnSpc>
                <a:spcPct val="100000"/>
              </a:lnSpc>
              <a:spcBef>
                <a:spcPts val="0"/>
              </a:spcBef>
              <a:spcAft>
                <a:spcPts val="0"/>
              </a:spcAft>
              <a:buSzPts val="1600"/>
              <a:buFont typeface="Arial"/>
              <a:buChar char="•"/>
            </a:pPr>
            <a:r>
              <a:rPr lang="en" sz="1800" dirty="0"/>
              <a:t>Words dictated in a sentence</a:t>
            </a:r>
            <a:br>
              <a:rPr lang="en" sz="1600" i="1" dirty="0"/>
            </a:br>
            <a:endParaRPr sz="1600" i="1" dirty="0"/>
          </a:p>
          <a:p>
            <a:pPr marL="0" lvl="0" indent="0" algn="l" rtl="0">
              <a:lnSpc>
                <a:spcPct val="70000"/>
              </a:lnSpc>
              <a:spcBef>
                <a:spcPts val="1000"/>
              </a:spcBef>
              <a:spcAft>
                <a:spcPts val="0"/>
              </a:spcAft>
              <a:buClr>
                <a:schemeClr val="dk1"/>
              </a:buClr>
              <a:buSzPts val="1100"/>
              <a:buFont typeface="Arial"/>
              <a:buNone/>
            </a:pPr>
            <a:r>
              <a:rPr lang="en" sz="1600" dirty="0">
                <a:solidFill>
                  <a:schemeClr val="dk1"/>
                </a:solidFill>
              </a:rPr>
              <a:t> </a:t>
            </a:r>
            <a:endParaRPr sz="1600" dirty="0">
              <a:solidFill>
                <a:schemeClr val="dk1"/>
              </a:solidFill>
            </a:endParaRPr>
          </a:p>
          <a:p>
            <a:pPr marL="177800" lvl="0" indent="0" algn="l" rtl="0">
              <a:lnSpc>
                <a:spcPct val="70000"/>
              </a:lnSpc>
              <a:spcBef>
                <a:spcPts val="1000"/>
              </a:spcBef>
              <a:spcAft>
                <a:spcPts val="0"/>
              </a:spcAft>
              <a:buNone/>
            </a:pPr>
            <a:endParaRPr sz="1600" dirty="0">
              <a:solidFill>
                <a:schemeClr val="dk1"/>
              </a:solidFill>
            </a:endParaRPr>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63" name="Google Shape;263;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190500" algn="l" rtl="0">
              <a:lnSpc>
                <a:spcPct val="115000"/>
              </a:lnSpc>
              <a:spcBef>
                <a:spcPts val="800"/>
              </a:spcBef>
              <a:spcAft>
                <a:spcPts val="0"/>
              </a:spcAft>
              <a:buSzPts val="2400"/>
              <a:buChar char="•"/>
            </a:pPr>
            <a:r>
              <a:rPr lang="en" sz="2400"/>
              <a:t> I can write a sentence using words with the spelling patterns “tion” and “sion” and other patterns I’ve learned.</a:t>
            </a:r>
            <a:endParaRPr sz="2400"/>
          </a:p>
          <a:p>
            <a:pPr marL="0" lvl="0" indent="0" algn="l" rtl="0">
              <a:lnSpc>
                <a:spcPct val="115000"/>
              </a:lnSpc>
              <a:spcBef>
                <a:spcPts val="800"/>
              </a:spcBef>
              <a:spcAft>
                <a:spcPts val="500"/>
              </a:spcAft>
              <a:buNone/>
            </a:pPr>
            <a:endParaRPr sz="2000"/>
          </a:p>
        </p:txBody>
      </p:sp>
      <p:pic>
        <p:nvPicPr>
          <p:cNvPr id="264" name="Google Shape;264;p36"/>
          <p:cNvPicPr preferRelativeResize="0"/>
          <p:nvPr/>
        </p:nvPicPr>
        <p:blipFill>
          <a:blip r:embed="rId3">
            <a:alphaModFix/>
          </a:blip>
          <a:stretch>
            <a:fillRect/>
          </a:stretch>
        </p:blipFill>
        <p:spPr>
          <a:xfrm>
            <a:off x="8316686" y="4330224"/>
            <a:ext cx="765986" cy="58616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270" name="Google Shape;270;p37"/>
          <p:cNvSpPr txBox="1"/>
          <p:nvPr/>
        </p:nvSpPr>
        <p:spPr>
          <a:xfrm>
            <a:off x="633600" y="129190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271" name="Google Shape;271;p37"/>
          <p:cNvPicPr preferRelativeResize="0"/>
          <p:nvPr/>
        </p:nvPicPr>
        <p:blipFill>
          <a:blip r:embed="rId3">
            <a:alphaModFix/>
          </a:blip>
          <a:stretch>
            <a:fillRect/>
          </a:stretch>
        </p:blipFill>
        <p:spPr>
          <a:xfrm>
            <a:off x="5684051" y="1291900"/>
            <a:ext cx="2285425" cy="31242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38"/>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79" name="Google Shape;279;p38"/>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did you do today to take responsibility for your learning and to become a more proficient reader?</a:t>
            </a:r>
            <a:endParaRPr sz="3000">
              <a:latin typeface="Century Gothic"/>
              <a:ea typeface="Century Gothic"/>
              <a:cs typeface="Century Gothic"/>
              <a:sym typeface="Century Gothic"/>
            </a:endParaRPr>
          </a:p>
        </p:txBody>
      </p:sp>
      <p:pic>
        <p:nvPicPr>
          <p:cNvPr id="280" name="Google Shape;280;p38"/>
          <p:cNvPicPr preferRelativeResize="0"/>
          <p:nvPr/>
        </p:nvPicPr>
        <p:blipFill>
          <a:blip r:embed="rId3">
            <a:alphaModFix/>
          </a:blip>
          <a:stretch>
            <a:fillRect/>
          </a:stretch>
        </p:blipFill>
        <p:spPr>
          <a:xfrm>
            <a:off x="708000" y="1543200"/>
            <a:ext cx="2792700" cy="279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4"/>
        <p:cNvGrpSpPr/>
        <p:nvPr/>
      </p:nvGrpSpPr>
      <p:grpSpPr>
        <a:xfrm>
          <a:off x="0" y="0"/>
          <a:ext cx="0" cy="0"/>
          <a:chOff x="0" y="0"/>
          <a:chExt cx="0" cy="0"/>
        </a:xfrm>
      </p:grpSpPr>
      <p:sp>
        <p:nvSpPr>
          <p:cNvPr id="285" name="Google Shape;285;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86" name="Google Shape;286;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sp>
        <p:nvSpPr>
          <p:cNvPr id="291" name="Google Shape;291;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292" name="Google Shape;292;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spcBef>
                <a:spcPts val="800"/>
              </a:spcBef>
              <a:spcAft>
                <a:spcPts val="0"/>
              </a:spcAft>
              <a:buSzPts val="2400"/>
              <a:buChar char="•"/>
            </a:pPr>
            <a:r>
              <a:rPr lang="en" sz="2400" dirty="0"/>
              <a:t>I can create and write a silly sentence using high-frequency words and words with the spelling patterns “tion” and “sion” and other patterns I’ve learned.</a:t>
            </a:r>
            <a:endParaRPr sz="2400" dirty="0"/>
          </a:p>
          <a:p>
            <a:pPr marL="457200" lvl="0" indent="0" algn="l" rtl="0">
              <a:spcBef>
                <a:spcPts val="800"/>
              </a:spcBef>
              <a:spcAft>
                <a:spcPts val="0"/>
              </a:spcAft>
              <a:buNone/>
            </a:pPr>
            <a:endParaRPr sz="2400" dirty="0"/>
          </a:p>
          <a:p>
            <a:pPr marL="457200" lvl="0" indent="-381000" algn="l" rtl="0">
              <a:spcBef>
                <a:spcPts val="800"/>
              </a:spcBef>
              <a:spcAft>
                <a:spcPts val="0"/>
              </a:spcAft>
              <a:buClr>
                <a:schemeClr val="dk1"/>
              </a:buClr>
              <a:buSzPts val="2400"/>
              <a:buChar char="•"/>
            </a:pPr>
            <a:r>
              <a:rPr lang="en" sz="2400" dirty="0">
                <a:solidFill>
                  <a:schemeClr val="dk1"/>
                </a:solidFill>
              </a:rPr>
              <a:t>I can write sentences using correct spelling, punctuation, and capitalization rules.</a:t>
            </a:r>
            <a:endParaRPr sz="2400" dirty="0"/>
          </a:p>
          <a:p>
            <a:pPr marL="0" lvl="0" indent="0" algn="l" rtl="0">
              <a:lnSpc>
                <a:spcPct val="115000"/>
              </a:lnSpc>
              <a:spcBef>
                <a:spcPts val="800"/>
              </a:spcBef>
              <a:spcAft>
                <a:spcPts val="500"/>
              </a:spcAft>
              <a:buNone/>
            </a:pPr>
            <a:endParaRPr sz="2000" dirty="0"/>
          </a:p>
        </p:txBody>
      </p:sp>
      <p:pic>
        <p:nvPicPr>
          <p:cNvPr id="293" name="Google Shape;293;p40"/>
          <p:cNvPicPr preferRelativeResize="0"/>
          <p:nvPr/>
        </p:nvPicPr>
        <p:blipFill>
          <a:blip r:embed="rId3">
            <a:alphaModFix/>
          </a:blip>
          <a:stretch>
            <a:fillRect/>
          </a:stretch>
        </p:blipFill>
        <p:spPr>
          <a:xfrm>
            <a:off x="8338458" y="4319338"/>
            <a:ext cx="755100" cy="586161"/>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graphicFrame>
        <p:nvGraphicFramePr>
          <p:cNvPr id="298" name="Google Shape;298;p41"/>
          <p:cNvGraphicFramePr/>
          <p:nvPr>
            <p:extLst>
              <p:ext uri="{D42A27DB-BD31-4B8C-83A1-F6EECF244321}">
                <p14:modId xmlns:p14="http://schemas.microsoft.com/office/powerpoint/2010/main" val="4158502935"/>
              </p:ext>
            </p:extLst>
          </p:nvPr>
        </p:nvGraphicFramePr>
        <p:xfrm>
          <a:off x="0" y="0"/>
          <a:ext cx="9144000" cy="5158680"/>
        </p:xfrm>
        <a:graphic>
          <a:graphicData uri="http://schemas.openxmlformats.org/drawingml/2006/table">
            <a:tbl>
              <a:tblPr>
                <a:noFill/>
                <a:tableStyleId>{ABAD3D50-428E-4878-B412-8F740B6BE863}</a:tableStyleId>
              </a:tblPr>
              <a:tblGrid>
                <a:gridCol w="3051125">
                  <a:extLst>
                    <a:ext uri="{9D8B030D-6E8A-4147-A177-3AD203B41FA5}">
                      <a16:colId xmlns:a16="http://schemas.microsoft.com/office/drawing/2014/main" val="20000"/>
                    </a:ext>
                  </a:extLst>
                </a:gridCol>
                <a:gridCol w="3037575">
                  <a:extLst>
                    <a:ext uri="{9D8B030D-6E8A-4147-A177-3AD203B41FA5}">
                      <a16:colId xmlns:a16="http://schemas.microsoft.com/office/drawing/2014/main" val="20001"/>
                    </a:ext>
                  </a:extLst>
                </a:gridCol>
                <a:gridCol w="3055300">
                  <a:extLst>
                    <a:ext uri="{9D8B030D-6E8A-4147-A177-3AD203B41FA5}">
                      <a16:colId xmlns:a16="http://schemas.microsoft.com/office/drawing/2014/main" val="20002"/>
                    </a:ext>
                  </a:extLst>
                </a:gridCol>
              </a:tblGrid>
              <a:tr h="3957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another silly sentence with a group.</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words with the spelling patterns “tion” and “sion” and other patterns </a:t>
                      </a:r>
                      <a:r>
                        <a:rPr lang="en-US" sz="1450" dirty="0">
                          <a:solidFill>
                            <a:schemeClr val="dk1"/>
                          </a:solidFill>
                          <a:latin typeface="Century Gothic"/>
                          <a:ea typeface="Century Gothic"/>
                          <a:cs typeface="Century Gothic"/>
                          <a:sym typeface="Century Gothic"/>
                        </a:rPr>
                        <a:t>you</a:t>
                      </a:r>
                      <a:r>
                        <a:rPr lang="en" sz="1450" dirty="0">
                          <a:solidFill>
                            <a:schemeClr val="dk1"/>
                          </a:solidFill>
                          <a:latin typeface="Century Gothic"/>
                          <a:ea typeface="Century Gothic"/>
                          <a:cs typeface="Century Gothic"/>
                          <a:sym typeface="Century Gothic"/>
                        </a:rPr>
                        <a:t>’ve learned</a:t>
                      </a:r>
                      <a:r>
                        <a:rPr lang="en-US" sz="1450" dirty="0">
                          <a:solidFill>
                            <a:schemeClr val="dk1"/>
                          </a:solidFill>
                          <a:latin typeface="Century Gothic"/>
                          <a:ea typeface="Century Gothic"/>
                          <a:cs typeface="Century Gothic"/>
                          <a:sym typeface="Century Gothic"/>
                        </a:rPr>
                        <a:t> and </a:t>
                      </a:r>
                      <a:r>
                        <a:rPr lang="en" sz="1450" dirty="0">
                          <a:solidFill>
                            <a:schemeClr val="dk1"/>
                          </a:solidFill>
                          <a:latin typeface="Century Gothic"/>
                          <a:ea typeface="Century Gothic"/>
                          <a:cs typeface="Century Gothic"/>
                          <a:sym typeface="Century Gothic"/>
                        </a:rPr>
                        <a:t>high-frequency words.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We’ll 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 will write our sentence together. We will check our sentence for spelling, capitalization, and punctuation. We will make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 will read our silly sentence together.</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words with the spelling patterns “tion” and “sion” and other patterns </a:t>
                      </a:r>
                      <a:r>
                        <a:rPr lang="en-US" sz="1450" dirty="0">
                          <a:solidFill>
                            <a:schemeClr val="dk1"/>
                          </a:solidFill>
                          <a:latin typeface="Century Gothic"/>
                          <a:ea typeface="Century Gothic"/>
                          <a:cs typeface="Century Gothic"/>
                          <a:sym typeface="Century Gothic"/>
                        </a:rPr>
                        <a:t>you</a:t>
                      </a:r>
                      <a:r>
                        <a:rPr lang="en" sz="1450" dirty="0">
                          <a:solidFill>
                            <a:schemeClr val="dk1"/>
                          </a:solidFill>
                          <a:latin typeface="Century Gothic"/>
                          <a:ea typeface="Century Gothic"/>
                          <a:cs typeface="Century Gothic"/>
                          <a:sym typeface="Century Gothic"/>
                        </a:rPr>
                        <a:t>’ve learned and high-frequency words.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Talk about your sentence until you agree on the sentence you will write on your paper. Write the sentence on your paper.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Share your sentence with another writing pair.</a:t>
                      </a:r>
                      <a:endParaRPr sz="14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words with the spelling patterns “tion” and “sion” and other patterns </a:t>
                      </a:r>
                      <a:r>
                        <a:rPr lang="en-US" sz="1450" dirty="0">
                          <a:solidFill>
                            <a:schemeClr val="dk1"/>
                          </a:solidFill>
                          <a:latin typeface="Century Gothic"/>
                          <a:ea typeface="Century Gothic"/>
                          <a:cs typeface="Century Gothic"/>
                          <a:sym typeface="Century Gothic"/>
                        </a:rPr>
                        <a:t>you</a:t>
                      </a:r>
                      <a:r>
                        <a:rPr lang="en" sz="1450" dirty="0">
                          <a:solidFill>
                            <a:schemeClr val="dk1"/>
                          </a:solidFill>
                          <a:latin typeface="Century Gothic"/>
                          <a:ea typeface="Century Gothic"/>
                          <a:cs typeface="Century Gothic"/>
                          <a:sym typeface="Century Gothic"/>
                        </a:rPr>
                        <a:t>’ve learned and high-frequency words.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each other’s sentences and make any corrections needed.</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500" dirty="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299" name="Google Shape;299;p41"/>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00" name="Google Shape;300;p41"/>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58</a:t>
            </a:r>
            <a:r>
              <a:rPr lang="en" b="1" dirty="0">
                <a:solidFill>
                  <a:schemeClr val="dk1"/>
                </a:solidFill>
              </a:rPr>
              <a:t>: </a:t>
            </a:r>
            <a:endParaRPr dirty="0">
              <a:solidFill>
                <a:schemeClr val="dk1"/>
              </a:solidFill>
            </a:endParaRPr>
          </a:p>
          <a:p>
            <a:pPr marL="0" lvl="0" indent="0" algn="l" rtl="0">
              <a:spcBef>
                <a:spcPts val="800"/>
              </a:spcBef>
              <a:spcAft>
                <a:spcPts val="0"/>
              </a:spcAft>
              <a:buNone/>
            </a:pPr>
            <a:r>
              <a:rPr lang="en" sz="2000" b="1" dirty="0">
                <a:solidFill>
                  <a:schemeClr val="dk1"/>
                </a:solidFill>
              </a:rPr>
              <a:t>New Materials to Prepare </a:t>
            </a:r>
            <a:r>
              <a:rPr lang="en" sz="2000" b="1" dirty="0"/>
              <a:t>for Lesson</a:t>
            </a:r>
            <a:r>
              <a:rPr lang="en" sz="2000" dirty="0">
                <a:solidFill>
                  <a:schemeClr val="dk1"/>
                </a:solidFill>
              </a:rPr>
              <a:t>:</a:t>
            </a:r>
            <a:r>
              <a:rPr lang="en" sz="2000" b="1" dirty="0">
                <a:solidFill>
                  <a:schemeClr val="dk1"/>
                </a:solidFill>
              </a:rPr>
              <a:t> </a:t>
            </a:r>
            <a:endParaRPr sz="2000" b="1" dirty="0">
              <a:solidFill>
                <a:schemeClr val="dk1"/>
              </a:solidFill>
            </a:endParaRPr>
          </a:p>
          <a:p>
            <a:pPr marL="177800" lvl="0" indent="-152400" algn="l" rtl="0">
              <a:spcBef>
                <a:spcPts val="800"/>
              </a:spcBef>
              <a:spcAft>
                <a:spcPts val="0"/>
              </a:spcAft>
              <a:buClr>
                <a:schemeClr val="dk1"/>
              </a:buClr>
              <a:buSzPts val="1800"/>
              <a:buChar char="•"/>
            </a:pPr>
            <a:r>
              <a:rPr lang="en" sz="1800" dirty="0"/>
              <a:t>Word Part Cards or Word List (one to display; one set per pair of students) and 3 column chart </a:t>
            </a:r>
            <a:endParaRPr sz="1800" dirty="0"/>
          </a:p>
          <a:p>
            <a:pPr marL="177800" lvl="0" indent="-152400" algn="l" rtl="0">
              <a:spcBef>
                <a:spcPts val="1000"/>
              </a:spcBef>
              <a:spcAft>
                <a:spcPts val="0"/>
              </a:spcAft>
              <a:buClr>
                <a:schemeClr val="dk1"/>
              </a:buClr>
              <a:buSzPts val="1800"/>
              <a:buChar char="•"/>
            </a:pPr>
            <a:r>
              <a:rPr lang="en" sz="1800" dirty="0"/>
              <a:t>Silly sentence examples (optional)</a:t>
            </a:r>
            <a:endParaRPr sz="1800" dirty="0"/>
          </a:p>
          <a:p>
            <a:pPr marL="177800" lvl="0" indent="-152400" algn="l" rtl="0">
              <a:spcBef>
                <a:spcPts val="1000"/>
              </a:spcBef>
              <a:spcAft>
                <a:spcPts val="0"/>
              </a:spcAft>
              <a:buClr>
                <a:schemeClr val="dk1"/>
              </a:buClr>
              <a:buSzPts val="1800"/>
              <a:buChar char="•"/>
            </a:pPr>
            <a:r>
              <a:rPr lang="en" sz="1800" dirty="0"/>
              <a:t>Materials for Independent Work Time</a:t>
            </a:r>
            <a:endParaRPr sz="1800" dirty="0"/>
          </a:p>
          <a:p>
            <a:pPr marL="0" lvl="0" indent="0" algn="l" rtl="0">
              <a:spcBef>
                <a:spcPts val="1000"/>
              </a:spcBef>
              <a:spcAft>
                <a:spcPts val="0"/>
              </a:spcAft>
              <a:buClr>
                <a:srgbClr val="000000"/>
              </a:buClr>
              <a:buSzPts val="1100"/>
              <a:buFont typeface="Arial"/>
              <a:buNone/>
            </a:pPr>
            <a:r>
              <a:rPr lang="en" sz="1800" b="1" dirty="0"/>
              <a:t>Materials to Gather from Previous Lessons:</a:t>
            </a:r>
            <a:endParaRPr sz="1800" dirty="0"/>
          </a:p>
          <a:p>
            <a:pPr marL="400050" indent="-285750">
              <a:spcBef>
                <a:spcPts val="1000"/>
              </a:spcBef>
              <a:buSzPts val="1800"/>
            </a:pPr>
            <a:r>
              <a:rPr lang="en" sz="1800" dirty="0"/>
              <a:t>Whiteboards, whiteboard markers and erasers or paper/pencil </a:t>
            </a:r>
            <a:endParaRPr sz="1800" dirty="0"/>
          </a:p>
          <a:p>
            <a:pPr marL="177800" lvl="0" indent="0" algn="l" rtl="0">
              <a:spcBef>
                <a:spcPts val="1000"/>
              </a:spcBef>
              <a:spcAft>
                <a:spcPts val="0"/>
              </a:spcAft>
              <a:buNone/>
            </a:pPr>
            <a:endParaRPr sz="1200" dirty="0"/>
          </a:p>
          <a:p>
            <a:pPr marL="0" lvl="0" indent="0" algn="l" rtl="0">
              <a:spcBef>
                <a:spcPts val="1000"/>
              </a:spcBef>
              <a:spcAft>
                <a:spcPts val="0"/>
              </a:spcAft>
              <a:buNone/>
            </a:pPr>
            <a:endParaRPr sz="1200" dirty="0">
              <a:solidFill>
                <a:schemeClr val="dk1"/>
              </a:solidFill>
            </a:endParaRPr>
          </a:p>
          <a:p>
            <a:pPr marL="177800" lvl="0" indent="0" algn="l" rtl="0">
              <a:spcBef>
                <a:spcPts val="1000"/>
              </a:spcBef>
              <a:spcAft>
                <a:spcPts val="0"/>
              </a:spcAft>
              <a:buNone/>
            </a:pPr>
            <a:endParaRPr sz="1200" dirty="0">
              <a:solidFill>
                <a:schemeClr val="dk1"/>
              </a:solidFill>
            </a:endParaRPr>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186"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12: Lesson 58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311700" y="334175"/>
            <a:ext cx="8520600" cy="818400"/>
          </a:xfrm>
          <a:prstGeom prst="rect">
            <a:avLst/>
          </a:prstGeom>
        </p:spPr>
        <p:txBody>
          <a:bodyPr spcFirstLastPara="1" wrap="square" lIns="68575" tIns="34275" rIns="68575" bIns="34275" anchor="ctr" anchorCtr="0">
            <a:noAutofit/>
          </a:bodyPr>
          <a:lstStyle/>
          <a:p>
            <a:pPr marL="0" lvl="0" indent="0" algn="l" rtl="0">
              <a:lnSpc>
                <a:spcPct val="108000"/>
              </a:lnSpc>
              <a:spcBef>
                <a:spcPts val="0"/>
              </a:spcBef>
              <a:spcAft>
                <a:spcPts val="0"/>
              </a:spcAft>
              <a:buClr>
                <a:schemeClr val="dk1"/>
              </a:buClr>
              <a:buSzPts val="1100"/>
              <a:buFont typeface="Arial"/>
              <a:buNone/>
            </a:pPr>
            <a:endParaRPr sz="2800"/>
          </a:p>
          <a:p>
            <a:pPr marL="0" lvl="0" indent="0" algn="l" rtl="0">
              <a:lnSpc>
                <a:spcPct val="108000"/>
              </a:lnSpc>
              <a:spcBef>
                <a:spcPts val="0"/>
              </a:spcBef>
              <a:spcAft>
                <a:spcPts val="0"/>
              </a:spcAft>
              <a:buClr>
                <a:schemeClr val="dk1"/>
              </a:buClr>
              <a:buSzPts val="1100"/>
              <a:buFont typeface="Arial"/>
              <a:buNone/>
            </a:pPr>
            <a:endParaRPr sz="2800"/>
          </a:p>
          <a:p>
            <a:pPr marL="0" lvl="0" indent="0" algn="l" rtl="0">
              <a:lnSpc>
                <a:spcPct val="108000"/>
              </a:lnSpc>
              <a:spcBef>
                <a:spcPts val="0"/>
              </a:spcBef>
              <a:spcAft>
                <a:spcPts val="0"/>
              </a:spcAft>
              <a:buClr>
                <a:schemeClr val="dk1"/>
              </a:buClr>
              <a:buSzPts val="1100"/>
              <a:buFont typeface="Arial"/>
              <a:buNone/>
            </a:pPr>
            <a:r>
              <a:rPr lang="en" sz="2800"/>
              <a:t>Grade 2: Module 2: Part 2: Cycle 12: Lesson 58</a:t>
            </a:r>
            <a:endParaRPr sz="2800"/>
          </a:p>
          <a:p>
            <a:pPr marL="0" lvl="0" indent="0" algn="l" rtl="0">
              <a:lnSpc>
                <a:spcPct val="108000"/>
              </a:lnSpc>
              <a:spcBef>
                <a:spcPts val="0"/>
              </a:spcBef>
              <a:spcAft>
                <a:spcPts val="0"/>
              </a:spcAft>
              <a:buClr>
                <a:schemeClr val="dk1"/>
              </a:buClr>
              <a:buSzPts val="1100"/>
              <a:buFont typeface="Arial"/>
              <a:buNone/>
            </a:pPr>
            <a:r>
              <a:rPr lang="en" sz="2400" b="1"/>
              <a:t>Teacher slide, before teaching.</a:t>
            </a:r>
            <a:endParaRPr sz="2400" b="1"/>
          </a:p>
          <a:p>
            <a:pPr marL="0" lvl="0" indent="0" algn="l" rtl="0">
              <a:lnSpc>
                <a:spcPct val="115000"/>
              </a:lnSpc>
              <a:spcBef>
                <a:spcPts val="0"/>
              </a:spcBef>
              <a:spcAft>
                <a:spcPts val="0"/>
              </a:spcAft>
              <a:buClr>
                <a:schemeClr val="dk1"/>
              </a:buClr>
              <a:buSzPts val="1100"/>
              <a:buFont typeface="Arial"/>
              <a:buNone/>
            </a:pPr>
            <a:endParaRPr sz="2400" b="1"/>
          </a:p>
          <a:p>
            <a:pPr marL="0" lvl="0" indent="0" algn="l" rtl="0">
              <a:spcBef>
                <a:spcPts val="0"/>
              </a:spcBef>
              <a:spcAft>
                <a:spcPts val="0"/>
              </a:spcAft>
              <a:buNone/>
            </a:pPr>
            <a:endParaRPr/>
          </a:p>
        </p:txBody>
      </p:sp>
      <p:sp>
        <p:nvSpPr>
          <p:cNvPr id="192" name="Google Shape;192;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400" b="1" dirty="0">
                <a:solidFill>
                  <a:schemeClr val="dk1"/>
                </a:solidFill>
              </a:rPr>
              <a:t>Preparing for Lesson </a:t>
            </a:r>
            <a:r>
              <a:rPr lang="en" sz="2400" b="1" dirty="0"/>
              <a:t>58</a:t>
            </a:r>
            <a:r>
              <a:rPr lang="en" sz="2400" b="1" dirty="0">
                <a:solidFill>
                  <a:schemeClr val="dk1"/>
                </a:solidFill>
              </a:rPr>
              <a:t>:</a:t>
            </a:r>
            <a:endParaRPr sz="2400" b="1" dirty="0"/>
          </a:p>
          <a:p>
            <a:pPr marL="0" lvl="0" indent="0" algn="l" rtl="0">
              <a:lnSpc>
                <a:spcPct val="108000"/>
              </a:lnSpc>
              <a:spcBef>
                <a:spcPts val="800"/>
              </a:spcBef>
              <a:spcAft>
                <a:spcPts val="0"/>
              </a:spcAft>
              <a:buClr>
                <a:schemeClr val="dk1"/>
              </a:buClr>
              <a:buSzPts val="1100"/>
              <a:buFont typeface="Arial"/>
              <a:buNone/>
            </a:pPr>
            <a:r>
              <a:rPr lang="en" sz="1600" dirty="0">
                <a:solidFill>
                  <a:schemeClr val="dk1"/>
                </a:solidFill>
              </a:rPr>
              <a:t>Reading and protocols to read in preparation:</a:t>
            </a:r>
            <a:endParaRPr sz="1600" dirty="0">
              <a:solidFill>
                <a:schemeClr val="dk1"/>
              </a:solidFill>
            </a:endParaRPr>
          </a:p>
          <a:p>
            <a:pPr marL="457200" lvl="0" indent="-330200" algn="l" rtl="0">
              <a:lnSpc>
                <a:spcPct val="120000"/>
              </a:lnSpc>
              <a:spcBef>
                <a:spcPts val="800"/>
              </a:spcBef>
              <a:spcAft>
                <a:spcPts val="0"/>
              </a:spcAft>
              <a:buClr>
                <a:schemeClr val="dk1"/>
              </a:buClr>
              <a:buSzPts val="1600"/>
              <a:buChar char="•"/>
            </a:pPr>
            <a:r>
              <a:rPr lang="en" sz="1600" dirty="0">
                <a:solidFill>
                  <a:schemeClr val="dk1"/>
                </a:solidFill>
              </a:rPr>
              <a:t>Handwriting Guidance Document (found in the K-2 Reading Foundations Skills Block Resource Manual)</a:t>
            </a:r>
            <a:endParaRPr sz="1600" dirty="0"/>
          </a:p>
          <a:p>
            <a:pPr marL="457200" lvl="0" indent="-330200" algn="l" rtl="0">
              <a:lnSpc>
                <a:spcPct val="120000"/>
              </a:lnSpc>
              <a:spcBef>
                <a:spcPts val="0"/>
              </a:spcBef>
              <a:spcAft>
                <a:spcPts val="0"/>
              </a:spcAft>
              <a:buClr>
                <a:schemeClr val="dk1"/>
              </a:buClr>
              <a:buSzPts val="1600"/>
              <a:buChar char="•"/>
            </a:pPr>
            <a:r>
              <a:rPr lang="en" sz="1600" dirty="0">
                <a:solidFill>
                  <a:srgbClr val="333333"/>
                </a:solidFill>
                <a:highlight>
                  <a:srgbClr val="FFFFFF"/>
                </a:highlight>
              </a:rPr>
              <a:t>View the Video, “Interactive Writing”:</a:t>
            </a:r>
            <a:r>
              <a:rPr lang="en" sz="1600" dirty="0">
                <a:solidFill>
                  <a:srgbClr val="333333"/>
                </a:solidFill>
                <a:highlight>
                  <a:srgbClr val="FFFFFF"/>
                </a:highlight>
                <a:uFill>
                  <a:noFill/>
                </a:uFill>
                <a:hlinkClick r:id="rId3"/>
              </a:rPr>
              <a:t> </a:t>
            </a:r>
            <a:r>
              <a:rPr lang="en" sz="1600" u="sng" dirty="0">
                <a:solidFill>
                  <a:srgbClr val="0563C1"/>
                </a:solidFill>
                <a:highlight>
                  <a:srgbClr val="FFFFFF"/>
                </a:highlight>
                <a:hlinkClick r:id="rId3"/>
              </a:rPr>
              <a:t>https://vimeo.com/168991757</a:t>
            </a:r>
            <a:endParaRPr sz="1600" u="sng" dirty="0">
              <a:solidFill>
                <a:srgbClr val="0563C1"/>
              </a:solidFill>
              <a:highlight>
                <a:srgbClr val="FFFFFF"/>
              </a:highlight>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30"/>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98" name="Google Shape;198;p30"/>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99" name="Google Shape;199;p30"/>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12: Lesson 58</a:t>
            </a:r>
            <a:endParaRPr sz="3200" b="1">
              <a:solidFill>
                <a:srgbClr val="404040"/>
              </a:solidFill>
              <a:latin typeface="Century Gothic"/>
              <a:ea typeface="Century Gothic"/>
              <a:cs typeface="Century Gothic"/>
              <a:sym typeface="Century Gothic"/>
            </a:endParaRPr>
          </a:p>
        </p:txBody>
      </p:sp>
      <p:pic>
        <p:nvPicPr>
          <p:cNvPr id="200" name="Google Shape;200;p30"/>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1" name="Google Shape;201;p30"/>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07" name="Google Shape;207;p31"/>
          <p:cNvSpPr txBox="1">
            <a:spLocks noGrp="1"/>
          </p:cNvSpPr>
          <p:nvPr>
            <p:ph type="body" idx="1"/>
          </p:nvPr>
        </p:nvSpPr>
        <p:spPr>
          <a:xfrm>
            <a:off x="311700" y="715400"/>
            <a:ext cx="8520600" cy="38535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400" b="1" dirty="0">
                <a:solidFill>
                  <a:srgbClr val="FF0000"/>
                </a:solidFill>
              </a:rPr>
              <a:t>Teacher</a:t>
            </a:r>
            <a:r>
              <a:rPr lang="en" sz="2400" dirty="0">
                <a:solidFill>
                  <a:srgbClr val="FF0000"/>
                </a:solidFill>
              </a:rPr>
              <a:t>: “Can you build a word from scratch? A word from scratch, a word from scratch? Can you build a word from scratch, using many parts?” </a:t>
            </a:r>
            <a:endParaRPr sz="2400" dirty="0">
              <a:solidFill>
                <a:srgbClr val="FF0000"/>
              </a:solidFill>
            </a:endParaRPr>
          </a:p>
          <a:p>
            <a:pPr marL="0" lvl="0" indent="0" algn="l" rtl="0">
              <a:lnSpc>
                <a:spcPct val="150000"/>
              </a:lnSpc>
              <a:spcBef>
                <a:spcPts val="1000"/>
              </a:spcBef>
              <a:spcAft>
                <a:spcPts val="0"/>
              </a:spcAft>
              <a:buNone/>
            </a:pPr>
            <a:r>
              <a:rPr lang="en" sz="2400" b="1" dirty="0">
                <a:solidFill>
                  <a:srgbClr val="FF0000"/>
                </a:solidFill>
              </a:rPr>
              <a:t>Students:</a:t>
            </a:r>
            <a:r>
              <a:rPr lang="en" sz="2400" dirty="0">
                <a:solidFill>
                  <a:srgbClr val="FF0000"/>
                </a:solidFill>
              </a:rPr>
              <a:t> “Yes, we’ll build a brand new word, a brand new word, a brand new word. Yes, we’ll build a brand new word by using many parts.” </a:t>
            </a:r>
            <a:endParaRPr sz="24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13" name="Google Shape;213;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406400" algn="l" rtl="0">
              <a:lnSpc>
                <a:spcPct val="90000"/>
              </a:lnSpc>
              <a:spcBef>
                <a:spcPts val="1000"/>
              </a:spcBef>
              <a:spcAft>
                <a:spcPts val="0"/>
              </a:spcAft>
              <a:buClr>
                <a:schemeClr val="dk1"/>
              </a:buClr>
              <a:buSzPts val="2800"/>
              <a:buFont typeface="Arial"/>
              <a:buChar char="•"/>
            </a:pPr>
            <a:r>
              <a:rPr lang="en" sz="2800"/>
              <a:t>I can make and read a new word by adding a prefix or a suffix to a base word.</a:t>
            </a:r>
            <a:endParaRPr sz="2800"/>
          </a:p>
          <a:p>
            <a:pPr marL="457200" lvl="0" indent="-406400" algn="l" rtl="0">
              <a:lnSpc>
                <a:spcPct val="90000"/>
              </a:lnSpc>
              <a:spcBef>
                <a:spcPts val="1000"/>
              </a:spcBef>
              <a:spcAft>
                <a:spcPts val="1000"/>
              </a:spcAft>
              <a:buClr>
                <a:schemeClr val="dk1"/>
              </a:buClr>
              <a:buSzPts val="2800"/>
              <a:buFont typeface="Arial"/>
              <a:buChar char="•"/>
            </a:pPr>
            <a:r>
              <a:rPr lang="en" sz="2800"/>
              <a:t>I can identify short and long vowel sounds.</a:t>
            </a:r>
            <a:endParaRPr sz="2800"/>
          </a:p>
        </p:txBody>
      </p:sp>
      <p:pic>
        <p:nvPicPr>
          <p:cNvPr id="214" name="Google Shape;214;p32"/>
          <p:cNvPicPr preferRelativeResize="0"/>
          <p:nvPr/>
        </p:nvPicPr>
        <p:blipFill>
          <a:blip r:embed="rId3">
            <a:alphaModFix/>
          </a:blip>
          <a:stretch>
            <a:fillRect/>
          </a:stretch>
        </p:blipFill>
        <p:spPr>
          <a:xfrm>
            <a:off x="8316687" y="4312447"/>
            <a:ext cx="764432" cy="59994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3"/>
          <p:cNvSpPr txBox="1">
            <a:spLocks noGrp="1"/>
          </p:cNvSpPr>
          <p:nvPr>
            <p:ph type="title"/>
          </p:nvPr>
        </p:nvSpPr>
        <p:spPr>
          <a:xfrm>
            <a:off x="0" y="20825"/>
            <a:ext cx="30519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   Word Parts!                        </a:t>
            </a:r>
            <a:endParaRPr sz="3000"/>
          </a:p>
        </p:txBody>
      </p:sp>
      <p:sp>
        <p:nvSpPr>
          <p:cNvPr id="220" name="Google Shape;220;p33"/>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21" name="Google Shape;221;p33"/>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22" name="Google Shape;222;p33"/>
          <p:cNvSpPr txBox="1"/>
          <p:nvPr/>
        </p:nvSpPr>
        <p:spPr>
          <a:xfrm>
            <a:off x="2996975" y="30127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23" name="Google Shape;223;p33"/>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24" name="Google Shape;224;p33"/>
          <p:cNvSpPr txBox="1"/>
          <p:nvPr/>
        </p:nvSpPr>
        <p:spPr>
          <a:xfrm>
            <a:off x="2873825" y="3976450"/>
            <a:ext cx="24231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25" name="Google Shape;225;p33"/>
          <p:cNvSpPr txBox="1"/>
          <p:nvPr/>
        </p:nvSpPr>
        <p:spPr>
          <a:xfrm>
            <a:off x="3742050" y="434975"/>
            <a:ext cx="0" cy="1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26" name="Google Shape;226;p33"/>
          <p:cNvSpPr txBox="1">
            <a:spLocks noGrp="1"/>
          </p:cNvSpPr>
          <p:nvPr>
            <p:ph type="body" idx="1"/>
          </p:nvPr>
        </p:nvSpPr>
        <p:spPr>
          <a:xfrm>
            <a:off x="628650" y="803675"/>
            <a:ext cx="1651800" cy="3829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jog</a:t>
            </a:r>
            <a:endParaRPr/>
          </a:p>
          <a:p>
            <a:pPr marL="0" lvl="0" indent="0" algn="l" rtl="0">
              <a:spcBef>
                <a:spcPts val="800"/>
              </a:spcBef>
              <a:spcAft>
                <a:spcPts val="0"/>
              </a:spcAft>
              <a:buNone/>
            </a:pPr>
            <a:r>
              <a:rPr lang="en"/>
              <a:t> clean</a:t>
            </a:r>
            <a:endParaRPr/>
          </a:p>
          <a:p>
            <a:pPr marL="0" lvl="0" indent="0" algn="l" rtl="0">
              <a:spcBef>
                <a:spcPts val="800"/>
              </a:spcBef>
              <a:spcAft>
                <a:spcPts val="0"/>
              </a:spcAft>
              <a:buNone/>
            </a:pPr>
            <a:r>
              <a:rPr lang="en"/>
              <a:t> camp </a:t>
            </a:r>
            <a:endParaRPr/>
          </a:p>
          <a:p>
            <a:pPr marL="0" lvl="0" indent="0" algn="l" rtl="0">
              <a:spcBef>
                <a:spcPts val="800"/>
              </a:spcBef>
              <a:spcAft>
                <a:spcPts val="0"/>
              </a:spcAft>
              <a:buNone/>
            </a:pPr>
            <a:r>
              <a:rPr lang="en"/>
              <a:t> stay</a:t>
            </a:r>
            <a:endParaRPr/>
          </a:p>
          <a:p>
            <a:pPr marL="0" lvl="0" indent="0" algn="l" rtl="0">
              <a:spcBef>
                <a:spcPts val="800"/>
              </a:spcBef>
              <a:spcAft>
                <a:spcPts val="0"/>
              </a:spcAft>
              <a:buNone/>
            </a:pPr>
            <a:r>
              <a:rPr lang="en"/>
              <a:t>  spell</a:t>
            </a:r>
            <a:endParaRPr/>
          </a:p>
          <a:p>
            <a:pPr marL="0" lvl="0" indent="0" algn="l" rtl="0">
              <a:spcBef>
                <a:spcPts val="800"/>
              </a:spcBef>
              <a:spcAft>
                <a:spcPts val="0"/>
              </a:spcAft>
              <a:buNone/>
            </a:pPr>
            <a:r>
              <a:rPr lang="en"/>
              <a:t> “-er”</a:t>
            </a:r>
            <a:endParaRPr/>
          </a:p>
          <a:p>
            <a:pPr marL="0" lvl="0" indent="0" algn="l" rtl="0">
              <a:spcBef>
                <a:spcPts val="800"/>
              </a:spcBef>
              <a:spcAft>
                <a:spcPts val="0"/>
              </a:spcAft>
              <a:buNone/>
            </a:pPr>
            <a:r>
              <a:rPr lang="en"/>
              <a:t> “-ed” </a:t>
            </a:r>
            <a:endParaRPr/>
          </a:p>
          <a:p>
            <a:pPr marL="0" lvl="0" indent="0" algn="l" rtl="0">
              <a:spcBef>
                <a:spcPts val="800"/>
              </a:spcBef>
              <a:spcAft>
                <a:spcPts val="0"/>
              </a:spcAft>
              <a:buNone/>
            </a:pPr>
            <a:r>
              <a:rPr lang="en"/>
              <a:t> “-ing”</a:t>
            </a:r>
            <a:endParaRPr/>
          </a:p>
          <a:p>
            <a:pPr marL="0" lvl="0" indent="0" algn="l" rtl="0">
              <a:spcBef>
                <a:spcPts val="800"/>
              </a:spcBef>
              <a:spcAft>
                <a:spcPts val="0"/>
              </a:spcAft>
              <a:buNone/>
            </a:pPr>
            <a:r>
              <a:rPr lang="en"/>
              <a:t> “-s”</a:t>
            </a:r>
            <a:endParaRPr/>
          </a:p>
        </p:txBody>
      </p:sp>
      <p:graphicFrame>
        <p:nvGraphicFramePr>
          <p:cNvPr id="227" name="Google Shape;227;p33"/>
          <p:cNvGraphicFramePr/>
          <p:nvPr/>
        </p:nvGraphicFramePr>
        <p:xfrm>
          <a:off x="2073500" y="1623038"/>
          <a:ext cx="4341450" cy="2826095"/>
        </p:xfrm>
        <a:graphic>
          <a:graphicData uri="http://schemas.openxmlformats.org/drawingml/2006/table">
            <a:tbl>
              <a:tblPr>
                <a:noFill/>
                <a:tableStyleId>{ABAD3D50-428E-4878-B412-8F740B6BE863}</a:tableStyleId>
              </a:tblPr>
              <a:tblGrid>
                <a:gridCol w="1447150">
                  <a:extLst>
                    <a:ext uri="{9D8B030D-6E8A-4147-A177-3AD203B41FA5}">
                      <a16:colId xmlns:a16="http://schemas.microsoft.com/office/drawing/2014/main" val="20000"/>
                    </a:ext>
                  </a:extLst>
                </a:gridCol>
                <a:gridCol w="1447150">
                  <a:extLst>
                    <a:ext uri="{9D8B030D-6E8A-4147-A177-3AD203B41FA5}">
                      <a16:colId xmlns:a16="http://schemas.microsoft.com/office/drawing/2014/main" val="20001"/>
                    </a:ext>
                  </a:extLst>
                </a:gridCol>
                <a:gridCol w="1447150">
                  <a:extLst>
                    <a:ext uri="{9D8B030D-6E8A-4147-A177-3AD203B41FA5}">
                      <a16:colId xmlns:a16="http://schemas.microsoft.com/office/drawing/2014/main" val="20002"/>
                    </a:ext>
                  </a:extLst>
                </a:gridCol>
              </a:tblGrid>
              <a:tr h="381000">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Prefix</a:t>
                      </a:r>
                      <a:endParaRPr sz="1800">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Base Word</a:t>
                      </a:r>
                      <a:endParaRPr sz="1800">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Suffix</a:t>
                      </a:r>
                      <a:endParaRPr sz="1800">
                        <a:latin typeface="Century Gothic"/>
                        <a:ea typeface="Century Gothic"/>
                        <a:cs typeface="Century Gothic"/>
                        <a:sym typeface="Century Gothic"/>
                      </a:endParaRPr>
                    </a:p>
                  </a:txBody>
                  <a:tcPr marL="91425" marR="91425" marT="91425" marB="91425">
                    <a:solidFill>
                      <a:srgbClr val="C9DAF8"/>
                    </a:solidFill>
                  </a:tcPr>
                </a:tc>
                <a:extLst>
                  <a:ext uri="{0D108BD9-81ED-4DB2-BD59-A6C34878D82A}">
                    <a16:rowId xmlns:a16="http://schemas.microsoft.com/office/drawing/2014/main" val="10000"/>
                  </a:ext>
                </a:extLst>
              </a:tr>
              <a:tr h="45717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45717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45717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54022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r h="45717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5"/>
                  </a:ext>
                </a:extLst>
              </a:tr>
            </a:tbl>
          </a:graphicData>
        </a:graphic>
      </p:graphicFrame>
      <p:sp>
        <p:nvSpPr>
          <p:cNvPr id="228" name="Google Shape;228;p33"/>
          <p:cNvSpPr txBox="1"/>
          <p:nvPr/>
        </p:nvSpPr>
        <p:spPr>
          <a:xfrm>
            <a:off x="2204825" y="772663"/>
            <a:ext cx="37611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a:latin typeface="Century Gothic"/>
                <a:ea typeface="Century Gothic"/>
                <a:cs typeface="Century Gothic"/>
                <a:sym typeface="Century Gothic"/>
              </a:rPr>
              <a:t>Word Parts Chart</a:t>
            </a:r>
            <a:endParaRPr sz="3000">
              <a:latin typeface="Century Gothic"/>
              <a:ea typeface="Century Gothic"/>
              <a:cs typeface="Century Gothic"/>
              <a:sym typeface="Century Gothic"/>
            </a:endParaRPr>
          </a:p>
        </p:txBody>
      </p:sp>
      <p:sp>
        <p:nvSpPr>
          <p:cNvPr id="229" name="Google Shape;229;p33"/>
          <p:cNvSpPr txBox="1"/>
          <p:nvPr/>
        </p:nvSpPr>
        <p:spPr>
          <a:xfrm>
            <a:off x="3547275" y="3976450"/>
            <a:ext cx="11295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entury Gothic"/>
                <a:ea typeface="Century Gothic"/>
                <a:cs typeface="Century Gothic"/>
                <a:sym typeface="Century Gothic"/>
              </a:rPr>
              <a:t>jog</a:t>
            </a:r>
            <a:endParaRPr sz="1800">
              <a:latin typeface="Century Gothic"/>
              <a:ea typeface="Century Gothic"/>
              <a:cs typeface="Century Gothic"/>
              <a:sym typeface="Century Gothic"/>
            </a:endParaRPr>
          </a:p>
        </p:txBody>
      </p:sp>
      <p:sp>
        <p:nvSpPr>
          <p:cNvPr id="230" name="Google Shape;230;p33"/>
          <p:cNvSpPr txBox="1"/>
          <p:nvPr/>
        </p:nvSpPr>
        <p:spPr>
          <a:xfrm>
            <a:off x="3784325" y="2080188"/>
            <a:ext cx="919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clean</a:t>
            </a:r>
            <a:endParaRPr sz="1800">
              <a:latin typeface="Century Gothic"/>
              <a:ea typeface="Century Gothic"/>
              <a:cs typeface="Century Gothic"/>
              <a:sym typeface="Century Gothic"/>
            </a:endParaRPr>
          </a:p>
        </p:txBody>
      </p:sp>
      <p:sp>
        <p:nvSpPr>
          <p:cNvPr id="231" name="Google Shape;231;p33"/>
          <p:cNvSpPr txBox="1"/>
          <p:nvPr/>
        </p:nvSpPr>
        <p:spPr>
          <a:xfrm>
            <a:off x="3625475" y="2533638"/>
            <a:ext cx="11295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entury Gothic"/>
                <a:ea typeface="Century Gothic"/>
                <a:cs typeface="Century Gothic"/>
                <a:sym typeface="Century Gothic"/>
              </a:rPr>
              <a:t>camp</a:t>
            </a:r>
            <a:endParaRPr sz="1800">
              <a:latin typeface="Century Gothic"/>
              <a:ea typeface="Century Gothic"/>
              <a:cs typeface="Century Gothic"/>
              <a:sym typeface="Century Gothic"/>
            </a:endParaRPr>
          </a:p>
        </p:txBody>
      </p:sp>
      <p:sp>
        <p:nvSpPr>
          <p:cNvPr id="232" name="Google Shape;232;p33"/>
          <p:cNvSpPr txBox="1"/>
          <p:nvPr/>
        </p:nvSpPr>
        <p:spPr>
          <a:xfrm>
            <a:off x="3625475" y="2988938"/>
            <a:ext cx="919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a:latin typeface="Century Gothic"/>
                <a:ea typeface="Century Gothic"/>
                <a:cs typeface="Century Gothic"/>
                <a:sym typeface="Century Gothic"/>
              </a:rPr>
              <a:t>stay</a:t>
            </a:r>
            <a:endParaRPr sz="1800">
              <a:latin typeface="Century Gothic"/>
              <a:ea typeface="Century Gothic"/>
              <a:cs typeface="Century Gothic"/>
              <a:sym typeface="Century Gothic"/>
            </a:endParaRPr>
          </a:p>
        </p:txBody>
      </p:sp>
      <p:sp>
        <p:nvSpPr>
          <p:cNvPr id="233" name="Google Shape;233;p33"/>
          <p:cNvSpPr txBox="1"/>
          <p:nvPr/>
        </p:nvSpPr>
        <p:spPr>
          <a:xfrm>
            <a:off x="3730325" y="3482700"/>
            <a:ext cx="919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800" dirty="0">
                <a:latin typeface="Century Gothic"/>
                <a:ea typeface="Century Gothic"/>
                <a:cs typeface="Century Gothic"/>
                <a:sym typeface="Century Gothic"/>
              </a:rPr>
              <a:t>spell</a:t>
            </a:r>
            <a:endParaRPr sz="1800" dirty="0">
              <a:latin typeface="Century Gothic"/>
              <a:ea typeface="Century Gothic"/>
              <a:cs typeface="Century Gothic"/>
              <a:sym typeface="Century Gothic"/>
            </a:endParaRPr>
          </a:p>
        </p:txBody>
      </p:sp>
      <p:sp>
        <p:nvSpPr>
          <p:cNvPr id="234" name="Google Shape;234;p33"/>
          <p:cNvSpPr txBox="1"/>
          <p:nvPr/>
        </p:nvSpPr>
        <p:spPr>
          <a:xfrm>
            <a:off x="6521325" y="1028700"/>
            <a:ext cx="24231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35" name="Google Shape;235;p33"/>
          <p:cNvSpPr txBox="1"/>
          <p:nvPr/>
        </p:nvSpPr>
        <p:spPr>
          <a:xfrm>
            <a:off x="6810625" y="996550"/>
            <a:ext cx="1993200" cy="994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a:latin typeface="Century Gothic"/>
                <a:ea typeface="Century Gothic"/>
                <a:cs typeface="Century Gothic"/>
                <a:sym typeface="Century Gothic"/>
              </a:rPr>
              <a:t>sspell</a:t>
            </a:r>
            <a:endParaRPr sz="3000">
              <a:latin typeface="Century Gothic"/>
              <a:ea typeface="Century Gothic"/>
              <a:cs typeface="Century Gothic"/>
              <a:sym typeface="Century Gothic"/>
            </a:endParaRPr>
          </a:p>
        </p:txBody>
      </p:sp>
      <p:sp>
        <p:nvSpPr>
          <p:cNvPr id="236" name="Google Shape;236;p33"/>
          <p:cNvSpPr txBox="1"/>
          <p:nvPr/>
        </p:nvSpPr>
        <p:spPr>
          <a:xfrm>
            <a:off x="7003525" y="2089550"/>
            <a:ext cx="16518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000">
                <a:latin typeface="Century Gothic"/>
                <a:ea typeface="Century Gothic"/>
                <a:cs typeface="Century Gothic"/>
                <a:sym typeface="Century Gothic"/>
              </a:rPr>
              <a:t>spells</a:t>
            </a:r>
            <a:endParaRPr sz="3000">
              <a:latin typeface="Century Gothic"/>
              <a:ea typeface="Century Gothic"/>
              <a:cs typeface="Century Gothic"/>
              <a:sym typeface="Century Gothic"/>
            </a:endParaRPr>
          </a:p>
        </p:txBody>
      </p:sp>
      <p:sp>
        <p:nvSpPr>
          <p:cNvPr id="237" name="Google Shape;237;p33"/>
          <p:cNvSpPr txBox="1"/>
          <p:nvPr/>
        </p:nvSpPr>
        <p:spPr>
          <a:xfrm>
            <a:off x="5357250" y="2191000"/>
            <a:ext cx="608700" cy="36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t>    s</a:t>
            </a: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26"/>
                                        </p:tgtEl>
                                        <p:attrNameLst>
                                          <p:attrName>style.visibility</p:attrName>
                                        </p:attrNameLst>
                                      </p:cBhvr>
                                      <p:to>
                                        <p:strVal val="visible"/>
                                      </p:to>
                                    </p:set>
                                    <p:animEffect transition="in" filter="fade">
                                      <p:cBhvr>
                                        <p:cTn id="7" dur="1000"/>
                                        <p:tgtEl>
                                          <p:spTgt spid="22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8"/>
                                        </p:tgtEl>
                                        <p:attrNameLst>
                                          <p:attrName>style.visibility</p:attrName>
                                        </p:attrNameLst>
                                      </p:cBhvr>
                                      <p:to>
                                        <p:strVal val="visible"/>
                                      </p:to>
                                    </p:set>
                                    <p:animEffect transition="in" filter="fade">
                                      <p:cBhvr>
                                        <p:cTn id="12" dur="1000"/>
                                        <p:tgtEl>
                                          <p:spTgt spid="22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27"/>
                                        </p:tgtEl>
                                        <p:attrNameLst>
                                          <p:attrName>style.visibility</p:attrName>
                                        </p:attrNameLst>
                                      </p:cBhvr>
                                      <p:to>
                                        <p:strVal val="visible"/>
                                      </p:to>
                                    </p:set>
                                    <p:animEffect transition="in" filter="fade">
                                      <p:cBhvr>
                                        <p:cTn id="17" dur="1000"/>
                                        <p:tgtEl>
                                          <p:spTgt spid="22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30"/>
                                        </p:tgtEl>
                                        <p:attrNameLst>
                                          <p:attrName>style.visibility</p:attrName>
                                        </p:attrNameLst>
                                      </p:cBhvr>
                                      <p:to>
                                        <p:strVal val="visible"/>
                                      </p:to>
                                    </p:set>
                                    <p:animEffect transition="in" filter="fade">
                                      <p:cBhvr>
                                        <p:cTn id="22" dur="1000"/>
                                        <p:tgtEl>
                                          <p:spTgt spid="23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31"/>
                                        </p:tgtEl>
                                        <p:attrNameLst>
                                          <p:attrName>style.visibility</p:attrName>
                                        </p:attrNameLst>
                                      </p:cBhvr>
                                      <p:to>
                                        <p:strVal val="visible"/>
                                      </p:to>
                                    </p:set>
                                    <p:animEffect transition="in" filter="fade">
                                      <p:cBhvr>
                                        <p:cTn id="27" dur="1000"/>
                                        <p:tgtEl>
                                          <p:spTgt spid="231"/>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32"/>
                                        </p:tgtEl>
                                        <p:attrNameLst>
                                          <p:attrName>style.visibility</p:attrName>
                                        </p:attrNameLst>
                                      </p:cBhvr>
                                      <p:to>
                                        <p:strVal val="visible"/>
                                      </p:to>
                                    </p:set>
                                    <p:animEffect transition="in" filter="fade">
                                      <p:cBhvr>
                                        <p:cTn id="32" dur="1000"/>
                                        <p:tgtEl>
                                          <p:spTgt spid="232"/>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33"/>
                                        </p:tgtEl>
                                        <p:attrNameLst>
                                          <p:attrName>style.visibility</p:attrName>
                                        </p:attrNameLst>
                                      </p:cBhvr>
                                      <p:to>
                                        <p:strVal val="visible"/>
                                      </p:to>
                                    </p:set>
                                    <p:animEffect transition="in" filter="fade">
                                      <p:cBhvr>
                                        <p:cTn id="37" dur="1000"/>
                                        <p:tgtEl>
                                          <p:spTgt spid="233"/>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29"/>
                                        </p:tgtEl>
                                        <p:attrNameLst>
                                          <p:attrName>style.visibility</p:attrName>
                                        </p:attrNameLst>
                                      </p:cBhvr>
                                      <p:to>
                                        <p:strVal val="visible"/>
                                      </p:to>
                                    </p:set>
                                    <p:animEffect transition="in" filter="fade">
                                      <p:cBhvr>
                                        <p:cTn id="42" dur="1000"/>
                                        <p:tgtEl>
                                          <p:spTgt spid="229"/>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35"/>
                                        </p:tgtEl>
                                        <p:attrNameLst>
                                          <p:attrName>style.visibility</p:attrName>
                                        </p:attrNameLst>
                                      </p:cBhvr>
                                      <p:to>
                                        <p:strVal val="visible"/>
                                      </p:to>
                                    </p:set>
                                    <p:animEffect transition="in" filter="fade">
                                      <p:cBhvr>
                                        <p:cTn id="47" dur="1000"/>
                                        <p:tgtEl>
                                          <p:spTgt spid="235"/>
                                        </p:tgtEl>
                                      </p:cBhvr>
                                    </p:animEffect>
                                  </p:childTnLst>
                                </p:cTn>
                              </p:par>
                            </p:childTnLst>
                          </p:cTn>
                        </p:par>
                      </p:childTnLst>
                    </p:cTn>
                  </p:par>
                  <p:par>
                    <p:cTn id="48" fill="hold">
                      <p:stCondLst>
                        <p:cond delay="indefinite"/>
                      </p:stCondLst>
                      <p:childTnLst>
                        <p:par>
                          <p:cTn id="49" fill="hold">
                            <p:stCondLst>
                              <p:cond delay="0"/>
                            </p:stCondLst>
                            <p:childTnLst>
                              <p:par>
                                <p:cTn id="50" presetID="10" presetClass="entr" presetSubtype="0" fill="hold" nodeType="clickEffect">
                                  <p:stCondLst>
                                    <p:cond delay="0"/>
                                  </p:stCondLst>
                                  <p:childTnLst>
                                    <p:set>
                                      <p:cBhvr>
                                        <p:cTn id="51" dur="1" fill="hold">
                                          <p:stCondLst>
                                            <p:cond delay="0"/>
                                          </p:stCondLst>
                                        </p:cTn>
                                        <p:tgtEl>
                                          <p:spTgt spid="236"/>
                                        </p:tgtEl>
                                        <p:attrNameLst>
                                          <p:attrName>style.visibility</p:attrName>
                                        </p:attrNameLst>
                                      </p:cBhvr>
                                      <p:to>
                                        <p:strVal val="visible"/>
                                      </p:to>
                                    </p:set>
                                    <p:animEffect transition="in" filter="fade">
                                      <p:cBhvr>
                                        <p:cTn id="52" dur="1000"/>
                                        <p:tgtEl>
                                          <p:spTgt spid="236"/>
                                        </p:tgtEl>
                                      </p:cBhvr>
                                    </p:animEffect>
                                  </p:childTnLst>
                                </p:cTn>
                              </p:par>
                            </p:childTnLst>
                          </p:cTn>
                        </p:par>
                      </p:childTnLst>
                    </p:cTn>
                  </p:par>
                  <p:par>
                    <p:cTn id="53" fill="hold">
                      <p:stCondLst>
                        <p:cond delay="indefinite"/>
                      </p:stCondLst>
                      <p:childTnLst>
                        <p:par>
                          <p:cTn id="54" fill="hold">
                            <p:stCondLst>
                              <p:cond delay="0"/>
                            </p:stCondLst>
                            <p:childTnLst>
                              <p:par>
                                <p:cTn id="55" presetID="10" presetClass="entr" presetSubtype="0" fill="hold" nodeType="clickEffect">
                                  <p:stCondLst>
                                    <p:cond delay="0"/>
                                  </p:stCondLst>
                                  <p:childTnLst>
                                    <p:set>
                                      <p:cBhvr>
                                        <p:cTn id="56" dur="1" fill="hold">
                                          <p:stCondLst>
                                            <p:cond delay="0"/>
                                          </p:stCondLst>
                                        </p:cTn>
                                        <p:tgtEl>
                                          <p:spTgt spid="237"/>
                                        </p:tgtEl>
                                        <p:attrNameLst>
                                          <p:attrName>style.visibility</p:attrName>
                                        </p:attrNameLst>
                                      </p:cBhvr>
                                      <p:to>
                                        <p:strVal val="visible"/>
                                      </p:to>
                                    </p:set>
                                    <p:animEffect transition="in" filter="fade">
                                      <p:cBhvr>
                                        <p:cTn id="57" dur="1000"/>
                                        <p:tgtEl>
                                          <p:spTgt spid="2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41"/>
        <p:cNvGrpSpPr/>
        <p:nvPr/>
      </p:nvGrpSpPr>
      <p:grpSpPr>
        <a:xfrm>
          <a:off x="0" y="0"/>
          <a:ext cx="0" cy="0"/>
          <a:chOff x="0" y="0"/>
          <a:chExt cx="0" cy="0"/>
        </a:xfrm>
      </p:grpSpPr>
      <p:sp>
        <p:nvSpPr>
          <p:cNvPr id="242" name="Google Shape;242;p34"/>
          <p:cNvSpPr txBox="1">
            <a:spLocks noGrp="1"/>
          </p:cNvSpPr>
          <p:nvPr>
            <p:ph type="title"/>
          </p:nvPr>
        </p:nvSpPr>
        <p:spPr>
          <a:xfrm>
            <a:off x="311700" y="23075"/>
            <a:ext cx="4177200" cy="857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Word Parts! Check Your Work </a:t>
            </a:r>
            <a:endParaRPr sz="3000"/>
          </a:p>
        </p:txBody>
      </p:sp>
      <p:sp>
        <p:nvSpPr>
          <p:cNvPr id="243" name="Google Shape;243;p34"/>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44" name="Google Shape;244;p34"/>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45" name="Google Shape;245;p34"/>
          <p:cNvSpPr txBox="1"/>
          <p:nvPr/>
        </p:nvSpPr>
        <p:spPr>
          <a:xfrm>
            <a:off x="5649650" y="3762175"/>
            <a:ext cx="21768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46" name="Google Shape;246;p34"/>
          <p:cNvSpPr txBox="1"/>
          <p:nvPr/>
        </p:nvSpPr>
        <p:spPr>
          <a:xfrm>
            <a:off x="2996975" y="3012713"/>
            <a:ext cx="2176800" cy="8154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7" name="Google Shape;247;p34"/>
          <p:cNvSpPr txBox="1"/>
          <p:nvPr/>
        </p:nvSpPr>
        <p:spPr>
          <a:xfrm>
            <a:off x="2964425" y="3444225"/>
            <a:ext cx="2241900" cy="8571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8" name="Google Shape;248;p34"/>
          <p:cNvSpPr txBox="1"/>
          <p:nvPr/>
        </p:nvSpPr>
        <p:spPr>
          <a:xfrm>
            <a:off x="2873825" y="3976450"/>
            <a:ext cx="2423100" cy="678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a:latin typeface="Century Gothic"/>
              <a:ea typeface="Century Gothic"/>
              <a:cs typeface="Century Gothic"/>
              <a:sym typeface="Century Gothic"/>
            </a:endParaRPr>
          </a:p>
        </p:txBody>
      </p:sp>
      <p:sp>
        <p:nvSpPr>
          <p:cNvPr id="249" name="Google Shape;249;p34"/>
          <p:cNvSpPr txBox="1"/>
          <p:nvPr/>
        </p:nvSpPr>
        <p:spPr>
          <a:xfrm>
            <a:off x="3742050" y="434975"/>
            <a:ext cx="0" cy="1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graphicFrame>
        <p:nvGraphicFramePr>
          <p:cNvPr id="250" name="Google Shape;250;p34"/>
          <p:cNvGraphicFramePr/>
          <p:nvPr/>
        </p:nvGraphicFramePr>
        <p:xfrm>
          <a:off x="486275" y="1015075"/>
          <a:ext cx="3828050" cy="3533205"/>
        </p:xfrm>
        <a:graphic>
          <a:graphicData uri="http://schemas.openxmlformats.org/drawingml/2006/table">
            <a:tbl>
              <a:tblPr>
                <a:noFill/>
                <a:tableStyleId>{ABAD3D50-428E-4878-B412-8F740B6BE863}</a:tableStyleId>
              </a:tblPr>
              <a:tblGrid>
                <a:gridCol w="916325">
                  <a:extLst>
                    <a:ext uri="{9D8B030D-6E8A-4147-A177-3AD203B41FA5}">
                      <a16:colId xmlns:a16="http://schemas.microsoft.com/office/drawing/2014/main" val="20000"/>
                    </a:ext>
                  </a:extLst>
                </a:gridCol>
                <a:gridCol w="1412925">
                  <a:extLst>
                    <a:ext uri="{9D8B030D-6E8A-4147-A177-3AD203B41FA5}">
                      <a16:colId xmlns:a16="http://schemas.microsoft.com/office/drawing/2014/main" val="20001"/>
                    </a:ext>
                  </a:extLst>
                </a:gridCol>
                <a:gridCol w="1498800">
                  <a:extLst>
                    <a:ext uri="{9D8B030D-6E8A-4147-A177-3AD203B41FA5}">
                      <a16:colId xmlns:a16="http://schemas.microsoft.com/office/drawing/2014/main" val="20002"/>
                    </a:ext>
                  </a:extLst>
                </a:gridCol>
              </a:tblGrid>
              <a:tr h="415475">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Prefix</a:t>
                      </a:r>
                      <a:endParaRPr sz="1800">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Base Word</a:t>
                      </a:r>
                      <a:endParaRPr sz="1800">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Suffix</a:t>
                      </a:r>
                      <a:endParaRPr sz="1800">
                        <a:latin typeface="Century Gothic"/>
                        <a:ea typeface="Century Gothic"/>
                        <a:cs typeface="Century Gothic"/>
                        <a:sym typeface="Century Gothic"/>
                      </a:endParaRPr>
                    </a:p>
                  </a:txBody>
                  <a:tcPr marL="91425" marR="91425" marT="91425" marB="91425">
                    <a:solidFill>
                      <a:srgbClr val="C9DAF8"/>
                    </a:solidFill>
                  </a:tcPr>
                </a:tc>
                <a:extLst>
                  <a:ext uri="{0D108BD9-81ED-4DB2-BD59-A6C34878D82A}">
                    <a16:rowId xmlns:a16="http://schemas.microsoft.com/office/drawing/2014/main" val="10000"/>
                  </a:ext>
                </a:extLst>
              </a:tr>
              <a:tr h="35117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jog</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jogs</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41547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jog</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jogging</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49287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jog</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jogger</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44097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clean</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cleans</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r h="60582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clean</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cleaning</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5"/>
                  </a:ext>
                </a:extLst>
              </a:tr>
              <a:tr h="60582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clean</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cleaner</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6"/>
                  </a:ext>
                </a:extLst>
              </a:tr>
            </a:tbl>
          </a:graphicData>
        </a:graphic>
      </p:graphicFrame>
      <p:graphicFrame>
        <p:nvGraphicFramePr>
          <p:cNvPr id="251" name="Google Shape;251;p34"/>
          <p:cNvGraphicFramePr/>
          <p:nvPr/>
        </p:nvGraphicFramePr>
        <p:xfrm>
          <a:off x="4876800" y="116750"/>
          <a:ext cx="4095850" cy="4581410"/>
        </p:xfrm>
        <a:graphic>
          <a:graphicData uri="http://schemas.openxmlformats.org/drawingml/2006/table">
            <a:tbl>
              <a:tblPr>
                <a:noFill/>
                <a:tableStyleId>{ABAD3D50-428E-4878-B412-8F740B6BE863}</a:tableStyleId>
              </a:tblPr>
              <a:tblGrid>
                <a:gridCol w="1006450">
                  <a:extLst>
                    <a:ext uri="{9D8B030D-6E8A-4147-A177-3AD203B41FA5}">
                      <a16:colId xmlns:a16="http://schemas.microsoft.com/office/drawing/2014/main" val="20000"/>
                    </a:ext>
                  </a:extLst>
                </a:gridCol>
                <a:gridCol w="1511825">
                  <a:extLst>
                    <a:ext uri="{9D8B030D-6E8A-4147-A177-3AD203B41FA5}">
                      <a16:colId xmlns:a16="http://schemas.microsoft.com/office/drawing/2014/main" val="20001"/>
                    </a:ext>
                  </a:extLst>
                </a:gridCol>
                <a:gridCol w="1577575">
                  <a:extLst>
                    <a:ext uri="{9D8B030D-6E8A-4147-A177-3AD203B41FA5}">
                      <a16:colId xmlns:a16="http://schemas.microsoft.com/office/drawing/2014/main" val="20002"/>
                    </a:ext>
                  </a:extLst>
                </a:gridCol>
              </a:tblGrid>
              <a:tr h="492400">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Prefix</a:t>
                      </a:r>
                      <a:endParaRPr sz="1800">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Base Word</a:t>
                      </a:r>
                      <a:endParaRPr sz="1800">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Suffix</a:t>
                      </a:r>
                      <a:endParaRPr sz="1800">
                        <a:latin typeface="Century Gothic"/>
                        <a:ea typeface="Century Gothic"/>
                        <a:cs typeface="Century Gothic"/>
                        <a:sym typeface="Century Gothic"/>
                      </a:endParaRPr>
                    </a:p>
                  </a:txBody>
                  <a:tcPr marL="91425" marR="91425" marT="91425" marB="91425">
                    <a:solidFill>
                      <a:srgbClr val="C9DAF8"/>
                    </a:solidFill>
                  </a:tcPr>
                </a:tc>
                <a:extLst>
                  <a:ext uri="{0D108BD9-81ED-4DB2-BD59-A6C34878D82A}">
                    <a16:rowId xmlns:a16="http://schemas.microsoft.com/office/drawing/2014/main" val="10000"/>
                  </a:ext>
                </a:extLst>
              </a:tr>
              <a:tr h="55425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camp</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camps</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49240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camp</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camping</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52865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camp</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camper</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49240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stay</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stays</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r h="335875">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stay</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staying</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5"/>
                  </a:ext>
                </a:extLst>
              </a:tr>
              <a:tr h="30830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spell</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spells</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6"/>
                  </a:ext>
                </a:extLst>
              </a:tr>
              <a:tr h="38145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spell</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spelling</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7"/>
                  </a:ext>
                </a:extLst>
              </a:tr>
              <a:tr h="64980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spell</a:t>
                      </a: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speller</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8"/>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55"/>
        <p:cNvGrpSpPr/>
        <p:nvPr/>
      </p:nvGrpSpPr>
      <p:grpSpPr>
        <a:xfrm>
          <a:off x="0" y="0"/>
          <a:ext cx="0" cy="0"/>
          <a:chOff x="0" y="0"/>
          <a:chExt cx="0" cy="0"/>
        </a:xfrm>
      </p:grpSpPr>
      <p:sp>
        <p:nvSpPr>
          <p:cNvPr id="256" name="Google Shape;256;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57" name="Google Shape;257;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dirty="0">
                <a:solidFill>
                  <a:srgbClr val="FF0000"/>
                </a:solidFill>
              </a:rPr>
              <a:t>Teacher</a:t>
            </a:r>
            <a:r>
              <a:rPr lang="en" sz="2200" dirty="0">
                <a:solidFill>
                  <a:srgbClr val="FF0000"/>
                </a:solidFill>
              </a:rPr>
              <a:t>: “Do you know the words we’ll write, the words we’ll write, the words we’ll write? Do you know the words we’ll write on our boards today? </a:t>
            </a:r>
            <a:endParaRPr sz="2200" dirty="0">
              <a:solidFill>
                <a:srgbClr val="FF0000"/>
              </a:solidFill>
            </a:endParaRPr>
          </a:p>
          <a:p>
            <a:pPr marL="0" lvl="0" indent="0" algn="l" rtl="0">
              <a:lnSpc>
                <a:spcPct val="150000"/>
              </a:lnSpc>
              <a:spcBef>
                <a:spcPts val="1000"/>
              </a:spcBef>
              <a:spcAft>
                <a:spcPts val="0"/>
              </a:spcAft>
              <a:buNone/>
            </a:pPr>
            <a:r>
              <a:rPr lang="en" sz="2200" b="1" dirty="0">
                <a:solidFill>
                  <a:srgbClr val="FF0000"/>
                </a:solidFill>
              </a:rPr>
              <a:t>Students</a:t>
            </a:r>
            <a:r>
              <a:rPr lang="en" sz="2200" dirty="0">
                <a:solidFill>
                  <a:srgbClr val="FF0000"/>
                </a:solidFill>
              </a:rPr>
              <a:t>: “Yes, we know the words we’ll write, the words we’ll write, the words we’ll write. Yes, we know the words we’ll write on our boards today!”</a:t>
            </a:r>
            <a:endParaRPr sz="2200"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6A1CEA93-A1F4-4721-8313-A4402213E1DF}"/>
</file>

<file path=customXml/itemProps2.xml><?xml version="1.0" encoding="utf-8"?>
<ds:datastoreItem xmlns:ds="http://schemas.openxmlformats.org/officeDocument/2006/customXml" ds:itemID="{2ADCE444-B7C7-42BE-9BD4-B722A6D84C33}"/>
</file>

<file path=customXml/itemProps3.xml><?xml version="1.0" encoding="utf-8"?>
<ds:datastoreItem xmlns:ds="http://schemas.openxmlformats.org/officeDocument/2006/customXml" ds:itemID="{D7CDA9B3-4B4D-4C29-BBBE-EEAC2CDCFEEE}"/>
</file>

<file path=docProps/app.xml><?xml version="1.0" encoding="utf-8"?>
<Properties xmlns="http://schemas.openxmlformats.org/officeDocument/2006/extended-properties" xmlns:vt="http://schemas.openxmlformats.org/officeDocument/2006/docPropsVTypes">
  <TotalTime>409</TotalTime>
  <Words>4111</Words>
  <Application>Microsoft Office PowerPoint</Application>
  <PresentationFormat>On-screen Show (16:9)</PresentationFormat>
  <Paragraphs>378</Paragraphs>
  <Slides>15</Slides>
  <Notes>15</Notes>
  <HiddenSlides>0</HiddenSlides>
  <MMClips>0</MMClips>
  <ScaleCrop>false</ScaleCrop>
  <HeadingPairs>
    <vt:vector size="6" baseType="variant">
      <vt:variant>
        <vt:lpstr>Fonts Used</vt:lpstr>
      </vt:variant>
      <vt:variant>
        <vt:i4>3</vt:i4>
      </vt:variant>
      <vt:variant>
        <vt:lpstr>Theme</vt:lpstr>
      </vt:variant>
      <vt:variant>
        <vt:i4>2</vt:i4>
      </vt:variant>
      <vt:variant>
        <vt:lpstr>Slide Titles</vt:lpstr>
      </vt:variant>
      <vt:variant>
        <vt:i4>15</vt:i4>
      </vt:variant>
    </vt:vector>
  </HeadingPairs>
  <TitlesOfParts>
    <vt:vector size="20" baseType="lpstr">
      <vt:lpstr>Arial</vt:lpstr>
      <vt:lpstr>Calibri</vt:lpstr>
      <vt:lpstr>Century Gothic</vt:lpstr>
      <vt:lpstr>Office Theme</vt:lpstr>
      <vt:lpstr>Office Theme</vt:lpstr>
      <vt:lpstr>Grade 2: Module 2: Part 2: Cycle 12: Lesson 58 Teacher slide, before teaching.</vt:lpstr>
      <vt:lpstr>Grade 2: Module 2: Part 2: Cycle 12: Lesson 58 Teacher slide, before teaching.</vt:lpstr>
      <vt:lpstr>  Grade 2: Module 2: Part 2: Cycle 12: Lesson 58 Teacher slide, before teaching.  </vt:lpstr>
      <vt:lpstr>PowerPoint Presentation</vt:lpstr>
      <vt:lpstr>Transition Song</vt:lpstr>
      <vt:lpstr>Opening: Learning Targets</vt:lpstr>
      <vt:lpstr>   Word Parts!                        </vt:lpstr>
      <vt:lpstr>Word Parts! Check Your Work </vt:lpstr>
      <vt:lpstr>Transition Song</vt:lpstr>
      <vt:lpstr>Work Time: Learning Targets</vt:lpstr>
      <vt:lpstr>Interactive Writing</vt:lpstr>
      <vt:lpstr>Reflection Time </vt:lpstr>
      <vt:lpstr>Transition Song</vt:lpstr>
      <vt:lpstr>Independent Work: Learning Targets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12: Lesson 58 Teacher slide, before teaching.</dc:title>
  <dc:creator>nbravo</dc:creator>
  <cp:lastModifiedBy>me@briannadasilva.com</cp:lastModifiedBy>
  <cp:revision>5</cp:revision>
  <dcterms:modified xsi:type="dcterms:W3CDTF">2018-12-27T01:09:24Z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