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18"/>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x="9144000" cy="5143500" type="screen16x9"/>
  <p:notesSz cx="6858000" cy="9144000"/>
  <p:embeddedFontLst>
    <p:embeddedFont>
      <p:font typeface="Calibri" panose="020F0502020204030204" pitchFamily="34" charset="0"/>
      <p:regular r:id="rId19"/>
      <p:bold r:id="rId20"/>
      <p:italic r:id="rId21"/>
      <p:boldItalic r:id="rId22"/>
    </p:embeddedFont>
    <p:embeddedFont>
      <p:font typeface="Century Gothic" panose="020B0502020202020204" pitchFamily="34"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7D59CF6-381F-47DD-B443-E3814FAAC2E8}" v="25" dt="2018-09-12T15:38:12.764"/>
  </p1510:revLst>
</p1510:revInfo>
</file>

<file path=ppt/tableStyles.xml><?xml version="1.0" encoding="utf-8"?>
<a:tblStyleLst xmlns:a="http://schemas.openxmlformats.org/drawingml/2006/main" def="{E844BB5B-D193-4458-9247-8DD78CE66F00}">
  <a:tblStyle styleId="{E844BB5B-D193-4458-9247-8DD78CE66F00}"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3817" autoAdjust="0"/>
  </p:normalViewPr>
  <p:slideViewPr>
    <p:cSldViewPr snapToGrid="0">
      <p:cViewPr varScale="1">
        <p:scale>
          <a:sx n="124" d="100"/>
          <a:sy n="124" d="100"/>
        </p:scale>
        <p:origin x="1224" y="10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customXml" Target="../customXml/item3.xml"/><Relationship Id="rId21" Type="http://schemas.openxmlformats.org/officeDocument/2006/relationships/font" Target="fonts/font3.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7.fntdata"/><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font" Target="fonts/font2.fntdata"/><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6.fntdata"/><Relationship Id="rId32"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5.fntdata"/><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font" Target="fonts/font1.fntdata"/><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4.fntdata"/><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67D59CF6-381F-47DD-B443-E3814FAAC2E8}"/>
    <pc:docChg chg="modSld modMainMaster">
      <pc:chgData name="Natalie Ivey" userId="2c81a4b0-7596-4a42-b4da-e7aac4dfeff9" providerId="ADAL" clId="{67D59CF6-381F-47DD-B443-E3814FAAC2E8}" dt="2018-09-12T15:38:12.764" v="24" actId="1076"/>
      <pc:docMkLst>
        <pc:docMk/>
      </pc:docMkLst>
      <pc:sldChg chg="addSp modSp">
        <pc:chgData name="Natalie Ivey" userId="2c81a4b0-7596-4a42-b4da-e7aac4dfeff9" providerId="ADAL" clId="{67D59CF6-381F-47DD-B443-E3814FAAC2E8}" dt="2018-09-12T15:38:12.764" v="24" actId="1076"/>
        <pc:sldMkLst>
          <pc:docMk/>
          <pc:sldMk cId="0" sldId="259"/>
        </pc:sldMkLst>
        <pc:picChg chg="add mod">
          <ac:chgData name="Natalie Ivey" userId="2c81a4b0-7596-4a42-b4da-e7aac4dfeff9" providerId="ADAL" clId="{67D59CF6-381F-47DD-B443-E3814FAAC2E8}" dt="2018-09-12T15:38:12.764" v="24" actId="1076"/>
          <ac:picMkLst>
            <pc:docMk/>
            <pc:sldMk cId="0" sldId="259"/>
            <ac:picMk id="3" creationId="{2485DC8A-53A0-4674-911F-4C2C8D6E7295}"/>
          </ac:picMkLst>
        </pc:picChg>
      </pc:sldChg>
      <pc:sldChg chg="modSp">
        <pc:chgData name="Natalie Ivey" userId="2c81a4b0-7596-4a42-b4da-e7aac4dfeff9" providerId="ADAL" clId="{67D59CF6-381F-47DD-B443-E3814FAAC2E8}" dt="2018-09-12T15:36:51.171" v="19" actId="14100"/>
        <pc:sldMkLst>
          <pc:docMk/>
          <pc:sldMk cId="0" sldId="261"/>
        </pc:sldMkLst>
        <pc:picChg chg="mod">
          <ac:chgData name="Natalie Ivey" userId="2c81a4b0-7596-4a42-b4da-e7aac4dfeff9" providerId="ADAL" clId="{67D59CF6-381F-47DD-B443-E3814FAAC2E8}" dt="2018-09-12T15:36:51.171" v="19" actId="14100"/>
          <ac:picMkLst>
            <pc:docMk/>
            <pc:sldMk cId="0" sldId="261"/>
            <ac:picMk id="162" creationId="{00000000-0000-0000-0000-000000000000}"/>
          </ac:picMkLst>
        </pc:picChg>
      </pc:sldChg>
      <pc:sldChg chg="modSp">
        <pc:chgData name="Natalie Ivey" userId="2c81a4b0-7596-4a42-b4da-e7aac4dfeff9" providerId="ADAL" clId="{67D59CF6-381F-47DD-B443-E3814FAAC2E8}" dt="2018-09-12T15:37:02.068" v="20" actId="14100"/>
        <pc:sldMkLst>
          <pc:docMk/>
          <pc:sldMk cId="0" sldId="265"/>
        </pc:sldMkLst>
        <pc:picChg chg="mod">
          <ac:chgData name="Natalie Ivey" userId="2c81a4b0-7596-4a42-b4da-e7aac4dfeff9" providerId="ADAL" clId="{67D59CF6-381F-47DD-B443-E3814FAAC2E8}" dt="2018-09-12T15:37:02.068" v="20" actId="14100"/>
          <ac:picMkLst>
            <pc:docMk/>
            <pc:sldMk cId="0" sldId="265"/>
            <ac:picMk id="192" creationId="{00000000-0000-0000-0000-000000000000}"/>
          </ac:picMkLst>
        </pc:picChg>
      </pc:sldChg>
      <pc:sldMasterChg chg="addSp modSp">
        <pc:chgData name="Natalie Ivey" userId="2c81a4b0-7596-4a42-b4da-e7aac4dfeff9" providerId="ADAL" clId="{67D59CF6-381F-47DD-B443-E3814FAAC2E8}" dt="2018-09-12T15:35:49.899" v="9" actId="1076"/>
        <pc:sldMasterMkLst>
          <pc:docMk/>
          <pc:sldMasterMk cId="0" sldId="2147483670"/>
        </pc:sldMasterMkLst>
        <pc:picChg chg="add mod">
          <ac:chgData name="Natalie Ivey" userId="2c81a4b0-7596-4a42-b4da-e7aac4dfeff9" providerId="ADAL" clId="{67D59CF6-381F-47DD-B443-E3814FAAC2E8}" dt="2018-09-12T15:35:20.363" v="1" actId="1076"/>
          <ac:picMkLst>
            <pc:docMk/>
            <pc:sldMasterMk cId="0" sldId="2147483670"/>
            <ac:picMk id="3" creationId="{9621FC9B-1618-4FB3-8040-3B8C4B46964A}"/>
          </ac:picMkLst>
        </pc:picChg>
        <pc:picChg chg="add mod">
          <ac:chgData name="Natalie Ivey" userId="2c81a4b0-7596-4a42-b4da-e7aac4dfeff9" providerId="ADAL" clId="{67D59CF6-381F-47DD-B443-E3814FAAC2E8}" dt="2018-09-12T15:35:40.883" v="7" actId="1076"/>
          <ac:picMkLst>
            <pc:docMk/>
            <pc:sldMasterMk cId="0" sldId="2147483670"/>
            <ac:picMk id="5" creationId="{0B077FDB-4730-4CA5-8F56-1FA9D7E41519}"/>
          </ac:picMkLst>
        </pc:picChg>
        <pc:picChg chg="add mod">
          <ac:chgData name="Natalie Ivey" userId="2c81a4b0-7596-4a42-b4da-e7aac4dfeff9" providerId="ADAL" clId="{67D59CF6-381F-47DD-B443-E3814FAAC2E8}" dt="2018-09-12T15:35:49.899" v="9" actId="1076"/>
          <ac:picMkLst>
            <pc:docMk/>
            <pc:sldMasterMk cId="0" sldId="2147483670"/>
            <ac:picMk id="10" creationId="{570970F6-9EBB-4AD1-ABAA-5EADC4CF783F}"/>
          </ac:picMkLst>
        </pc:picChg>
      </pc:sldMasterChg>
      <pc:sldMasterChg chg="addSp modSp">
        <pc:chgData name="Natalie Ivey" userId="2c81a4b0-7596-4a42-b4da-e7aac4dfeff9" providerId="ADAL" clId="{67D59CF6-381F-47DD-B443-E3814FAAC2E8}" dt="2018-09-12T15:36:33.956" v="16" actId="1076"/>
        <pc:sldMasterMkLst>
          <pc:docMk/>
          <pc:sldMasterMk cId="0" sldId="2147483671"/>
        </pc:sldMasterMkLst>
        <pc:picChg chg="add mod">
          <ac:chgData name="Natalie Ivey" userId="2c81a4b0-7596-4a42-b4da-e7aac4dfeff9" providerId="ADAL" clId="{67D59CF6-381F-47DD-B443-E3814FAAC2E8}" dt="2018-09-12T15:36:03.316" v="11" actId="1076"/>
          <ac:picMkLst>
            <pc:docMk/>
            <pc:sldMasterMk cId="0" sldId="2147483671"/>
            <ac:picMk id="3" creationId="{5BF64A2C-E96C-4E71-948A-A34F6728A676}"/>
          </ac:picMkLst>
        </pc:picChg>
        <pc:picChg chg="add mod">
          <ac:chgData name="Natalie Ivey" userId="2c81a4b0-7596-4a42-b4da-e7aac4dfeff9" providerId="ADAL" clId="{67D59CF6-381F-47DD-B443-E3814FAAC2E8}" dt="2018-09-12T15:36:23.642" v="14" actId="1076"/>
          <ac:picMkLst>
            <pc:docMk/>
            <pc:sldMasterMk cId="0" sldId="2147483671"/>
            <ac:picMk id="5" creationId="{B4BDC409-39D1-4FDF-96A5-85849C6D5EF8}"/>
          </ac:picMkLst>
        </pc:picChg>
        <pc:picChg chg="add mod">
          <ac:chgData name="Natalie Ivey" userId="2c81a4b0-7596-4a42-b4da-e7aac4dfeff9" providerId="ADAL" clId="{67D59CF6-381F-47DD-B443-E3814FAAC2E8}" dt="2018-09-12T15:36:33.956" v="16" actId="1076"/>
          <ac:picMkLst>
            <pc:docMk/>
            <pc:sldMasterMk cId="0" sldId="2147483671"/>
            <ac:picMk id="7" creationId="{9D8350C5-529A-4173-BA94-6A3C2BD50857}"/>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48881387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curriculum.eleducation.org/sites/default/files/g4m1u2_all-block_072017.pdf"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1/unit-3/lesson-4"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curriculum.eleducation.org/curriculum/ela/grade-4/module-1#assessment"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eleducation.org/resources/general-protocols-and-strategies-from-management-in-the-active-classro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32611802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3a2ea51330_1_3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8" name="Google Shape;188;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15 - 20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Triads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will be modeling fluent reading during this slide.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a:t>
            </a:r>
            <a:r>
              <a:rPr lang="en" sz="1200" b="1" dirty="0">
                <a:solidFill>
                  <a:schemeClr val="dk1"/>
                </a:solidFill>
                <a:latin typeface="Calibri"/>
                <a:ea typeface="Calibri"/>
                <a:cs typeface="Calibri"/>
                <a:sym typeface="Calibri"/>
              </a:rPr>
              <a:t> End of Unit 3 Assessment prompt</a:t>
            </a:r>
            <a:r>
              <a:rPr lang="en" sz="1200" dirty="0">
                <a:solidFill>
                  <a:schemeClr val="dk1"/>
                </a:solidFill>
                <a:latin typeface="Calibri"/>
                <a:ea typeface="Calibri"/>
                <a:cs typeface="Calibri"/>
                <a:sym typeface="Calibri"/>
              </a:rPr>
              <a:t>. Invite students to follow along, reading silently in their heads as you read it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a:t>
            </a:r>
            <a:r>
              <a:rPr lang="en" sz="1200" b="0" dirty="0">
                <a:solidFill>
                  <a:schemeClr val="dk1"/>
                </a:solidFill>
                <a:latin typeface="Calibri"/>
                <a:ea typeface="Calibri"/>
                <a:cs typeface="Calibri"/>
                <a:sym typeface="Calibri"/>
              </a:rPr>
              <a:t>turn and talk </a:t>
            </a:r>
            <a:r>
              <a:rPr lang="en" sz="1200" dirty="0">
                <a:solidFill>
                  <a:schemeClr val="dk1"/>
                </a:solidFill>
                <a:latin typeface="Calibri"/>
                <a:ea typeface="Calibri"/>
                <a:cs typeface="Calibri"/>
                <a:sym typeface="Calibri"/>
              </a:rPr>
              <a:t>to their triad, with student A sharing first, then student C, and then student B: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is this prompt asking you to do</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(Read a new poem fluently and accurately.)</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a:t>
            </a:r>
            <a:r>
              <a:rPr lang="en" sz="1200" b="0" dirty="0">
                <a:solidFill>
                  <a:schemeClr val="dk1"/>
                </a:solidFill>
                <a:latin typeface="Calibri"/>
                <a:ea typeface="Calibri"/>
                <a:cs typeface="Calibri"/>
                <a:sym typeface="Calibri"/>
              </a:rPr>
              <a:t>total participation technique, </a:t>
            </a:r>
            <a:r>
              <a:rPr lang="en" sz="1200" dirty="0">
                <a:solidFill>
                  <a:schemeClr val="dk1"/>
                </a:solidFill>
                <a:latin typeface="Calibri"/>
                <a:ea typeface="Calibri"/>
                <a:cs typeface="Calibri"/>
                <a:sym typeface="Calibri"/>
              </a:rPr>
              <a:t>invite responses from the group: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will this assessment prepare you for the performance task</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the performance task, we will read aloud our poems, so practicing reading fluency will help us do this effectively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t>
            </a:r>
            <a:r>
              <a:rPr lang="en" sz="1200" i="0" dirty="0">
                <a:solidFill>
                  <a:schemeClr val="dk1"/>
                </a:solidFill>
                <a:latin typeface="Calibri"/>
                <a:ea typeface="Calibri"/>
                <a:cs typeface="Calibri"/>
                <a:sym typeface="Calibri"/>
              </a:rPr>
              <a:t>“Stopping by Woods on a Snowy Evening” </a:t>
            </a:r>
            <a:r>
              <a:rPr lang="en" sz="1200" dirty="0">
                <a:solidFill>
                  <a:schemeClr val="dk1"/>
                </a:solidFill>
                <a:latin typeface="Calibri"/>
                <a:ea typeface="Calibri"/>
                <a:cs typeface="Calibri"/>
                <a:sym typeface="Calibri"/>
              </a:rPr>
              <a:t>by Robert Frost from the back of </a:t>
            </a: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 Read the poem aloud three times aloud as indicated below. After each read, ask students what they noticed about the way you read and ask them to suggest how you might improve it. As students share out, capture their ideas on the </a:t>
            </a:r>
            <a:r>
              <a:rPr lang="en" sz="1200" b="1" dirty="0">
                <a:solidFill>
                  <a:schemeClr val="dk1"/>
                </a:solidFill>
                <a:latin typeface="Calibri"/>
                <a:ea typeface="Calibri"/>
                <a:cs typeface="Calibri"/>
                <a:sym typeface="Calibri"/>
              </a:rPr>
              <a:t>Fluent Readers Do These Things anchor chart</a:t>
            </a:r>
            <a:r>
              <a:rPr lang="en" sz="1200" dirty="0">
                <a:solidFill>
                  <a:schemeClr val="dk1"/>
                </a:solidFill>
                <a:latin typeface="Calibri"/>
                <a:ea typeface="Calibri"/>
                <a:cs typeface="Calibri"/>
                <a:sym typeface="Calibri"/>
              </a:rPr>
              <a:t>. Refer to</a:t>
            </a:r>
            <a:r>
              <a:rPr lang="en" sz="1200" b="1" dirty="0">
                <a:solidFill>
                  <a:schemeClr val="dk1"/>
                </a:solidFill>
                <a:latin typeface="Calibri"/>
                <a:ea typeface="Calibri"/>
                <a:cs typeface="Calibri"/>
                <a:sym typeface="Calibri"/>
              </a:rPr>
              <a:t> Fluent Readers Do These Things anchor chart</a:t>
            </a:r>
            <a:r>
              <a:rPr lang="en" sz="1200" dirty="0">
                <a:solidFill>
                  <a:schemeClr val="dk1"/>
                </a:solidFill>
                <a:latin typeface="Calibri"/>
                <a:ea typeface="Calibri"/>
                <a:cs typeface="Calibri"/>
                <a:sym typeface="Calibri"/>
              </a:rPr>
              <a:t> (example, for teacher reference) as necessary: — First read: quickly and quietly, making and ignoring mistakes and not attending to punctuation. — Second read: slowly, word-by-word, sounding out every fifth word or so, again ignoring mistakes and not attending to punctuation or expression. — Third read: at an “appropriate rate.” Make a mistake or two, but show how fluent readers would self-correct: Match your facial expression and body language to the piece. Change your rate, volume pitch, and tone to reflect an understanding of the author’s intended message.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these are the criteria students will refer to when they practice reading fluency.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students on the second learning target. Tell them they are now going to use the </a:t>
            </a:r>
            <a:r>
              <a:rPr lang="en" sz="1200" b="0" dirty="0">
                <a:solidFill>
                  <a:schemeClr val="dk1"/>
                </a:solidFill>
                <a:latin typeface="Calibri"/>
                <a:ea typeface="Calibri"/>
                <a:cs typeface="Calibri"/>
                <a:sym typeface="Calibri"/>
              </a:rPr>
              <a:t>Thumb-O-Meter protocol again </a:t>
            </a:r>
            <a:r>
              <a:rPr lang="en" sz="1200" dirty="0">
                <a:solidFill>
                  <a:schemeClr val="dk1"/>
                </a:solidFill>
                <a:latin typeface="Calibri"/>
                <a:ea typeface="Calibri"/>
                <a:cs typeface="Calibri"/>
                <a:sym typeface="Calibri"/>
              </a:rPr>
              <a:t>to consider how close they feel they are to meeting the learning target now. Remind them that they used this protocol in Lesson 1 and review as necessary. Refer to the </a:t>
            </a:r>
            <a:r>
              <a:rPr lang="en" sz="1200" b="1" dirty="0">
                <a:solidFill>
                  <a:schemeClr val="dk1"/>
                </a:solidFill>
                <a:latin typeface="Calibri"/>
                <a:ea typeface="Calibri"/>
                <a:cs typeface="Calibri"/>
                <a:sym typeface="Calibri"/>
              </a:rPr>
              <a:t>Classroom Protocols document</a:t>
            </a:r>
            <a:r>
              <a:rPr lang="en" sz="1200" dirty="0">
                <a:solidFill>
                  <a:schemeClr val="dk1"/>
                </a:solidFill>
                <a:latin typeface="Calibri"/>
                <a:ea typeface="Calibri"/>
                <a:cs typeface="Calibri"/>
                <a:sym typeface="Calibri"/>
              </a:rPr>
              <a:t> for the full version of the protocol.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the protocol. Scan student responses and make a note of students who may need more support with this moving forward.</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them to focus mainly on recalling the gist and meaning of “Stopping by Woods on a Snowy Evening,” spending just a few minutes figuring out the meaning of remaining unfamiliar words in context or using a translation dictionary to understand the words.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fluency practice: Pair these students with a highly fluent reader such as the teacher or a peer model and have them choral read together.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725193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3e3a2bb235_0_12: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7" name="Google Shape;197;g3e3a2bb235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homework task with students.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slide or have a fluent student read it aloud.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the second task is optional.  </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Students should note the homework task.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34039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3e3a2bb235_0_17: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3" name="Google Shape;203;g3e3a2bb235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focus on ALL block in Module 1 is on building fluency and allowing time for independent reading.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 </a:t>
            </a:r>
            <a:r>
              <a:rPr lang="en" sz="1200" u="sng">
                <a:solidFill>
                  <a:srgbClr val="0097A7"/>
                </a:solidFill>
                <a:latin typeface="Calibri"/>
                <a:ea typeface="Calibri"/>
                <a:cs typeface="Calibri"/>
                <a:sym typeface="Calibri"/>
                <a:hlinkClick r:id="rId3"/>
              </a:rPr>
              <a:t>http://curriculum.eleducation.org/sites/default/files/g4m1u3_all-block_072017.pdf</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
        <p:nvSpPr>
          <p:cNvPr id="204" name="Google Shape;204;g3e3a2bb235_0_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388185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Resources and materials can be downloaded at: </a:t>
            </a:r>
            <a:r>
              <a:rPr lang="en" sz="1200" u="sng" dirty="0">
                <a:solidFill>
                  <a:schemeClr val="hlink"/>
                </a:solidFill>
                <a:latin typeface="Calibri"/>
                <a:ea typeface="Calibri"/>
                <a:cs typeface="Calibri"/>
                <a:sym typeface="Calibri"/>
                <a:hlinkClick r:id="rId3"/>
              </a:rPr>
              <a:t>http://curriculum.eleducation.org/curriculum/ela/grade-4/module-1/unit-3/lesson-4</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Assessments and Performance Task prompts can be viewed or downloaded at:  </a:t>
            </a:r>
            <a:r>
              <a:rPr lang="en" sz="1200" u="sng" dirty="0">
                <a:solidFill>
                  <a:schemeClr val="hlink"/>
                </a:solidFill>
                <a:latin typeface="Calibri"/>
                <a:ea typeface="Calibri"/>
                <a:cs typeface="Calibri"/>
                <a:sym typeface="Calibri"/>
                <a:hlinkClick r:id="rId4"/>
              </a:rPr>
              <a:t>http://curriculum.eleducation.org/curriculum/ela/grade-4/module-1#assessment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poetry presentation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Poetry Presentation: Annotated Teacher Model </a:t>
            </a:r>
            <a:r>
              <a:rPr lang="en" sz="1200" dirty="0">
                <a:solidFill>
                  <a:schemeClr val="dk1"/>
                </a:solidFill>
                <a:latin typeface="Calibri"/>
                <a:ea typeface="Calibri"/>
                <a:cs typeface="Calibri"/>
                <a:sym typeface="Calibri"/>
              </a:rPr>
              <a:t>(for teacher reference)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Poetry Presentation Structure anchor chart </a:t>
            </a:r>
            <a:r>
              <a:rPr lang="en" sz="1200" dirty="0">
                <a:solidFill>
                  <a:schemeClr val="dk1"/>
                </a:solidFill>
                <a:latin typeface="Calibri"/>
                <a:ea typeface="Calibri"/>
                <a:cs typeface="Calibri"/>
                <a:sym typeface="Calibri"/>
              </a:rPr>
              <a:t>(new; co-created with students during Work Time A)</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Poetry Presentation Structure anchor chart </a:t>
            </a:r>
            <a:r>
              <a:rPr lang="en" sz="1200" dirty="0">
                <a:solidFill>
                  <a:schemeClr val="dk1"/>
                </a:solidFill>
                <a:latin typeface="Calibri"/>
                <a:ea typeface="Calibri"/>
                <a:cs typeface="Calibri"/>
                <a:sym typeface="Calibri"/>
              </a:rPr>
              <a:t>(example, for teacher reference)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Language Dive Guide: Model Poetry Presentation </a:t>
            </a:r>
            <a:r>
              <a:rPr lang="en" sz="1200" dirty="0">
                <a:solidFill>
                  <a:schemeClr val="dk1"/>
                </a:solidFill>
                <a:latin typeface="Calibri"/>
                <a:ea typeface="Calibri"/>
                <a:cs typeface="Calibri"/>
                <a:sym typeface="Calibri"/>
              </a:rPr>
              <a:t>(optional; for ELLs or students who struggle; for teacher reference; see supporting materials)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Language Dive Note-catcher: Model Poetry Presentation </a:t>
            </a:r>
            <a:r>
              <a:rPr lang="en" sz="1200" dirty="0">
                <a:solidFill>
                  <a:schemeClr val="dk1"/>
                </a:solidFill>
                <a:latin typeface="Calibri"/>
                <a:ea typeface="Calibri"/>
                <a:cs typeface="Calibri"/>
                <a:sym typeface="Calibri"/>
              </a:rPr>
              <a:t>(optional; for ELLs or students who struggle; one per student and one to display, see supporting materials)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Language Dive Sentence strip chunks: Model Poetry Presentation </a:t>
            </a:r>
            <a:r>
              <a:rPr lang="en" sz="1200" dirty="0">
                <a:solidFill>
                  <a:schemeClr val="dk1"/>
                </a:solidFill>
                <a:latin typeface="Calibri"/>
                <a:ea typeface="Calibri"/>
                <a:cs typeface="Calibri"/>
                <a:sym typeface="Calibri"/>
              </a:rPr>
              <a:t>(optional; for ELLs or students who struggle; one to display, see supporting materials)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Black and orange markers (one of each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Paper (lined; one piece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Fluent Readers Do These Things anchor chart </a:t>
            </a:r>
            <a:r>
              <a:rPr lang="en" sz="1200" dirty="0">
                <a:solidFill>
                  <a:schemeClr val="dk1"/>
                </a:solidFill>
                <a:latin typeface="Calibri"/>
                <a:ea typeface="Calibri"/>
                <a:cs typeface="Calibri"/>
                <a:sym typeface="Calibri"/>
              </a:rPr>
              <a:t>(new; co-created with students during Closing and Assessment)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Fluent Readers Do These Things anchor chart </a:t>
            </a:r>
            <a:r>
              <a:rPr lang="en" sz="1200" dirty="0">
                <a:solidFill>
                  <a:schemeClr val="dk1"/>
                </a:solidFill>
                <a:latin typeface="Calibri"/>
                <a:ea typeface="Calibri"/>
                <a:cs typeface="Calibri"/>
                <a:sym typeface="Calibri"/>
              </a:rPr>
              <a:t>(example, for teacher reference)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Performance Task anchor chart </a:t>
            </a:r>
            <a:r>
              <a:rPr lang="en" sz="1200" dirty="0">
                <a:solidFill>
                  <a:schemeClr val="dk1"/>
                </a:solidFill>
                <a:latin typeface="Calibri"/>
                <a:ea typeface="Calibri"/>
                <a:cs typeface="Calibri"/>
                <a:sym typeface="Calibri"/>
              </a:rPr>
              <a:t>(begun in Unit 1, Lesson 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logs </a:t>
            </a:r>
            <a:r>
              <a:rPr lang="en" sz="1200" dirty="0">
                <a:solidFill>
                  <a:schemeClr val="dk1"/>
                </a:solidFill>
                <a:latin typeface="Calibri"/>
                <a:ea typeface="Calibri"/>
                <a:cs typeface="Calibri"/>
                <a:sym typeface="Calibri"/>
              </a:rPr>
              <a:t>(from Unit 1, Lesson 3;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 </a:t>
            </a:r>
            <a:r>
              <a:rPr lang="en" sz="1200" dirty="0">
                <a:solidFill>
                  <a:schemeClr val="dk1"/>
                </a:solidFill>
                <a:latin typeface="Calibri"/>
                <a:ea typeface="Calibri"/>
                <a:cs typeface="Calibri"/>
                <a:sym typeface="Calibri"/>
              </a:rPr>
              <a:t>(begun in Unit 2, Lesson 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Poem (begun in Lesson 1; one per student; see Teaching Notes)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Paper (lined; one piece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End of Unit 3 Assessment prompt (one per student and one to display; see Assessment Overview and Resources)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 (from Unit 1, Lesson 2; one for teacher read-aloud)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Strategically group students into triads with at least one strong reader in each triad.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752238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g3a30a3459f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2" name="Google Shape;142;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Teachers should become familiar with the poetry presentation (model for teacher reference).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Review these protocols before teaching. They are all (introduced) (used) in this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u="sng">
                <a:solidFill>
                  <a:schemeClr val="accent5"/>
                </a:solidFill>
                <a:latin typeface="Calibri"/>
                <a:ea typeface="Calibri"/>
                <a:cs typeface="Calibri"/>
                <a:sym typeface="Calibri"/>
                <a:hlinkClick r:id="rId3"/>
              </a:rPr>
              <a:t>https://eleducation.org/resources/general-protocols-and-strategies-from-management-in-the-active-classroom</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527558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a2ea51330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8" name="Google Shape;148;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20281784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3a2ea51330_0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3" name="Google Shape;153;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Go over the agenda for today and build excitement for the class.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7580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3a2ea51330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9" name="Google Shape;159;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Post the </a:t>
            </a:r>
            <a:r>
              <a:rPr lang="en" sz="1200" b="1" dirty="0">
                <a:solidFill>
                  <a:schemeClr val="dk1"/>
                </a:solidFill>
                <a:latin typeface="Calibri"/>
                <a:ea typeface="Calibri"/>
                <a:cs typeface="Calibri"/>
                <a:sym typeface="Calibri"/>
              </a:rPr>
              <a:t>Performance Task anchor chart </a:t>
            </a:r>
            <a:r>
              <a:rPr lang="en" sz="1200" dirty="0">
                <a:solidFill>
                  <a:schemeClr val="dk1"/>
                </a:solidFill>
                <a:latin typeface="Calibri"/>
                <a:ea typeface="Calibri"/>
                <a:cs typeface="Calibri"/>
                <a:sym typeface="Calibri"/>
              </a:rPr>
              <a:t>and select students to read parts of the prompt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in the previous units, they have been considering the questions: — “</a:t>
            </a:r>
            <a:r>
              <a:rPr lang="en" sz="1200" i="1" dirty="0">
                <a:solidFill>
                  <a:schemeClr val="dk1"/>
                </a:solidFill>
                <a:latin typeface="Calibri"/>
                <a:ea typeface="Calibri"/>
                <a:cs typeface="Calibri"/>
                <a:sym typeface="Calibri"/>
              </a:rPr>
              <a:t>What inspired Jack to write poetry</a:t>
            </a:r>
            <a:r>
              <a:rPr lang="en" sz="1200" dirty="0">
                <a:solidFill>
                  <a:schemeClr val="dk1"/>
                </a:solidFill>
                <a:latin typeface="Calibri"/>
                <a:ea typeface="Calibri"/>
                <a:cs typeface="Calibri"/>
                <a:sym typeface="Calibri"/>
              </a:rPr>
              <a:t>?” — “</a:t>
            </a:r>
            <a:r>
              <a:rPr lang="en" sz="1200" i="1" dirty="0">
                <a:solidFill>
                  <a:schemeClr val="dk1"/>
                </a:solidFill>
                <a:latin typeface="Calibri"/>
                <a:ea typeface="Calibri"/>
                <a:cs typeface="Calibri"/>
                <a:sym typeface="Calibri"/>
              </a:rPr>
              <a:t>What inspired your expert group’s poet to write poetry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Emphasize the question for the presentation: — “</a:t>
            </a:r>
            <a:r>
              <a:rPr lang="en" sz="1200" i="1" dirty="0">
                <a:solidFill>
                  <a:schemeClr val="dk1"/>
                </a:solidFill>
                <a:latin typeface="Calibri"/>
                <a:ea typeface="Calibri"/>
                <a:cs typeface="Calibri"/>
                <a:sym typeface="Calibri"/>
              </a:rPr>
              <a:t>What inspired you to write poetry, and where can you see evidence of this in your poem</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often when poets and authors </a:t>
            </a:r>
            <a:r>
              <a:rPr lang="en-US" sz="1200" dirty="0">
                <a:solidFill>
                  <a:schemeClr val="dk1"/>
                </a:solidFill>
                <a:latin typeface="Calibri"/>
                <a:ea typeface="Calibri"/>
                <a:cs typeface="Calibri"/>
                <a:sym typeface="Calibri"/>
              </a:rPr>
              <a:t>perform </a:t>
            </a:r>
            <a:r>
              <a:rPr lang="en" sz="1200" dirty="0">
                <a:solidFill>
                  <a:schemeClr val="dk1"/>
                </a:solidFill>
                <a:latin typeface="Calibri"/>
                <a:ea typeface="Calibri"/>
                <a:cs typeface="Calibri"/>
                <a:sym typeface="Calibri"/>
              </a:rPr>
              <a:t>public readings, they talk about the content of their reading so that the audience gains a better understanding of their work.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a:t>
            </a:r>
            <a:r>
              <a:rPr lang="en" sz="1200" b="0" dirty="0">
                <a:solidFill>
                  <a:schemeClr val="dk1"/>
                </a:solidFill>
                <a:latin typeface="Calibri"/>
                <a:ea typeface="Calibri"/>
                <a:cs typeface="Calibri"/>
                <a:sym typeface="Calibri"/>
              </a:rPr>
              <a:t>total participation technique,</a:t>
            </a:r>
            <a:r>
              <a:rPr lang="en" sz="1200" dirty="0">
                <a:solidFill>
                  <a:schemeClr val="dk1"/>
                </a:solidFill>
                <a:latin typeface="Calibri"/>
                <a:ea typeface="Calibri"/>
                <a:cs typeface="Calibri"/>
                <a:sym typeface="Calibri"/>
              </a:rPr>
              <a:t> invite responses from the group: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do you feel about books? How do you feel about reading? Are books and reading important? Why or why not?</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(Responses will vary.)</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Inform students that in this lesson, they will begin by analyzing a model, and then they will use the model to help them begin writing their own presentations</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getting a firm grasp on what is expected of them from the task.</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help establish equity, practice reading part of the prompt with an enthusiastic ELL before class. Invite the student to read the same part aloud for the whole group in Opening A.</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Build engagement by showing students some videos of real poets sharing their poetry, such as slam poetry. Try to pick topics that resonates with students’ experiences.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16631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3a425ba501_0_2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5" name="Google Shape;165;g3a425ba501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select a volunteer to read them aloud: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1" i="0" dirty="0">
                <a:solidFill>
                  <a:schemeClr val="dk1"/>
                </a:solidFill>
                <a:latin typeface="Calibri"/>
                <a:ea typeface="Calibri"/>
                <a:cs typeface="Calibri"/>
                <a:sym typeface="Calibri"/>
              </a:rPr>
              <a:t>“I can write an introduction to a presentation about what inspired me to write my poem, using complete sentences.” </a:t>
            </a:r>
            <a:endParaRPr sz="1200" b="1" i="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1" i="0" dirty="0">
                <a:solidFill>
                  <a:schemeClr val="dk1"/>
                </a:solidFill>
                <a:latin typeface="Calibri"/>
                <a:ea typeface="Calibri"/>
                <a:cs typeface="Calibri"/>
                <a:sym typeface="Calibri"/>
              </a:rPr>
              <a:t>“I can analyze someone reading aloud effectively to generate criteria for reading fluency.”</a:t>
            </a:r>
            <a:endParaRPr sz="1200" b="1"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second learning target. Underline the words </a:t>
            </a:r>
            <a:r>
              <a:rPr lang="en" sz="1200" i="1" dirty="0">
                <a:solidFill>
                  <a:schemeClr val="dk1"/>
                </a:solidFill>
                <a:latin typeface="Calibri"/>
                <a:ea typeface="Calibri"/>
                <a:cs typeface="Calibri"/>
                <a:sym typeface="Calibri"/>
              </a:rPr>
              <a:t>generate</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criteria </a:t>
            </a:r>
            <a:r>
              <a:rPr lang="en" sz="1200" dirty="0">
                <a:solidFill>
                  <a:schemeClr val="dk1"/>
                </a:solidFill>
                <a:latin typeface="Calibri"/>
                <a:ea typeface="Calibri"/>
                <a:cs typeface="Calibri"/>
                <a:sym typeface="Calibri"/>
              </a:rPr>
              <a:t>and </a:t>
            </a:r>
            <a:r>
              <a:rPr lang="en" sz="1200" i="1" dirty="0">
                <a:solidFill>
                  <a:schemeClr val="dk1"/>
                </a:solidFill>
                <a:latin typeface="Calibri"/>
                <a:ea typeface="Calibri"/>
                <a:cs typeface="Calibri"/>
                <a:sym typeface="Calibri"/>
              </a:rPr>
              <a:t>effectively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word </a:t>
            </a:r>
            <a:r>
              <a:rPr lang="en" sz="1200" i="1" dirty="0">
                <a:solidFill>
                  <a:schemeClr val="dk1"/>
                </a:solidFill>
                <a:latin typeface="Calibri"/>
                <a:ea typeface="Calibri"/>
                <a:cs typeface="Calibri"/>
                <a:sym typeface="Calibri"/>
              </a:rPr>
              <a:t>criteria</a:t>
            </a:r>
            <a:r>
              <a:rPr lang="en" sz="1200" dirty="0">
                <a:solidFill>
                  <a:schemeClr val="dk1"/>
                </a:solidFill>
                <a:latin typeface="Calibri"/>
                <a:ea typeface="Calibri"/>
                <a:cs typeface="Calibri"/>
                <a:sym typeface="Calibri"/>
              </a:rPr>
              <a:t>. Using a </a:t>
            </a:r>
            <a:r>
              <a:rPr lang="en" sz="1200" b="0" dirty="0">
                <a:solidFill>
                  <a:schemeClr val="dk1"/>
                </a:solidFill>
                <a:latin typeface="Calibri"/>
                <a:ea typeface="Calibri"/>
                <a:cs typeface="Calibri"/>
                <a:sym typeface="Calibri"/>
              </a:rPr>
              <a:t>total participation technique, </a:t>
            </a:r>
            <a:r>
              <a:rPr lang="en" sz="1200" dirty="0">
                <a:solidFill>
                  <a:schemeClr val="dk1"/>
                </a:solidFill>
                <a:latin typeface="Calibri"/>
                <a:ea typeface="Calibri"/>
                <a:cs typeface="Calibri"/>
                <a:sym typeface="Calibri"/>
              </a:rPr>
              <a:t>invite responses from the group: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are criteria?</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 list of standards that we can follow when creating our own word)</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word </a:t>
            </a:r>
            <a:r>
              <a:rPr lang="en" sz="1200" i="1" dirty="0">
                <a:solidFill>
                  <a:schemeClr val="dk1"/>
                </a:solidFill>
                <a:latin typeface="Calibri"/>
                <a:ea typeface="Calibri"/>
                <a:cs typeface="Calibri"/>
                <a:sym typeface="Calibri"/>
              </a:rPr>
              <a:t>generate</a:t>
            </a:r>
            <a:r>
              <a:rPr lang="en" sz="1200" dirty="0">
                <a:solidFill>
                  <a:schemeClr val="dk1"/>
                </a:solidFill>
                <a:latin typeface="Calibri"/>
                <a:ea typeface="Calibri"/>
                <a:cs typeface="Calibri"/>
                <a:sym typeface="Calibri"/>
              </a:rPr>
              <a:t>. Using a </a:t>
            </a:r>
            <a:r>
              <a:rPr lang="en" sz="1200" b="1" dirty="0">
                <a:solidFill>
                  <a:schemeClr val="dk1"/>
                </a:solidFill>
                <a:latin typeface="Calibri"/>
                <a:ea typeface="Calibri"/>
                <a:cs typeface="Calibri"/>
                <a:sym typeface="Calibri"/>
              </a:rPr>
              <a:t>total participation technique</a:t>
            </a:r>
            <a:r>
              <a:rPr lang="en" sz="1200" dirty="0">
                <a:solidFill>
                  <a:schemeClr val="dk1"/>
                </a:solidFill>
                <a:latin typeface="Calibri"/>
                <a:ea typeface="Calibri"/>
                <a:cs typeface="Calibri"/>
                <a:sym typeface="Calibri"/>
              </a:rPr>
              <a:t>, invite responses from the group: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does generate mean? When we generate something, what do we do?</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(We produce or create something.)</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word </a:t>
            </a:r>
            <a:r>
              <a:rPr lang="en" sz="1200" i="1" dirty="0">
                <a:solidFill>
                  <a:schemeClr val="dk1"/>
                </a:solidFill>
                <a:latin typeface="Calibri"/>
                <a:ea typeface="Calibri"/>
                <a:cs typeface="Calibri"/>
                <a:sym typeface="Calibri"/>
              </a:rPr>
              <a:t>effectively</a:t>
            </a:r>
            <a:r>
              <a:rPr lang="en" sz="1200" dirty="0">
                <a:solidFill>
                  <a:schemeClr val="dk1"/>
                </a:solidFill>
                <a:latin typeface="Calibri"/>
                <a:ea typeface="Calibri"/>
                <a:cs typeface="Calibri"/>
                <a:sym typeface="Calibri"/>
              </a:rPr>
              <a:t>. Using a </a:t>
            </a:r>
            <a:r>
              <a:rPr lang="en" sz="1200" b="0" dirty="0">
                <a:solidFill>
                  <a:schemeClr val="dk1"/>
                </a:solidFill>
                <a:latin typeface="Calibri"/>
                <a:ea typeface="Calibri"/>
                <a:cs typeface="Calibri"/>
                <a:sym typeface="Calibri"/>
              </a:rPr>
              <a:t>total participation technique, </a:t>
            </a:r>
            <a:r>
              <a:rPr lang="en" sz="1200" dirty="0">
                <a:solidFill>
                  <a:schemeClr val="dk1"/>
                </a:solidFill>
                <a:latin typeface="Calibri"/>
                <a:ea typeface="Calibri"/>
                <a:cs typeface="Calibri"/>
                <a:sym typeface="Calibri"/>
              </a:rPr>
              <a:t>invite responses from the group: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word could you replace this with for the learning target to still have the same meaning?</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(successful, good)</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any of those words are new to students, record them on the </a:t>
            </a:r>
            <a:r>
              <a:rPr lang="en" sz="1200" b="1" dirty="0">
                <a:solidFill>
                  <a:schemeClr val="dk1"/>
                </a:solidFill>
                <a:latin typeface="Calibri"/>
                <a:ea typeface="Calibri"/>
                <a:cs typeface="Calibri"/>
                <a:sym typeface="Calibri"/>
              </a:rPr>
              <a:t>Academic Word Wall</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in the previous unit they worked on writing in complete sentences</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the learning targets.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the words </a:t>
            </a:r>
            <a:r>
              <a:rPr lang="en" sz="1200" i="1" dirty="0">
                <a:solidFill>
                  <a:schemeClr val="dk1"/>
                </a:solidFill>
                <a:latin typeface="Calibri"/>
                <a:ea typeface="Calibri"/>
                <a:cs typeface="Calibri"/>
                <a:sym typeface="Calibri"/>
              </a:rPr>
              <a:t>effectively</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criteria</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p>
        </p:txBody>
      </p:sp>
    </p:spTree>
    <p:extLst>
      <p:ext uri="{BB962C8B-B14F-4D97-AF65-F5344CB8AC3E}">
        <p14:creationId xmlns:p14="http://schemas.microsoft.com/office/powerpoint/2010/main" val="9831958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3a425ba501_0_3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3" name="Google Shape;173;g3a425ba50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15 - 20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Triads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you have students placed in pre-determined triads.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label themselves A, B, C.</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Move students into pre-determined triads. Invite them to label themselves A, B, and C.</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a:t>
            </a:r>
            <a:r>
              <a:rPr lang="en" sz="1200" b="1" dirty="0">
                <a:solidFill>
                  <a:schemeClr val="dk1"/>
                </a:solidFill>
                <a:latin typeface="Calibri"/>
                <a:ea typeface="Calibri"/>
                <a:cs typeface="Calibri"/>
                <a:sym typeface="Calibri"/>
              </a:rPr>
              <a:t> model poetry presentation</a:t>
            </a:r>
            <a:r>
              <a:rPr lang="en" sz="1200" dirty="0">
                <a:solidFill>
                  <a:schemeClr val="dk1"/>
                </a:solidFill>
                <a:latin typeface="Calibri"/>
                <a:ea typeface="Calibri"/>
                <a:cs typeface="Calibri"/>
                <a:sym typeface="Calibri"/>
              </a:rPr>
              <a:t>. Invite students to follow along, reading silently in their heads as you read it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Ensure students understand that the poem is at the top of the page and the presentation is underneath.</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total participation technique, </a:t>
            </a:r>
            <a:r>
              <a:rPr lang="en" sz="1200" dirty="0">
                <a:solidFill>
                  <a:schemeClr val="dk1"/>
                </a:solidFill>
                <a:latin typeface="Calibri"/>
                <a:ea typeface="Calibri"/>
                <a:cs typeface="Calibri"/>
                <a:sym typeface="Calibri"/>
              </a:rPr>
              <a:t>invite responses from the group: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is this presentation about?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It is about what inspired the poet to write the poem, and where you can see evidence of that inspiration in the poem.</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in triads, students are going to read to find the gist of each paragraph and then analyze the structure of this model. Post the following questions: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“What is the gist of each paragraph? What is it mostly about?”</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“How would you separate this presentation into parts according to the content? Why?”</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“What is each part about?”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Effective Learners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anchor chart </a:t>
            </a:r>
            <a:r>
              <a:rPr lang="en" sz="1200" dirty="0">
                <a:solidFill>
                  <a:schemeClr val="dk1"/>
                </a:solidFill>
                <a:latin typeface="Calibri"/>
                <a:ea typeface="Calibri"/>
                <a:cs typeface="Calibri"/>
                <a:sym typeface="Calibri"/>
              </a:rPr>
              <a:t>and remind them specifically of collaboration. Remind them that because they are going to be working in triads, they need to ensure they are working collaboratively. Remind students of the “What does it look like?” and “What does it sound like?” columns to guide their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in triads to find the gist of each paragraph, and to mark each of the parts, making notes on their model poetry presentation sheet. Analyzing parts can be cognitively and linguistically demanding. Consider easing the linguistic demands by inviting students to first discuss the gist and parts of the presentation in home language groups.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triads as they work. Refer to the </a:t>
            </a:r>
            <a:r>
              <a:rPr lang="en" sz="1200" b="1" dirty="0">
                <a:solidFill>
                  <a:schemeClr val="dk1"/>
                </a:solidFill>
                <a:latin typeface="Calibri"/>
                <a:ea typeface="Calibri"/>
                <a:cs typeface="Calibri"/>
                <a:sym typeface="Calibri"/>
              </a:rPr>
              <a:t>Poetry Presentation: Annotated Teacher Model </a:t>
            </a:r>
            <a:r>
              <a:rPr lang="en" sz="1200" b="0" dirty="0">
                <a:solidFill>
                  <a:schemeClr val="dk1"/>
                </a:solidFill>
                <a:latin typeface="Calibri"/>
                <a:ea typeface="Calibri"/>
                <a:cs typeface="Calibri"/>
                <a:sym typeface="Calibri"/>
              </a:rPr>
              <a:t>(for teacher reference) </a:t>
            </a:r>
            <a:r>
              <a:rPr lang="en" sz="1200" dirty="0">
                <a:solidFill>
                  <a:schemeClr val="dk1"/>
                </a:solidFill>
                <a:latin typeface="Calibri"/>
                <a:ea typeface="Calibri"/>
                <a:cs typeface="Calibri"/>
                <a:sym typeface="Calibri"/>
              </a:rPr>
              <a:t>for the gist.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10 minutes, refocus the group. Using a </a:t>
            </a:r>
            <a:r>
              <a:rPr lang="en" sz="1200" b="0" dirty="0">
                <a:solidFill>
                  <a:schemeClr val="dk1"/>
                </a:solidFill>
                <a:latin typeface="Calibri"/>
                <a:ea typeface="Calibri"/>
                <a:cs typeface="Calibri"/>
                <a:sym typeface="Calibri"/>
              </a:rPr>
              <a:t>total participation technique, </a:t>
            </a:r>
            <a:r>
              <a:rPr lang="en" sz="1200" dirty="0">
                <a:solidFill>
                  <a:schemeClr val="dk1"/>
                </a:solidFill>
                <a:latin typeface="Calibri"/>
                <a:ea typeface="Calibri"/>
                <a:cs typeface="Calibri"/>
                <a:sym typeface="Calibri"/>
              </a:rPr>
              <a:t>invite responses from the group to answer the posted questions.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share out, capture their ideas on the</a:t>
            </a:r>
            <a:r>
              <a:rPr lang="en" sz="1200" b="1" dirty="0">
                <a:solidFill>
                  <a:schemeClr val="dk1"/>
                </a:solidFill>
                <a:latin typeface="Calibri"/>
                <a:ea typeface="Calibri"/>
                <a:cs typeface="Calibri"/>
                <a:sym typeface="Calibri"/>
              </a:rPr>
              <a:t> Poetry Presentation Structure anchor chart</a:t>
            </a:r>
            <a:r>
              <a:rPr lang="en" sz="1200" dirty="0">
                <a:solidFill>
                  <a:schemeClr val="dk1"/>
                </a:solidFill>
                <a:latin typeface="Calibri"/>
                <a:ea typeface="Calibri"/>
                <a:cs typeface="Calibri"/>
                <a:sym typeface="Calibri"/>
              </a:rPr>
              <a:t>. Leave space between each section to add criteria for each section. Refer to </a:t>
            </a:r>
            <a:r>
              <a:rPr lang="en" sz="1200" b="1" dirty="0">
                <a:solidFill>
                  <a:schemeClr val="dk1"/>
                </a:solidFill>
                <a:latin typeface="Calibri"/>
                <a:ea typeface="Calibri"/>
                <a:cs typeface="Calibri"/>
                <a:sym typeface="Calibri"/>
              </a:rPr>
              <a:t>Poetry Presentation Structure anchor chart </a:t>
            </a:r>
            <a:r>
              <a:rPr lang="en" sz="1200" b="0" dirty="0">
                <a:solidFill>
                  <a:schemeClr val="dk1"/>
                </a:solidFill>
                <a:latin typeface="Calibri"/>
                <a:ea typeface="Calibri"/>
                <a:cs typeface="Calibri"/>
                <a:sym typeface="Calibri"/>
              </a:rPr>
              <a:t>(example, for teacher reference) </a:t>
            </a:r>
            <a:r>
              <a:rPr lang="en" sz="1200" dirty="0">
                <a:solidFill>
                  <a:schemeClr val="dk1"/>
                </a:solidFill>
                <a:latin typeface="Calibri"/>
                <a:ea typeface="Calibri"/>
                <a:cs typeface="Calibri"/>
                <a:sym typeface="Calibri"/>
              </a:rPr>
              <a:t>as necessary</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being able to determine the gist of each paragraph in the model poetry presentation</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Copy the model poetry presentation and cut it into strips containing the introduction, each piece of different evidence, and conclusion. Scramble the strips and invite students to put them back in the proper order and label them.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Encourage students to use colored markers or pencils to “paint” their introduction as well as the introduction in the model. They can use an approach similar to the the Painted Essay structure in Unit 2 and refer to this unit’s </a:t>
            </a:r>
            <a:r>
              <a:rPr lang="en" sz="1200" b="1" dirty="0">
                <a:solidFill>
                  <a:schemeClr val="dk1"/>
                </a:solidFill>
                <a:latin typeface="Calibri"/>
                <a:ea typeface="Calibri"/>
                <a:cs typeface="Calibri"/>
                <a:sym typeface="Calibri"/>
              </a:rPr>
              <a:t>Poetry Presentation Structure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313603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3a2ea51330_1_2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0" name="Google Shape;180;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18-</a:t>
            </a:r>
            <a:r>
              <a:rPr lang="en" sz="1200" b="1" dirty="0">
                <a:solidFill>
                  <a:schemeClr val="dk1"/>
                </a:solidFill>
                <a:latin typeface="Calibri"/>
                <a:ea typeface="Calibri"/>
                <a:cs typeface="Calibri"/>
                <a:sym typeface="Calibri"/>
              </a:rPr>
              <a:t>20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model poetry presentation and focus students on the introduction. Using a</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total participation technique, </a:t>
            </a:r>
            <a:r>
              <a:rPr lang="en" sz="1200" dirty="0">
                <a:solidFill>
                  <a:schemeClr val="dk1"/>
                </a:solidFill>
                <a:latin typeface="Calibri"/>
                <a:ea typeface="Calibri"/>
                <a:cs typeface="Calibri"/>
                <a:sym typeface="Calibri"/>
              </a:rPr>
              <a:t>invite responses from the group: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information has the poet included in the introduction? Why?</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(It includes what the poem was inspired by, why the poet is inspired by the source of inspiration, and how this is conveyed in the poem. The poet has included this information in the introduction so that the listener understands what the poet was inspired by and has an initial idea of how this is conveyed in the poem.)</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share out, capture their responses as criteria on the </a:t>
            </a:r>
            <a:r>
              <a:rPr lang="en" sz="1200" b="1" dirty="0">
                <a:solidFill>
                  <a:schemeClr val="dk1"/>
                </a:solidFill>
                <a:latin typeface="Calibri"/>
                <a:ea typeface="Calibri"/>
                <a:cs typeface="Calibri"/>
                <a:sym typeface="Calibri"/>
              </a:rPr>
              <a:t>Poetry Presentation Structure anchor chart</a:t>
            </a:r>
            <a:r>
              <a:rPr lang="en" sz="1200" dirty="0">
                <a:solidFill>
                  <a:schemeClr val="dk1"/>
                </a:solidFill>
                <a:latin typeface="Calibri"/>
                <a:ea typeface="Calibri"/>
                <a:cs typeface="Calibri"/>
                <a:sym typeface="Calibri"/>
              </a:rPr>
              <a:t>. Refer to </a:t>
            </a:r>
            <a:r>
              <a:rPr lang="en" sz="1200" b="1" dirty="0">
                <a:solidFill>
                  <a:schemeClr val="dk1"/>
                </a:solidFill>
                <a:latin typeface="Calibri"/>
                <a:ea typeface="Calibri"/>
                <a:cs typeface="Calibri"/>
                <a:sym typeface="Calibri"/>
              </a:rPr>
              <a:t>Poetry Presentation Structure anchor chart </a:t>
            </a:r>
            <a:r>
              <a:rPr lang="en" sz="1200" b="0" dirty="0">
                <a:solidFill>
                  <a:schemeClr val="dk1"/>
                </a:solidFill>
                <a:latin typeface="Calibri"/>
                <a:ea typeface="Calibri"/>
                <a:cs typeface="Calibri"/>
                <a:sym typeface="Calibri"/>
              </a:rPr>
              <a:t>(example, for teacher reference) as necessary.</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students’ </a:t>
            </a:r>
            <a:r>
              <a:rPr lang="en" sz="1200" b="0" dirty="0">
                <a:solidFill>
                  <a:schemeClr val="dk1"/>
                </a:solidFill>
                <a:latin typeface="Calibri"/>
                <a:ea typeface="Calibri"/>
                <a:cs typeface="Calibri"/>
                <a:sym typeface="Calibri"/>
              </a:rPr>
              <a:t>poems and </a:t>
            </a:r>
            <a:r>
              <a:rPr lang="en" sz="1200" dirty="0">
                <a:solidFill>
                  <a:schemeClr val="dk1"/>
                </a:solidFill>
                <a:latin typeface="Calibri"/>
                <a:ea typeface="Calibri"/>
                <a:cs typeface="Calibri"/>
                <a:sym typeface="Calibri"/>
              </a:rPr>
              <a:t>invite students to reread them.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Post the following sentence stems: — “My poem is about _____.” — “I was inspired to write about this because _____.” — “I have conveyed this through _____.”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a minute of think time to think through how they will complete their sentences for their own poems. Give student C 30 seconds to complete these sentences orally for A and B. Repeat for B, then A. Consider inviting students to begin by discussing in home language groups before transitioning to English.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this will help to form the basis of their introduction.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paper and tell students to leave lines between each line of writing for editing and revision later.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write their introduction. Remind them of the criteria on the </a:t>
            </a:r>
            <a:r>
              <a:rPr lang="en" sz="1200" b="1" dirty="0">
                <a:solidFill>
                  <a:schemeClr val="dk1"/>
                </a:solidFill>
                <a:latin typeface="Calibri"/>
                <a:ea typeface="Calibri"/>
                <a:cs typeface="Calibri"/>
                <a:sym typeface="Calibri"/>
              </a:rPr>
              <a:t>Poetry Presentation Structure anchor chart</a:t>
            </a:r>
            <a:r>
              <a:rPr lang="en" sz="1200" dirty="0">
                <a:solidFill>
                  <a:schemeClr val="dk1"/>
                </a:solidFill>
                <a:latin typeface="Calibri"/>
                <a:ea typeface="Calibri"/>
                <a:cs typeface="Calibri"/>
                <a:sym typeface="Calibri"/>
              </a:rPr>
              <a:t>. Explain that they can use the sentence stems to help them write if they want to, but they don’t have to. Remind students to use the </a:t>
            </a:r>
            <a:r>
              <a:rPr lang="en" sz="1200" b="1" dirty="0">
                <a:solidFill>
                  <a:schemeClr val="dk1"/>
                </a:solidFill>
                <a:latin typeface="Calibri"/>
                <a:ea typeface="Calibri"/>
                <a:cs typeface="Calibri"/>
                <a:sym typeface="Calibri"/>
              </a:rPr>
              <a:t>domain-specific word wall</a:t>
            </a:r>
            <a:r>
              <a:rPr lang="en" sz="1200" dirty="0">
                <a:solidFill>
                  <a:schemeClr val="dk1"/>
                </a:solidFill>
                <a:latin typeface="Calibri"/>
                <a:ea typeface="Calibri"/>
                <a:cs typeface="Calibri"/>
                <a:sym typeface="Calibri"/>
              </a:rPr>
              <a:t> as they write.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who need additional support with putting their ideas into writing.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15 minutes, refocus students on the first learning target. Tell them they are now going to use the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Thumb-O-Meter protocol </a:t>
            </a:r>
            <a:r>
              <a:rPr lang="en" sz="1200" dirty="0">
                <a:solidFill>
                  <a:schemeClr val="dk1"/>
                </a:solidFill>
                <a:latin typeface="Calibri"/>
                <a:ea typeface="Calibri"/>
                <a:cs typeface="Calibri"/>
                <a:sym typeface="Calibri"/>
              </a:rPr>
              <a:t>to consider how close they feel they are to meeting this learning target now. Remind them that they used this protocol in Lesson 1 and review as necessary. Refer to the </a:t>
            </a:r>
            <a:r>
              <a:rPr lang="en" sz="1200" b="1" dirty="0">
                <a:solidFill>
                  <a:schemeClr val="dk1"/>
                </a:solidFill>
                <a:latin typeface="Calibri"/>
                <a:ea typeface="Calibri"/>
                <a:cs typeface="Calibri"/>
                <a:sym typeface="Calibri"/>
              </a:rPr>
              <a:t>Classroom Protocols document</a:t>
            </a:r>
            <a:r>
              <a:rPr lang="en" sz="1200" dirty="0">
                <a:solidFill>
                  <a:schemeClr val="dk1"/>
                </a:solidFill>
                <a:latin typeface="Calibri"/>
                <a:ea typeface="Calibri"/>
                <a:cs typeface="Calibri"/>
                <a:sym typeface="Calibri"/>
              </a:rPr>
              <a:t> for the full version of the protocol.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the protocol. Scan student responses and make a note of students who may need more support with this moving forward.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inviting students to self-assess against how well they collaborated in this lesson.</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ability to complete the sentence stems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the introduction aloud. Invite students to stop you as you read each part of the introduction in the model poetry presentation. Have students identify the part. Example: After you read,</a:t>
            </a:r>
            <a:r>
              <a:rPr lang="en" sz="1200" i="1" dirty="0">
                <a:solidFill>
                  <a:schemeClr val="dk1"/>
                </a:solidFill>
                <a:latin typeface="Calibri"/>
                <a:ea typeface="Calibri"/>
                <a:cs typeface="Calibri"/>
                <a:sym typeface="Calibri"/>
              </a:rPr>
              <a:t> “My poem, ‘Breathing Fire,’ is about my horse,”</a:t>
            </a:r>
            <a:r>
              <a:rPr lang="en" sz="1200" dirty="0">
                <a:solidFill>
                  <a:schemeClr val="dk1"/>
                </a:solidFill>
                <a:latin typeface="Calibri"/>
                <a:ea typeface="Calibri"/>
                <a:cs typeface="Calibri"/>
                <a:sym typeface="Calibri"/>
              </a:rPr>
              <a:t> students say, </a:t>
            </a:r>
            <a:r>
              <a:rPr lang="en" sz="1200" b="1" i="0" dirty="0">
                <a:solidFill>
                  <a:schemeClr val="dk1"/>
                </a:solidFill>
                <a:latin typeface="Calibri"/>
                <a:ea typeface="Calibri"/>
                <a:cs typeface="Calibri"/>
                <a:sym typeface="Calibri"/>
              </a:rPr>
              <a:t>“Stop!” </a:t>
            </a:r>
            <a:r>
              <a:rPr lang="en" sz="1200" dirty="0">
                <a:solidFill>
                  <a:schemeClr val="dk1"/>
                </a:solidFill>
                <a:latin typeface="Calibri"/>
                <a:ea typeface="Calibri"/>
                <a:cs typeface="Calibri"/>
                <a:sym typeface="Calibri"/>
              </a:rPr>
              <a:t>or use a nonverbal signal and hold up a sign that says “The poem is about _____.” (</a:t>
            </a:r>
            <a:r>
              <a:rPr lang="en" sz="1200" b="1" dirty="0">
                <a:solidFill>
                  <a:schemeClr val="dk1"/>
                </a:solidFill>
                <a:latin typeface="Calibri"/>
                <a:ea typeface="Calibri"/>
                <a:cs typeface="Calibri"/>
                <a:sym typeface="Calibri"/>
              </a:rPr>
              <a:t>her horse</a:t>
            </a:r>
            <a:r>
              <a:rPr lang="en" sz="1200" dirty="0">
                <a:solidFill>
                  <a:schemeClr val="dk1"/>
                </a:solidFill>
                <a:latin typeface="Calibri"/>
                <a:ea typeface="Calibri"/>
                <a:cs typeface="Calibri"/>
                <a:sym typeface="Calibri"/>
              </a:rPr>
              <a:t>). </a:t>
            </a:r>
            <a:endParaRPr dirty="0"/>
          </a:p>
        </p:txBody>
      </p:sp>
    </p:spTree>
    <p:extLst>
      <p:ext uri="{BB962C8B-B14F-4D97-AF65-F5344CB8AC3E}">
        <p14:creationId xmlns:p14="http://schemas.microsoft.com/office/powerpoint/2010/main" val="20147788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9621FC9B-1618-4FB3-8040-3B8C4B46964A}"/>
              </a:ext>
            </a:extLst>
          </p:cNvPr>
          <p:cNvPicPr>
            <a:picLocks noChangeAspect="1"/>
          </p:cNvPicPr>
          <p:nvPr userDrawn="1"/>
        </p:nvPicPr>
        <p:blipFill>
          <a:blip r:embed="rId13"/>
          <a:stretch>
            <a:fillRect/>
          </a:stretch>
        </p:blipFill>
        <p:spPr>
          <a:xfrm>
            <a:off x="8356948" y="4936645"/>
            <a:ext cx="762000" cy="142875"/>
          </a:xfrm>
          <a:prstGeom prst="rect">
            <a:avLst/>
          </a:prstGeom>
        </p:spPr>
      </p:pic>
      <p:pic>
        <p:nvPicPr>
          <p:cNvPr id="5" name="Picture 4">
            <a:extLst>
              <a:ext uri="{FF2B5EF4-FFF2-40B4-BE49-F238E27FC236}">
                <a16:creationId xmlns:a16="http://schemas.microsoft.com/office/drawing/2014/main" id="{0B077FDB-4730-4CA5-8F56-1FA9D7E41519}"/>
              </a:ext>
            </a:extLst>
          </p:cNvPr>
          <p:cNvPicPr>
            <a:picLocks noChangeAspect="1"/>
          </p:cNvPicPr>
          <p:nvPr userDrawn="1"/>
        </p:nvPicPr>
        <p:blipFill>
          <a:blip r:embed="rId14"/>
          <a:stretch>
            <a:fillRect/>
          </a:stretch>
        </p:blipFill>
        <p:spPr>
          <a:xfrm>
            <a:off x="4342852" y="4745688"/>
            <a:ext cx="458296" cy="381913"/>
          </a:xfrm>
          <a:prstGeom prst="rect">
            <a:avLst/>
          </a:prstGeom>
        </p:spPr>
      </p:pic>
      <p:pic>
        <p:nvPicPr>
          <p:cNvPr id="10" name="Picture 9">
            <a:extLst>
              <a:ext uri="{FF2B5EF4-FFF2-40B4-BE49-F238E27FC236}">
                <a16:creationId xmlns:a16="http://schemas.microsoft.com/office/drawing/2014/main" id="{570970F6-9EBB-4AD1-ABAA-5EADC4CF783F}"/>
              </a:ext>
            </a:extLst>
          </p:cNvPr>
          <p:cNvPicPr>
            <a:picLocks noChangeAspect="1"/>
          </p:cNvPicPr>
          <p:nvPr userDrawn="1"/>
        </p:nvPicPr>
        <p:blipFill>
          <a:blip r:embed="rId15"/>
          <a:stretch>
            <a:fillRect/>
          </a:stretch>
        </p:blipFill>
        <p:spPr>
          <a:xfrm>
            <a:off x="0" y="4572817"/>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dirty="0"/>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5BF64A2C-E96C-4E71-948A-A34F6728A676}"/>
              </a:ext>
            </a:extLst>
          </p:cNvPr>
          <p:cNvPicPr>
            <a:picLocks noChangeAspect="1"/>
          </p:cNvPicPr>
          <p:nvPr userDrawn="1"/>
        </p:nvPicPr>
        <p:blipFill>
          <a:blip r:embed="rId13"/>
          <a:stretch>
            <a:fillRect/>
          </a:stretch>
        </p:blipFill>
        <p:spPr>
          <a:xfrm>
            <a:off x="7930019" y="4969725"/>
            <a:ext cx="762000" cy="142875"/>
          </a:xfrm>
          <a:prstGeom prst="rect">
            <a:avLst/>
          </a:prstGeom>
        </p:spPr>
      </p:pic>
      <p:pic>
        <p:nvPicPr>
          <p:cNvPr id="5" name="Picture 4">
            <a:extLst>
              <a:ext uri="{FF2B5EF4-FFF2-40B4-BE49-F238E27FC236}">
                <a16:creationId xmlns:a16="http://schemas.microsoft.com/office/drawing/2014/main" id="{B4BDC409-39D1-4FDF-96A5-85849C6D5EF8}"/>
              </a:ext>
            </a:extLst>
          </p:cNvPr>
          <p:cNvPicPr>
            <a:picLocks noChangeAspect="1"/>
          </p:cNvPicPr>
          <p:nvPr userDrawn="1"/>
        </p:nvPicPr>
        <p:blipFill>
          <a:blip r:embed="rId14"/>
          <a:stretch>
            <a:fillRect/>
          </a:stretch>
        </p:blipFill>
        <p:spPr>
          <a:xfrm>
            <a:off x="4276542" y="4632619"/>
            <a:ext cx="590915" cy="492429"/>
          </a:xfrm>
          <a:prstGeom prst="rect">
            <a:avLst/>
          </a:prstGeom>
        </p:spPr>
      </p:pic>
      <p:pic>
        <p:nvPicPr>
          <p:cNvPr id="7" name="Picture 6">
            <a:extLst>
              <a:ext uri="{FF2B5EF4-FFF2-40B4-BE49-F238E27FC236}">
                <a16:creationId xmlns:a16="http://schemas.microsoft.com/office/drawing/2014/main" id="{9D8350C5-529A-4173-BA94-6A3C2BD50857}"/>
              </a:ext>
            </a:extLst>
          </p:cNvPr>
          <p:cNvPicPr>
            <a:picLocks noChangeAspect="1"/>
          </p:cNvPicPr>
          <p:nvPr userDrawn="1"/>
        </p:nvPicPr>
        <p:blipFill>
          <a:blip r:embed="rId15"/>
          <a:stretch>
            <a:fillRect/>
          </a:stretch>
        </p:blipFill>
        <p:spPr>
          <a:xfrm>
            <a:off x="-21087"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1</a:t>
            </a:r>
            <a:r>
              <a:rPr lang="en" sz="3400"/>
              <a:t>: Unit </a:t>
            </a:r>
            <a:r>
              <a:rPr lang="en"/>
              <a:t>3</a:t>
            </a:r>
            <a:r>
              <a:rPr lang="en" sz="3400"/>
              <a:t>: Lesson </a:t>
            </a:r>
            <a:r>
              <a:rPr lang="en"/>
              <a:t>4</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a:solidFill>
                  <a:schemeClr val="dk1"/>
                </a:solidFill>
              </a:rPr>
              <a:t>This lesson will take approximately 60-80 minutes to complete. </a:t>
            </a:r>
            <a:endParaRPr sz="160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a:solidFill>
                  <a:schemeClr val="dk1"/>
                </a:solidFill>
              </a:rPr>
              <a:t>The purpose of today’s lesson is to:</a:t>
            </a:r>
            <a:endParaRPr sz="1600">
              <a:solidFill>
                <a:schemeClr val="dk1"/>
              </a:solidFill>
            </a:endParaRPr>
          </a:p>
          <a:p>
            <a:pPr marL="457200" lvl="0" indent="-330200" rtl="0">
              <a:lnSpc>
                <a:spcPct val="90000"/>
              </a:lnSpc>
              <a:spcBef>
                <a:spcPts val="0"/>
              </a:spcBef>
              <a:spcAft>
                <a:spcPts val="0"/>
              </a:spcAft>
              <a:buClr>
                <a:schemeClr val="dk1"/>
              </a:buClr>
              <a:buSzPts val="1600"/>
              <a:buChar char="●"/>
            </a:pPr>
            <a:r>
              <a:rPr lang="en" sz="1600">
                <a:solidFill>
                  <a:schemeClr val="dk1"/>
                </a:solidFill>
              </a:rPr>
              <a:t>In this lesson, students consider the question “What inspired you to write poetry, and where can you see evidence of this in your poem?” as they begin to write their presentations for the performance task. </a:t>
            </a:r>
            <a:endParaRPr sz="1600">
              <a:solidFill>
                <a:schemeClr val="dk1"/>
              </a:solidFill>
            </a:endParaRPr>
          </a:p>
          <a:p>
            <a:pPr marL="457200" lvl="0" indent="0" rtl="0">
              <a:lnSpc>
                <a:spcPct val="90000"/>
              </a:lnSpc>
              <a:spcBef>
                <a:spcPts val="0"/>
              </a:spcBef>
              <a:spcAft>
                <a:spcPts val="0"/>
              </a:spcAft>
              <a:buNone/>
            </a:pP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a:solidFill>
                  <a:schemeClr val="dk1"/>
                </a:solidFill>
              </a:rPr>
              <a:t>The Learning Targets for students today are:</a:t>
            </a:r>
            <a:endParaRPr sz="160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a:solidFill>
                  <a:schemeClr val="dk1"/>
                </a:solidFill>
              </a:rPr>
              <a:t>I can write an introduction to a presentation about what inspired me to write my poem, using complete sentences. </a:t>
            </a:r>
            <a:endParaRPr sz="160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a:solidFill>
                  <a:schemeClr val="dk1"/>
                </a:solidFill>
              </a:rPr>
              <a:t>I can analyze someone reading aloud effectively to generate criteria for reading fluency.</a:t>
            </a:r>
            <a:endParaRPr sz="1600" b="1">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Launching Reading Fluency</a:t>
            </a:r>
            <a:endParaRPr/>
          </a:p>
        </p:txBody>
      </p:sp>
      <p:sp>
        <p:nvSpPr>
          <p:cNvPr id="191" name="Google Shape;191;p34"/>
          <p:cNvSpPr txBox="1">
            <a:spLocks noGrp="1"/>
          </p:cNvSpPr>
          <p:nvPr>
            <p:ph type="body" idx="1"/>
          </p:nvPr>
        </p:nvSpPr>
        <p:spPr>
          <a:xfrm>
            <a:off x="4868575" y="1210950"/>
            <a:ext cx="4136700" cy="25332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400"/>
              <a:t>Listen as I model reading “Stopping by Woods on a Snowy Evening.”</a:t>
            </a:r>
            <a:endParaRPr sz="2400"/>
          </a:p>
        </p:txBody>
      </p:sp>
      <p:pic>
        <p:nvPicPr>
          <p:cNvPr id="192" name="Google Shape;192;p34"/>
          <p:cNvPicPr preferRelativeResize="0"/>
          <p:nvPr/>
        </p:nvPicPr>
        <p:blipFill rotWithShape="1">
          <a:blip r:embed="rId3">
            <a:alphaModFix/>
          </a:blip>
          <a:srcRect l="29151" t="19586" r="30196" b="7030"/>
          <a:stretch/>
        </p:blipFill>
        <p:spPr>
          <a:xfrm>
            <a:off x="311700" y="1000900"/>
            <a:ext cx="4383876" cy="3563416"/>
          </a:xfrm>
          <a:prstGeom prst="rect">
            <a:avLst/>
          </a:prstGeom>
          <a:noFill/>
          <a:ln w="19050" cap="flat" cmpd="sng">
            <a:solidFill>
              <a:schemeClr val="dk2"/>
            </a:solidFill>
            <a:prstDash val="solid"/>
            <a:round/>
            <a:headEnd type="none" w="sm" len="sm"/>
            <a:tailEnd type="none" w="sm" len="sm"/>
          </a:ln>
        </p:spPr>
      </p:pic>
      <p:pic>
        <p:nvPicPr>
          <p:cNvPr id="194" name="Google Shape;194;p34"/>
          <p:cNvPicPr preferRelativeResize="0"/>
          <p:nvPr/>
        </p:nvPicPr>
        <p:blipFill>
          <a:blip r:embed="rId4">
            <a:alphaModFix/>
          </a:blip>
          <a:stretch>
            <a:fillRect/>
          </a:stretch>
        </p:blipFill>
        <p:spPr>
          <a:xfrm>
            <a:off x="7790178" y="4463143"/>
            <a:ext cx="514508" cy="554521"/>
          </a:xfrm>
          <a:prstGeom prst="rect">
            <a:avLst/>
          </a:prstGeom>
          <a:noFill/>
          <a:ln>
            <a:noFill/>
          </a:ln>
        </p:spPr>
      </p:pic>
      <p:pic>
        <p:nvPicPr>
          <p:cNvPr id="7" name="Google Shape;185;p33"/>
          <p:cNvPicPr preferRelativeResize="0"/>
          <p:nvPr/>
        </p:nvPicPr>
        <p:blipFill>
          <a:blip r:embed="rId5">
            <a:alphaModFix/>
          </a:blip>
          <a:stretch>
            <a:fillRect/>
          </a:stretch>
        </p:blipFill>
        <p:spPr>
          <a:xfrm>
            <a:off x="8348230" y="4474029"/>
            <a:ext cx="527389" cy="46733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a:t>
            </a:r>
            <a:endParaRPr/>
          </a:p>
        </p:txBody>
      </p:sp>
      <p:sp>
        <p:nvSpPr>
          <p:cNvPr id="200" name="Google Shape;200;p3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endParaRPr sz="2400" dirty="0">
              <a:solidFill>
                <a:schemeClr val="dk1"/>
              </a:solidFill>
            </a:endParaRPr>
          </a:p>
          <a:p>
            <a:pPr lvl="0" indent="-457200">
              <a:spcBef>
                <a:spcPts val="0"/>
              </a:spcBef>
              <a:spcAft>
                <a:spcPts val="0"/>
              </a:spcAft>
              <a:buClr>
                <a:schemeClr val="dk1"/>
              </a:buClr>
              <a:buSzPct val="100000"/>
              <a:buFont typeface="+mj-lt"/>
              <a:buAutoNum type="alphaUcPeriod"/>
            </a:pPr>
            <a:r>
              <a:rPr lang="en" sz="2400" dirty="0">
                <a:solidFill>
                  <a:schemeClr val="dk1"/>
                </a:solidFill>
              </a:rPr>
              <a:t>Reading fluency practice. Choose a poem or an excerpt of a poem in your Unit 3 Homework to read aloud for fluency. </a:t>
            </a:r>
          </a:p>
          <a:p>
            <a:pPr lvl="0" indent="-457200">
              <a:spcBef>
                <a:spcPts val="0"/>
              </a:spcBef>
              <a:spcAft>
                <a:spcPts val="0"/>
              </a:spcAft>
              <a:buClr>
                <a:schemeClr val="dk1"/>
              </a:buClr>
              <a:buSzPct val="100000"/>
              <a:buFont typeface="+mj-lt"/>
              <a:buAutoNum type="alphaUcPeriod"/>
            </a:pPr>
            <a:endParaRPr lang="en" sz="2400" dirty="0">
              <a:solidFill>
                <a:schemeClr val="dk1"/>
              </a:solidFill>
            </a:endParaRPr>
          </a:p>
          <a:p>
            <a:pPr lvl="0" indent="-457200">
              <a:spcBef>
                <a:spcPts val="0"/>
              </a:spcBef>
              <a:spcAft>
                <a:spcPts val="0"/>
              </a:spcAft>
              <a:buClr>
                <a:schemeClr val="dk1"/>
              </a:buClr>
              <a:buSzPct val="100000"/>
              <a:buFont typeface="+mj-lt"/>
              <a:buAutoNum type="alphaUcPeriod"/>
            </a:pPr>
            <a:r>
              <a:rPr lang="en" sz="2400" dirty="0">
                <a:solidFill>
                  <a:schemeClr val="dk1"/>
                </a:solidFill>
              </a:rPr>
              <a:t>Accountable Research Reading. Select a prompt and respond in the front of your independent reading journal</a:t>
            </a:r>
            <a:r>
              <a:rPr lang="en-US" sz="2400" dirty="0">
                <a:solidFill>
                  <a:schemeClr val="dk1"/>
                </a:solidFill>
              </a:rPr>
              <a:t>.</a:t>
            </a:r>
            <a:r>
              <a:rPr lang="en" sz="2400" dirty="0">
                <a:solidFill>
                  <a:schemeClr val="dk1"/>
                </a:solidFill>
              </a:rPr>
              <a:t> </a:t>
            </a:r>
            <a:endParaRPr sz="2400" dirty="0">
              <a:solidFill>
                <a:schemeClr val="dk1"/>
              </a:solidFill>
            </a:endParaRPr>
          </a:p>
          <a:p>
            <a:pPr marL="0" lvl="0" indent="0" rtl="0">
              <a:spcBef>
                <a:spcPts val="0"/>
              </a:spcBef>
              <a:spcAft>
                <a:spcPts val="0"/>
              </a:spcAft>
              <a:buNone/>
            </a:pPr>
            <a:endParaRPr sz="2400" dirty="0"/>
          </a:p>
          <a:p>
            <a:pPr marL="0" lvl="0" indent="0" rtl="0">
              <a:spcBef>
                <a:spcPts val="0"/>
              </a:spcBef>
              <a:spcAft>
                <a:spcPts val="0"/>
              </a:spcAft>
              <a:buNone/>
            </a:pPr>
            <a:endParaRPr sz="2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07" name="Google Shape;207;p36"/>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a:latin typeface="Century Gothic"/>
              <a:ea typeface="Century Gothic"/>
              <a:cs typeface="Century Gothic"/>
              <a:sym typeface="Century Gothic"/>
            </a:endParaRPr>
          </a:p>
          <a:p>
            <a:pPr marL="0" lvl="0" indent="0" rtl="0">
              <a:spcBef>
                <a:spcPts val="2100"/>
              </a:spcBef>
              <a:spcAft>
                <a:spcPts val="2100"/>
              </a:spcAft>
              <a:buClr>
                <a:schemeClr val="dk1"/>
              </a:buClr>
              <a:buSzPts val="1100"/>
              <a:buFont typeface="Arial"/>
              <a:buNone/>
            </a:pPr>
            <a:r>
              <a:rPr lang="en">
                <a:latin typeface="Century Gothic"/>
                <a:ea typeface="Century Gothic"/>
                <a:cs typeface="Century Gothic"/>
                <a:sym typeface="Century Gothic"/>
              </a:rPr>
              <a:t>G</a:t>
            </a:r>
            <a:r>
              <a:rPr lang="en" sz="2100" i="0" u="none" strike="noStrike" cap="none">
                <a:solidFill>
                  <a:schemeClr val="dk1"/>
                </a:solidFill>
                <a:latin typeface="Century Gothic"/>
                <a:ea typeface="Century Gothic"/>
                <a:cs typeface="Century Gothic"/>
                <a:sym typeface="Century Gothic"/>
              </a:rPr>
              <a:t>roups assigned:</a:t>
            </a:r>
            <a:endParaRPr sz="2100" i="0" u="none" strike="noStrike" cap="none">
              <a:solidFill>
                <a:schemeClr val="dk1"/>
              </a:solidFill>
              <a:latin typeface="Century Gothic"/>
              <a:ea typeface="Century Gothic"/>
              <a:cs typeface="Century Gothic"/>
              <a:sym typeface="Century Gothic"/>
            </a:endParaRPr>
          </a:p>
        </p:txBody>
      </p:sp>
      <p:graphicFrame>
        <p:nvGraphicFramePr>
          <p:cNvPr id="208" name="Google Shape;208;p36"/>
          <p:cNvGraphicFramePr/>
          <p:nvPr/>
        </p:nvGraphicFramePr>
        <p:xfrm>
          <a:off x="773775" y="3463850"/>
          <a:ext cx="7239000" cy="1471550"/>
        </p:xfrm>
        <a:graphic>
          <a:graphicData uri="http://schemas.openxmlformats.org/drawingml/2006/table">
            <a:tbl>
              <a:tblPr>
                <a:noFill/>
                <a:tableStyleId>{E844BB5B-D193-4458-9247-8DD78CE66F00}</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432125">
                <a:tc>
                  <a:txBody>
                    <a:bodyPr/>
                    <a:lstStyle/>
                    <a:p>
                      <a:pPr marL="0" lvl="0" indent="0" rtl="0">
                        <a:spcBef>
                          <a:spcPts val="0"/>
                        </a:spcBef>
                        <a:spcAft>
                          <a:spcPts val="0"/>
                        </a:spcAft>
                        <a:buNone/>
                      </a:pPr>
                      <a:r>
                        <a:rPr lang="en"/>
                        <a:t>Group 1</a:t>
                      </a:r>
                      <a:endParaRPr/>
                    </a:p>
                  </a:txBody>
                  <a:tcPr marL="91425" marR="91425" marT="91425" marB="91425"/>
                </a:tc>
                <a:tc>
                  <a:txBody>
                    <a:bodyPr/>
                    <a:lstStyle/>
                    <a:p>
                      <a:pPr marL="0" lvl="0" indent="0" rtl="0">
                        <a:spcBef>
                          <a:spcPts val="0"/>
                        </a:spcBef>
                        <a:spcAft>
                          <a:spcPts val="0"/>
                        </a:spcAft>
                        <a:buNone/>
                      </a:pPr>
                      <a:r>
                        <a:rPr lang="en"/>
                        <a:t>Group 2</a:t>
                      </a:r>
                      <a:endParaRPr/>
                    </a:p>
                  </a:txBody>
                  <a:tcPr marL="91425" marR="91425" marT="91425" marB="91425"/>
                </a:tc>
                <a:tc>
                  <a:txBody>
                    <a:bodyPr/>
                    <a:lstStyle/>
                    <a:p>
                      <a:pPr marL="0" lvl="0" indent="0" rtl="0">
                        <a:spcBef>
                          <a:spcPts val="0"/>
                        </a:spcBef>
                        <a:spcAft>
                          <a:spcPts val="0"/>
                        </a:spcAft>
                        <a:buNone/>
                      </a:pPr>
                      <a:r>
                        <a:rPr lang="en"/>
                        <a:t>Group 3</a:t>
                      </a:r>
                      <a:endParaRPr/>
                    </a:p>
                  </a:txBody>
                  <a:tcPr marL="91425" marR="91425" marT="91425" marB="91425"/>
                </a:tc>
                <a:tc>
                  <a:txBody>
                    <a:bodyPr/>
                    <a:lstStyle/>
                    <a:p>
                      <a:pPr marL="0" lvl="0" indent="0" rtl="0">
                        <a:spcBef>
                          <a:spcPts val="0"/>
                        </a:spcBef>
                        <a:spcAft>
                          <a:spcPts val="0"/>
                        </a:spcAft>
                        <a:buNone/>
                      </a:pPr>
                      <a:r>
                        <a:rPr lang="en"/>
                        <a:t>Group 4</a:t>
                      </a:r>
                      <a:endParaRPr/>
                    </a:p>
                  </a:txBody>
                  <a:tcPr marL="91425" marR="91425" marT="91425" marB="91425"/>
                </a:tc>
                <a:extLst>
                  <a:ext uri="{0D108BD9-81ED-4DB2-BD59-A6C34878D82A}">
                    <a16:rowId xmlns:a16="http://schemas.microsoft.com/office/drawing/2014/main" val="10000"/>
                  </a:ext>
                </a:extLst>
              </a:tr>
              <a:tr h="1039425">
                <a:tc>
                  <a:txBody>
                    <a:bodyPr/>
                    <a:lstStyle/>
                    <a:p>
                      <a:pPr marL="0" lvl="0" indent="0" rtl="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3</a:t>
            </a:r>
            <a:r>
              <a:rPr lang="en" sz="3400"/>
              <a:t>: Lesson </a:t>
            </a:r>
            <a:r>
              <a:rPr lang="en"/>
              <a:t>4</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4919250" y="1449225"/>
            <a:ext cx="39132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a:t>
            </a:r>
            <a:r>
              <a:rPr lang="en-US" b="1" dirty="0">
                <a:solidFill>
                  <a:schemeClr val="dk1"/>
                </a:solidFill>
              </a:rPr>
              <a:t>4:</a:t>
            </a:r>
            <a:endParaRPr i="1" dirty="0">
              <a:solidFill>
                <a:schemeClr val="dk1"/>
              </a:solidFill>
            </a:endParaRPr>
          </a:p>
          <a:p>
            <a:pPr marL="457200" lvl="0" indent="-304800" rtl="0">
              <a:spcBef>
                <a:spcPts val="0"/>
              </a:spcBef>
              <a:spcAft>
                <a:spcPts val="0"/>
              </a:spcAft>
              <a:buClr>
                <a:schemeClr val="dk1"/>
              </a:buClr>
              <a:buSzPts val="1200"/>
              <a:buFont typeface="Century Gothic"/>
              <a:buChar char="●"/>
            </a:pPr>
            <a:r>
              <a:rPr lang="en" sz="1200" b="1" dirty="0">
                <a:solidFill>
                  <a:schemeClr val="dk1"/>
                </a:solidFill>
              </a:rPr>
              <a:t>Model poetry presentation </a:t>
            </a:r>
            <a:r>
              <a:rPr lang="en" sz="1200" dirty="0">
                <a:solidFill>
                  <a:schemeClr val="dk1"/>
                </a:solidFill>
              </a:rPr>
              <a:t>(one per student and one to display)</a:t>
            </a:r>
            <a:endParaRPr sz="1200" dirty="0">
              <a:solidFill>
                <a:schemeClr val="dk1"/>
              </a:solidFill>
            </a:endParaRPr>
          </a:p>
          <a:p>
            <a:pPr marL="457200" lvl="0" indent="-304800" rtl="0">
              <a:spcBef>
                <a:spcPts val="0"/>
              </a:spcBef>
              <a:spcAft>
                <a:spcPts val="0"/>
              </a:spcAft>
              <a:buClr>
                <a:schemeClr val="dk1"/>
              </a:buClr>
              <a:buSzPts val="1200"/>
              <a:buFont typeface="Century Gothic"/>
              <a:buChar char="●"/>
            </a:pPr>
            <a:r>
              <a:rPr lang="en" sz="1200" b="1" dirty="0">
                <a:solidFill>
                  <a:schemeClr val="dk1"/>
                </a:solidFill>
              </a:rPr>
              <a:t>Poetry Presentation: Annotated Teacher Model </a:t>
            </a:r>
            <a:r>
              <a:rPr lang="en" sz="1200" dirty="0">
                <a:solidFill>
                  <a:schemeClr val="dk1"/>
                </a:solidFill>
              </a:rPr>
              <a:t>(for teacher reference)</a:t>
            </a:r>
            <a:endParaRPr sz="1200" dirty="0">
              <a:solidFill>
                <a:schemeClr val="dk1"/>
              </a:solidFill>
            </a:endParaRPr>
          </a:p>
          <a:p>
            <a:pPr marL="457200" lvl="0" indent="-304800" rtl="0">
              <a:spcBef>
                <a:spcPts val="0"/>
              </a:spcBef>
              <a:spcAft>
                <a:spcPts val="0"/>
              </a:spcAft>
              <a:buClr>
                <a:schemeClr val="dk1"/>
              </a:buClr>
              <a:buSzPts val="1200"/>
              <a:buFont typeface="Century Gothic"/>
              <a:buChar char="●"/>
            </a:pPr>
            <a:r>
              <a:rPr lang="en" sz="1200" b="1" dirty="0">
                <a:solidFill>
                  <a:schemeClr val="dk1"/>
                </a:solidFill>
              </a:rPr>
              <a:t>Poetry Presentation Structure anchor chart </a:t>
            </a:r>
            <a:r>
              <a:rPr lang="en" sz="1200" dirty="0">
                <a:solidFill>
                  <a:schemeClr val="dk1"/>
                </a:solidFill>
              </a:rPr>
              <a:t>(new; co-created with students during Work Time A)</a:t>
            </a:r>
            <a:endParaRPr sz="1200" dirty="0">
              <a:solidFill>
                <a:schemeClr val="dk1"/>
              </a:solidFill>
            </a:endParaRPr>
          </a:p>
          <a:p>
            <a:pPr marL="457200" lvl="0" indent="-304800" rtl="0">
              <a:spcBef>
                <a:spcPts val="0"/>
              </a:spcBef>
              <a:spcAft>
                <a:spcPts val="0"/>
              </a:spcAft>
              <a:buClr>
                <a:schemeClr val="dk1"/>
              </a:buClr>
              <a:buSzPts val="1200"/>
              <a:buFont typeface="Century Gothic"/>
              <a:buChar char="●"/>
            </a:pPr>
            <a:r>
              <a:rPr lang="en" sz="1200" b="1" dirty="0">
                <a:solidFill>
                  <a:schemeClr val="dk1"/>
                </a:solidFill>
              </a:rPr>
              <a:t>Poetry Presentation Structure anchor chart </a:t>
            </a:r>
            <a:r>
              <a:rPr lang="en" sz="1200" dirty="0">
                <a:solidFill>
                  <a:schemeClr val="dk1"/>
                </a:solidFill>
              </a:rPr>
              <a:t>(example, for teacher reference)</a:t>
            </a:r>
            <a:endParaRPr sz="1200" dirty="0">
              <a:solidFill>
                <a:schemeClr val="dk1"/>
              </a:solidFill>
            </a:endParaRPr>
          </a:p>
          <a:p>
            <a:pPr marL="457200" lvl="0" indent="-304800" rtl="0">
              <a:spcBef>
                <a:spcPts val="0"/>
              </a:spcBef>
              <a:spcAft>
                <a:spcPts val="0"/>
              </a:spcAft>
              <a:buClr>
                <a:schemeClr val="dk1"/>
              </a:buClr>
              <a:buSzPts val="1200"/>
              <a:buFont typeface="Century Gothic"/>
              <a:buChar char="●"/>
            </a:pPr>
            <a:r>
              <a:rPr lang="en" sz="1200" dirty="0">
                <a:solidFill>
                  <a:schemeClr val="dk1"/>
                </a:solidFill>
              </a:rPr>
              <a:t>Paper (lined; one piece per student)</a:t>
            </a:r>
            <a:endParaRPr sz="1200" dirty="0">
              <a:solidFill>
                <a:schemeClr val="dk1"/>
              </a:solidFill>
            </a:endParaRPr>
          </a:p>
          <a:p>
            <a:pPr marL="457200" lvl="0" indent="-304800" rtl="0">
              <a:spcBef>
                <a:spcPts val="0"/>
              </a:spcBef>
              <a:spcAft>
                <a:spcPts val="0"/>
              </a:spcAft>
              <a:buClr>
                <a:schemeClr val="dk1"/>
              </a:buClr>
              <a:buSzPts val="1200"/>
              <a:buFont typeface="Century Gothic"/>
              <a:buChar char="●"/>
            </a:pPr>
            <a:r>
              <a:rPr lang="en" sz="1200" b="1" dirty="0">
                <a:solidFill>
                  <a:schemeClr val="dk1"/>
                </a:solidFill>
              </a:rPr>
              <a:t>Fluent Readers Do These Things anchor chart </a:t>
            </a:r>
            <a:r>
              <a:rPr lang="en" sz="1200" dirty="0">
                <a:solidFill>
                  <a:schemeClr val="dk1"/>
                </a:solidFill>
              </a:rPr>
              <a:t>(new; co-created with students during Closing and Assessment)</a:t>
            </a:r>
            <a:endParaRPr sz="1200" dirty="0">
              <a:solidFill>
                <a:schemeClr val="dk1"/>
              </a:solidFill>
            </a:endParaRPr>
          </a:p>
          <a:p>
            <a:pPr marL="457200" lvl="0" indent="-304800" rtl="0">
              <a:spcBef>
                <a:spcPts val="0"/>
              </a:spcBef>
              <a:spcAft>
                <a:spcPts val="0"/>
              </a:spcAft>
              <a:buClr>
                <a:schemeClr val="dk1"/>
              </a:buClr>
              <a:buSzPts val="1200"/>
              <a:buFont typeface="Century Gothic"/>
              <a:buChar char="●"/>
            </a:pPr>
            <a:r>
              <a:rPr lang="en" sz="1200" b="1" dirty="0">
                <a:solidFill>
                  <a:schemeClr val="dk1"/>
                </a:solidFill>
              </a:rPr>
              <a:t>Fluent Readers Do These Things anchor chart </a:t>
            </a:r>
            <a:r>
              <a:rPr lang="en" sz="1200" dirty="0">
                <a:solidFill>
                  <a:schemeClr val="dk1"/>
                </a:solidFill>
              </a:rPr>
              <a:t>(example, for teacher reference)</a:t>
            </a:r>
            <a:endParaRPr sz="1200" dirty="0">
              <a:solidFill>
                <a:schemeClr val="dk1"/>
              </a:solidFill>
            </a:endParaRPr>
          </a:p>
        </p:txBody>
      </p:sp>
      <p:pic>
        <p:nvPicPr>
          <p:cNvPr id="137" name="Google Shape;137;p26"/>
          <p:cNvPicPr preferRelativeResize="0"/>
          <p:nvPr/>
        </p:nvPicPr>
        <p:blipFill rotWithShape="1">
          <a:blip r:embed="rId3">
            <a:alphaModFix/>
          </a:blip>
          <a:srcRect l="37131" t="28165" r="38634" b="18761"/>
          <a:stretch/>
        </p:blipFill>
        <p:spPr>
          <a:xfrm>
            <a:off x="165075" y="1361400"/>
            <a:ext cx="2215976" cy="2728451"/>
          </a:xfrm>
          <a:prstGeom prst="rect">
            <a:avLst/>
          </a:prstGeom>
          <a:noFill/>
          <a:ln w="19050" cap="flat" cmpd="sng">
            <a:solidFill>
              <a:schemeClr val="dk2"/>
            </a:solidFill>
            <a:prstDash val="solid"/>
            <a:round/>
            <a:headEnd type="none" w="sm" len="sm"/>
            <a:tailEnd type="none" w="sm" len="sm"/>
          </a:ln>
        </p:spPr>
      </p:pic>
      <p:pic>
        <p:nvPicPr>
          <p:cNvPr id="138" name="Google Shape;138;p26"/>
          <p:cNvPicPr preferRelativeResize="0"/>
          <p:nvPr/>
        </p:nvPicPr>
        <p:blipFill rotWithShape="1">
          <a:blip r:embed="rId4">
            <a:alphaModFix/>
          </a:blip>
          <a:srcRect l="36576" t="18166" r="39189" b="47825"/>
          <a:stretch/>
        </p:blipFill>
        <p:spPr>
          <a:xfrm>
            <a:off x="2607025" y="1361399"/>
            <a:ext cx="2215976" cy="1748375"/>
          </a:xfrm>
          <a:prstGeom prst="rect">
            <a:avLst/>
          </a:prstGeom>
          <a:noFill/>
          <a:ln w="19050" cap="flat" cmpd="sng">
            <a:solidFill>
              <a:schemeClr val="dk2"/>
            </a:solidFill>
            <a:prstDash val="solid"/>
            <a:round/>
            <a:headEnd type="none" w="sm" len="sm"/>
            <a:tailEnd type="none" w="sm" len="sm"/>
          </a:ln>
        </p:spPr>
      </p:pic>
      <p:pic>
        <p:nvPicPr>
          <p:cNvPr id="139" name="Google Shape;139;p26"/>
          <p:cNvPicPr preferRelativeResize="0"/>
          <p:nvPr/>
        </p:nvPicPr>
        <p:blipFill rotWithShape="1">
          <a:blip r:embed="rId5">
            <a:alphaModFix/>
          </a:blip>
          <a:srcRect l="37099" t="26091" r="39798" b="50000"/>
          <a:stretch/>
        </p:blipFill>
        <p:spPr>
          <a:xfrm>
            <a:off x="2607025" y="3325300"/>
            <a:ext cx="2215976" cy="1289286"/>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3</a:t>
            </a:r>
            <a:r>
              <a:rPr lang="en" sz="3400"/>
              <a:t>: Lesson </a:t>
            </a:r>
            <a:r>
              <a:rPr lang="en"/>
              <a:t>4</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5" name="Google Shape;145;p2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a:t>
            </a:r>
            <a:r>
              <a:rPr lang="en-US" b="1" dirty="0">
                <a:solidFill>
                  <a:schemeClr val="dk1"/>
                </a:solidFill>
              </a:rPr>
              <a:t>4:</a:t>
            </a:r>
            <a:endParaRPr i="1" dirty="0">
              <a:solidFill>
                <a:schemeClr val="dk1"/>
              </a:solidFill>
            </a:endParaRPr>
          </a:p>
          <a:p>
            <a:pPr marL="0" lvl="0" indent="0"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0" lvl="0" indent="0" rtl="0">
              <a:lnSpc>
                <a:spcPct val="90000"/>
              </a:lnSpc>
              <a:spcBef>
                <a:spcPts val="1000"/>
              </a:spcBef>
              <a:spcAft>
                <a:spcPts val="0"/>
              </a:spcAft>
              <a:buClr>
                <a:schemeClr val="dk1"/>
              </a:buClr>
              <a:buSzPts val="1100"/>
              <a:buFont typeface="Arial"/>
              <a:buNone/>
            </a:pPr>
            <a:r>
              <a:rPr lang="en" dirty="0">
                <a:solidFill>
                  <a:schemeClr val="dk1"/>
                </a:solidFill>
              </a:rPr>
              <a:t>Become familiar with the poetry presentation</a:t>
            </a:r>
            <a:endParaRPr dirty="0">
              <a:solidFill>
                <a:schemeClr val="dk1"/>
              </a:solidFill>
            </a:endParaRPr>
          </a:p>
          <a:p>
            <a:pPr marL="0" lvl="0" indent="0" rtl="0">
              <a:lnSpc>
                <a:spcPct val="90000"/>
              </a:lnSpc>
              <a:spcBef>
                <a:spcPts val="1000"/>
              </a:spcBef>
              <a:spcAft>
                <a:spcPts val="0"/>
              </a:spcAft>
              <a:buNone/>
            </a:pPr>
            <a:r>
              <a:rPr lang="en" dirty="0">
                <a:solidFill>
                  <a:schemeClr val="dk1"/>
                </a:solidFill>
              </a:rPr>
              <a:t>Thumb-O-Meter protocol</a:t>
            </a:r>
            <a:endParaRPr dirty="0">
              <a:solidFill>
                <a:schemeClr val="dk1"/>
              </a:solidFill>
            </a:endParaRPr>
          </a:p>
          <a:p>
            <a:pPr marL="0" lvl="0" indent="0" rtl="0">
              <a:lnSpc>
                <a:spcPct val="90000"/>
              </a:lnSpc>
              <a:spcBef>
                <a:spcPts val="1000"/>
              </a:spcBef>
              <a:spcAft>
                <a:spcPts val="0"/>
              </a:spcAft>
              <a:buNone/>
            </a:pPr>
            <a:endParaRPr dirty="0">
              <a:solidFill>
                <a:schemeClr val="dk1"/>
              </a:solidFill>
            </a:endParaRPr>
          </a:p>
          <a:p>
            <a:pPr marL="0" lvl="0" indent="0" rtl="0">
              <a:spcBef>
                <a:spcPts val="0"/>
              </a:spcBef>
              <a:spcAft>
                <a:spcPts val="0"/>
              </a:spcAft>
              <a:buNone/>
            </a:pP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8"/>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3</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4</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2485DC8A-53A0-4674-911F-4C2C8D6E7295}"/>
              </a:ext>
            </a:extLst>
          </p:cNvPr>
          <p:cNvPicPr>
            <a:picLocks noChangeAspect="1"/>
          </p:cNvPicPr>
          <p:nvPr/>
        </p:nvPicPr>
        <p:blipFill>
          <a:blip r:embed="rId3"/>
          <a:stretch>
            <a:fillRect/>
          </a:stretch>
        </p:blipFill>
        <p:spPr>
          <a:xfrm>
            <a:off x="3693919" y="359214"/>
            <a:ext cx="1756162" cy="80712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56" name="Google Shape;156;p2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a:t>We have an exciting day planned for you as we begin to put on a poetry presentation for our hard work throughout this module. Today we will...</a:t>
            </a:r>
            <a:endParaRPr/>
          </a:p>
          <a:p>
            <a:pPr marL="457200" lvl="0" indent="-342900" rtl="0">
              <a:lnSpc>
                <a:spcPct val="100000"/>
              </a:lnSpc>
              <a:spcBef>
                <a:spcPts val="0"/>
              </a:spcBef>
              <a:spcAft>
                <a:spcPts val="0"/>
              </a:spcAft>
              <a:buSzPts val="1800"/>
              <a:buChar char="●"/>
            </a:pPr>
            <a:r>
              <a:rPr lang="en"/>
              <a:t>Look at a model presentation</a:t>
            </a:r>
            <a:endParaRPr/>
          </a:p>
          <a:p>
            <a:pPr marL="457200" lvl="0" indent="-342900" rtl="0">
              <a:lnSpc>
                <a:spcPct val="100000"/>
              </a:lnSpc>
              <a:spcBef>
                <a:spcPts val="0"/>
              </a:spcBef>
              <a:spcAft>
                <a:spcPts val="0"/>
              </a:spcAft>
              <a:buSzPts val="1800"/>
              <a:buChar char="●"/>
            </a:pPr>
            <a:r>
              <a:rPr lang="en"/>
              <a:t>Begin writing our own poetry presentation</a:t>
            </a:r>
            <a:endParaRPr/>
          </a:p>
          <a:p>
            <a:pPr marL="457200" lvl="0" indent="-342900" rtl="0">
              <a:lnSpc>
                <a:spcPct val="100000"/>
              </a:lnSpc>
              <a:spcBef>
                <a:spcPts val="0"/>
              </a:spcBef>
              <a:spcAft>
                <a:spcPts val="0"/>
              </a:spcAft>
              <a:buSzPts val="1800"/>
              <a:buChar char="●"/>
            </a:pPr>
            <a:r>
              <a:rPr lang="en"/>
              <a:t>Work on our reading fluency</a:t>
            </a:r>
            <a:endParaRPr/>
          </a:p>
          <a:p>
            <a:pPr marL="0" lvl="0" indent="0">
              <a:lnSpc>
                <a:spcPct val="100000"/>
              </a:lnSpc>
              <a:spcBef>
                <a:spcPts val="0"/>
              </a:spcBef>
              <a:spcAft>
                <a:spcPts val="0"/>
              </a:spcAft>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Revisiting The Performance Task Anchor Chart</a:t>
            </a:r>
            <a:endParaRPr/>
          </a:p>
        </p:txBody>
      </p:sp>
      <p:pic>
        <p:nvPicPr>
          <p:cNvPr id="162" name="Google Shape;162;p30"/>
          <p:cNvPicPr preferRelativeResize="0"/>
          <p:nvPr/>
        </p:nvPicPr>
        <p:blipFill rotWithShape="1">
          <a:blip r:embed="rId3">
            <a:alphaModFix/>
          </a:blip>
          <a:srcRect l="36622" t="32036" r="31099" b="14245"/>
          <a:stretch/>
        </p:blipFill>
        <p:spPr>
          <a:xfrm>
            <a:off x="2810409" y="906876"/>
            <a:ext cx="4156799" cy="3795754"/>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Review Learning Targets</a:t>
            </a:r>
            <a:endParaRPr/>
          </a:p>
        </p:txBody>
      </p:sp>
      <p:sp>
        <p:nvSpPr>
          <p:cNvPr id="168" name="Google Shape;168;p3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rtl="0">
              <a:lnSpc>
                <a:spcPct val="90000"/>
              </a:lnSpc>
              <a:spcBef>
                <a:spcPts val="1000"/>
              </a:spcBef>
              <a:spcAft>
                <a:spcPts val="0"/>
              </a:spcAft>
              <a:buClr>
                <a:schemeClr val="dk1"/>
              </a:buClr>
              <a:buSzPts val="2400"/>
              <a:buAutoNum type="arabicPeriod"/>
            </a:pPr>
            <a:r>
              <a:rPr lang="en" sz="2400">
                <a:solidFill>
                  <a:schemeClr val="dk1"/>
                </a:solidFill>
              </a:rPr>
              <a:t>I can write an introduction to a presentation about what inspired me to write my poem, using complete sentences. </a:t>
            </a:r>
            <a:endParaRPr sz="2400">
              <a:solidFill>
                <a:schemeClr val="dk1"/>
              </a:solidFill>
            </a:endParaRPr>
          </a:p>
          <a:p>
            <a:pPr marL="457200" lvl="0" indent="-381000" rtl="0">
              <a:lnSpc>
                <a:spcPct val="90000"/>
              </a:lnSpc>
              <a:spcBef>
                <a:spcPts val="0"/>
              </a:spcBef>
              <a:spcAft>
                <a:spcPts val="0"/>
              </a:spcAft>
              <a:buClr>
                <a:schemeClr val="dk1"/>
              </a:buClr>
              <a:buSzPts val="2400"/>
              <a:buAutoNum type="arabicPeriod"/>
            </a:pPr>
            <a:r>
              <a:rPr lang="en" sz="2400">
                <a:solidFill>
                  <a:schemeClr val="dk1"/>
                </a:solidFill>
              </a:rPr>
              <a:t>I can analyze someone reading aloud </a:t>
            </a:r>
            <a:r>
              <a:rPr lang="en" sz="2400" u="sng">
                <a:solidFill>
                  <a:schemeClr val="dk1"/>
                </a:solidFill>
              </a:rPr>
              <a:t>effectively </a:t>
            </a:r>
            <a:r>
              <a:rPr lang="en" sz="2400">
                <a:solidFill>
                  <a:schemeClr val="dk1"/>
                </a:solidFill>
              </a:rPr>
              <a:t>to generate </a:t>
            </a:r>
            <a:r>
              <a:rPr lang="en" sz="2400" u="sng">
                <a:solidFill>
                  <a:schemeClr val="dk1"/>
                </a:solidFill>
              </a:rPr>
              <a:t>criteria </a:t>
            </a:r>
            <a:r>
              <a:rPr lang="en" sz="2400">
                <a:solidFill>
                  <a:schemeClr val="dk1"/>
                </a:solidFill>
              </a:rPr>
              <a:t>for reading fluency.</a:t>
            </a:r>
            <a:endParaRPr sz="2400"/>
          </a:p>
        </p:txBody>
      </p:sp>
      <p:pic>
        <p:nvPicPr>
          <p:cNvPr id="169" name="Google Shape;169;p31"/>
          <p:cNvPicPr preferRelativeResize="0"/>
          <p:nvPr/>
        </p:nvPicPr>
        <p:blipFill>
          <a:blip r:embed="rId3">
            <a:alphaModFix/>
          </a:blip>
          <a:stretch>
            <a:fillRect/>
          </a:stretch>
        </p:blipFill>
        <p:spPr>
          <a:xfrm>
            <a:off x="8198725" y="4361928"/>
            <a:ext cx="708062" cy="572697"/>
          </a:xfrm>
          <a:prstGeom prst="rect">
            <a:avLst/>
          </a:prstGeom>
          <a:noFill/>
          <a:ln>
            <a:noFill/>
          </a:ln>
        </p:spPr>
      </p:pic>
      <p:pic>
        <p:nvPicPr>
          <p:cNvPr id="170" name="Google Shape;170;p31"/>
          <p:cNvPicPr preferRelativeResize="0"/>
          <p:nvPr/>
        </p:nvPicPr>
        <p:blipFill>
          <a:blip r:embed="rId4">
            <a:alphaModFix/>
          </a:blip>
          <a:stretch>
            <a:fillRect/>
          </a:stretch>
        </p:blipFill>
        <p:spPr>
          <a:xfrm>
            <a:off x="7331950" y="4310138"/>
            <a:ext cx="866775" cy="6762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Looking At A Model Presentation</a:t>
            </a:r>
            <a:endParaRPr/>
          </a:p>
        </p:txBody>
      </p:sp>
      <p:sp>
        <p:nvSpPr>
          <p:cNvPr id="176" name="Google Shape;176;p32"/>
          <p:cNvSpPr txBox="1">
            <a:spLocks noGrp="1"/>
          </p:cNvSpPr>
          <p:nvPr>
            <p:ph type="body" idx="1"/>
          </p:nvPr>
        </p:nvSpPr>
        <p:spPr>
          <a:xfrm>
            <a:off x="3398800" y="1152475"/>
            <a:ext cx="5433600" cy="3416400"/>
          </a:xfrm>
          <a:prstGeom prst="rect">
            <a:avLst/>
          </a:prstGeom>
        </p:spPr>
        <p:txBody>
          <a:bodyPr spcFirstLastPara="1" wrap="square" lIns="91425" tIns="91425" rIns="91425" bIns="91425" anchor="t" anchorCtr="0">
            <a:noAutofit/>
          </a:bodyPr>
          <a:lstStyle/>
          <a:p>
            <a:pPr marL="457200" lvl="0" indent="-381000" rtl="0">
              <a:spcBef>
                <a:spcPts val="0"/>
              </a:spcBef>
              <a:spcAft>
                <a:spcPts val="0"/>
              </a:spcAft>
              <a:buClr>
                <a:schemeClr val="dk1"/>
              </a:buClr>
              <a:buSzPts val="2400"/>
              <a:buAutoNum type="arabicPeriod"/>
            </a:pPr>
            <a:r>
              <a:rPr lang="en" sz="2400">
                <a:solidFill>
                  <a:schemeClr val="dk1"/>
                </a:solidFill>
              </a:rPr>
              <a:t>“What is the gist of each paragraph? What is it mostly about?”</a:t>
            </a:r>
            <a:endParaRPr sz="2400">
              <a:solidFill>
                <a:schemeClr val="dk1"/>
              </a:solidFill>
            </a:endParaRPr>
          </a:p>
          <a:p>
            <a:pPr marL="457200" lvl="0" indent="-381000" rtl="0">
              <a:spcBef>
                <a:spcPts val="0"/>
              </a:spcBef>
              <a:spcAft>
                <a:spcPts val="0"/>
              </a:spcAft>
              <a:buClr>
                <a:schemeClr val="dk1"/>
              </a:buClr>
              <a:buSzPts val="2400"/>
              <a:buAutoNum type="arabicPeriod"/>
            </a:pPr>
            <a:r>
              <a:rPr lang="en" sz="2400">
                <a:solidFill>
                  <a:schemeClr val="dk1"/>
                </a:solidFill>
              </a:rPr>
              <a:t>“How would you separate this presentation into parts according to the content? Why?”</a:t>
            </a:r>
            <a:endParaRPr sz="2400">
              <a:solidFill>
                <a:schemeClr val="dk1"/>
              </a:solidFill>
            </a:endParaRPr>
          </a:p>
          <a:p>
            <a:pPr marL="457200" lvl="0" indent="-381000" rtl="0">
              <a:spcBef>
                <a:spcPts val="0"/>
              </a:spcBef>
              <a:spcAft>
                <a:spcPts val="0"/>
              </a:spcAft>
              <a:buClr>
                <a:schemeClr val="dk1"/>
              </a:buClr>
              <a:buSzPts val="2400"/>
              <a:buAutoNum type="arabicPeriod"/>
            </a:pPr>
            <a:r>
              <a:rPr lang="en" sz="2400">
                <a:solidFill>
                  <a:schemeClr val="dk1"/>
                </a:solidFill>
              </a:rPr>
              <a:t> “What is each part about?”</a:t>
            </a:r>
            <a:endParaRPr sz="2400"/>
          </a:p>
        </p:txBody>
      </p:sp>
      <p:pic>
        <p:nvPicPr>
          <p:cNvPr id="177" name="Google Shape;177;p32"/>
          <p:cNvPicPr preferRelativeResize="0"/>
          <p:nvPr/>
        </p:nvPicPr>
        <p:blipFill rotWithShape="1">
          <a:blip r:embed="rId3">
            <a:alphaModFix/>
          </a:blip>
          <a:srcRect l="37131" t="28165" r="38634" b="18761"/>
          <a:stretch/>
        </p:blipFill>
        <p:spPr>
          <a:xfrm>
            <a:off x="187750" y="1152475"/>
            <a:ext cx="3063750" cy="3772276"/>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Writing a Poetry Presentation Introduction</a:t>
            </a:r>
            <a:endParaRPr/>
          </a:p>
        </p:txBody>
      </p:sp>
      <p:sp>
        <p:nvSpPr>
          <p:cNvPr id="183" name="Google Shape;183;p33"/>
          <p:cNvSpPr txBox="1">
            <a:spLocks noGrp="1"/>
          </p:cNvSpPr>
          <p:nvPr>
            <p:ph type="body" idx="1"/>
          </p:nvPr>
        </p:nvSpPr>
        <p:spPr>
          <a:xfrm>
            <a:off x="3016275" y="1601325"/>
            <a:ext cx="5815800" cy="2967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solidFill>
                  <a:schemeClr val="dk1"/>
                </a:solidFill>
              </a:rPr>
              <a:t>“My poem is about _____.”</a:t>
            </a:r>
            <a:endParaRPr>
              <a:solidFill>
                <a:schemeClr val="dk1"/>
              </a:solidFill>
            </a:endParaRPr>
          </a:p>
          <a:p>
            <a:pPr marL="0" lvl="0" indent="0" rtl="0">
              <a:spcBef>
                <a:spcPts val="0"/>
              </a:spcBef>
              <a:spcAft>
                <a:spcPts val="0"/>
              </a:spcAft>
              <a:buNone/>
            </a:pPr>
            <a:endParaRPr>
              <a:solidFill>
                <a:schemeClr val="dk1"/>
              </a:solidFill>
            </a:endParaRPr>
          </a:p>
          <a:p>
            <a:pPr marL="0" lvl="0" indent="0" rtl="0">
              <a:spcBef>
                <a:spcPts val="0"/>
              </a:spcBef>
              <a:spcAft>
                <a:spcPts val="0"/>
              </a:spcAft>
              <a:buNone/>
            </a:pPr>
            <a:r>
              <a:rPr lang="en">
                <a:solidFill>
                  <a:schemeClr val="dk1"/>
                </a:solidFill>
              </a:rPr>
              <a:t>“I was inspired to write about this because _____.” </a:t>
            </a:r>
            <a:endParaRPr>
              <a:solidFill>
                <a:schemeClr val="dk1"/>
              </a:solidFill>
            </a:endParaRPr>
          </a:p>
          <a:p>
            <a:pPr marL="0" lvl="0" indent="0" rtl="0">
              <a:spcBef>
                <a:spcPts val="0"/>
              </a:spcBef>
              <a:spcAft>
                <a:spcPts val="0"/>
              </a:spcAft>
              <a:buNone/>
            </a:pPr>
            <a:endParaRPr>
              <a:solidFill>
                <a:schemeClr val="dk1"/>
              </a:solidFill>
            </a:endParaRPr>
          </a:p>
          <a:p>
            <a:pPr marL="0" lvl="0" indent="0" rtl="0">
              <a:spcBef>
                <a:spcPts val="0"/>
              </a:spcBef>
              <a:spcAft>
                <a:spcPts val="0"/>
              </a:spcAft>
              <a:buNone/>
            </a:pPr>
            <a:r>
              <a:rPr lang="en">
                <a:solidFill>
                  <a:schemeClr val="dk1"/>
                </a:solidFill>
              </a:rPr>
              <a:t>“I have conveyed this through _____.”</a:t>
            </a:r>
            <a:endParaRPr/>
          </a:p>
        </p:txBody>
      </p:sp>
      <p:pic>
        <p:nvPicPr>
          <p:cNvPr id="184" name="Google Shape;184;p33"/>
          <p:cNvPicPr preferRelativeResize="0"/>
          <p:nvPr/>
        </p:nvPicPr>
        <p:blipFill rotWithShape="1">
          <a:blip r:embed="rId3">
            <a:alphaModFix/>
          </a:blip>
          <a:srcRect l="37131" t="28165" r="38634" b="18761"/>
          <a:stretch/>
        </p:blipFill>
        <p:spPr>
          <a:xfrm>
            <a:off x="444925" y="1601325"/>
            <a:ext cx="2410211" cy="2967600"/>
          </a:xfrm>
          <a:prstGeom prst="rect">
            <a:avLst/>
          </a:prstGeom>
          <a:noFill/>
          <a:ln w="19050" cap="flat" cmpd="sng">
            <a:solidFill>
              <a:schemeClr val="dk2"/>
            </a:solidFill>
            <a:prstDash val="solid"/>
            <a:round/>
            <a:headEnd type="none" w="sm" len="sm"/>
            <a:tailEnd type="none" w="sm" len="sm"/>
          </a:ln>
        </p:spPr>
      </p:pic>
      <p:pic>
        <p:nvPicPr>
          <p:cNvPr id="185" name="Google Shape;185;p33"/>
          <p:cNvPicPr preferRelativeResize="0"/>
          <p:nvPr/>
        </p:nvPicPr>
        <p:blipFill>
          <a:blip r:embed="rId4">
            <a:alphaModFix/>
          </a:blip>
          <a:stretch>
            <a:fillRect/>
          </a:stretch>
        </p:blipFill>
        <p:spPr>
          <a:xfrm>
            <a:off x="8348230" y="4474029"/>
            <a:ext cx="527389" cy="467339"/>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F00F8F3-41EE-4C34-8DA7-7D97AB1F2284}">
  <ds:schemaRefs>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02a6a75b-8925-4bc7-8b21-b87d4a90d0a3"/>
    <ds:schemaRef ds:uri="a1502afc-75e6-4a80-976c-76583f90c737"/>
    <ds:schemaRef ds:uri="http://www.w3.org/XML/1998/namespace"/>
  </ds:schemaRefs>
</ds:datastoreItem>
</file>

<file path=customXml/itemProps2.xml><?xml version="1.0" encoding="utf-8"?>
<ds:datastoreItem xmlns:ds="http://schemas.openxmlformats.org/officeDocument/2006/customXml" ds:itemID="{B6F7847C-C20D-4EBF-B5AD-7AD08408E63B}">
  <ds:schemaRefs>
    <ds:schemaRef ds:uri="http://schemas.microsoft.com/sharepoint/v3/contenttype/forms"/>
  </ds:schemaRefs>
</ds:datastoreItem>
</file>

<file path=customXml/itemProps3.xml><?xml version="1.0" encoding="utf-8"?>
<ds:datastoreItem xmlns:ds="http://schemas.openxmlformats.org/officeDocument/2006/customXml" ds:itemID="{992BAA5E-0875-40C0-AF32-4D88F99D2D6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17</TotalTime>
  <Words>3415</Words>
  <Application>Microsoft Office PowerPoint</Application>
  <PresentationFormat>On-screen Show (16:9)</PresentationFormat>
  <Paragraphs>245</Paragraphs>
  <Slides>12</Slides>
  <Notes>12</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12</vt:i4>
      </vt:variant>
    </vt:vector>
  </HeadingPairs>
  <TitlesOfParts>
    <vt:vector size="18" baseType="lpstr">
      <vt:lpstr>Century Gothic</vt:lpstr>
      <vt:lpstr>Calibri</vt:lpstr>
      <vt:lpstr>Overlock</vt:lpstr>
      <vt:lpstr>Arial</vt:lpstr>
      <vt:lpstr>Simple Light</vt:lpstr>
      <vt:lpstr>Office Theme</vt:lpstr>
      <vt:lpstr>Grade 4: Module 1: Unit 3: Lesson 4 Teacher slide, before teaching.</vt:lpstr>
      <vt:lpstr>Grade 4: Module 1: Unit 3: Lesson 4 Teacher slide, before teaching.</vt:lpstr>
      <vt:lpstr>Grade 4: Module 1: Unit 3: Lesson 4 Teacher slide, before teaching.</vt:lpstr>
      <vt:lpstr>PowerPoint Presentation</vt:lpstr>
      <vt:lpstr>Hello, Students!</vt:lpstr>
      <vt:lpstr>Revisiting The Performance Task Anchor Chart</vt:lpstr>
      <vt:lpstr>Review Learning Targets</vt:lpstr>
      <vt:lpstr>Looking At A Model Presentation</vt:lpstr>
      <vt:lpstr>Writing a Poetry Presentation Introduction</vt:lpstr>
      <vt:lpstr>Launching Reading Fluency</vt:lpstr>
      <vt:lpstr>Homework</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1: Unit 3: Lesson 4 Teacher slide, before teaching.</dc:title>
  <dc:creator>nbravo</dc:creator>
  <cp:lastModifiedBy>Natalie Ivey</cp:lastModifiedBy>
  <cp:revision>4</cp:revision>
  <dcterms:modified xsi:type="dcterms:W3CDTF">2018-09-12T15:38:17Z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